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48C7D9-8FA2-4360-8D76-9072E68B4340}" v="3" dt="2025-03-26T17:32:35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0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Smart Reconciliation &amp; Anomaly </a:t>
            </a:r>
            <a:r>
              <a:rPr lang="en-US" dirty="0"/>
              <a:t>Detection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Techniques for Data Integrity and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3859-A819-39DA-7852-F6F84E0D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071F2-98D2-C5E6-3181-4E1F831DB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</a:t>
            </a:r>
            <a:r>
              <a:rPr lang="en-IN" sz="3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4275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0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 dirty="0"/>
              <a:t>• Data reconciliation ensures data consistency and correctness.</a:t>
            </a:r>
          </a:p>
          <a:p>
            <a:pPr marL="0" indent="0">
              <a:buNone/>
            </a:pPr>
            <a:r>
              <a:rPr sz="2400" dirty="0"/>
              <a:t>• Anomaly detection helps identify unexpected patterns or errors.</a:t>
            </a:r>
          </a:p>
          <a:p>
            <a:pPr marL="0" indent="0">
              <a:buNone/>
            </a:pPr>
            <a:r>
              <a:rPr sz="2400" dirty="0"/>
              <a:t>• Techniques include statistical methods, machine learning, and NLP-based sentiment analysis.</a:t>
            </a:r>
            <a:endParaRPr lang="en-IN" sz="2400" dirty="0"/>
          </a:p>
          <a:p>
            <a:pPr marL="0" indent="0">
              <a:buNone/>
            </a:pPr>
            <a:endParaRPr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1F528B-8855-B794-7471-A0792AE5795D}"/>
              </a:ext>
            </a:extLst>
          </p:cNvPr>
          <p:cNvCxnSpPr>
            <a:cxnSpLocks/>
          </p:cNvCxnSpPr>
          <p:nvPr/>
        </p:nvCxnSpPr>
        <p:spPr>
          <a:xfrm>
            <a:off x="493776" y="1179576"/>
            <a:ext cx="7598664" cy="0"/>
          </a:xfrm>
          <a:prstGeom prst="line">
            <a:avLst/>
          </a:prstGeom>
          <a:ln w="127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21AAD-53B6-4F58-CEF3-5FA7C0714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51C5-6FF6-866C-7D9A-F74494BB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000" dirty="0"/>
              <a:t>Architecture Diagram</a:t>
            </a:r>
            <a:endParaRPr sz="3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F18E0C-118B-0E01-F855-1A4430AF057C}"/>
              </a:ext>
            </a:extLst>
          </p:cNvPr>
          <p:cNvCxnSpPr>
            <a:cxnSpLocks/>
          </p:cNvCxnSpPr>
          <p:nvPr/>
        </p:nvCxnSpPr>
        <p:spPr>
          <a:xfrm>
            <a:off x="493776" y="1179576"/>
            <a:ext cx="7598664" cy="0"/>
          </a:xfrm>
          <a:prstGeom prst="line">
            <a:avLst/>
          </a:prstGeom>
          <a:ln w="127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5CE760-505B-E563-F641-2BBFFD76B8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7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000" dirty="0"/>
              <a:t>Statistical Methods for 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• Z-score: Identifies outliers by measuring standard deviations from the mean.</a:t>
            </a:r>
          </a:p>
          <a:p>
            <a:pPr marL="0" indent="0">
              <a:buNone/>
            </a:pPr>
            <a:r>
              <a:rPr lang="en-US" sz="2400" dirty="0"/>
              <a:t>• Interquartile Range (IQR): Detects anomalies based on quartile dispersion.</a:t>
            </a:r>
          </a:p>
          <a:p>
            <a:pPr marL="0" indent="0">
              <a:buNone/>
            </a:pPr>
            <a:r>
              <a:rPr lang="en-US" sz="2400" dirty="0"/>
              <a:t>• Effective for numerical data with known distributions.</a:t>
            </a:r>
            <a:endParaRPr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AE9D24-4D25-40EC-A516-C02518B3D0DF}"/>
              </a:ext>
            </a:extLst>
          </p:cNvPr>
          <p:cNvCxnSpPr>
            <a:cxnSpLocks/>
          </p:cNvCxnSpPr>
          <p:nvPr/>
        </p:nvCxnSpPr>
        <p:spPr>
          <a:xfrm>
            <a:off x="493776" y="1179576"/>
            <a:ext cx="7598664" cy="0"/>
          </a:xfrm>
          <a:prstGeom prst="line">
            <a:avLst/>
          </a:prstGeom>
          <a:ln w="127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000" dirty="0"/>
              <a:t>Machine Learning for 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• Isolation Forest: Identifies anomalies by isolating data points in a decision-tree manner.</a:t>
            </a:r>
          </a:p>
          <a:p>
            <a:pPr marL="0" indent="0">
              <a:buNone/>
            </a:pPr>
            <a:r>
              <a:rPr sz="2400" dirty="0"/>
              <a:t>• Autoencoders: Neural networks trained to detect deviations from normal patterns.</a:t>
            </a:r>
          </a:p>
          <a:p>
            <a:pPr marL="0" indent="0">
              <a:buNone/>
            </a:pPr>
            <a:r>
              <a:rPr sz="2400" dirty="0"/>
              <a:t>• Useful for complex and high-dimensional data.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489B8F-45B7-436D-2651-56237799AD79}"/>
              </a:ext>
            </a:extLst>
          </p:cNvPr>
          <p:cNvCxnSpPr>
            <a:cxnSpLocks/>
          </p:cNvCxnSpPr>
          <p:nvPr/>
        </p:nvCxnSpPr>
        <p:spPr>
          <a:xfrm>
            <a:off x="493776" y="1207008"/>
            <a:ext cx="7598664" cy="0"/>
          </a:xfrm>
          <a:prstGeom prst="line">
            <a:avLst/>
          </a:prstGeom>
          <a:ln w="127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000" dirty="0"/>
              <a:t>LLM-based Pattern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• Uses Large Language Models (LLMs) for context-aware anomaly detection.</a:t>
            </a:r>
          </a:p>
          <a:p>
            <a:pPr marL="0" indent="0">
              <a:buNone/>
            </a:pPr>
            <a:r>
              <a:rPr sz="2400" dirty="0"/>
              <a:t>• Can identify inconsistencies based on historical patterns and semantic meanings.</a:t>
            </a:r>
          </a:p>
          <a:p>
            <a:pPr marL="0" indent="0">
              <a:buNone/>
            </a:pPr>
            <a:r>
              <a:rPr sz="2400" dirty="0"/>
              <a:t>• Useful when structured and unstructured data mix.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DB00D0-476D-DD2E-5890-A86A7A25F743}"/>
              </a:ext>
            </a:extLst>
          </p:cNvPr>
          <p:cNvCxnSpPr>
            <a:cxnSpLocks/>
          </p:cNvCxnSpPr>
          <p:nvPr/>
        </p:nvCxnSpPr>
        <p:spPr>
          <a:xfrm>
            <a:off x="493776" y="1197864"/>
            <a:ext cx="7598664" cy="0"/>
          </a:xfrm>
          <a:prstGeom prst="line">
            <a:avLst/>
          </a:prstGeom>
          <a:ln w="127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000" dirty="0"/>
              <a:t>Sentiment Analysis for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• Analyzes text data for sentiment classification (positive, neutral, negative).</a:t>
            </a:r>
          </a:p>
          <a:p>
            <a:pPr marL="0" indent="0">
              <a:buNone/>
            </a:pPr>
            <a:r>
              <a:rPr sz="2000" dirty="0"/>
              <a:t>• Techniques include:</a:t>
            </a:r>
          </a:p>
          <a:p>
            <a:pPr marL="0" indent="0">
              <a:buNone/>
            </a:pPr>
            <a:r>
              <a:rPr sz="2000" dirty="0"/>
              <a:t>  </a:t>
            </a:r>
            <a:r>
              <a:rPr lang="en-IN" sz="2000" dirty="0"/>
              <a:t>  </a:t>
            </a:r>
            <a:r>
              <a:rPr sz="2000" dirty="0"/>
              <a:t>- VADER (lexicon-based, best for short texts)</a:t>
            </a:r>
          </a:p>
          <a:p>
            <a:pPr marL="0" indent="0">
              <a:buNone/>
            </a:pPr>
            <a:r>
              <a:rPr lang="en-IN" sz="2000" dirty="0"/>
              <a:t>   </a:t>
            </a:r>
            <a:r>
              <a:rPr sz="2000" dirty="0"/>
              <a:t> - </a:t>
            </a:r>
            <a:r>
              <a:rPr sz="2000" dirty="0" err="1"/>
              <a:t>TextBlob</a:t>
            </a:r>
            <a:r>
              <a:rPr sz="2000" dirty="0"/>
              <a:t> (rule-based)</a:t>
            </a:r>
          </a:p>
          <a:p>
            <a:pPr marL="0" indent="0">
              <a:buNone/>
            </a:pPr>
            <a:r>
              <a:rPr lang="en-IN" sz="2000" dirty="0"/>
              <a:t>  </a:t>
            </a:r>
            <a:r>
              <a:rPr sz="2000" dirty="0"/>
              <a:t>  - Transformers (deep learning-based for contextual understanding).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4FCC85-6F93-9FF3-5771-37D6770460DC}"/>
              </a:ext>
            </a:extLst>
          </p:cNvPr>
          <p:cNvCxnSpPr>
            <a:cxnSpLocks/>
          </p:cNvCxnSpPr>
          <p:nvPr/>
        </p:nvCxnSpPr>
        <p:spPr>
          <a:xfrm>
            <a:off x="493776" y="1179576"/>
            <a:ext cx="7598664" cy="0"/>
          </a:xfrm>
          <a:prstGeom prst="line">
            <a:avLst/>
          </a:prstGeom>
          <a:ln w="127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000" dirty="0"/>
              <a:t>Use Cases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dirty="0"/>
              <a:t>• Finance: Fraud detection, transaction monitoring.</a:t>
            </a:r>
          </a:p>
          <a:p>
            <a:pPr marL="0" indent="0">
              <a:buNone/>
            </a:pPr>
            <a:r>
              <a:rPr lang="en-IN" sz="2000" dirty="0"/>
              <a:t>• Healthcare: Identifying unusual patient data.</a:t>
            </a:r>
          </a:p>
          <a:p>
            <a:pPr marL="0" indent="0">
              <a:buNone/>
            </a:pPr>
            <a:r>
              <a:rPr lang="en-IN" sz="2000" dirty="0"/>
              <a:t>• E-commerce: Detecting fake reviews or pricing anomalies.</a:t>
            </a:r>
          </a:p>
          <a:p>
            <a:pPr marL="0" indent="0">
              <a:buNone/>
            </a:pPr>
            <a:r>
              <a:rPr lang="en-IN" sz="2000" dirty="0"/>
              <a:t>• Benefits: Improved data accuracy, early fraud detection, and better decision-making.</a:t>
            </a:r>
            <a:endParaRPr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08A156-8F42-9FFF-C53F-581CFDDB7333}"/>
              </a:ext>
            </a:extLst>
          </p:cNvPr>
          <p:cNvCxnSpPr>
            <a:cxnSpLocks/>
          </p:cNvCxnSpPr>
          <p:nvPr/>
        </p:nvCxnSpPr>
        <p:spPr>
          <a:xfrm>
            <a:off x="493776" y="1188720"/>
            <a:ext cx="7598664" cy="0"/>
          </a:xfrm>
          <a:prstGeom prst="line">
            <a:avLst/>
          </a:prstGeom>
          <a:ln w="127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sz="3000" dirty="0"/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• Combining statistical, ML, and NLP techniques improves anomaly detection.</a:t>
            </a:r>
          </a:p>
          <a:p>
            <a:pPr marL="0" indent="0">
              <a:buNone/>
            </a:pPr>
            <a:r>
              <a:rPr sz="2000" dirty="0"/>
              <a:t>• Future work includes real-time processing and adaptive AI models.</a:t>
            </a:r>
          </a:p>
          <a:p>
            <a:pPr marL="0" indent="0">
              <a:buNone/>
            </a:pPr>
            <a:r>
              <a:rPr sz="2000" dirty="0"/>
              <a:t>• Next Steps: Implement and test models with real datasets.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98A651-7BD9-3728-2B89-06F4D531A85B}"/>
              </a:ext>
            </a:extLst>
          </p:cNvPr>
          <p:cNvCxnSpPr>
            <a:cxnSpLocks/>
          </p:cNvCxnSpPr>
          <p:nvPr/>
        </p:nvCxnSpPr>
        <p:spPr>
          <a:xfrm>
            <a:off x="493776" y="1197864"/>
            <a:ext cx="7598664" cy="0"/>
          </a:xfrm>
          <a:prstGeom prst="line">
            <a:avLst/>
          </a:prstGeom>
          <a:ln w="1270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303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Smart Reconciliation &amp; Anomaly Detection</vt:lpstr>
      <vt:lpstr>Introduction</vt:lpstr>
      <vt:lpstr>Architecture Diagram</vt:lpstr>
      <vt:lpstr>Statistical Methods for Anomaly Detection</vt:lpstr>
      <vt:lpstr>Machine Learning for Anomaly Detection</vt:lpstr>
      <vt:lpstr>LLM-based Pattern Recognition</vt:lpstr>
      <vt:lpstr>Sentiment Analysis for Comments</vt:lpstr>
      <vt:lpstr>Use Cases &amp; Benefits</vt:lpstr>
      <vt:lpstr>Conclusion &amp; Next Steps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satish pandey</cp:lastModifiedBy>
  <cp:revision>8</cp:revision>
  <dcterms:created xsi:type="dcterms:W3CDTF">2013-01-27T09:14:16Z</dcterms:created>
  <dcterms:modified xsi:type="dcterms:W3CDTF">2025-03-26T18:18:11Z</dcterms:modified>
  <cp:category/>
</cp:coreProperties>
</file>