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695C8-F3E3-485D-B454-512AE0FA2DE5}" v="6" dt="2025-03-26T13:30:0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eeb-ur-Rahman Mohammed" userId="5f7bd2e00371c46a" providerId="LiveId" clId="{20B695C8-F3E3-485D-B454-512AE0FA2DE5}"/>
    <pc:docChg chg="undo custSel modSld">
      <pc:chgData name="Mujeeb-ur-Rahman Mohammed" userId="5f7bd2e00371c46a" providerId="LiveId" clId="{20B695C8-F3E3-485D-B454-512AE0FA2DE5}" dt="2025-03-26T13:31:44.612" v="133" actId="2711"/>
      <pc:docMkLst>
        <pc:docMk/>
      </pc:docMkLst>
      <pc:sldChg chg="modSp mod">
        <pc:chgData name="Mujeeb-ur-Rahman Mohammed" userId="5f7bd2e00371c46a" providerId="LiveId" clId="{20B695C8-F3E3-485D-B454-512AE0FA2DE5}" dt="2025-03-26T13:30:36.198" v="124" actId="20577"/>
        <pc:sldMkLst>
          <pc:docMk/>
          <pc:sldMk cId="2627019735" sldId="256"/>
        </pc:sldMkLst>
        <pc:spChg chg="mod">
          <ac:chgData name="Mujeeb-ur-Rahman Mohammed" userId="5f7bd2e00371c46a" providerId="LiveId" clId="{20B695C8-F3E3-485D-B454-512AE0FA2DE5}" dt="2025-03-26T13:30:30.716" v="123" actId="20577"/>
          <ac:spMkLst>
            <pc:docMk/>
            <pc:sldMk cId="2627019735" sldId="256"/>
            <ac:spMk id="2" creationId="{F09B31DF-95F9-8659-3829-1F989A56E5C9}"/>
          </ac:spMkLst>
        </pc:spChg>
        <pc:spChg chg="mod">
          <ac:chgData name="Mujeeb-ur-Rahman Mohammed" userId="5f7bd2e00371c46a" providerId="LiveId" clId="{20B695C8-F3E3-485D-B454-512AE0FA2DE5}" dt="2025-03-26T13:30:36.198" v="124" actId="20577"/>
          <ac:spMkLst>
            <pc:docMk/>
            <pc:sldMk cId="2627019735" sldId="256"/>
            <ac:spMk id="3" creationId="{590447F2-76B4-91FE-D02B-BECF56AD253B}"/>
          </ac:spMkLst>
        </pc:spChg>
      </pc:sldChg>
      <pc:sldChg chg="modSp mod">
        <pc:chgData name="Mujeeb-ur-Rahman Mohammed" userId="5f7bd2e00371c46a" providerId="LiveId" clId="{20B695C8-F3E3-485D-B454-512AE0FA2DE5}" dt="2025-03-26T13:30:51.615" v="127" actId="1076"/>
        <pc:sldMkLst>
          <pc:docMk/>
          <pc:sldMk cId="2900928968" sldId="257"/>
        </pc:sldMkLst>
        <pc:spChg chg="mod">
          <ac:chgData name="Mujeeb-ur-Rahman Mohammed" userId="5f7bd2e00371c46a" providerId="LiveId" clId="{20B695C8-F3E3-485D-B454-512AE0FA2DE5}" dt="2025-03-26T13:30:51.615" v="127" actId="1076"/>
          <ac:spMkLst>
            <pc:docMk/>
            <pc:sldMk cId="2900928968" sldId="257"/>
            <ac:spMk id="3" creationId="{B8BD1F8D-BDB8-6C76-CBC9-7066D11FF39C}"/>
          </ac:spMkLst>
        </pc:spChg>
      </pc:sldChg>
      <pc:sldChg chg="addSp modSp mod">
        <pc:chgData name="Mujeeb-ur-Rahman Mohammed" userId="5f7bd2e00371c46a" providerId="LiveId" clId="{20B695C8-F3E3-485D-B454-512AE0FA2DE5}" dt="2025-03-26T13:30:23.287" v="119" actId="1076"/>
        <pc:sldMkLst>
          <pc:docMk/>
          <pc:sldMk cId="2476020160" sldId="258"/>
        </pc:sldMkLst>
        <pc:spChg chg="mod">
          <ac:chgData name="Mujeeb-ur-Rahman Mohammed" userId="5f7bd2e00371c46a" providerId="LiveId" clId="{20B695C8-F3E3-485D-B454-512AE0FA2DE5}" dt="2025-03-26T13:28:00.523" v="98" actId="20577"/>
          <ac:spMkLst>
            <pc:docMk/>
            <pc:sldMk cId="2476020160" sldId="258"/>
            <ac:spMk id="3" creationId="{CBCC96DE-8CF8-5342-45C2-A15CFBAFBFAF}"/>
          </ac:spMkLst>
        </pc:spChg>
        <pc:spChg chg="mod">
          <ac:chgData name="Mujeeb-ur-Rahman Mohammed" userId="5f7bd2e00371c46a" providerId="LiveId" clId="{20B695C8-F3E3-485D-B454-512AE0FA2DE5}" dt="2025-03-26T13:27:09.067" v="86" actId="1076"/>
          <ac:spMkLst>
            <pc:docMk/>
            <pc:sldMk cId="2476020160" sldId="258"/>
            <ac:spMk id="4" creationId="{45AA2AE9-4D4B-035E-593B-C0F192E887CA}"/>
          </ac:spMkLst>
        </pc:spChg>
        <pc:spChg chg="mod">
          <ac:chgData name="Mujeeb-ur-Rahman Mohammed" userId="5f7bd2e00371c46a" providerId="LiveId" clId="{20B695C8-F3E3-485D-B454-512AE0FA2DE5}" dt="2025-03-26T13:24:41.045" v="51" actId="113"/>
          <ac:spMkLst>
            <pc:docMk/>
            <pc:sldMk cId="2476020160" sldId="258"/>
            <ac:spMk id="5" creationId="{8C1DACA6-7949-E147-D7DC-9E722F7F72D6}"/>
          </ac:spMkLst>
        </pc:spChg>
        <pc:spChg chg="mod">
          <ac:chgData name="Mujeeb-ur-Rahman Mohammed" userId="5f7bd2e00371c46a" providerId="LiveId" clId="{20B695C8-F3E3-485D-B454-512AE0FA2DE5}" dt="2025-03-26T13:28:08.028" v="99" actId="1076"/>
          <ac:spMkLst>
            <pc:docMk/>
            <pc:sldMk cId="2476020160" sldId="258"/>
            <ac:spMk id="6" creationId="{45659F21-5404-76EB-097C-25F0A0FFACFB}"/>
          </ac:spMkLst>
        </pc:spChg>
        <pc:spChg chg="mod">
          <ac:chgData name="Mujeeb-ur-Rahman Mohammed" userId="5f7bd2e00371c46a" providerId="LiveId" clId="{20B695C8-F3E3-485D-B454-512AE0FA2DE5}" dt="2025-03-26T13:30:04.334" v="113" actId="1076"/>
          <ac:spMkLst>
            <pc:docMk/>
            <pc:sldMk cId="2476020160" sldId="258"/>
            <ac:spMk id="7" creationId="{7646AC46-AE07-0596-AF95-7B686C5B2956}"/>
          </ac:spMkLst>
        </pc:spChg>
        <pc:spChg chg="add mod">
          <ac:chgData name="Mujeeb-ur-Rahman Mohammed" userId="5f7bd2e00371c46a" providerId="LiveId" clId="{20B695C8-F3E3-485D-B454-512AE0FA2DE5}" dt="2025-03-26T13:30:15.454" v="117" actId="1076"/>
          <ac:spMkLst>
            <pc:docMk/>
            <pc:sldMk cId="2476020160" sldId="258"/>
            <ac:spMk id="8" creationId="{7D862A3B-5D98-7F33-169B-5BD240311352}"/>
          </ac:spMkLst>
        </pc:spChg>
        <pc:spChg chg="add mod">
          <ac:chgData name="Mujeeb-ur-Rahman Mohammed" userId="5f7bd2e00371c46a" providerId="LiveId" clId="{20B695C8-F3E3-485D-B454-512AE0FA2DE5}" dt="2025-03-26T13:30:23.287" v="119" actId="1076"/>
          <ac:spMkLst>
            <pc:docMk/>
            <pc:sldMk cId="2476020160" sldId="258"/>
            <ac:spMk id="13" creationId="{256A747B-7C6A-D363-3CF6-C762C3594D9F}"/>
          </ac:spMkLst>
        </pc:spChg>
        <pc:spChg chg="add mod">
          <ac:chgData name="Mujeeb-ur-Rahman Mohammed" userId="5f7bd2e00371c46a" providerId="LiveId" clId="{20B695C8-F3E3-485D-B454-512AE0FA2DE5}" dt="2025-03-26T13:28:28.878" v="103" actId="207"/>
          <ac:spMkLst>
            <pc:docMk/>
            <pc:sldMk cId="2476020160" sldId="258"/>
            <ac:spMk id="14" creationId="{6D1D67C6-A2BE-E029-5B10-BA9D3BDDC9CF}"/>
          </ac:spMkLst>
        </pc:spChg>
        <pc:cxnChg chg="add mod">
          <ac:chgData name="Mujeeb-ur-Rahman Mohammed" userId="5f7bd2e00371c46a" providerId="LiveId" clId="{20B695C8-F3E3-485D-B454-512AE0FA2DE5}" dt="2025-03-26T13:30:20.564" v="118" actId="14100"/>
          <ac:cxnSpMkLst>
            <pc:docMk/>
            <pc:sldMk cId="2476020160" sldId="258"/>
            <ac:cxnSpMk id="10" creationId="{30D31020-5EBD-D0EA-5569-41F281AD1695}"/>
          </ac:cxnSpMkLst>
        </pc:cxnChg>
        <pc:cxnChg chg="add mod">
          <ac:chgData name="Mujeeb-ur-Rahman Mohammed" userId="5f7bd2e00371c46a" providerId="LiveId" clId="{20B695C8-F3E3-485D-B454-512AE0FA2DE5}" dt="2025-03-26T13:28:44.796" v="105" actId="17032"/>
          <ac:cxnSpMkLst>
            <pc:docMk/>
            <pc:sldMk cId="2476020160" sldId="258"/>
            <ac:cxnSpMk id="17" creationId="{CCD5F237-2C50-1656-6BB8-5F63A8C13012}"/>
          </ac:cxnSpMkLst>
        </pc:cxnChg>
        <pc:cxnChg chg="add mod">
          <ac:chgData name="Mujeeb-ur-Rahman Mohammed" userId="5f7bd2e00371c46a" providerId="LiveId" clId="{20B695C8-F3E3-485D-B454-512AE0FA2DE5}" dt="2025-03-26T13:29:01.954" v="109" actId="14100"/>
          <ac:cxnSpMkLst>
            <pc:docMk/>
            <pc:sldMk cId="2476020160" sldId="258"/>
            <ac:cxnSpMk id="19" creationId="{D30C324B-C08B-6AAC-ADB4-29238CA481B1}"/>
          </ac:cxnSpMkLst>
        </pc:cxnChg>
        <pc:cxnChg chg="add mod">
          <ac:chgData name="Mujeeb-ur-Rahman Mohammed" userId="5f7bd2e00371c46a" providerId="LiveId" clId="{20B695C8-F3E3-485D-B454-512AE0FA2DE5}" dt="2025-03-26T13:30:04.334" v="113" actId="1076"/>
          <ac:cxnSpMkLst>
            <pc:docMk/>
            <pc:sldMk cId="2476020160" sldId="258"/>
            <ac:cxnSpMk id="22" creationId="{AF5B9CD2-06EE-E7A4-ECA6-DB99565D11F6}"/>
          </ac:cxnSpMkLst>
        </pc:cxnChg>
        <pc:cxnChg chg="add mod">
          <ac:chgData name="Mujeeb-ur-Rahman Mohammed" userId="5f7bd2e00371c46a" providerId="LiveId" clId="{20B695C8-F3E3-485D-B454-512AE0FA2DE5}" dt="2025-03-26T13:30:15.454" v="117" actId="1076"/>
          <ac:cxnSpMkLst>
            <pc:docMk/>
            <pc:sldMk cId="2476020160" sldId="258"/>
            <ac:cxnSpMk id="26" creationId="{647EC60D-5422-CFCC-00EB-E8992D01BFC7}"/>
          </ac:cxnSpMkLst>
        </pc:cxnChg>
      </pc:sldChg>
      <pc:sldChg chg="modSp mod">
        <pc:chgData name="Mujeeb-ur-Rahman Mohammed" userId="5f7bd2e00371c46a" providerId="LiveId" clId="{20B695C8-F3E3-485D-B454-512AE0FA2DE5}" dt="2025-03-26T13:31:44.612" v="133" actId="2711"/>
        <pc:sldMkLst>
          <pc:docMk/>
          <pc:sldMk cId="2029454064" sldId="259"/>
        </pc:sldMkLst>
        <pc:spChg chg="mod">
          <ac:chgData name="Mujeeb-ur-Rahman Mohammed" userId="5f7bd2e00371c46a" providerId="LiveId" clId="{20B695C8-F3E3-485D-B454-512AE0FA2DE5}" dt="2025-03-26T13:31:44.612" v="133" actId="2711"/>
          <ac:spMkLst>
            <pc:docMk/>
            <pc:sldMk cId="2029454064" sldId="259"/>
            <ac:spMk id="4" creationId="{D80F4519-9000-CC54-12E9-D9B27AFFDB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1DF-95F9-8659-3829-1F989A56E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Smarter Reconciliation and anomaly detection using GEN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447F2-76B4-91FE-D02B-BECF56AD2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sherlockcodes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634-4E61-D39A-DB04-235FACCA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1F8D-BDB8-6C76-CBC9-7066D11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68027"/>
            <a:ext cx="11029615" cy="3136381"/>
          </a:xfrm>
        </p:spPr>
        <p:txBody>
          <a:bodyPr/>
          <a:lstStyle/>
          <a:p>
            <a:r>
              <a:rPr lang="en-US" dirty="0"/>
              <a:t>Historical data shows a trend of non-linear period over period variances.</a:t>
            </a:r>
          </a:p>
          <a:p>
            <a:r>
              <a:rPr lang="en-US" dirty="0"/>
              <a:t>Certain groupings vary by same amounts whereas certain others show a steady consistent increase of amounts. These groups are not necessarily being considered as anomalous.</a:t>
            </a:r>
          </a:p>
          <a:p>
            <a:r>
              <a:rPr lang="en-US" dirty="0"/>
              <a:t>There are a few groupings that show inconsistent variance across periods and certain other cases where huge amount breaks can skew the standard variance and these are what can be classified as anomalies.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2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666A-8595-A496-8E1E-F143E5F0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96DE-8CF8-5342-45C2-A15CFBA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A2AE9-4D4B-035E-593B-C0F192E887CA}"/>
              </a:ext>
            </a:extLst>
          </p:cNvPr>
          <p:cNvSpPr/>
          <p:nvPr/>
        </p:nvSpPr>
        <p:spPr>
          <a:xfrm>
            <a:off x="573068" y="2351337"/>
            <a:ext cx="2047009" cy="12977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solidFill>
                  <a:srgbClr val="222222"/>
                </a:solidFill>
                <a:effectLst/>
                <a:latin typeface="+mj-lt"/>
              </a:rPr>
              <a:t>Data Processing &amp; Ingestion </a:t>
            </a:r>
          </a:p>
          <a:p>
            <a:pPr algn="ctr"/>
            <a:r>
              <a:rPr lang="en-IN" sz="1400" i="0" dirty="0">
                <a:solidFill>
                  <a:srgbClr val="222222"/>
                </a:solidFill>
                <a:effectLst/>
                <a:latin typeface="+mj-lt"/>
              </a:rPr>
              <a:t>(CSV/Excel handling, feature engineering)</a:t>
            </a:r>
            <a:endParaRPr lang="en-IN" sz="14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DACA6-7949-E147-D7DC-9E722F7F72D6}"/>
              </a:ext>
            </a:extLst>
          </p:cNvPr>
          <p:cNvSpPr/>
          <p:nvPr/>
        </p:nvSpPr>
        <p:spPr>
          <a:xfrm>
            <a:off x="3146027" y="2397806"/>
            <a:ext cx="1451264" cy="1217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222222"/>
                </a:solidFill>
                <a:latin typeface="+mj-lt"/>
              </a:rPr>
              <a:t>Anomaly Detection </a:t>
            </a:r>
            <a:r>
              <a:rPr lang="en-IN" sz="1400" dirty="0">
                <a:solidFill>
                  <a:srgbClr val="222222"/>
                </a:solidFill>
                <a:latin typeface="+mj-lt"/>
              </a:rPr>
              <a:t>(Statistical &amp; ML models)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659F21-5404-76EB-097C-25F0A0FFACFB}"/>
              </a:ext>
            </a:extLst>
          </p:cNvPr>
          <p:cNvSpPr/>
          <p:nvPr/>
        </p:nvSpPr>
        <p:spPr>
          <a:xfrm>
            <a:off x="5118545" y="2457990"/>
            <a:ext cx="1788282" cy="1106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solidFill>
                  <a:srgbClr val="222222"/>
                </a:solidFill>
                <a:effectLst/>
                <a:latin typeface="+mj-lt"/>
              </a:rPr>
              <a:t>Hybrid Classification </a:t>
            </a:r>
            <a:r>
              <a:rPr lang="en-IN" sz="140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en-IN" sz="1400" i="0">
                <a:solidFill>
                  <a:srgbClr val="222222"/>
                </a:solidFill>
                <a:effectLst/>
                <a:latin typeface="+mj-lt"/>
              </a:rPr>
              <a:t>User Rules </a:t>
            </a:r>
            <a:r>
              <a:rPr lang="en-IN" sz="1400" i="0" dirty="0">
                <a:solidFill>
                  <a:srgbClr val="222222"/>
                </a:solidFill>
                <a:effectLst/>
                <a:latin typeface="+mj-lt"/>
              </a:rPr>
              <a:t>&amp; LLM-based categorization of anomalies)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46AC46-AE07-0596-AF95-7B686C5B2956}"/>
              </a:ext>
            </a:extLst>
          </p:cNvPr>
          <p:cNvSpPr/>
          <p:nvPr/>
        </p:nvSpPr>
        <p:spPr>
          <a:xfrm>
            <a:off x="7477120" y="2457990"/>
            <a:ext cx="1788282" cy="1106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AI-Powered Insights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(Summarization &amp; root cause analysis)</a:t>
            </a:r>
            <a:endParaRPr lang="en-IN" sz="14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862A3B-5D98-7F33-169B-5BD240311352}"/>
              </a:ext>
            </a:extLst>
          </p:cNvPr>
          <p:cNvSpPr/>
          <p:nvPr/>
        </p:nvSpPr>
        <p:spPr>
          <a:xfrm>
            <a:off x="9822525" y="2359920"/>
            <a:ext cx="1788282" cy="12976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Agentic AI for Resolution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(Workflow automation, API calls, ticketing)</a:t>
            </a:r>
            <a:endParaRPr lang="en-IN" sz="1400" dirty="0">
              <a:solidFill>
                <a:srgbClr val="222222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D31020-5EBD-D0EA-5569-41F281AD1695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7272789" y="213743"/>
            <a:ext cx="42747" cy="6845007"/>
          </a:xfrm>
          <a:prstGeom prst="bentConnector3">
            <a:avLst>
              <a:gd name="adj1" fmla="val -1385552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A747B-7C6A-D363-3CF6-C762C3594D9F}"/>
              </a:ext>
            </a:extLst>
          </p:cNvPr>
          <p:cNvSpPr/>
          <p:nvPr/>
        </p:nvSpPr>
        <p:spPr>
          <a:xfrm>
            <a:off x="6095999" y="3902762"/>
            <a:ext cx="2673928" cy="6661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Interactive Feedback Loop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(User feedback to refine results)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1D67C6-A2BE-E029-5B10-BA9D3BDDC9CF}"/>
              </a:ext>
            </a:extLst>
          </p:cNvPr>
          <p:cNvSpPr/>
          <p:nvPr/>
        </p:nvSpPr>
        <p:spPr>
          <a:xfrm>
            <a:off x="689262" y="5212800"/>
            <a:ext cx="10929669" cy="6661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Scalable &amp; Explainable Deployment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(Efficient &amp; interpretable models)</a:t>
            </a:r>
            <a:endParaRPr lang="en-IN" sz="1400" dirty="0"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D5F237-2C50-1656-6BB8-5F63A8C1301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0077" y="3000187"/>
            <a:ext cx="525950" cy="615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C324B-C08B-6AAC-ADB4-29238CA481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97291" y="3006339"/>
            <a:ext cx="521254" cy="486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B9CD2-06EE-E7A4-ECA6-DB99565D11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06827" y="3011202"/>
            <a:ext cx="57029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EC60D-5422-CFCC-00EB-E8992D01B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265402" y="3008770"/>
            <a:ext cx="557123" cy="243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2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EFBC-C84A-979D-1AC9-7B85F2E2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MECHANICS 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0F4519-9000-CC54-12E9-D9B27AFF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63883"/>
            <a:ext cx="5422390" cy="4800600"/>
          </a:xfrm>
        </p:spPr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1. Data Processing &amp; Ingestion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DataProcessor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class handles: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Loading Excel files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Calculating balance differences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Determining match/break status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Checks for required columns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Validates data types before 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Text column standardization (strip whitespace, convert to string)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Numeric column cleaning (remove non-numeric characters)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Robust date parsing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Handling of missing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Composite key creation for accurate grouping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Proper sorting for temporal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Numeric precision standardization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Absolute difference calculation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Percentage difference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Adding previous balance differences using the key columns (Company, Account, AU, Currency, Primary Account)</a:t>
            </a: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2. Anomaly Detector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AnomalyDetector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Uses Isolation Forest algorithm for statistical anomaly detection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Considers both current and previous balance differences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Scales features before detection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Flags anomalies in the dataset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A709D-3912-6E15-08D6-37545AED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63883"/>
            <a:ext cx="5422392" cy="4800599"/>
          </a:xfrm>
        </p:spPr>
        <p:txBody>
          <a:bodyPr>
            <a:noAutofit/>
          </a:bodyPr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3. Hybrid Anomaly Classifier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HybridAnomalyClassifier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Combines rule-based and ML-based classification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Categories include: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Within Tolerance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Consistent Difference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Direction Change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Significant Variance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New Difference</a:t>
            </a: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4. AI-Powered Insights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AIInsightsGenerator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Generates contextual comments for each break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Creates executive summary of results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Uses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lt"/>
              </a:rPr>
              <a:t>LLMChain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 and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lt"/>
              </a:rPr>
              <a:t>HuggingFaceHub</a:t>
            </a:r>
            <a:endParaRPr lang="en-US" sz="800" b="0" i="0" dirty="0">
              <a:solidFill>
                <a:srgbClr val="404040"/>
              </a:solidFill>
              <a:effectLst/>
              <a:latin typeface="+mj-lt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Provides root cause analysis suggestions</a:t>
            </a: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5. Main Workflow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ReconciliationWorkflow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Orchestrates the entire process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Chains all components together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Handles input/output operations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Generates final report with executive summary</a:t>
            </a:r>
          </a:p>
          <a:p>
            <a:endParaRPr lang="en-IN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45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B830F71-913E-5EE9-9860-A841195C08C7}"/>
              </a:ext>
            </a:extLst>
          </p:cNvPr>
          <p:cNvSpPr txBox="1">
            <a:spLocks/>
          </p:cNvSpPr>
          <p:nvPr/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THANK YOU!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0226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77</TotalTime>
  <Words>375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Smarter Reconciliation and anomaly detection using GEN ai</vt:lpstr>
      <vt:lpstr>Data inferences</vt:lpstr>
      <vt:lpstr>SOLUTION DESIGN ELEMENTS</vt:lpstr>
      <vt:lpstr>Solution MECHANICS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Mujeeb-ur-Rahman Mohammed</dc:creator>
  <cp:lastModifiedBy>Pradeep Kumar</cp:lastModifiedBy>
  <cp:revision>4</cp:revision>
  <dcterms:created xsi:type="dcterms:W3CDTF">2025-03-26T12:14:38Z</dcterms:created>
  <dcterms:modified xsi:type="dcterms:W3CDTF">2025-03-26T15:06:59Z</dcterms:modified>
</cp:coreProperties>
</file>