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58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3FB87-375D-4408-B6DA-5F9FA5D7301F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C2F92-1D18-4198-AC53-9F16FD5E0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302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bb83a781e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bb83a781e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bb83a781e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bb83a781e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bb83a781e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bb83a781e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05E847CC-4274-550C-D64C-8E8AE2FC8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bb83a781e_0_251:notes">
            <a:extLst>
              <a:ext uri="{FF2B5EF4-FFF2-40B4-BE49-F238E27FC236}">
                <a16:creationId xmlns:a16="http://schemas.microsoft.com/office/drawing/2014/main" id="{9C1F8510-8ADF-8F9B-3029-54885CDD8A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bb83a781e_0_251:notes">
            <a:extLst>
              <a:ext uri="{FF2B5EF4-FFF2-40B4-BE49-F238E27FC236}">
                <a16:creationId xmlns:a16="http://schemas.microsoft.com/office/drawing/2014/main" id="{B5D6D0CF-35DF-4E39-9682-5C9DC62F15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9679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E5C12A93-DBF2-8827-0923-DA85B1E7F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bb83a781e_0_251:notes">
            <a:extLst>
              <a:ext uri="{FF2B5EF4-FFF2-40B4-BE49-F238E27FC236}">
                <a16:creationId xmlns:a16="http://schemas.microsoft.com/office/drawing/2014/main" id="{0B5DC883-72A3-CDA5-CD2B-5A87F1E06F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bb83a781e_0_251:notes">
            <a:extLst>
              <a:ext uri="{FF2B5EF4-FFF2-40B4-BE49-F238E27FC236}">
                <a16:creationId xmlns:a16="http://schemas.microsoft.com/office/drawing/2014/main" id="{780B39F3-9CBC-6938-C147-AD9CE7ECDC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601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bb83a781e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bb83a781e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6C18-A7B9-658B-E03E-113CB3696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D4B04-08DC-8966-E624-CEE059FEF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03482-D624-1365-6051-F1AC0818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C851-96E9-4DB5-9971-82B431ABB966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2A43C-1850-0172-E56C-CF1B1FD5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EC054-D485-2D4B-6E6E-BD8D0149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8C4F-77AB-41D1-9FA2-8E513A42B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17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8503-1158-10C1-19BD-43959830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4A26A-F4CD-740F-B075-CE5B3627F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CF430-AB8A-18D6-DC24-F933EE50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C851-96E9-4DB5-9971-82B431ABB966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447D1-BDA7-3D8A-5CAB-7EA9F53F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0019B-45A0-AA7A-E79F-31443FA3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8C4F-77AB-41D1-9FA2-8E513A42B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84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ED897-0A6B-CC5C-A197-D0EA7D3D8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EF3EF-E70B-47CB-DEBE-AC36059E0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E8630-4F79-5A5A-EEB1-CCCCFD43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C851-96E9-4DB5-9971-82B431ABB966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01233-42AB-B513-B882-1ED365F4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CE3FF-317A-C469-60FB-F1E25A35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8C4F-77AB-41D1-9FA2-8E513A42B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17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2876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A77B-5EC8-EF20-C673-5CFADDE2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0BDC8-E28E-8377-480B-F04581055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64402-9243-53B0-7382-855EE884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C851-96E9-4DB5-9971-82B431ABB966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80EC0-25CB-E13D-2E82-3A8A3B15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5F7EE-1FAB-A59D-3CEE-57A5EE7F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8C4F-77AB-41D1-9FA2-8E513A42B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87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DE05-4877-1DA9-5097-40427A2F7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386A0-5BB3-52FC-8C78-C34B0C4D7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8B3A2-361E-5E49-7F6E-0B1D0653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C851-96E9-4DB5-9971-82B431ABB966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29584-3A5B-DEDE-7421-24159ECE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65A5D-D9DF-39EE-00AF-3C93DC5F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8C4F-77AB-41D1-9FA2-8E513A42B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52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5A7C-18D8-6A26-D1BA-247786EA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1D00F-52CF-90C0-C5E8-052A03442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817F0-6CC3-9F70-9213-613D062F8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FEB98-8A54-341B-D141-A8F2B9D0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C851-96E9-4DB5-9971-82B431ABB966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1607C-87CD-A67B-9ECD-1E855CB2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04B8A-74BE-429C-2CFC-19E981AB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8C4F-77AB-41D1-9FA2-8E513A42B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78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D097-4FD2-7F21-19D6-0C8F544B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80000-5608-0B78-1C04-844FFBBBF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28357-90A9-5226-6C6B-0C7E3CE48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D9CD3-52C4-B67B-35B8-C60BFDA23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3A4D3-C14B-C51A-6314-22B94564E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51DF7-E69C-F0EE-982A-F7B5973B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C851-96E9-4DB5-9971-82B431ABB966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8A3F9-6A7D-C69C-837E-E845D763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203B4-9B99-3FEF-C2E5-6E663B56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8C4F-77AB-41D1-9FA2-8E513A42B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04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7BDA-88F2-A558-BB41-11F2907A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04BD9-B057-D375-633B-0204A494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C851-96E9-4DB5-9971-82B431ABB966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0A5DD-E83B-2F27-EAD6-07012672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A7216-CD36-A8E1-A9A9-BF58E7B6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8C4F-77AB-41D1-9FA2-8E513A42B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32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5F197-9717-0DE2-2D05-96A1C744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C851-96E9-4DB5-9971-82B431ABB966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9D33A-8F54-1233-20DE-A5DB4B1D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CFC31-1AA3-51D7-1D95-AFCCC730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8C4F-77AB-41D1-9FA2-8E513A42B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47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B6C1-C809-A879-7E41-1D1A82DB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0163-AE1E-248A-9469-670D9D31D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F08E6-3F9E-D806-62C0-3E966F6B8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F471B-782A-5D1C-731C-F2E026F8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C851-96E9-4DB5-9971-82B431ABB966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CF75D-B97B-C8AE-C4A9-4A0A12D6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7CAA6-CF7C-8DE0-DBBE-B30B2FE6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8C4F-77AB-41D1-9FA2-8E513A42B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77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AB5C-71BC-F59A-DFFA-1C697682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BDC3E-D54F-3282-C1EA-333982E16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8FBC7-E59D-7594-16D9-6ED1B83CC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AA33A-86B6-B9FE-D27B-502D5A1B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C851-96E9-4DB5-9971-82B431ABB966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064C4-1285-6F45-ED76-A6941546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28507-879A-55F0-B3C6-80C9EA2A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8C4F-77AB-41D1-9FA2-8E513A42B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01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99158-85F4-64DD-F5CC-0E866670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607B8-EEAA-2614-F611-58B8A80BE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02F56-96DB-9D9E-9A0D-7309A8CC5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C851-96E9-4DB5-9971-82B431ABB966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B6863-899B-FB08-ABC2-43FCC0ECA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7DFB2-8548-4213-4B47-1FE9C55FF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58C4F-77AB-41D1-9FA2-8E513A42B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59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g"/><Relationship Id="rId5" Type="http://schemas.openxmlformats.org/officeDocument/2006/relationships/image" Target="../media/image3.web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663200" y="19435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2"/>
                </a:solidFill>
              </a:rPr>
              <a:t>Smarter Reconciliation and Anomaly Detection using Gen AI.</a:t>
            </a:r>
            <a:endParaRPr lang="en-IN" sz="2800" dirty="0">
              <a:solidFill>
                <a:schemeClr val="tx2"/>
              </a:solidFill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804600" y="2636733"/>
            <a:ext cx="4216400" cy="248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13"/>
          <p:cNvSpPr txBox="1"/>
          <p:nvPr/>
        </p:nvSpPr>
        <p:spPr>
          <a:xfrm>
            <a:off x="8190033" y="4844734"/>
            <a:ext cx="71304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>
                <a:solidFill>
                  <a:schemeClr val="dk2"/>
                </a:solidFill>
              </a:rPr>
              <a:t>Rupashree C Dutta</a:t>
            </a:r>
            <a:endParaRPr sz="2400" dirty="0">
              <a:solidFill>
                <a:schemeClr val="dk2"/>
              </a:solidFill>
            </a:endParaRPr>
          </a:p>
          <a:p>
            <a:r>
              <a:rPr lang="en" sz="2400" dirty="0">
                <a:solidFill>
                  <a:schemeClr val="dk2"/>
                </a:solidFill>
              </a:rPr>
              <a:t>Nishit Upal</a:t>
            </a:r>
            <a:endParaRPr sz="2400" dirty="0">
              <a:solidFill>
                <a:schemeClr val="dk2"/>
              </a:solidFill>
            </a:endParaRPr>
          </a:p>
          <a:p>
            <a:r>
              <a:rPr lang="en" sz="2400" dirty="0">
                <a:solidFill>
                  <a:schemeClr val="dk2"/>
                </a:solidFill>
              </a:rPr>
              <a:t>Sritam Sarkar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724533" y="259967"/>
            <a:ext cx="42164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chemeClr val="dk2"/>
                </a:solidFill>
              </a:rPr>
              <a:t>Technology Hackathon 2025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804600" y="1961136"/>
            <a:ext cx="9705863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800" dirty="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63200" y="2884300"/>
            <a:ext cx="71304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IN" sz="2800" dirty="0">
                <a:solidFill>
                  <a:schemeClr val="dk2"/>
                </a:solidFill>
              </a:rPr>
              <a:t>Team Name : </a:t>
            </a:r>
            <a:r>
              <a:rPr lang="en-IN" sz="2800" dirty="0" err="1">
                <a:solidFill>
                  <a:schemeClr val="dk2"/>
                </a:solidFill>
              </a:rPr>
              <a:t>Team_HackPioneers</a:t>
            </a:r>
            <a:endParaRPr lang="en-IN" sz="2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Problem Statement and Approach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85000" lnSpcReduction="20000"/>
          </a:bodyPr>
          <a:lstStyle/>
          <a:p>
            <a:pPr marL="0" indent="0">
              <a:buNone/>
            </a:pPr>
            <a:r>
              <a:rPr lang="en" b="1" dirty="0"/>
              <a:t>Problem Statement</a:t>
            </a:r>
            <a:endParaRPr b="1" dirty="0"/>
          </a:p>
          <a:p>
            <a:pPr indent="-434329">
              <a:spcBef>
                <a:spcPts val="1600"/>
              </a:spcBef>
              <a:buSzPct val="100000"/>
            </a:pPr>
            <a:r>
              <a:rPr lang="en" dirty="0"/>
              <a:t>Existing Reconciliation tools process huge number of transactions daily and </a:t>
            </a:r>
          </a:p>
          <a:p>
            <a:pPr marL="175256" indent="0">
              <a:spcBef>
                <a:spcPts val="1600"/>
              </a:spcBef>
              <a:buSzPct val="100000"/>
              <a:buNone/>
            </a:pPr>
            <a:r>
              <a:rPr lang="en" dirty="0"/>
              <a:t>      monthly.</a:t>
            </a:r>
          </a:p>
          <a:p>
            <a:pPr indent="-434329">
              <a:spcBef>
                <a:spcPts val="1600"/>
              </a:spcBef>
              <a:buSzPct val="100000"/>
            </a:pPr>
            <a:r>
              <a:rPr lang="en" dirty="0"/>
              <a:t>Business users spend significant time manually identifying data anomalies</a:t>
            </a:r>
          </a:p>
          <a:p>
            <a:pPr marL="175256" indent="0">
              <a:spcBef>
                <a:spcPts val="1600"/>
              </a:spcBef>
              <a:buSzPct val="100000"/>
              <a:buNone/>
            </a:pPr>
            <a:r>
              <a:rPr lang="en" dirty="0"/>
              <a:t>      post-reconciliation for the breaks and fixing them.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" b="1" dirty="0"/>
              <a:t>Approach</a:t>
            </a:r>
            <a:endParaRPr b="1" dirty="0"/>
          </a:p>
          <a:p>
            <a:pPr indent="-434329">
              <a:spcBef>
                <a:spcPts val="1600"/>
              </a:spcBef>
              <a:buSzPct val="100000"/>
            </a:pPr>
            <a:r>
              <a:rPr lang="en-US" dirty="0"/>
              <a:t>Automatically detect data anomalies by comparing real-time data against historical baselines.</a:t>
            </a:r>
          </a:p>
          <a:p>
            <a:pPr indent="-434329">
              <a:spcBef>
                <a:spcPts val="1600"/>
              </a:spcBef>
              <a:buSzPct val="100000"/>
            </a:pPr>
            <a:r>
              <a:rPr lang="en-US" dirty="0"/>
              <a:t>Provides insights into potential root causes of detected anomalies.</a:t>
            </a:r>
          </a:p>
          <a:p>
            <a:pPr indent="-434329">
              <a:spcBef>
                <a:spcPts val="1600"/>
              </a:spcBef>
              <a:buSzPct val="100000"/>
            </a:pPr>
            <a:r>
              <a:rPr lang="en-US" dirty="0"/>
              <a:t>Integrates with existing reconciliation tools.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66" name="Google Shape;66;p14"/>
          <p:cNvCxnSpPr/>
          <p:nvPr/>
        </p:nvCxnSpPr>
        <p:spPr>
          <a:xfrm rot="10800000" flipH="1">
            <a:off x="480200" y="1262600"/>
            <a:ext cx="11611600" cy="372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85367" y="3843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Technology Stack</a:t>
            </a:r>
            <a:endParaRPr dirty="0"/>
          </a:p>
        </p:txBody>
      </p:sp>
      <p:sp>
        <p:nvSpPr>
          <p:cNvPr id="73" name="Google Shape;73;p15"/>
          <p:cNvSpPr/>
          <p:nvPr/>
        </p:nvSpPr>
        <p:spPr>
          <a:xfrm>
            <a:off x="2389167" y="2203467"/>
            <a:ext cx="7353200" cy="38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sp>
        <p:nvSpPr>
          <p:cNvPr id="78" name="Google Shape;78;p15"/>
          <p:cNvSpPr txBox="1"/>
          <p:nvPr/>
        </p:nvSpPr>
        <p:spPr>
          <a:xfrm>
            <a:off x="7600733" y="3176267"/>
            <a:ext cx="22160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160367" y="5387467"/>
            <a:ext cx="25820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600" dirty="0">
              <a:solidFill>
                <a:schemeClr val="dk2"/>
              </a:solidFill>
            </a:endParaRPr>
          </a:p>
        </p:txBody>
      </p:sp>
      <p:cxnSp>
        <p:nvCxnSpPr>
          <p:cNvPr id="81" name="Google Shape;81;p15"/>
          <p:cNvCxnSpPr/>
          <p:nvPr/>
        </p:nvCxnSpPr>
        <p:spPr>
          <a:xfrm>
            <a:off x="618967" y="1287433"/>
            <a:ext cx="11178400" cy="124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549" y="3429000"/>
            <a:ext cx="2061689" cy="11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6B7B57-EAD1-B13E-8B37-69C64F1AF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06" y="3429000"/>
            <a:ext cx="1277611" cy="12776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DDE96E-C950-CD5C-90AF-47B5E34330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696" y="3428999"/>
            <a:ext cx="2061689" cy="1143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E5BF31-6AA6-7916-3F83-395BFCA4D5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96" y="4841554"/>
            <a:ext cx="2103888" cy="8927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46400" y="23660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dirty="0"/>
              <a:t>High Level Flow Chart</a:t>
            </a:r>
            <a:endParaRPr dirty="0"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89" name="Google Shape;89;p16"/>
          <p:cNvCxnSpPr/>
          <p:nvPr/>
        </p:nvCxnSpPr>
        <p:spPr>
          <a:xfrm rot="10800000" flipH="1">
            <a:off x="69600" y="950607"/>
            <a:ext cx="11314400" cy="496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8705982-4AC8-8672-F7A8-7A988D387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36632"/>
            <a:ext cx="11471600" cy="44634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06052B75-B92E-7F99-4B46-C42A6FEFB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>
            <a:extLst>
              <a:ext uri="{FF2B5EF4-FFF2-40B4-BE49-F238E27FC236}">
                <a16:creationId xmlns:a16="http://schemas.microsoft.com/office/drawing/2014/main" id="{A44D5AF4-5BEE-CDD9-924D-5FFA6F9EA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Major Highlights and Approach</a:t>
            </a:r>
            <a:endParaRPr dirty="0"/>
          </a:p>
        </p:txBody>
      </p:sp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472975B5-6484-1BC0-F511-0DE049A230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70000" lnSpcReduction="20000"/>
          </a:bodyPr>
          <a:lstStyle/>
          <a:p>
            <a:pPr indent="-434329">
              <a:spcBef>
                <a:spcPts val="1600"/>
              </a:spcBef>
              <a:buSzPct val="100000"/>
            </a:pPr>
            <a:r>
              <a:rPr lang="en-IN" dirty="0"/>
              <a:t>T</a:t>
            </a:r>
            <a:r>
              <a:rPr lang="en" dirty="0"/>
              <a:t>his solution exposes two POST APIs. First One accepts the dataset </a:t>
            </a:r>
            <a:r>
              <a:rPr lang="en-IN" dirty="0"/>
              <a:t>in the form of CSV/XLS </a:t>
            </a:r>
          </a:p>
          <a:p>
            <a:pPr marL="175256" indent="0">
              <a:spcBef>
                <a:spcPts val="1600"/>
              </a:spcBef>
              <a:buSzPct val="100000"/>
              <a:buNone/>
            </a:pPr>
            <a:r>
              <a:rPr lang="en-IN" dirty="0"/>
              <a:t>        and a config JSON which list out the names of criteria columns and comments.</a:t>
            </a:r>
            <a:endParaRPr lang="en" dirty="0"/>
          </a:p>
          <a:p>
            <a:pPr indent="-434329">
              <a:spcBef>
                <a:spcPts val="1600"/>
              </a:spcBef>
              <a:buSzPct val="100000"/>
            </a:pPr>
            <a:r>
              <a:rPr lang="en" dirty="0"/>
              <a:t>The second api accepts a Json of anomaly data, and summarizes the resolution for each </a:t>
            </a:r>
          </a:p>
          <a:p>
            <a:pPr marL="175256" indent="0">
              <a:spcBef>
                <a:spcPts val="1600"/>
              </a:spcBef>
              <a:buSzPct val="100000"/>
              <a:buNone/>
            </a:pPr>
            <a:r>
              <a:rPr lang="en" dirty="0"/>
              <a:t>        anomaly just like the reconcilier would do.</a:t>
            </a:r>
          </a:p>
          <a:p>
            <a:pPr marL="0" indent="0">
              <a:spcBef>
                <a:spcPts val="1600"/>
              </a:spcBef>
              <a:buNone/>
            </a:pPr>
            <a:endParaRPr lang="en" b="1" dirty="0"/>
          </a:p>
          <a:p>
            <a:pPr marL="0" indent="0">
              <a:spcBef>
                <a:spcPts val="1600"/>
              </a:spcBef>
              <a:buNone/>
            </a:pPr>
            <a:r>
              <a:rPr lang="en" b="1" dirty="0"/>
              <a:t>Approach</a:t>
            </a:r>
            <a:endParaRPr b="1" dirty="0"/>
          </a:p>
          <a:p>
            <a:pPr indent="-434329">
              <a:spcBef>
                <a:spcPts val="1600"/>
              </a:spcBef>
              <a:buSzPct val="100000"/>
            </a:pPr>
            <a:r>
              <a:rPr lang="en-US" dirty="0"/>
              <a:t>The solution uses </a:t>
            </a:r>
            <a:r>
              <a:rPr lang="en-US" b="1" dirty="0"/>
              <a:t>Isolation forest </a:t>
            </a:r>
            <a:r>
              <a:rPr lang="en-US" dirty="0"/>
              <a:t>model to identify Anomalies.</a:t>
            </a:r>
          </a:p>
          <a:p>
            <a:pPr indent="-434329">
              <a:spcBef>
                <a:spcPts val="1600"/>
              </a:spcBef>
              <a:buSzPct val="100000"/>
            </a:pPr>
            <a:r>
              <a:rPr lang="en-US" dirty="0"/>
              <a:t>The detected anomalies are summarized for resolutions by Gpt-3.5 turbo LLM.</a:t>
            </a:r>
          </a:p>
          <a:p>
            <a:pPr indent="-434329">
              <a:spcBef>
                <a:spcPts val="1600"/>
              </a:spcBef>
              <a:buSzPct val="100000"/>
            </a:pPr>
            <a:r>
              <a:rPr lang="en-US" dirty="0"/>
              <a:t>Integrates with existing reconciliation tools as the two APIs can be integrated easily.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en-IN" dirty="0"/>
              <a:t> 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66" name="Google Shape;66;p14">
            <a:extLst>
              <a:ext uri="{FF2B5EF4-FFF2-40B4-BE49-F238E27FC236}">
                <a16:creationId xmlns:a16="http://schemas.microsoft.com/office/drawing/2014/main" id="{08AB8D10-BC81-AA83-2C32-869D5BFCD3F2}"/>
              </a:ext>
            </a:extLst>
          </p:cNvPr>
          <p:cNvCxnSpPr/>
          <p:nvPr/>
        </p:nvCxnSpPr>
        <p:spPr>
          <a:xfrm rot="10800000" flipH="1">
            <a:off x="480200" y="1262600"/>
            <a:ext cx="11611600" cy="372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294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2ECD113D-9574-5099-BC6D-FF397FB7C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>
            <a:extLst>
              <a:ext uri="{FF2B5EF4-FFF2-40B4-BE49-F238E27FC236}">
                <a16:creationId xmlns:a16="http://schemas.microsoft.com/office/drawing/2014/main" id="{05ABDC39-FA10-F9F2-3645-AAD0B2F40B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Major Highlights and Approach (contd..)</a:t>
            </a:r>
            <a:endParaRPr dirty="0"/>
          </a:p>
        </p:txBody>
      </p:sp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97E7B378-54D9-4BC5-AB74-5E5DB86A5F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34329">
              <a:spcBef>
                <a:spcPts val="1600"/>
              </a:spcBef>
              <a:buSzPct val="100000"/>
            </a:pPr>
            <a:r>
              <a:rPr lang="en-US" sz="2000" dirty="0"/>
              <a:t>In order to keep the solution configurable, </a:t>
            </a:r>
            <a:r>
              <a:rPr lang="en-IN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detect_anomalies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dirty="0"/>
              <a:t>  accepts a config JSON which will </a:t>
            </a:r>
          </a:p>
          <a:p>
            <a:pPr marL="175256" indent="0">
              <a:spcBef>
                <a:spcPts val="1600"/>
              </a:spcBef>
              <a:buSzPct val="100000"/>
              <a:buNone/>
            </a:pPr>
            <a:r>
              <a:rPr lang="en-IN" sz="2000" dirty="0"/>
              <a:t>       tell us which columns in the dataset should be considered for Anomaly detection. It will also tell us </a:t>
            </a:r>
          </a:p>
          <a:p>
            <a:pPr marL="175256" indent="0">
              <a:spcBef>
                <a:spcPts val="1600"/>
              </a:spcBef>
              <a:buSzPct val="100000"/>
              <a:buNone/>
            </a:pPr>
            <a:r>
              <a:rPr lang="en-IN" sz="2000" dirty="0"/>
              <a:t>       the column to ready for Anomaly comments.</a:t>
            </a:r>
          </a:p>
          <a:p>
            <a:pPr indent="-434329">
              <a:spcBef>
                <a:spcPts val="1600"/>
              </a:spcBef>
              <a:buSzPct val="100000"/>
            </a:pPr>
            <a:r>
              <a:rPr lang="en-IN" sz="2000" dirty="0"/>
              <a:t>The comments Once read, will be summarized for resolution by a call made to gpt-3.5 turbo LLM . The </a:t>
            </a:r>
          </a:p>
          <a:p>
            <a:pPr marL="175256" indent="0">
              <a:spcBef>
                <a:spcPts val="1600"/>
              </a:spcBef>
              <a:buSzPct val="100000"/>
              <a:buNone/>
            </a:pPr>
            <a:r>
              <a:rPr lang="en-IN" sz="2000" dirty="0"/>
              <a:t>        response will be for each of the unique comments that was read from the sample dataset.</a:t>
            </a:r>
          </a:p>
          <a:p>
            <a:pPr indent="-434329">
              <a:spcBef>
                <a:spcPts val="1600"/>
              </a:spcBef>
              <a:buSzPct val="100000"/>
            </a:pPr>
            <a:r>
              <a:rPr lang="en-IN" sz="2000" dirty="0"/>
              <a:t>Sample request and response for the APIs are provided in the README File.</a:t>
            </a:r>
          </a:p>
          <a:p>
            <a:pPr indent="-434329">
              <a:spcBef>
                <a:spcPts val="1600"/>
              </a:spcBef>
              <a:buSzPct val="100000"/>
            </a:pPr>
            <a:endParaRPr lang="en-US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66" name="Google Shape;66;p14">
            <a:extLst>
              <a:ext uri="{FF2B5EF4-FFF2-40B4-BE49-F238E27FC236}">
                <a16:creationId xmlns:a16="http://schemas.microsoft.com/office/drawing/2014/main" id="{8567AAFE-A80F-33E2-7DD1-EE61CE004931}"/>
              </a:ext>
            </a:extLst>
          </p:cNvPr>
          <p:cNvCxnSpPr/>
          <p:nvPr/>
        </p:nvCxnSpPr>
        <p:spPr>
          <a:xfrm rot="10800000" flipH="1">
            <a:off x="480200" y="1262600"/>
            <a:ext cx="11611600" cy="372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8555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061025" y="2129757"/>
            <a:ext cx="5065844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267" dirty="0"/>
              <a:t>Thank You</a:t>
            </a:r>
            <a:endParaRPr sz="4267" dirty="0"/>
          </a:p>
        </p:txBody>
      </p:sp>
      <p:cxnSp>
        <p:nvCxnSpPr>
          <p:cNvPr id="105" name="Google Shape;105;p18"/>
          <p:cNvCxnSpPr/>
          <p:nvPr/>
        </p:nvCxnSpPr>
        <p:spPr>
          <a:xfrm>
            <a:off x="415600" y="866569"/>
            <a:ext cx="11228000" cy="868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307</Words>
  <Application>Microsoft Office PowerPoint</Application>
  <PresentationFormat>Widescreen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Problem Statement and Approach</vt:lpstr>
      <vt:lpstr>Technology Stack</vt:lpstr>
      <vt:lpstr>High Level Flow Chart</vt:lpstr>
      <vt:lpstr>Major Highlights and Approach</vt:lpstr>
      <vt:lpstr>Major Highlights and Approach (contd..)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Nilesh Dhawal</dc:creator>
  <cp:lastModifiedBy>Nilesh Dhawal</cp:lastModifiedBy>
  <cp:revision>33</cp:revision>
  <dcterms:created xsi:type="dcterms:W3CDTF">2025-03-25T05:37:02Z</dcterms:created>
  <dcterms:modified xsi:type="dcterms:W3CDTF">2025-03-25T10:03:42Z</dcterms:modified>
</cp:coreProperties>
</file>