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Inter Tight Medium"/>
      <p:regular r:id="rId21"/>
      <p:bold r:id="rId22"/>
      <p:italic r:id="rId23"/>
      <p:boldItalic r:id="rId24"/>
    </p:embeddedFont>
    <p:embeddedFont>
      <p:font typeface="Inter Tight"/>
      <p:regular r:id="rId25"/>
      <p:bold r:id="rId26"/>
      <p:italic r:id="rId27"/>
      <p:boldItalic r:id="rId28"/>
    </p:embeddedFont>
    <p:embeddedFont>
      <p:font typeface="Inter Tight SemiBol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nterTightMedium-bold.fntdata"/><Relationship Id="rId21" Type="http://schemas.openxmlformats.org/officeDocument/2006/relationships/font" Target="fonts/InterTightMedium-regular.fntdata"/><Relationship Id="rId24" Type="http://schemas.openxmlformats.org/officeDocument/2006/relationships/font" Target="fonts/InterTightMedium-boldItalic.fntdata"/><Relationship Id="rId23" Type="http://schemas.openxmlformats.org/officeDocument/2006/relationships/font" Target="fonts/InterTight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Tight-bold.fntdata"/><Relationship Id="rId25" Type="http://schemas.openxmlformats.org/officeDocument/2006/relationships/font" Target="fonts/InterTight-regular.fntdata"/><Relationship Id="rId28" Type="http://schemas.openxmlformats.org/officeDocument/2006/relationships/font" Target="fonts/InterTight-boldItalic.fntdata"/><Relationship Id="rId27" Type="http://schemas.openxmlformats.org/officeDocument/2006/relationships/font" Target="fonts/InterT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TightSemiBo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TightSemiBold-italic.fntdata"/><Relationship Id="rId30" Type="http://schemas.openxmlformats.org/officeDocument/2006/relationships/font" Target="fonts/InterTight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InterTight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3a6c1b8b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43a6c1b8b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3a6c1b8b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43a6c1b8b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43a6c1b8be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43a6c1b8be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3a6c1b8be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43a6c1b8be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43a6c1b8be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43a6c1b8be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43a6c1b8be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43a6c1b8be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3a6c1b8be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43a6c1b8be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3a6c1b8b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43a6c1b8b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43a6c1b8be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43a6c1b8be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43a6c1b8be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43a6c1b8be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43a6c1b8b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43a6c1b8b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43a6c1b8b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43a6c1b8b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43a6c1b8b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43a6c1b8b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43a6c1b8be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43a6c1b8be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57" name="Google Shape;57;p14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61" name="Google Shape;61;p14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14" name="Google Shape;114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5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85" name="Google Shape;185;p35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87" name="Google Shape;187;p35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35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0" name="Google Shape;200;p36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6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5" name="Google Shape;205;p36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8" name="Google Shape;208;p37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3" name="Google Shape;213;p37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5" name="Google Shape;215;p3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19" name="Google Shape;219;p3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20" name="Google Shape;220;p3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21" name="Google Shape;221;p3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22" name="Google Shape;222;p3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8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7" name="Google Shape;227;p38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0" name="Google Shape;230;p39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1" name="Google Shape;231;p39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9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4" name="Google Shape;234;p39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5" name="Google Shape;235;p39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6" name="Google Shape;236;p39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7" name="Google Shape;237;p39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8" name="Google Shape;238;p39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9" name="Google Shape;239;p3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1" name="Google Shape;241;p39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4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8" name="Google Shape;248;p40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41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51" name="Google Shape;251;p41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52" name="Google Shape;252;p41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53" name="Google Shape;253;p41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54" name="Google Shape;254;p41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41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9" name="Google Shape;259;p4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42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62" name="Google Shape;262;p42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63" name="Google Shape;263;p42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42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2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0" name="Google Shape;270;p42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73" name="Google Shape;273;p43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4" name="Google Shape;274;p43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75" name="Google Shape;275;p43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3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43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9" name="Google Shape;279;p43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0" name="Google Shape;280;p43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44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83" name="Google Shape;283;p44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84" name="Google Shape;284;p44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5" name="Google Shape;285;p44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86" name="Google Shape;286;p44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4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4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1" name="Google Shape;291;p44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5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97" name="Google Shape;297;p45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8" name="Google Shape;298;p45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04" name="Google Shape;304;p4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05" name="Google Shape;305;p4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08" name="Google Shape;308;p47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09" name="Google Shape;309;p47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10" name="Google Shape;310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47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3" name="Google Shape;313;p47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4" name="Google Shape;314;p47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5" name="Google Shape;315;p4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6" name="Google Shape;316;p4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319" name="Google Shape;319;p4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320" name="Google Shape;320;p4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1" name="Google Shape;321;p4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22" name="Google Shape;322;p4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8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8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4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9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331" name="Google Shape;331;p49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2" name="Google Shape;332;p49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3" name="Google Shape;333;p49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9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9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38" name="Google Shape;338;p49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39" name="Google Shape;339;p49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49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9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0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45" name="Google Shape;345;p50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46" name="Google Shape;346;p50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47" name="Google Shape;347;p50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8" name="Google Shape;348;p50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49" name="Google Shape;349;p50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50" name="Google Shape;350;p50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51" name="Google Shape;351;p50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53" name="Google Shape;353;p50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50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55" name="Google Shape;355;p50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1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59" name="Google Shape;359;p51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1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ctrTitle"/>
          </p:nvPr>
        </p:nvSpPr>
        <p:spPr>
          <a:xfrm>
            <a:off x="1765175" y="1447075"/>
            <a:ext cx="6753900" cy="17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Smarter Reconciliation and Anomaly Detection using 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gen AI</a:t>
            </a:r>
            <a:endParaRPr sz="3700"/>
          </a:p>
        </p:txBody>
      </p:sp>
      <p:sp>
        <p:nvSpPr>
          <p:cNvPr id="365" name="Google Shape;365;p52"/>
          <p:cNvSpPr txBox="1"/>
          <p:nvPr>
            <p:ph idx="1" type="subTitle"/>
          </p:nvPr>
        </p:nvSpPr>
        <p:spPr>
          <a:xfrm>
            <a:off x="1765175" y="3524950"/>
            <a:ext cx="5494800" cy="12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Team: Victors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Members: Roopa Pattamsetty</a:t>
            </a:r>
            <a:endParaRPr sz="24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Vanam Vasavi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1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72" name="Google Shape;472;p61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473" name="Google Shape;473;p61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474" name="Google Shape;474;p61"/>
          <p:cNvSpPr txBox="1"/>
          <p:nvPr/>
        </p:nvSpPr>
        <p:spPr>
          <a:xfrm>
            <a:off x="398850" y="328325"/>
            <a:ext cx="8185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4.2  </a:t>
            </a:r>
            <a:r>
              <a:rPr lang="en" sz="2900" u="sng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Catalyst Vs Impact Reconciliation</a:t>
            </a:r>
            <a:endParaRPr sz="1700" u="sng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Current data:</a:t>
            </a:r>
            <a:endParaRPr sz="32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75" name="Google Shape;475;p61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76" name="Google Shape;47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675" y="1540475"/>
            <a:ext cx="8137425" cy="31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1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2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83" name="Google Shape;483;p62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484" name="Google Shape;484;p62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485" name="Google Shape;485;p62"/>
          <p:cNvSpPr txBox="1"/>
          <p:nvPr/>
        </p:nvSpPr>
        <p:spPr>
          <a:xfrm>
            <a:off x="398850" y="470375"/>
            <a:ext cx="8185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History data:</a:t>
            </a:r>
            <a:endParaRPr sz="32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86" name="Google Shape;486;p62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7" name="Google Shape;48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450" y="1093600"/>
            <a:ext cx="8135399" cy="3586576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2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94" name="Google Shape;494;p63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495" name="Google Shape;495;p63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496" name="Google Shape;496;p63"/>
          <p:cNvSpPr txBox="1"/>
          <p:nvPr/>
        </p:nvSpPr>
        <p:spPr>
          <a:xfrm>
            <a:off x="398850" y="470375"/>
            <a:ext cx="8185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Reconciliation:</a:t>
            </a:r>
            <a:endParaRPr sz="32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97" name="Google Shape;497;p63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98" name="Google Shape;49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350" y="1093600"/>
            <a:ext cx="8062976" cy="355129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3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505" name="Google Shape;505;p64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506" name="Google Shape;506;p64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507" name="Google Shape;507;p64"/>
          <p:cNvSpPr txBox="1"/>
          <p:nvPr/>
        </p:nvSpPr>
        <p:spPr>
          <a:xfrm>
            <a:off x="398850" y="470375"/>
            <a:ext cx="8185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Anomaly detection:</a:t>
            </a:r>
            <a:endParaRPr sz="32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508" name="Google Shape;508;p64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09" name="Google Shape;50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00" y="1303975"/>
            <a:ext cx="8129823" cy="281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4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5"/>
          <p:cNvSpPr txBox="1"/>
          <p:nvPr>
            <p:ph type="title"/>
          </p:nvPr>
        </p:nvSpPr>
        <p:spPr>
          <a:xfrm>
            <a:off x="2479675" y="2285400"/>
            <a:ext cx="50934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Thank You!</a:t>
            </a:r>
            <a:endParaRPr sz="3300"/>
          </a:p>
        </p:txBody>
      </p:sp>
      <p:sp>
        <p:nvSpPr>
          <p:cNvPr id="516" name="Google Shape;516;p65"/>
          <p:cNvSpPr txBox="1"/>
          <p:nvPr>
            <p:ph idx="1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517" name="Google Shape;517;p65"/>
          <p:cNvSpPr txBox="1"/>
          <p:nvPr>
            <p:ph idx="2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type="title"/>
          </p:nvPr>
        </p:nvSpPr>
        <p:spPr>
          <a:xfrm>
            <a:off x="70550" y="544250"/>
            <a:ext cx="36573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/>
              <a:t>Contents</a:t>
            </a:r>
            <a:endParaRPr/>
          </a:p>
        </p:txBody>
      </p:sp>
      <p:sp>
        <p:nvSpPr>
          <p:cNvPr id="371" name="Google Shape;371;p53"/>
          <p:cNvSpPr txBox="1"/>
          <p:nvPr>
            <p:ph idx="1" type="subTitle"/>
          </p:nvPr>
        </p:nvSpPr>
        <p:spPr>
          <a:xfrm>
            <a:off x="1149126" y="17389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2" name="Google Shape;372;p53"/>
          <p:cNvSpPr txBox="1"/>
          <p:nvPr>
            <p:ph idx="2" type="subTitle"/>
          </p:nvPr>
        </p:nvSpPr>
        <p:spPr>
          <a:xfrm>
            <a:off x="1149126" y="21932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Challenges in Manual detection</a:t>
            </a:r>
            <a:endParaRPr/>
          </a:p>
        </p:txBody>
      </p:sp>
      <p:sp>
        <p:nvSpPr>
          <p:cNvPr id="373" name="Google Shape;373;p53"/>
          <p:cNvSpPr txBox="1"/>
          <p:nvPr>
            <p:ph idx="3" type="subTitle"/>
          </p:nvPr>
        </p:nvSpPr>
        <p:spPr>
          <a:xfrm>
            <a:off x="1149126" y="26475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Our Solution</a:t>
            </a:r>
            <a:endParaRPr/>
          </a:p>
        </p:txBody>
      </p:sp>
      <p:sp>
        <p:nvSpPr>
          <p:cNvPr id="374" name="Google Shape;374;p53"/>
          <p:cNvSpPr txBox="1"/>
          <p:nvPr>
            <p:ph idx="4" type="subTitle"/>
          </p:nvPr>
        </p:nvSpPr>
        <p:spPr>
          <a:xfrm>
            <a:off x="1149126" y="31019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None/>
            </a:pPr>
            <a:r>
              <a:rPr lang="en"/>
              <a:t>Case studies</a:t>
            </a:r>
            <a:endParaRPr/>
          </a:p>
        </p:txBody>
      </p:sp>
      <p:sp>
        <p:nvSpPr>
          <p:cNvPr id="375" name="Google Shape;375;p53"/>
          <p:cNvSpPr txBox="1"/>
          <p:nvPr>
            <p:ph idx="5" type="subTitle"/>
          </p:nvPr>
        </p:nvSpPr>
        <p:spPr>
          <a:xfrm>
            <a:off x="1682525" y="3632425"/>
            <a:ext cx="51333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11"/>
              <a:buFont typeface="Arial"/>
              <a:buNone/>
            </a:pPr>
            <a:r>
              <a:rPr lang="en"/>
              <a:t>Case-1: </a:t>
            </a:r>
            <a:r>
              <a:rPr lang="en"/>
              <a:t>General Ledger(GL) Vs IHub Reconciliation</a:t>
            </a:r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670250" y="1738950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77" name="Google Shape;377;p53"/>
          <p:cNvSpPr txBox="1"/>
          <p:nvPr/>
        </p:nvSpPr>
        <p:spPr>
          <a:xfrm>
            <a:off x="670250" y="2193268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78" name="Google Shape;378;p53"/>
          <p:cNvSpPr txBox="1"/>
          <p:nvPr/>
        </p:nvSpPr>
        <p:spPr>
          <a:xfrm>
            <a:off x="670250" y="2647586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79" name="Google Shape;379;p53"/>
          <p:cNvSpPr txBox="1"/>
          <p:nvPr/>
        </p:nvSpPr>
        <p:spPr>
          <a:xfrm>
            <a:off x="670250" y="3101904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1127450" y="3632421"/>
            <a:ext cx="47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4.1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81" name="Google Shape;381;p53"/>
          <p:cNvSpPr txBox="1"/>
          <p:nvPr>
            <p:ph idx="5" type="subTitle"/>
          </p:nvPr>
        </p:nvSpPr>
        <p:spPr>
          <a:xfrm>
            <a:off x="1682525" y="4188025"/>
            <a:ext cx="4837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11"/>
              <a:buNone/>
            </a:pPr>
            <a:r>
              <a:rPr lang="en"/>
              <a:t>Case-2:</a:t>
            </a:r>
            <a:r>
              <a:rPr lang="en"/>
              <a:t> </a:t>
            </a:r>
            <a:r>
              <a:rPr lang="en"/>
              <a:t>Catalyst Vs Impact Reconciliation</a:t>
            </a:r>
            <a:endParaRPr/>
          </a:p>
        </p:txBody>
      </p:sp>
      <p:sp>
        <p:nvSpPr>
          <p:cNvPr id="382" name="Google Shape;382;p53"/>
          <p:cNvSpPr txBox="1"/>
          <p:nvPr/>
        </p:nvSpPr>
        <p:spPr>
          <a:xfrm>
            <a:off x="1127450" y="4188025"/>
            <a:ext cx="54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4.2</a:t>
            </a:r>
            <a:endParaRPr sz="1700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83" name="Google Shape;383;p53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84" name="Google Shape;384;p53"/>
          <p:cNvSpPr/>
          <p:nvPr/>
        </p:nvSpPr>
        <p:spPr>
          <a:xfrm flipH="1" rot="5400000">
            <a:off x="4110" y="45535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85" name="Google Shape;385;p53"/>
          <p:cNvSpPr txBox="1"/>
          <p:nvPr>
            <p:ph idx="1" type="subTitle"/>
          </p:nvPr>
        </p:nvSpPr>
        <p:spPr>
          <a:xfrm>
            <a:off x="3464525" y="4803425"/>
            <a:ext cx="1403400" cy="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Inter Tight SemiBold"/>
                <a:ea typeface="Inter Tight SemiBold"/>
                <a:cs typeface="Inter Tight SemiBold"/>
                <a:sym typeface="Inter Tight SemiBold"/>
              </a:rPr>
              <a:t>Team Victors</a:t>
            </a:r>
            <a:endParaRPr sz="700"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86" name="Google Shape;386;p53"/>
          <p:cNvSpPr txBox="1"/>
          <p:nvPr>
            <p:ph idx="2" type="subTitle"/>
          </p:nvPr>
        </p:nvSpPr>
        <p:spPr>
          <a:xfrm>
            <a:off x="629850" y="4803425"/>
            <a:ext cx="2769000" cy="2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Inter Tight SemiBold"/>
                <a:ea typeface="Inter Tight SemiBold"/>
                <a:cs typeface="Inter Tight SemiBold"/>
                <a:sym typeface="Inter Tight SemiBold"/>
              </a:rPr>
              <a:t>Smarter Reconciliation and Anomaly Detection</a:t>
            </a:r>
            <a:endParaRPr sz="700"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4"/>
          <p:cNvSpPr txBox="1"/>
          <p:nvPr>
            <p:ph type="title"/>
          </p:nvPr>
        </p:nvSpPr>
        <p:spPr>
          <a:xfrm>
            <a:off x="477400" y="1268600"/>
            <a:ext cx="53433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Smarter reconciliation:</a:t>
            </a:r>
            <a:endParaRPr b="1" sz="2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92" name="Google Shape;392;p54"/>
          <p:cNvSpPr txBox="1"/>
          <p:nvPr>
            <p:ph idx="1" type="body"/>
          </p:nvPr>
        </p:nvSpPr>
        <p:spPr>
          <a:xfrm>
            <a:off x="559725" y="1832023"/>
            <a:ext cx="8189100" cy="10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process of comparing data from different sources to ensure consistency and accuracy (e.g., financial transactions, inventory records, vendor payments).</a:t>
            </a:r>
            <a:endParaRPr sz="1900"/>
          </a:p>
        </p:txBody>
      </p:sp>
      <p:sp>
        <p:nvSpPr>
          <p:cNvPr id="393" name="Google Shape;393;p54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94" name="Google Shape;394;p54"/>
          <p:cNvSpPr txBox="1"/>
          <p:nvPr>
            <p:ph type="title"/>
          </p:nvPr>
        </p:nvSpPr>
        <p:spPr>
          <a:xfrm>
            <a:off x="539150" y="3303676"/>
            <a:ext cx="45822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Anomaly Detection:</a:t>
            </a:r>
            <a:endParaRPr b="1" sz="2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95" name="Google Shape;395;p54"/>
          <p:cNvSpPr txBox="1"/>
          <p:nvPr>
            <p:ph idx="1" type="body"/>
          </p:nvPr>
        </p:nvSpPr>
        <p:spPr>
          <a:xfrm>
            <a:off x="629850" y="3703311"/>
            <a:ext cx="81891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Identifying unusual patterns, errors, or fraud in large datasets using AI.</a:t>
            </a:r>
            <a:endParaRPr sz="19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96" name="Google Shape;396;p54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397" name="Google Shape;397;p54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398" name="Google Shape;398;p54"/>
          <p:cNvSpPr txBox="1"/>
          <p:nvPr/>
        </p:nvSpPr>
        <p:spPr>
          <a:xfrm>
            <a:off x="398850" y="328325"/>
            <a:ext cx="629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 Tight SemiBold"/>
              <a:buAutoNum type="arabicPeriod"/>
            </a:pPr>
            <a:r>
              <a:rPr lang="en" sz="3000" u="sng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Introduction</a:t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00" name="Google Shape;400;p54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559725" y="1364075"/>
            <a:ext cx="8189100" cy="22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Manual effort and high processing time.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Susceptibility to human errors.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Difficulty in handling large and complex datasets.</a:t>
            </a:r>
            <a:endParaRPr sz="1900"/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Rules-based systems fail to adapt to new fraud patterns.</a:t>
            </a:r>
            <a:endParaRPr sz="1900"/>
          </a:p>
        </p:txBody>
      </p:sp>
      <p:sp>
        <p:nvSpPr>
          <p:cNvPr id="406" name="Google Shape;406;p55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07" name="Google Shape;407;p55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408" name="Google Shape;408;p55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409" name="Google Shape;409;p55"/>
          <p:cNvSpPr txBox="1"/>
          <p:nvPr/>
        </p:nvSpPr>
        <p:spPr>
          <a:xfrm>
            <a:off x="398850" y="328325"/>
            <a:ext cx="834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2.  </a:t>
            </a:r>
            <a:r>
              <a:rPr lang="en" sz="3000" u="sng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Challenges we face in Manual detection</a:t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10" name="Google Shape;410;p55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11" name="Google Shape;411;p55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6"/>
          <p:cNvSpPr txBox="1"/>
          <p:nvPr>
            <p:ph idx="1" type="body"/>
          </p:nvPr>
        </p:nvSpPr>
        <p:spPr>
          <a:xfrm>
            <a:off x="559725" y="1364075"/>
            <a:ext cx="8189100" cy="27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AI can reconcile mismatched records by understanding contextual differences.</a:t>
            </a:r>
            <a:endParaRPr sz="19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○"/>
            </a:pPr>
            <a:r>
              <a:rPr b="1" lang="en" sz="1900"/>
              <a:t>Predictive Analysis: </a:t>
            </a:r>
            <a:r>
              <a:rPr lang="en" sz="1900"/>
              <a:t>Identifies potential errors before they occur.</a:t>
            </a:r>
            <a:endParaRPr sz="1900"/>
          </a:p>
          <a:p>
            <a:pPr indent="-393700" lvl="1" marL="13716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Arial"/>
              <a:buChar char="○"/>
            </a:pPr>
            <a:r>
              <a:rPr b="1" lang="en" sz="1900"/>
              <a:t>Self-Learning Systems:</a:t>
            </a:r>
            <a:r>
              <a:rPr lang="en" sz="1900"/>
              <a:t> AI models improve over time by learning from historical patterns.</a:t>
            </a:r>
            <a:endParaRPr sz="26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17" name="Google Shape;417;p56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18" name="Google Shape;418;p56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419" name="Google Shape;419;p56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420" name="Google Shape;420;p56"/>
          <p:cNvSpPr txBox="1"/>
          <p:nvPr/>
        </p:nvSpPr>
        <p:spPr>
          <a:xfrm>
            <a:off x="398850" y="328325"/>
            <a:ext cx="8349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3</a:t>
            </a:r>
            <a:r>
              <a:rPr lang="en" sz="30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.  </a:t>
            </a:r>
            <a:r>
              <a:rPr lang="en" sz="3000" u="sng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Our Solution provides</a:t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21" name="Google Shape;421;p56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22" name="Google Shape;422;p56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7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28" name="Google Shape;428;p57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429" name="Google Shape;429;p57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430" name="Google Shape;430;p57"/>
          <p:cNvSpPr txBox="1"/>
          <p:nvPr/>
        </p:nvSpPr>
        <p:spPr>
          <a:xfrm>
            <a:off x="398850" y="328325"/>
            <a:ext cx="8185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4.1 </a:t>
            </a:r>
            <a:r>
              <a:rPr lang="en" sz="30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r>
              <a:rPr lang="en" sz="2900" u="sng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General Ledger(GL) Vs IHub Reconciliation</a:t>
            </a:r>
            <a:endParaRPr sz="1700" u="sng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Current data:</a:t>
            </a:r>
            <a:endParaRPr sz="32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31" name="Google Shape;431;p57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32" name="Google Shape;4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275" y="1562700"/>
            <a:ext cx="7956199" cy="2991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7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8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39" name="Google Shape;439;p58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440" name="Google Shape;440;p58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441" name="Google Shape;441;p58"/>
          <p:cNvSpPr txBox="1"/>
          <p:nvPr/>
        </p:nvSpPr>
        <p:spPr>
          <a:xfrm>
            <a:off x="398850" y="470375"/>
            <a:ext cx="8185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History </a:t>
            </a: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data:</a:t>
            </a:r>
            <a:endParaRPr sz="32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42" name="Google Shape;442;p58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43" name="Google Shape;44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900" y="1117125"/>
            <a:ext cx="8258049" cy="3560674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58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9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50" name="Google Shape;450;p59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451" name="Google Shape;451;p59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452" name="Google Shape;452;p59"/>
          <p:cNvSpPr txBox="1"/>
          <p:nvPr/>
        </p:nvSpPr>
        <p:spPr>
          <a:xfrm>
            <a:off x="398850" y="470375"/>
            <a:ext cx="8185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Reconciliation</a:t>
            </a: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:</a:t>
            </a:r>
            <a:endParaRPr sz="32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53" name="Google Shape;453;p59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54" name="Google Shape;45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0" y="1070100"/>
            <a:ext cx="8185500" cy="3498726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9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/>
          <p:nvPr/>
        </p:nvSpPr>
        <p:spPr>
          <a:xfrm flipH="1" rot="5400000">
            <a:off x="25411" y="4553534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61" name="Google Shape;461;p60"/>
          <p:cNvSpPr txBox="1"/>
          <p:nvPr>
            <p:ph idx="3" type="subTitle"/>
          </p:nvPr>
        </p:nvSpPr>
        <p:spPr>
          <a:xfrm>
            <a:off x="3464525" y="4803425"/>
            <a:ext cx="1403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Team Victors</a:t>
            </a:r>
            <a:endParaRPr/>
          </a:p>
        </p:txBody>
      </p:sp>
      <p:sp>
        <p:nvSpPr>
          <p:cNvPr id="462" name="Google Shape;462;p60"/>
          <p:cNvSpPr txBox="1"/>
          <p:nvPr>
            <p:ph idx="4" type="subTitle"/>
          </p:nvPr>
        </p:nvSpPr>
        <p:spPr>
          <a:xfrm>
            <a:off x="629850" y="4803425"/>
            <a:ext cx="27690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Smarter Reconciliation and Anomaly Detection</a:t>
            </a:r>
            <a:endParaRPr/>
          </a:p>
        </p:txBody>
      </p:sp>
      <p:sp>
        <p:nvSpPr>
          <p:cNvPr id="463" name="Google Shape;463;p60"/>
          <p:cNvSpPr txBox="1"/>
          <p:nvPr/>
        </p:nvSpPr>
        <p:spPr>
          <a:xfrm>
            <a:off x="398850" y="470375"/>
            <a:ext cx="81855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Anomaly detection:</a:t>
            </a:r>
            <a:endParaRPr sz="32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dk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464" name="Google Shape;464;p60"/>
          <p:cNvSpPr txBox="1"/>
          <p:nvPr/>
        </p:nvSpPr>
        <p:spPr>
          <a:xfrm>
            <a:off x="7949250" y="2469450"/>
            <a:ext cx="1223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65" name="Google Shape;4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750" y="1148750"/>
            <a:ext cx="8185499" cy="31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0"/>
          <p:cNvSpPr/>
          <p:nvPr/>
        </p:nvSpPr>
        <p:spPr>
          <a:xfrm flipH="1" rot="-5400000">
            <a:off x="8535085" y="19451"/>
            <a:ext cx="589500" cy="5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