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9"/>
  </p:notesMasterIdLst>
  <p:sldIdLst>
    <p:sldId id="256" r:id="rId2"/>
    <p:sldId id="257" r:id="rId3"/>
    <p:sldId id="291" r:id="rId4"/>
    <p:sldId id="258" r:id="rId5"/>
    <p:sldId id="294" r:id="rId6"/>
    <p:sldId id="260" r:id="rId7"/>
    <p:sldId id="295" r:id="rId8"/>
  </p:sldIdLst>
  <p:sldSz cx="9144000" cy="5143500" type="screen16x9"/>
  <p:notesSz cx="6858000" cy="9144000"/>
  <p:embeddedFontLst>
    <p:embeddedFont>
      <p:font typeface="Anaheim" pitchFamily="2" charset="0"/>
      <p:regular r:id="rId10"/>
      <p:bold r:id="rId11"/>
    </p:embeddedFont>
    <p:embeddedFont>
      <p:font typeface="Bebas Neue" panose="020B0604020202020204" charset="0"/>
      <p:regular r:id="rId12"/>
    </p:embeddedFont>
    <p:embeddedFont>
      <p:font typeface="Montserrat" panose="020B0604020202020204" charset="0"/>
      <p:regular r:id="rId13"/>
      <p:bold r:id="rId14"/>
      <p:italic r:id="rId15"/>
      <p:boldItalic r:id="rId16"/>
    </p:embeddedFont>
    <p:embeddedFont>
      <p:font typeface="Nunito Light" pitchFamily="2" charset="0"/>
      <p:italic r:id="rId17"/>
    </p:embeddedFont>
    <p:embeddedFont>
      <p:font typeface="Roboto Condensed Light" panose="02000000000000000000" pitchFamily="2" charset="0"/>
      <p:italic r:id="rId18"/>
    </p:embeddedFont>
    <p:embeddedFont>
      <p:font typeface="Segoe UI" panose="020B05020402040202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D1C665-0472-47C2-A6BB-7BC304FF551A}">
  <a:tblStyle styleId="{32D1C665-0472-47C2-A6BB-7BC304FF55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79de29faa_0_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79de29faa_0_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7ab91d938_1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7ab91d938_1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2047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6bb1b5a4c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6bb1b5a4c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56713"/>
            <a:ext cx="7518600" cy="24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610988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87200" y="0"/>
            <a:ext cx="856800" cy="209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rgbClr val="003B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720000" y="241440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01375"/>
            <a:ext cx="9009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720000" y="3167125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0000" y="384050"/>
            <a:ext cx="77040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0000" y="1504700"/>
            <a:ext cx="7704000" cy="312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naheim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 rot="5400000">
            <a:off x="-2131350" y="2050000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5055279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2"/>
          </p:nvPr>
        </p:nvSpPr>
        <p:spPr>
          <a:xfrm>
            <a:off x="1583300" y="2389551"/>
            <a:ext cx="2505600" cy="11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3"/>
          </p:nvPr>
        </p:nvSpPr>
        <p:spPr>
          <a:xfrm>
            <a:off x="5055275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4"/>
          </p:nvPr>
        </p:nvSpPr>
        <p:spPr>
          <a:xfrm>
            <a:off x="1583300" y="2081525"/>
            <a:ext cx="25056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720000" y="388300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/>
          <p:nvPr/>
        </p:nvSpPr>
        <p:spPr>
          <a:xfrm rot="5400000">
            <a:off x="-2131350" y="2131350"/>
            <a:ext cx="4572000" cy="309300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1655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>
            <a:spLocks noGrp="1"/>
          </p:cNvSpPr>
          <p:nvPr>
            <p:ph type="pic" idx="2"/>
          </p:nvPr>
        </p:nvSpPr>
        <p:spPr>
          <a:xfrm>
            <a:off x="5662850" y="832225"/>
            <a:ext cx="2966100" cy="326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5046401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2"/>
          </p:nvPr>
        </p:nvSpPr>
        <p:spPr>
          <a:xfrm>
            <a:off x="713450" y="1587400"/>
            <a:ext cx="3384300" cy="283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713225" y="429392"/>
            <a:ext cx="8090533" cy="243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600" dirty="0">
                <a:latin typeface="Segoe UI" panose="020B0502040204020203" pitchFamily="34" charset="0"/>
                <a:cs typeface="Segoe UI" panose="020B0502040204020203" pitchFamily="34" charset="0"/>
              </a:rPr>
              <a:t>Smarter Reconciliation</a:t>
            </a:r>
            <a:r>
              <a:rPr lang="en" sz="3600" dirty="0"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br>
              <a:rPr lang="en" sz="3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600" dirty="0">
                <a:solidFill>
                  <a:schemeClr val="dk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Anomaly Detection Using Gen AI</a:t>
            </a:r>
            <a:endParaRPr sz="3600" dirty="0">
              <a:solidFill>
                <a:schemeClr val="dk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713225" y="3121891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u="sng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</a:t>
            </a:r>
            <a:r>
              <a:rPr lang="en-IN" sz="2400" b="1" u="sng" dirty="0" err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VisionPro</a:t>
            </a:r>
            <a:endParaRPr lang="en-IN" sz="2400" b="1" u="sng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87A55-8896-47E7-AA97-432CDB12F055}"/>
              </a:ext>
            </a:extLst>
          </p:cNvPr>
          <p:cNvSpPr txBox="1"/>
          <p:nvPr/>
        </p:nvSpPr>
        <p:spPr>
          <a:xfrm>
            <a:off x="724366" y="3608226"/>
            <a:ext cx="328461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Pramita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Pal</a:t>
            </a:r>
          </a:p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Akshaj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Gupta</a:t>
            </a:r>
          </a:p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nand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Jha</a:t>
            </a:r>
          </a:p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ougato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Pal</a:t>
            </a:r>
          </a:p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IN" dirty="0" err="1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ijith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Balakrishnan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05060" y="0"/>
            <a:ext cx="7704000" cy="616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Problem statement</a:t>
            </a:r>
            <a:endParaRPr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1"/>
          </p:nvPr>
        </p:nvSpPr>
        <p:spPr>
          <a:xfrm>
            <a:off x="475451" y="616688"/>
            <a:ext cx="8200716" cy="3981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Existing reconciliation tools process huge number of transactions daily and monthly. Business users spend significant time manually identifying data anomalies post-reconciliation for the breaks and fixing them. Process is tedious and error prone</a:t>
            </a:r>
          </a:p>
          <a:p>
            <a:pPr marL="457200" lvl="0" indent="-304800" algn="l" rtl="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Implement an anomaly detection system within the reconciliation process, by leveraging historical data to identify patterns, trends, and expected ranges. The system should be able to</a:t>
            </a:r>
          </a:p>
          <a:p>
            <a:pPr lvl="1" indent="-30480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Automatically detect data anomalies by comparing real-time data against historical baselines.</a:t>
            </a:r>
          </a:p>
          <a:p>
            <a:pPr lvl="1" indent="-30480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Provides insights into potential root cause of detected anomalies</a:t>
            </a:r>
          </a:p>
          <a:p>
            <a:pPr lvl="1" indent="-30480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Integrates with existing reconciliation tools to streamline the anomaly identification process.</a:t>
            </a:r>
          </a:p>
          <a:p>
            <a:pPr lvl="1" indent="-30480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Reduce manual effort and minimizes human error in anomaly detection.</a:t>
            </a:r>
          </a:p>
          <a:p>
            <a:pPr lvl="1" indent="-304800">
              <a:spcAft>
                <a:spcPts val="1200"/>
              </a:spcAft>
              <a:buSzPts val="1200"/>
              <a:buFont typeface="Montserrat"/>
              <a:buChar char="●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Business users like Reconcilers, Operations users will interact with their existing reconciliation tools to see identified anomalies and additional insights generated from AI.</a:t>
            </a:r>
            <a:endParaRPr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892E30-C1A1-82D3-1F97-A581064F5B3D}"/>
              </a:ext>
            </a:extLst>
          </p:cNvPr>
          <p:cNvSpPr/>
          <p:nvPr/>
        </p:nvSpPr>
        <p:spPr>
          <a:xfrm>
            <a:off x="2219446" y="987136"/>
            <a:ext cx="4019309" cy="29367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65A3D2F3-994F-8629-E5AA-5FC0FB398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9450" y="1551734"/>
            <a:ext cx="515700" cy="515700"/>
          </a:xfrm>
          <a:prstGeom prst="rect">
            <a:avLst/>
          </a:prstGeom>
        </p:spPr>
      </p:pic>
      <p:pic>
        <p:nvPicPr>
          <p:cNvPr id="10" name="Graphic 9" descr="User">
            <a:extLst>
              <a:ext uri="{FF2B5EF4-FFF2-40B4-BE49-F238E27FC236}">
                <a16:creationId xmlns:a16="http://schemas.microsoft.com/office/drawing/2014/main" id="{38C8D825-23AD-C409-71C2-C60148C76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04532" y="1935975"/>
            <a:ext cx="514350" cy="514350"/>
          </a:xfrm>
          <a:prstGeom prst="rect">
            <a:avLst/>
          </a:prstGeom>
        </p:spPr>
      </p:pic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8F860719-296A-CD72-481B-18CC30185B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87024" y="1938108"/>
            <a:ext cx="514350" cy="514350"/>
          </a:xfrm>
          <a:prstGeom prst="rect">
            <a:avLst/>
          </a:prstGeom>
        </p:spPr>
      </p:pic>
      <p:pic>
        <p:nvPicPr>
          <p:cNvPr id="14" name="Graphic 13" descr="User">
            <a:extLst>
              <a:ext uri="{FF2B5EF4-FFF2-40B4-BE49-F238E27FC236}">
                <a16:creationId xmlns:a16="http://schemas.microsoft.com/office/drawing/2014/main" id="{CEF89544-B7BF-E4CE-70EA-AEA0A19A3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3990" y="1935975"/>
            <a:ext cx="514350" cy="514350"/>
          </a:xfrm>
          <a:prstGeom prst="rect">
            <a:avLst/>
          </a:prstGeom>
        </p:spPr>
      </p:pic>
      <p:pic>
        <p:nvPicPr>
          <p:cNvPr id="17" name="Graphic 16" descr="Female Profile">
            <a:extLst>
              <a:ext uri="{FF2B5EF4-FFF2-40B4-BE49-F238E27FC236}">
                <a16:creationId xmlns:a16="http://schemas.microsoft.com/office/drawing/2014/main" id="{08BBE63E-A4A1-6C40-9113-D19981E2F9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04672" y="2262620"/>
            <a:ext cx="515700" cy="515700"/>
          </a:xfrm>
          <a:prstGeom prst="rect">
            <a:avLst/>
          </a:prstGeom>
        </p:spPr>
      </p:pic>
      <p:pic>
        <p:nvPicPr>
          <p:cNvPr id="19" name="Graphic 18" descr="Database">
            <a:extLst>
              <a:ext uri="{FF2B5EF4-FFF2-40B4-BE49-F238E27FC236}">
                <a16:creationId xmlns:a16="http://schemas.microsoft.com/office/drawing/2014/main" id="{DA4000F8-EA72-5401-CDF2-CBFE841F2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98153" y="4071323"/>
            <a:ext cx="515700" cy="515700"/>
          </a:xfrm>
          <a:prstGeom prst="rect">
            <a:avLst/>
          </a:prstGeom>
        </p:spPr>
      </p:pic>
      <p:pic>
        <p:nvPicPr>
          <p:cNvPr id="21" name="Graphic 20" descr="Checklist RTL">
            <a:extLst>
              <a:ext uri="{FF2B5EF4-FFF2-40B4-BE49-F238E27FC236}">
                <a16:creationId xmlns:a16="http://schemas.microsoft.com/office/drawing/2014/main" id="{1D82C542-B67C-E7AF-9B3F-0249DBCC2B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96755" y="4071323"/>
            <a:ext cx="515700" cy="5157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CE092D7-A798-7BE1-E744-8E1320A32B40}"/>
              </a:ext>
            </a:extLst>
          </p:cNvPr>
          <p:cNvSpPr/>
          <p:nvPr/>
        </p:nvSpPr>
        <p:spPr>
          <a:xfrm>
            <a:off x="2943458" y="3456427"/>
            <a:ext cx="768927" cy="280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File Parser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C6C692-0B77-714C-1A4E-B9A866556238}"/>
              </a:ext>
            </a:extLst>
          </p:cNvPr>
          <p:cNvSpPr/>
          <p:nvPr/>
        </p:nvSpPr>
        <p:spPr>
          <a:xfrm>
            <a:off x="4754325" y="3456427"/>
            <a:ext cx="768927" cy="280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Report Generation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C4C5ABF-7D8A-8839-03D8-8D5D3CEE83CF}"/>
              </a:ext>
            </a:extLst>
          </p:cNvPr>
          <p:cNvSpPr/>
          <p:nvPr/>
        </p:nvSpPr>
        <p:spPr>
          <a:xfrm>
            <a:off x="3844636" y="3456427"/>
            <a:ext cx="768927" cy="280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88" dirty="0"/>
              <a:t>File Operation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EE0D78-7D8F-0B72-FC6C-7B4B98B58049}"/>
              </a:ext>
            </a:extLst>
          </p:cNvPr>
          <p:cNvSpPr txBox="1"/>
          <p:nvPr/>
        </p:nvSpPr>
        <p:spPr>
          <a:xfrm>
            <a:off x="3172635" y="3070709"/>
            <a:ext cx="196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Tools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5ED305-3461-6E3A-E686-2CDAB33D2555}"/>
              </a:ext>
            </a:extLst>
          </p:cNvPr>
          <p:cNvSpPr txBox="1"/>
          <p:nvPr/>
        </p:nvSpPr>
        <p:spPr>
          <a:xfrm>
            <a:off x="2445376" y="2398625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Anomaly Detector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138F1A-986C-5DD1-9A40-1DC84353DD00}"/>
              </a:ext>
            </a:extLst>
          </p:cNvPr>
          <p:cNvSpPr txBox="1"/>
          <p:nvPr/>
        </p:nvSpPr>
        <p:spPr>
          <a:xfrm>
            <a:off x="3732077" y="2398623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Anomaly Classifier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22B1A5-D61C-0476-2D30-5F408684D4C0}"/>
              </a:ext>
            </a:extLst>
          </p:cNvPr>
          <p:cNvSpPr txBox="1"/>
          <p:nvPr/>
        </p:nvSpPr>
        <p:spPr>
          <a:xfrm>
            <a:off x="4977694" y="2398623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Anomaly reconciliation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850B0CA-0FE9-5E29-94C7-08273A6C28AB}"/>
              </a:ext>
            </a:extLst>
          </p:cNvPr>
          <p:cNvCxnSpPr>
            <a:cxnSpLocks/>
          </p:cNvCxnSpPr>
          <p:nvPr/>
        </p:nvCxnSpPr>
        <p:spPr>
          <a:xfrm>
            <a:off x="1765005" y="2520470"/>
            <a:ext cx="461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7BADE82-4A7F-CF13-8DA2-5BCDD87D4E46}"/>
              </a:ext>
            </a:extLst>
          </p:cNvPr>
          <p:cNvCxnSpPr>
            <a:cxnSpLocks/>
          </p:cNvCxnSpPr>
          <p:nvPr/>
        </p:nvCxnSpPr>
        <p:spPr>
          <a:xfrm>
            <a:off x="6258445" y="2520470"/>
            <a:ext cx="34622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61B1CD9-03B5-12AE-CAD3-DA4002D2C260}"/>
              </a:ext>
            </a:extLst>
          </p:cNvPr>
          <p:cNvSpPr txBox="1"/>
          <p:nvPr/>
        </p:nvSpPr>
        <p:spPr>
          <a:xfrm>
            <a:off x="6446260" y="2682358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Human Reviewer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68A09DE2-70E0-5D42-0703-DF0A71408EFD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5417909" y="2840846"/>
            <a:ext cx="1264227" cy="163974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3D8EA93-D3BC-6876-48EE-299DBFF687A1}"/>
              </a:ext>
            </a:extLst>
          </p:cNvPr>
          <p:cNvSpPr txBox="1"/>
          <p:nvPr/>
        </p:nvSpPr>
        <p:spPr>
          <a:xfrm>
            <a:off x="5810808" y="4068263"/>
            <a:ext cx="84727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Feedback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70F552-14A3-9C9F-29F1-2F84AFB22F82}"/>
              </a:ext>
            </a:extLst>
          </p:cNvPr>
          <p:cNvSpPr txBox="1"/>
          <p:nvPr/>
        </p:nvSpPr>
        <p:spPr>
          <a:xfrm>
            <a:off x="4539921" y="4531905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Feedback Data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2D003-03F4-0F23-D03F-C72562F1A24D}"/>
              </a:ext>
            </a:extLst>
          </p:cNvPr>
          <p:cNvSpPr txBox="1"/>
          <p:nvPr/>
        </p:nvSpPr>
        <p:spPr>
          <a:xfrm>
            <a:off x="3232368" y="4531905"/>
            <a:ext cx="847271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Historical Data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78DEB6-AE5A-9013-7CEC-53ACE6D014EE}"/>
              </a:ext>
            </a:extLst>
          </p:cNvPr>
          <p:cNvCxnSpPr>
            <a:cxnSpLocks/>
          </p:cNvCxnSpPr>
          <p:nvPr/>
        </p:nvCxnSpPr>
        <p:spPr>
          <a:xfrm flipV="1">
            <a:off x="3656003" y="3938590"/>
            <a:ext cx="0" cy="147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E2F4133-9726-F2F5-266C-30F6C01CD125}"/>
              </a:ext>
            </a:extLst>
          </p:cNvPr>
          <p:cNvCxnSpPr>
            <a:cxnSpLocks/>
          </p:cNvCxnSpPr>
          <p:nvPr/>
        </p:nvCxnSpPr>
        <p:spPr>
          <a:xfrm flipV="1">
            <a:off x="4965645" y="3941881"/>
            <a:ext cx="0" cy="147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98D1E96-D190-44AE-FC94-C355361279A5}"/>
              </a:ext>
            </a:extLst>
          </p:cNvPr>
          <p:cNvSpPr txBox="1"/>
          <p:nvPr/>
        </p:nvSpPr>
        <p:spPr>
          <a:xfrm>
            <a:off x="2268308" y="1110660"/>
            <a:ext cx="1966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Agentic AI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D353AA-BF08-8D64-BAF6-5AA75B8E8984}"/>
              </a:ext>
            </a:extLst>
          </p:cNvPr>
          <p:cNvSpPr txBox="1"/>
          <p:nvPr/>
        </p:nvSpPr>
        <p:spPr>
          <a:xfrm>
            <a:off x="828419" y="2026017"/>
            <a:ext cx="84727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Source file with mismatches</a:t>
            </a:r>
          </a:p>
        </p:txBody>
      </p:sp>
      <p:sp>
        <p:nvSpPr>
          <p:cNvPr id="37" name="Google Shape;72;p19">
            <a:extLst>
              <a:ext uri="{FF2B5EF4-FFF2-40B4-BE49-F238E27FC236}">
                <a16:creationId xmlns:a16="http://schemas.microsoft.com/office/drawing/2014/main" id="{0A862457-AC89-42BA-B53D-D82746A5DFC1}"/>
              </a:ext>
            </a:extLst>
          </p:cNvPr>
          <p:cNvSpPr txBox="1">
            <a:spLocks/>
          </p:cNvSpPr>
          <p:nvPr/>
        </p:nvSpPr>
        <p:spPr>
          <a:xfrm>
            <a:off x="645651" y="47882"/>
            <a:ext cx="77040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3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ontserrat"/>
              <a:buNone/>
              <a:defRPr sz="52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Solution overview</a:t>
            </a:r>
          </a:p>
        </p:txBody>
      </p:sp>
      <p:pic>
        <p:nvPicPr>
          <p:cNvPr id="39" name="Graphic 38" descr="Document">
            <a:extLst>
              <a:ext uri="{FF2B5EF4-FFF2-40B4-BE49-F238E27FC236}">
                <a16:creationId xmlns:a16="http://schemas.microsoft.com/office/drawing/2014/main" id="{60BFC9F2-A3B5-4A38-A03F-29E2E5373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204" y="2672218"/>
            <a:ext cx="515700" cy="5157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A08475F-6D80-447B-8A29-7D4BD56E2FAC}"/>
              </a:ext>
            </a:extLst>
          </p:cNvPr>
          <p:cNvSpPr txBox="1"/>
          <p:nvPr/>
        </p:nvSpPr>
        <p:spPr>
          <a:xfrm>
            <a:off x="808895" y="3189365"/>
            <a:ext cx="847271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Meta data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3B93DE-D0E1-4FE1-9880-5A024263D3A0}"/>
              </a:ext>
            </a:extLst>
          </p:cNvPr>
          <p:cNvCxnSpPr>
            <a:cxnSpLocks/>
          </p:cNvCxnSpPr>
          <p:nvPr/>
        </p:nvCxnSpPr>
        <p:spPr>
          <a:xfrm>
            <a:off x="7293531" y="2520470"/>
            <a:ext cx="4610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7" name="Graphic 46" descr="Document">
            <a:extLst>
              <a:ext uri="{FF2B5EF4-FFF2-40B4-BE49-F238E27FC236}">
                <a16:creationId xmlns:a16="http://schemas.microsoft.com/office/drawing/2014/main" id="{D27F86CE-2389-418E-90F7-A89BDB9B7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91946" y="2194608"/>
            <a:ext cx="515700" cy="5157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F36624B-A0E1-41A2-A2C6-CE6A33D52BEB}"/>
              </a:ext>
            </a:extLst>
          </p:cNvPr>
          <p:cNvSpPr txBox="1"/>
          <p:nvPr/>
        </p:nvSpPr>
        <p:spPr>
          <a:xfrm>
            <a:off x="7706637" y="2711755"/>
            <a:ext cx="847271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25" dirty="0"/>
              <a:t>Perform actions on the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8692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720000" y="260709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Agentic AI for Anomaly Detection &amp; Reconciliation</a:t>
            </a:r>
            <a:endParaRPr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12A3E8-7013-4B5F-A408-F7A5CF2335FC}"/>
              </a:ext>
            </a:extLst>
          </p:cNvPr>
          <p:cNvSpPr/>
          <p:nvPr/>
        </p:nvSpPr>
        <p:spPr>
          <a:xfrm>
            <a:off x="552892" y="1191788"/>
            <a:ext cx="836782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bg2"/>
                </a:solidFill>
              </a:rPr>
              <a:t>Agent 1: Senior Data Analyst</a:t>
            </a:r>
          </a:p>
          <a:p>
            <a:r>
              <a:rPr lang="en-IN" dirty="0"/>
              <a:t>Analyse banking data and find anomalies in inconsistencies.</a:t>
            </a:r>
          </a:p>
          <a:p>
            <a:r>
              <a:rPr lang="en-IN" dirty="0"/>
              <a:t>Investigate the data present in historical data to find trends and common errors. Find out which mismatches in current data are anomalies.</a:t>
            </a:r>
          </a:p>
          <a:p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Agent 2: Financial Reporting Analyst.</a:t>
            </a:r>
          </a:p>
          <a:p>
            <a:r>
              <a:rPr lang="en-IN" dirty="0"/>
              <a:t>Analyse banking data to find reasons for anomalies. Classify anomalistic records into buckets based on appropriate reasoning.</a:t>
            </a:r>
          </a:p>
          <a:p>
            <a:endParaRPr lang="en-IN" dirty="0"/>
          </a:p>
          <a:p>
            <a:r>
              <a:rPr lang="en-IN" b="1" dirty="0">
                <a:solidFill>
                  <a:schemeClr val="bg2"/>
                </a:solidFill>
              </a:rPr>
              <a:t>Agent 3: Reconciliation Agent</a:t>
            </a:r>
          </a:p>
          <a:p>
            <a:r>
              <a:rPr lang="en-IN" dirty="0"/>
              <a:t>Provide corrective measures to correct anomalies in the data. Look at the reasoning provided by the Reporting analyst and suggest steps to resolve the anomalies.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720000" y="260709"/>
            <a:ext cx="7704000" cy="56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dirty="0">
                <a:latin typeface="Segoe UI" panose="020B0502040204020203" pitchFamily="34" charset="0"/>
                <a:cs typeface="Segoe UI" panose="020B0502040204020203" pitchFamily="34" charset="0"/>
              </a:rPr>
              <a:t>Tech Stack &amp; Tools</a:t>
            </a:r>
            <a:endParaRPr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ogle Shape;771;p43">
            <a:extLst>
              <a:ext uri="{FF2B5EF4-FFF2-40B4-BE49-F238E27FC236}">
                <a16:creationId xmlns:a16="http://schemas.microsoft.com/office/drawing/2014/main" id="{28515E45-231D-4763-B27E-DED4F537FD8C}"/>
              </a:ext>
            </a:extLst>
          </p:cNvPr>
          <p:cNvSpPr txBox="1"/>
          <p:nvPr/>
        </p:nvSpPr>
        <p:spPr>
          <a:xfrm flipH="1">
            <a:off x="719999" y="1011949"/>
            <a:ext cx="7328847" cy="3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dirty="0" err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CrewAI</a:t>
            </a:r>
            <a:r>
              <a:rPr lang="en-US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 – Agentic AI framework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Model GPT 4o mini</a:t>
            </a: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Data generation/processing – </a:t>
            </a:r>
            <a:r>
              <a:rPr lang="en-US" dirty="0" err="1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Numpy</a:t>
            </a:r>
            <a:endParaRPr lang="en-US" dirty="0">
              <a:latin typeface="Segoe UI" panose="020B0502040204020203" pitchFamily="34" charset="0"/>
              <a:ea typeface="Montserrat"/>
              <a:cs typeface="Segoe UI" panose="020B0502040204020203" pitchFamily="34" charset="0"/>
              <a:sym typeface="Montserrat"/>
            </a:endParaRPr>
          </a:p>
          <a:p>
            <a:pPr marL="457200" lvl="0" indent="-304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ontserrat"/>
              <a:buChar char="●"/>
            </a:pPr>
            <a:r>
              <a:rPr lang="en-US" dirty="0">
                <a:latin typeface="Segoe UI" panose="020B0502040204020203" pitchFamily="34" charset="0"/>
                <a:ea typeface="Montserrat"/>
                <a:cs typeface="Segoe UI" panose="020B0502040204020203" pitchFamily="34" charset="0"/>
                <a:sym typeface="Montserrat"/>
              </a:rPr>
              <a:t>Python3</a:t>
            </a:r>
          </a:p>
        </p:txBody>
      </p:sp>
    </p:spTree>
    <p:extLst>
      <p:ext uri="{BB962C8B-B14F-4D97-AF65-F5344CB8AC3E}">
        <p14:creationId xmlns:p14="http://schemas.microsoft.com/office/powerpoint/2010/main" val="14040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720000" y="0"/>
            <a:ext cx="7704000" cy="4890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437D71-9E70-4A3C-BAE0-4FE90453E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75" y="584417"/>
            <a:ext cx="8766364" cy="4040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DAD9-B2CB-4AB4-992C-15311F759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51" y="1887491"/>
            <a:ext cx="7704000" cy="561000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19706"/>
      </p:ext>
    </p:extLst>
  </p:cSld>
  <p:clrMapOvr>
    <a:masterClrMapping/>
  </p:clrMapOvr>
</p:sld>
</file>

<file path=ppt/theme/theme1.xml><?xml version="1.0" encoding="utf-8"?>
<a:theme xmlns:a="http://schemas.openxmlformats.org/drawingml/2006/main" name=" Management Consulting Toolkit Infographics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328</Words>
  <Application>Microsoft Office PowerPoint</Application>
  <PresentationFormat>On-screen Show (16:9)</PresentationFormat>
  <Paragraphs>48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Montserrat</vt:lpstr>
      <vt:lpstr>Nunito Light</vt:lpstr>
      <vt:lpstr>Arial</vt:lpstr>
      <vt:lpstr>Bebas Neue</vt:lpstr>
      <vt:lpstr>Roboto Condensed Light</vt:lpstr>
      <vt:lpstr>Anaheim</vt:lpstr>
      <vt:lpstr>Segoe UI</vt:lpstr>
      <vt:lpstr> Management Consulting Toolkit Infographics by Slidesgo</vt:lpstr>
      <vt:lpstr>Smarter Reconciliation &amp;  Anomaly Detection Using Gen AI</vt:lpstr>
      <vt:lpstr>Problem statement</vt:lpstr>
      <vt:lpstr>PowerPoint Presentation</vt:lpstr>
      <vt:lpstr>Agentic AI for Anomaly Detection &amp; Reconciliation</vt:lpstr>
      <vt:lpstr>Tech Stack &amp; Tools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Reconciliation &amp;    Anomaly Detection Using Gen AI</dc:title>
  <cp:lastModifiedBy>Lenovo PC</cp:lastModifiedBy>
  <cp:revision>25</cp:revision>
  <dcterms:modified xsi:type="dcterms:W3CDTF">2025-03-26T10:54:38Z</dcterms:modified>
</cp:coreProperties>
</file>