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0" r:id="rId2"/>
  </p:sldMasterIdLst>
  <p:sldIdLst>
    <p:sldId id="256" r:id="rId3"/>
    <p:sldId id="257" r:id="rId4"/>
    <p:sldId id="259" r:id="rId5"/>
    <p:sldId id="260" r:id="rId6"/>
    <p:sldId id="258" r:id="rId7"/>
    <p:sldId id="262" r:id="rId8"/>
    <p:sldId id="267" r:id="rId9"/>
    <p:sldId id="268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AA4CE5-EF0B-F549-AD1B-E4D99B2E443B}">
          <p14:sldIdLst>
            <p14:sldId id="256"/>
          </p14:sldIdLst>
        </p14:section>
        <p14:section name="Rest" id="{706B1DD9-8A85-0343-8762-342FB4A31FD3}">
          <p14:sldIdLst>
            <p14:sldId id="257"/>
            <p14:sldId id="259"/>
            <p14:sldId id="260"/>
            <p14:sldId id="258"/>
            <p14:sldId id="262"/>
            <p14:sldId id="267"/>
            <p14:sldId id="268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0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8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8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86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48208" y="109087"/>
            <a:ext cx="6512511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218514" y="197406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4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7" b="95937" l="0" r="98667">
                        <a14:foregroundMark x1="39778" y1="90519" x2="39778" y2="90519"/>
                        <a14:foregroundMark x1="22667" y1="89165" x2="22667" y2="89165"/>
                        <a14:foregroundMark x1="55556" y1="85102" x2="55556" y2="85102"/>
                      </a14:backgroundRemoval>
                    </a14:imgEffect>
                  </a14:imgLayer>
                </a14:imgProps>
              </a:ext>
            </a:extLst>
          </a:blip>
          <a:srcRect b="6006"/>
          <a:stretch/>
        </p:blipFill>
        <p:spPr>
          <a:xfrm>
            <a:off x="540468" y="0"/>
            <a:ext cx="1039310" cy="9616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alphaModFix amt="43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08919" y="-96109"/>
            <a:ext cx="1888697" cy="1079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7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FDE9D-9B08-2A46-9554-98708D5807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E6FE-70C7-434A-9BEC-49D34E237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6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3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1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6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6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4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5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7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A4034FB-BBFA-A045-900E-825E073D5224}" type="datetimeFigureOut">
              <a:rPr lang="en-US" smtClean="0"/>
              <a:pPr/>
              <a:t>12/21/2012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7F9721-94ED-E347-99D8-A6C4A8D205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4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.co/cjlN1ol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hyperlink" Target="http://api.twitter.com/1/statuses/home_timeline.forma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181" y="3499595"/>
            <a:ext cx="2250765" cy="1372416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Edward Garcia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000" b="1" dirty="0" err="1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Petre</a:t>
            </a: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 </a:t>
            </a:r>
            <a:r>
              <a:rPr lang="en-US" sz="2000" b="1" dirty="0" err="1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Lukarov</a:t>
            </a:r>
            <a:endParaRPr lang="en-US" sz="2000" b="1" dirty="0" smtClean="0">
              <a:ln w="12700">
                <a:noFill/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Kina Winoto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000" b="1" dirty="0" err="1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Yongxu</a:t>
            </a:r>
            <a:r>
              <a:rPr lang="en-US" sz="2000" b="1" dirty="0" smtClean="0">
                <a:ln w="12700">
                  <a:noFill/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 Zhang</a:t>
            </a:r>
            <a:endParaRPr lang="en-US" sz="2000" b="1" dirty="0">
              <a:ln w="12700">
                <a:noFill/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6551"/>
            <a:ext cx="7772400" cy="1183044"/>
          </a:xfrm>
        </p:spPr>
        <p:txBody>
          <a:bodyPr/>
          <a:lstStyle/>
          <a:p>
            <a:r>
              <a:rPr lang="en-US" dirty="0" smtClean="0"/>
              <a:t>Twitter Crawl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4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4446" y="1933428"/>
            <a:ext cx="1888697" cy="1079255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384326" y="6096000"/>
            <a:ext cx="3174514" cy="848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Columbia University</a:t>
            </a:r>
          </a:p>
          <a:p>
            <a:r>
              <a:rPr lang="en-US" sz="1200" dirty="0" smtClean="0"/>
              <a:t>Cloud Computing, Fall 2012</a:t>
            </a:r>
          </a:p>
          <a:p>
            <a:r>
              <a:rPr lang="en-US" sz="1200" dirty="0" smtClean="0"/>
              <a:t>Final Project</a:t>
            </a:r>
            <a:endParaRPr lang="en-US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alphaModFix amt="4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77" b="95937" l="0" r="98667">
                        <a14:foregroundMark x1="39778" y1="90519" x2="39778" y2="90519"/>
                        <a14:foregroundMark x1="22667" y1="89165" x2="22667" y2="89165"/>
                        <a14:foregroundMark x1="55556" y1="85102" x2="55556" y2="85102"/>
                      </a14:backgroundRemoval>
                    </a14:imgEffect>
                  </a14:imgLayer>
                </a14:imgProps>
              </a:ext>
            </a:extLst>
          </a:blip>
          <a:srcRect b="6006"/>
          <a:stretch/>
        </p:blipFill>
        <p:spPr>
          <a:xfrm>
            <a:off x="4384793" y="1911221"/>
            <a:ext cx="1039310" cy="96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1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98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Chrome Extension Tools,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Sends requests to the Cloud </a:t>
            </a:r>
          </a:p>
          <a:p>
            <a:pPr lvl="2"/>
            <a:r>
              <a:rPr lang="en-US" dirty="0"/>
              <a:t>Sends the currently opened wiki page and receives back tweets in </a:t>
            </a:r>
            <a:r>
              <a:rPr lang="en-US" dirty="0" err="1"/>
              <a:t>json</a:t>
            </a:r>
            <a:r>
              <a:rPr lang="en-US" dirty="0"/>
              <a:t> format</a:t>
            </a:r>
          </a:p>
          <a:p>
            <a:pPr lvl="1"/>
            <a:r>
              <a:rPr lang="en-US" dirty="0" err="1"/>
              <a:t>jQuery</a:t>
            </a:r>
            <a:r>
              <a:rPr lang="en-US" dirty="0"/>
              <a:t> and </a:t>
            </a:r>
            <a:r>
              <a:rPr lang="en-US" dirty="0" err="1"/>
              <a:t>jQuery</a:t>
            </a:r>
            <a:r>
              <a:rPr lang="en-US" dirty="0"/>
              <a:t> plugins (</a:t>
            </a:r>
            <a:r>
              <a:rPr lang="en-US" dirty="0" err="1"/>
              <a:t>qTip</a:t>
            </a:r>
            <a:r>
              <a:rPr lang="en-US" dirty="0"/>
              <a:t> plugin) to highlight the keywords on the page and create the twitter popups</a:t>
            </a:r>
          </a:p>
          <a:p>
            <a:pPr lvl="1"/>
            <a:r>
              <a:rPr lang="en-US" dirty="0"/>
              <a:t>CSS3 to style the twitter feed on the page</a:t>
            </a:r>
          </a:p>
          <a:p>
            <a:pPr marL="36576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0650" y="5086865"/>
            <a:ext cx="1656150" cy="13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for a demo.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72" b="91638" l="6000" r="57077">
                        <a14:foregroundMark x1="12000" y1="8711" x2="12000" y2="8711"/>
                        <a14:foregroundMark x1="12769" y1="7317" x2="12769" y2="7317"/>
                        <a14:foregroundMark x1="6462" y1="66899" x2="6462" y2="66899"/>
                        <a14:foregroundMark x1="10154" y1="91638" x2="10154" y2="91638"/>
                        <a14:backgroundMark x1="29231" y1="42857" x2="29231" y2="42857"/>
                      </a14:backgroundRemoval>
                    </a14:imgEffect>
                  </a14:imgLayer>
                </a14:imgProps>
              </a:ext>
            </a:extLst>
          </a:blip>
          <a:srcRect r="36445"/>
          <a:stretch/>
        </p:blipFill>
        <p:spPr>
          <a:xfrm>
            <a:off x="2754302" y="2321009"/>
            <a:ext cx="3842834" cy="266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0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343" y="192259"/>
            <a:ext cx="6512511" cy="1143000"/>
          </a:xfrm>
        </p:spPr>
        <p:txBody>
          <a:bodyPr/>
          <a:lstStyle/>
          <a:p>
            <a:r>
              <a:rPr lang="en-US" dirty="0" smtClean="0"/>
              <a:t>How to crawl.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568665"/>
            <a:ext cx="8151341" cy="5108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There’s a lot happening on my twitter feed!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I’m going to miss something…</a:t>
            </a:r>
            <a:endParaRPr lang="en-US" dirty="0"/>
          </a:p>
        </p:txBody>
      </p:sp>
      <p:pic>
        <p:nvPicPr>
          <p:cNvPr id="4" name="Picture 3" descr="Screen Shot 2012-12-20 at 1.58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75" y="2264241"/>
            <a:ext cx="3530982" cy="357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crawl.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80768" y="1749299"/>
            <a:ext cx="7025502" cy="5108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 love crawling the web though…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Let’s kill two birds…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31" b="97538" l="2157" r="97451">
                        <a14:foregroundMark x1="30980" y1="12000" x2="30980" y2="12000"/>
                        <a14:foregroundMark x1="36471" y1="12000" x2="36471" y2="12000"/>
                        <a14:foregroundMark x1="43529" y1="14462" x2="43529" y2="14462"/>
                        <a14:foregroundMark x1="49216" y1="20000" x2="49216" y2="20000"/>
                        <a14:foregroundMark x1="52941" y1="38462" x2="52941" y2="38462"/>
                        <a14:foregroundMark x1="34510" y1="31077" x2="34510" y2="31077"/>
                        <a14:foregroundMark x1="32549" y1="8308" x2="32549" y2="8308"/>
                        <a14:foregroundMark x1="33333" y1="4308" x2="33333" y2="4308"/>
                        <a14:foregroundMark x1="29608" y1="3692" x2="29608" y2="36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53154" y="2402675"/>
            <a:ext cx="3560490" cy="226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0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crawl.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417638"/>
            <a:ext cx="8229600" cy="51087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Twitter Crawl will highlight keywords on a page that you’re browsing and show you tweets having to do with that keyword.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creen Shot 2012-12-20 at 2.0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1" y="2637363"/>
            <a:ext cx="3988910" cy="40373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22132" y="3299279"/>
            <a:ext cx="528700" cy="64771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457033">
            <a:off x="2203222" y="3763084"/>
            <a:ext cx="3212756" cy="459680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68368" y="4243850"/>
            <a:ext cx="2423254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Relevant tweets: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392350" y="4582978"/>
            <a:ext cx="2958757" cy="1871030"/>
            <a:chOff x="5392350" y="4582978"/>
            <a:chExt cx="2958757" cy="1871030"/>
          </a:xfrm>
        </p:grpSpPr>
        <p:grpSp>
          <p:nvGrpSpPr>
            <p:cNvPr id="11" name="Group 10"/>
            <p:cNvGrpSpPr/>
            <p:nvPr/>
          </p:nvGrpSpPr>
          <p:grpSpPr>
            <a:xfrm>
              <a:off x="5392350" y="4582978"/>
              <a:ext cx="2958757" cy="1871030"/>
              <a:chOff x="5392350" y="4302892"/>
              <a:chExt cx="2958757" cy="187103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392350" y="4419595"/>
                <a:ext cx="2958757" cy="1754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From: </a:t>
                </a:r>
                <a:r>
                  <a:rPr lang="en-US" sz="1200" dirty="0" err="1" smtClean="0"/>
                  <a:t>TransWorldNews</a:t>
                </a:r>
                <a:r>
                  <a:rPr lang="en-US" sz="1200" dirty="0" smtClean="0"/>
                  <a:t> </a:t>
                </a:r>
                <a:r>
                  <a:rPr lang="en-US" sz="1200" dirty="0"/>
                  <a:t>	</a:t>
                </a:r>
              </a:p>
              <a:p>
                <a:r>
                  <a:rPr lang="en-US" sz="1200" dirty="0" smtClean="0"/>
                  <a:t>Text: United </a:t>
                </a:r>
                <a:r>
                  <a:rPr lang="en-US" sz="1200" dirty="0"/>
                  <a:t>States freight trucking long distance market: New market research published </a:t>
                </a:r>
                <a:r>
                  <a:rPr lang="en-US" sz="1200" dirty="0">
                    <a:hlinkClick r:id="rId3"/>
                  </a:rPr>
                  <a:t>http://t.co/</a:t>
                </a:r>
                <a:r>
                  <a:rPr lang="en-US" sz="1200" dirty="0" smtClean="0">
                    <a:hlinkClick r:id="rId3"/>
                  </a:rPr>
                  <a:t>cjlN1ol3</a:t>
                </a:r>
                <a:endParaRPr lang="en-US" sz="1200" dirty="0" smtClean="0"/>
              </a:p>
              <a:p>
                <a:endParaRPr lang="en-US" sz="1200" dirty="0"/>
              </a:p>
              <a:p>
                <a:r>
                  <a:rPr lang="en-US" sz="1200" dirty="0" smtClean="0"/>
                  <a:t>From: </a:t>
                </a:r>
                <a:r>
                  <a:rPr lang="en-US" sz="1200" dirty="0" err="1" smtClean="0"/>
                  <a:t>RubyGrace</a:t>
                </a:r>
                <a:endParaRPr lang="en-US" sz="1200" dirty="0" smtClean="0"/>
              </a:p>
              <a:p>
                <a:r>
                  <a:rPr lang="en-US" sz="1200" dirty="0" smtClean="0"/>
                  <a:t>Text: </a:t>
                </a:r>
                <a:r>
                  <a:rPr lang="en-US" sz="1200" dirty="0"/>
                  <a:t>@</a:t>
                </a:r>
                <a:r>
                  <a:rPr lang="en-US" sz="1200" dirty="0" err="1"/>
                  <a:t>WTFCrazyFacts</a:t>
                </a:r>
                <a:r>
                  <a:rPr lang="en-US" sz="1200" dirty="0"/>
                  <a:t>: There are more women in China's military than there are people in the United States.</a:t>
                </a: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2346" y="4302892"/>
                <a:ext cx="280086" cy="280086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9124" y="5533768"/>
              <a:ext cx="273222" cy="273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16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did this.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Analyzed user’s home timeline</a:t>
            </a:r>
          </a:p>
          <a:p>
            <a:pPr lvl="2"/>
            <a:r>
              <a:rPr lang="en-US" dirty="0" smtClean="0"/>
              <a:t>Extracted keywords from each tweet</a:t>
            </a:r>
          </a:p>
          <a:p>
            <a:pPr lvl="2"/>
            <a:r>
              <a:rPr lang="en-US" dirty="0" smtClean="0"/>
              <a:t>Created tags from these keywords </a:t>
            </a:r>
          </a:p>
          <a:p>
            <a:pPr lvl="2"/>
            <a:r>
              <a:rPr lang="en-US" dirty="0" smtClean="0"/>
              <a:t>Tagged the tweet</a:t>
            </a:r>
          </a:p>
          <a:p>
            <a:pPr lvl="1"/>
            <a:r>
              <a:rPr lang="en-US" dirty="0" smtClean="0"/>
              <a:t>Parsed web page that a user is viewing</a:t>
            </a:r>
          </a:p>
          <a:p>
            <a:pPr lvl="2"/>
            <a:r>
              <a:rPr lang="en-US" dirty="0" smtClean="0"/>
              <a:t>Extracted keywords from the web page</a:t>
            </a:r>
          </a:p>
          <a:p>
            <a:pPr lvl="2"/>
            <a:r>
              <a:rPr lang="en-US" dirty="0" smtClean="0"/>
              <a:t>Highlight and display tweets that correspond to that keyword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11771" y="5193680"/>
            <a:ext cx="1656150" cy="13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9876"/>
            <a:ext cx="8229600" cy="4525963"/>
          </a:xfrm>
        </p:spPr>
        <p:txBody>
          <a:bodyPr/>
          <a:lstStyle/>
          <a:p>
            <a:r>
              <a:rPr lang="en-US" dirty="0" smtClean="0"/>
              <a:t>Google App Engine (</a:t>
            </a:r>
            <a:r>
              <a:rPr lang="en-US" dirty="0" err="1" smtClean="0"/>
              <a:t>Oauth</a:t>
            </a:r>
            <a:r>
              <a:rPr lang="en-US" dirty="0" smtClean="0"/>
              <a:t>)</a:t>
            </a:r>
          </a:p>
          <a:p>
            <a:r>
              <a:rPr lang="en-US" altLang="zh-CN" dirty="0" smtClean="0"/>
              <a:t>Amazon EC2 instance (Webpage and tweet analysis)</a:t>
            </a:r>
            <a:endParaRPr lang="en-US" dirty="0" smtClean="0"/>
          </a:p>
          <a:p>
            <a:r>
              <a:rPr lang="en-US" dirty="0" smtClean="0"/>
              <a:t>Twitter REST API (Extract public and/or user’s tweets)</a:t>
            </a:r>
          </a:p>
          <a:p>
            <a:r>
              <a:rPr lang="en-US" dirty="0" smtClean="0"/>
              <a:t>NLTK Python Library (for NLP: keyword extraction)</a:t>
            </a:r>
          </a:p>
          <a:p>
            <a:r>
              <a:rPr lang="en-US" dirty="0" smtClean="0"/>
              <a:t>Chrome Extension Tools,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0650" y="5141783"/>
            <a:ext cx="1656150" cy="13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5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9047" y="5114324"/>
            <a:ext cx="1656150" cy="1324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98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Twitter REST API</a:t>
            </a:r>
          </a:p>
          <a:p>
            <a:pPr lvl="1"/>
            <a:r>
              <a:rPr lang="en-US" dirty="0" smtClean="0"/>
              <a:t>REST API uses </a:t>
            </a:r>
            <a:r>
              <a:rPr lang="en-US" dirty="0" err="1" smtClean="0"/>
              <a:t>Oauth</a:t>
            </a:r>
            <a:r>
              <a:rPr lang="en-US" dirty="0" smtClean="0"/>
              <a:t> API to make authorized GET requests</a:t>
            </a:r>
          </a:p>
          <a:p>
            <a:pPr lvl="1"/>
            <a:r>
              <a:rPr lang="en-US" dirty="0" smtClean="0"/>
              <a:t>We power it using Google App Engine</a:t>
            </a:r>
          </a:p>
          <a:p>
            <a:pPr lvl="1"/>
            <a:r>
              <a:rPr lang="en-US" dirty="0" smtClean="0"/>
              <a:t>Can retrieve any user’s home timeline, controlling</a:t>
            </a:r>
          </a:p>
          <a:p>
            <a:pPr lvl="2"/>
            <a:r>
              <a:rPr lang="en-US" dirty="0" smtClean="0"/>
              <a:t>Count</a:t>
            </a:r>
          </a:p>
          <a:p>
            <a:pPr lvl="2"/>
            <a:r>
              <a:rPr lang="en-US" dirty="0" smtClean="0"/>
              <a:t>Replies allowed</a:t>
            </a:r>
          </a:p>
          <a:p>
            <a:pPr lvl="2"/>
            <a:r>
              <a:rPr lang="en-US" dirty="0" smtClean="0"/>
              <a:t>IDs returned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098" name="Picture 2" descr="https://dev.twitter.com/sites/default/files/images_documentation/sign-in-flow3-3legge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674134"/>
            <a:ext cx="6276975" cy="1876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9047" y="5114324"/>
            <a:ext cx="1656150" cy="1324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98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Twitter REST API</a:t>
            </a:r>
          </a:p>
          <a:p>
            <a:pPr lvl="1"/>
            <a:r>
              <a:rPr lang="en-US" dirty="0" err="1" smtClean="0"/>
              <a:t>Oauth</a:t>
            </a:r>
            <a:r>
              <a:rPr lang="en-US" dirty="0" smtClean="0"/>
              <a:t> Example: </a:t>
            </a:r>
            <a:r>
              <a:rPr lang="en-US" dirty="0" smtClean="0">
                <a:hlinkClick r:id="rId4"/>
              </a:rPr>
              <a:t>http://api.twitter.com/1/statuses/home_timeline.format</a:t>
            </a:r>
            <a:endParaRPr lang="en-US" dirty="0" smtClean="0"/>
          </a:p>
          <a:p>
            <a:pPr lvl="2"/>
            <a:r>
              <a:rPr lang="en-US" dirty="0" smtClean="0"/>
              <a:t>Optional parameters: count, metadata, …</a:t>
            </a:r>
          </a:p>
          <a:p>
            <a:pPr lvl="1"/>
            <a:r>
              <a:rPr lang="en-US" dirty="0" smtClean="0"/>
              <a:t>Consumer token/secret of the App</a:t>
            </a:r>
          </a:p>
          <a:p>
            <a:pPr lvl="1"/>
            <a:r>
              <a:rPr lang="en-US" dirty="0" err="1" smtClean="0"/>
              <a:t>Oauth</a:t>
            </a:r>
            <a:r>
              <a:rPr lang="en-US" dirty="0" smtClean="0"/>
              <a:t> token/verifier of the request</a:t>
            </a:r>
          </a:p>
          <a:p>
            <a:pPr lvl="1"/>
            <a:r>
              <a:rPr lang="en-US" dirty="0" smtClean="0"/>
              <a:t>Access token/secret of User</a:t>
            </a:r>
            <a:br>
              <a:rPr lang="en-US" dirty="0" smtClean="0"/>
            </a:b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098" name="Picture 2" descr="https://dev.twitter.com/sites/default/files/images_documentation/sign-in-flow3-3legge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4674134"/>
            <a:ext cx="6276975" cy="1876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12-20 at 2.47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67" y="4600763"/>
            <a:ext cx="3988486" cy="42947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987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NLTK Python Library (for NLP: keyword extraction)</a:t>
            </a:r>
          </a:p>
          <a:p>
            <a:pPr lvl="1"/>
            <a:r>
              <a:rPr lang="en-US" dirty="0" smtClean="0"/>
              <a:t>NLTK is a natural language toolkit for Python</a:t>
            </a:r>
          </a:p>
          <a:p>
            <a:pPr lvl="1"/>
            <a:r>
              <a:rPr lang="en-US" dirty="0" smtClean="0"/>
              <a:t>Very powerful</a:t>
            </a:r>
          </a:p>
          <a:p>
            <a:pPr lvl="2"/>
            <a:r>
              <a:rPr lang="en-US" dirty="0" smtClean="0"/>
              <a:t>Many corpuses (e.g. dictionaries)</a:t>
            </a:r>
          </a:p>
          <a:p>
            <a:pPr lvl="2"/>
            <a:r>
              <a:rPr lang="en-US" dirty="0" smtClean="0"/>
              <a:t>Create tree structures</a:t>
            </a:r>
          </a:p>
          <a:p>
            <a:pPr lvl="2"/>
            <a:r>
              <a:rPr lang="en-US" dirty="0" smtClean="0"/>
              <a:t>Cleans text</a:t>
            </a:r>
          </a:p>
          <a:p>
            <a:pPr lvl="2"/>
            <a:r>
              <a:rPr lang="en-US" dirty="0" smtClean="0"/>
              <a:t>Calculates various distributions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88" b="89941" l="10000" r="86563">
                        <a14:foregroundMark x1="63750" y1="37793" x2="63750" y2="377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4245" y="5020919"/>
            <a:ext cx="1656150" cy="13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4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339</Words>
  <Application>Microsoft Office PowerPoint</Application>
  <PresentationFormat>On-screen Show (4:3)</PresentationFormat>
  <Paragraphs>89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Custom Design</vt:lpstr>
      <vt:lpstr>Slipstream</vt:lpstr>
      <vt:lpstr>Twitter Crawl</vt:lpstr>
      <vt:lpstr>How to crawl.</vt:lpstr>
      <vt:lpstr>How to crawl.</vt:lpstr>
      <vt:lpstr>How to crawl.</vt:lpstr>
      <vt:lpstr>How we did this.</vt:lpstr>
      <vt:lpstr>Technologies Used</vt:lpstr>
      <vt:lpstr>Technologies Used</vt:lpstr>
      <vt:lpstr>Technologies Used</vt:lpstr>
      <vt:lpstr>Technologies Used</vt:lpstr>
      <vt:lpstr>Technologies Used</vt:lpstr>
      <vt:lpstr>Now for a demo.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Crawl</dc:title>
  <dc:creator>Kina Winoto</dc:creator>
  <cp:lastModifiedBy>Peter Griffin</cp:lastModifiedBy>
  <cp:revision>22</cp:revision>
  <dcterms:created xsi:type="dcterms:W3CDTF">2012-12-20T18:45:50Z</dcterms:created>
  <dcterms:modified xsi:type="dcterms:W3CDTF">2012-12-21T17:53:24Z</dcterms:modified>
</cp:coreProperties>
</file>