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99" r:id="rId3"/>
    <p:sldId id="257" r:id="rId4"/>
    <p:sldId id="281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4" r:id="rId15"/>
    <p:sldId id="295" r:id="rId16"/>
    <p:sldId id="296" r:id="rId17"/>
    <p:sldId id="297" r:id="rId18"/>
    <p:sldId id="298" r:id="rId19"/>
    <p:sldId id="300" r:id="rId20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759D"/>
    <a:srgbClr val="35B19D"/>
    <a:srgbClr val="000000"/>
    <a:srgbClr val="FFFF00"/>
    <a:srgbClr val="B3D3EA"/>
    <a:srgbClr val="78A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10" autoAdjust="0"/>
    <p:restoredTop sz="95596" autoAdjust="0"/>
  </p:normalViewPr>
  <p:slideViewPr>
    <p:cSldViewPr>
      <p:cViewPr varScale="1">
        <p:scale>
          <a:sx n="70" d="100"/>
          <a:sy n="70" d="100"/>
        </p:scale>
        <p:origin x="-150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1E4DFD9-AB08-4768-AFA4-C153F8E736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456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17810B-83D2-48C1-917D-BFAD1DA7FF75}" type="slidenum">
              <a:rPr lang="en-US"/>
              <a:pPr/>
              <a:t>1</a:t>
            </a:fld>
            <a:endParaRPr 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64A9A2-C4F5-411B-8478-0F7CF719707F}" type="slidenum">
              <a:rPr lang="en-US"/>
              <a:pPr/>
              <a:t>3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4DFD9-AB08-4768-AFA4-C153F8E7366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30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1550" y="295275"/>
            <a:ext cx="7924800" cy="70485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71550" y="1000125"/>
            <a:ext cx="7924800" cy="6858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marL="0" indent="0" algn="r">
              <a:buFontTx/>
              <a:buNone/>
              <a:defRPr sz="2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39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38125"/>
            <a:ext cx="2171700" cy="5857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" y="238125"/>
            <a:ext cx="6362700" cy="5857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03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66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5878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447800"/>
            <a:ext cx="35814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447800"/>
            <a:ext cx="35814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9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968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22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590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831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9828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4300" y="238125"/>
            <a:ext cx="868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447800"/>
            <a:ext cx="73152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mailto:tema.petrenko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Email Ping Pong</a:t>
            </a:r>
            <a:endParaRPr lang="en-US" dirty="0"/>
          </a:p>
          <a:p>
            <a:endParaRPr lang="ru-RU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Drive communications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005840"/>
            <a:ext cx="9144000" cy="5543340"/>
          </a:xfrm>
        </p:spPr>
      </p:pic>
      <p:sp>
        <p:nvSpPr>
          <p:cNvPr id="5" name="Rounded Rectangular Callout 4"/>
          <p:cNvSpPr/>
          <p:nvPr/>
        </p:nvSpPr>
        <p:spPr bwMode="auto">
          <a:xfrm>
            <a:off x="5562600" y="304800"/>
            <a:ext cx="3276600" cy="1066800"/>
          </a:xfrm>
          <a:prstGeom prst="wedgeRoundRectCallout">
            <a:avLst>
              <a:gd name="adj1" fmla="val 6241"/>
              <a:gd name="adj2" fmla="val 146935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Email with structured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content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00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758952"/>
            <a:ext cx="9144040" cy="6099048"/>
          </a:xfrm>
        </p:spPr>
      </p:pic>
      <p:sp>
        <p:nvSpPr>
          <p:cNvPr id="5" name="Rounded Rectangular Callout 4"/>
          <p:cNvSpPr/>
          <p:nvPr/>
        </p:nvSpPr>
        <p:spPr bwMode="auto">
          <a:xfrm>
            <a:off x="2514600" y="3048000"/>
            <a:ext cx="3276600" cy="1066800"/>
          </a:xfrm>
          <a:prstGeom prst="wedgeRoundRectCallout">
            <a:avLst>
              <a:gd name="adj1" fmla="val -47490"/>
              <a:gd name="adj2" fmla="val 90645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Get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the answer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in plain text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089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758952"/>
            <a:ext cx="9144040" cy="6099048"/>
          </a:xfrm>
        </p:spPr>
      </p:pic>
      <p:sp>
        <p:nvSpPr>
          <p:cNvPr id="5" name="Rounded Rectangular Callout 4"/>
          <p:cNvSpPr/>
          <p:nvPr/>
        </p:nvSpPr>
        <p:spPr bwMode="auto">
          <a:xfrm>
            <a:off x="2514600" y="3048000"/>
            <a:ext cx="3276600" cy="1066800"/>
          </a:xfrm>
          <a:prstGeom prst="wedgeRoundRectCallout">
            <a:avLst>
              <a:gd name="adj1" fmla="val -47490"/>
              <a:gd name="adj2" fmla="val 90645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Get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the answer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in plain text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52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758952"/>
            <a:ext cx="9144040" cy="6099048"/>
          </a:xfrm>
        </p:spPr>
      </p:pic>
      <p:sp>
        <p:nvSpPr>
          <p:cNvPr id="5" name="Rounded Rectangular Callout 4"/>
          <p:cNvSpPr/>
          <p:nvPr/>
        </p:nvSpPr>
        <p:spPr bwMode="auto">
          <a:xfrm>
            <a:off x="2514600" y="3048000"/>
            <a:ext cx="3276600" cy="1066800"/>
          </a:xfrm>
          <a:prstGeom prst="wedgeRoundRectCallout">
            <a:avLst>
              <a:gd name="adj1" fmla="val -47490"/>
              <a:gd name="adj2" fmla="val 90645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Select text</a:t>
            </a:r>
          </a:p>
        </p:txBody>
      </p:sp>
    </p:spTree>
    <p:extLst>
      <p:ext uri="{BB962C8B-B14F-4D97-AF65-F5344CB8AC3E}">
        <p14:creationId xmlns:p14="http://schemas.microsoft.com/office/powerpoint/2010/main" val="334414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758952"/>
            <a:ext cx="9144040" cy="6099048"/>
          </a:xfrm>
        </p:spPr>
      </p:pic>
      <p:sp>
        <p:nvSpPr>
          <p:cNvPr id="5" name="Rounded Rectangular Callout 4"/>
          <p:cNvSpPr/>
          <p:nvPr/>
        </p:nvSpPr>
        <p:spPr bwMode="auto">
          <a:xfrm>
            <a:off x="2209800" y="533400"/>
            <a:ext cx="3276600" cy="1066800"/>
          </a:xfrm>
          <a:prstGeom prst="wedgeRoundRectCallout">
            <a:avLst>
              <a:gd name="adj1" fmla="val -89559"/>
              <a:gd name="adj2" fmla="val 50986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Click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the Answer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84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758952"/>
            <a:ext cx="9144040" cy="6099048"/>
          </a:xfrm>
        </p:spPr>
      </p:pic>
      <p:sp>
        <p:nvSpPr>
          <p:cNvPr id="5" name="Rounded Rectangular Callout 4"/>
          <p:cNvSpPr/>
          <p:nvPr/>
        </p:nvSpPr>
        <p:spPr bwMode="auto">
          <a:xfrm>
            <a:off x="2895600" y="2957015"/>
            <a:ext cx="3276600" cy="1066800"/>
          </a:xfrm>
          <a:prstGeom prst="wedgeRoundRectCallout">
            <a:avLst>
              <a:gd name="adj1" fmla="val -47490"/>
              <a:gd name="adj2" fmla="val 90645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Text is marked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with Answer tag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78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005840"/>
            <a:ext cx="9144000" cy="5630294"/>
          </a:xfrm>
        </p:spPr>
      </p:pic>
      <p:sp>
        <p:nvSpPr>
          <p:cNvPr id="5" name="Rounded Rectangular Callout 4"/>
          <p:cNvSpPr/>
          <p:nvPr/>
        </p:nvSpPr>
        <p:spPr bwMode="auto">
          <a:xfrm>
            <a:off x="5791200" y="457200"/>
            <a:ext cx="3276600" cy="1066800"/>
          </a:xfrm>
          <a:prstGeom prst="wedgeRoundRectCallout">
            <a:avLst>
              <a:gd name="adj1" fmla="val -14585"/>
              <a:gd name="adj2" fmla="val 161007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Database is updated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with latest content</a:t>
            </a:r>
          </a:p>
        </p:txBody>
      </p:sp>
    </p:spTree>
    <p:extLst>
      <p:ext uri="{BB962C8B-B14F-4D97-AF65-F5344CB8AC3E}">
        <p14:creationId xmlns:p14="http://schemas.microsoft.com/office/powerpoint/2010/main" val="92183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005840"/>
            <a:ext cx="9144000" cy="5630294"/>
          </a:xfrm>
        </p:spPr>
      </p:pic>
    </p:spTree>
    <p:extLst>
      <p:ext uri="{BB962C8B-B14F-4D97-AF65-F5344CB8AC3E}">
        <p14:creationId xmlns:p14="http://schemas.microsoft.com/office/powerpoint/2010/main" val="128664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Email Ping Pong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Track a content</a:t>
            </a:r>
          </a:p>
          <a:p>
            <a:r>
              <a:rPr lang="en-US" dirty="0" smtClean="0"/>
              <a:t>Link with issue in tracking systems</a:t>
            </a:r>
          </a:p>
          <a:p>
            <a:r>
              <a:rPr lang="en-US" dirty="0" smtClean="0"/>
              <a:t>Keep history of changes</a:t>
            </a:r>
          </a:p>
          <a:p>
            <a:r>
              <a:rPr lang="en-US" dirty="0" smtClean="0"/>
              <a:t>Setup reminders if no feedback</a:t>
            </a:r>
          </a:p>
          <a:p>
            <a:r>
              <a:rPr lang="en-US" dirty="0" smtClean="0"/>
              <a:t>Group content by Issues, Projects, Accounts etc.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5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tema.petrenko@gmail.com</a:t>
            </a:r>
            <a:r>
              <a:rPr lang="en-US" dirty="0" smtClean="0"/>
              <a:t> </a:t>
            </a:r>
          </a:p>
          <a:p>
            <a:r>
              <a:rPr lang="en-US" dirty="0" smtClean="0"/>
              <a:t>Phone: +380506519604</a:t>
            </a:r>
          </a:p>
          <a:p>
            <a:r>
              <a:rPr lang="en-US" dirty="0" smtClean="0"/>
              <a:t>Skype: </a:t>
            </a:r>
            <a:r>
              <a:rPr lang="en-US" dirty="0" err="1" smtClean="0"/>
              <a:t>artem_petrenko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76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Artem Petrenko</a:t>
            </a:r>
            <a:r>
              <a:rPr lang="uk-UA" dirty="0" smtClean="0"/>
              <a:t> </a:t>
            </a:r>
            <a:r>
              <a:rPr lang="uk-UA" dirty="0"/>
              <a:t>- 6 </a:t>
            </a:r>
            <a:r>
              <a:rPr lang="en-US" dirty="0" smtClean="0"/>
              <a:t>years in</a:t>
            </a:r>
            <a:r>
              <a:rPr lang="uk-UA" dirty="0" smtClean="0"/>
              <a:t> IT</a:t>
            </a:r>
            <a:endParaRPr lang="en-US" dirty="0" smtClean="0"/>
          </a:p>
          <a:p>
            <a:pPr lvl="1"/>
            <a:r>
              <a:rPr lang="en-US" dirty="0" smtClean="0"/>
              <a:t>Positions</a:t>
            </a:r>
            <a:r>
              <a:rPr lang="uk-UA" dirty="0" smtClean="0"/>
              <a:t>: </a:t>
            </a:r>
            <a:r>
              <a:rPr lang="uk-UA" dirty="0" err="1"/>
              <a:t>Business</a:t>
            </a:r>
            <a:r>
              <a:rPr lang="uk-UA" dirty="0"/>
              <a:t> </a:t>
            </a:r>
            <a:r>
              <a:rPr lang="uk-UA" dirty="0" err="1"/>
              <a:t>Development</a:t>
            </a:r>
            <a:r>
              <a:rPr lang="uk-UA" dirty="0"/>
              <a:t> </a:t>
            </a:r>
            <a:r>
              <a:rPr lang="en-US" dirty="0" smtClean="0"/>
              <a:t>M</a:t>
            </a:r>
            <a:r>
              <a:rPr lang="uk-UA" dirty="0" err="1" smtClean="0"/>
              <a:t>anager</a:t>
            </a:r>
            <a:r>
              <a:rPr lang="uk-UA" dirty="0"/>
              <a:t>, </a:t>
            </a:r>
            <a:r>
              <a:rPr lang="en-US" dirty="0" smtClean="0"/>
              <a:t>S</a:t>
            </a:r>
            <a:r>
              <a:rPr lang="uk-UA" dirty="0" err="1" smtClean="0"/>
              <a:t>ales</a:t>
            </a:r>
            <a:r>
              <a:rPr lang="uk-UA" dirty="0" smtClean="0"/>
              <a:t>,</a:t>
            </a:r>
            <a:r>
              <a:rPr lang="en-US" dirty="0" smtClean="0"/>
              <a:t> Account Manager</a:t>
            </a:r>
            <a:r>
              <a:rPr lang="uk-UA" dirty="0" smtClean="0"/>
              <a:t>, </a:t>
            </a:r>
            <a:r>
              <a:rPr lang="en-US" dirty="0" smtClean="0"/>
              <a:t>P</a:t>
            </a:r>
            <a:r>
              <a:rPr lang="uk-UA" dirty="0" err="1" smtClean="0"/>
              <a:t>roject</a:t>
            </a:r>
            <a:r>
              <a:rPr lang="uk-UA" dirty="0" smtClean="0"/>
              <a:t> </a:t>
            </a:r>
            <a:r>
              <a:rPr lang="uk-UA" dirty="0" err="1"/>
              <a:t>management</a:t>
            </a:r>
            <a:endParaRPr lang="uk-UA" dirty="0"/>
          </a:p>
          <a:p>
            <a:r>
              <a:rPr lang="en-US" dirty="0" err="1"/>
              <a:t>Ewgeny</a:t>
            </a:r>
            <a:r>
              <a:rPr lang="en-US" dirty="0"/>
              <a:t> Maksak </a:t>
            </a:r>
            <a:r>
              <a:rPr lang="uk-UA" dirty="0" smtClean="0"/>
              <a:t>- </a:t>
            </a:r>
            <a:r>
              <a:rPr lang="en-US" dirty="0" smtClean="0"/>
              <a:t>8</a:t>
            </a:r>
            <a:r>
              <a:rPr lang="uk-UA" dirty="0" smtClean="0"/>
              <a:t> </a:t>
            </a:r>
            <a:r>
              <a:rPr lang="en-US" dirty="0" smtClean="0"/>
              <a:t>years in</a:t>
            </a:r>
            <a:r>
              <a:rPr lang="uk-UA" dirty="0" smtClean="0"/>
              <a:t> IT </a:t>
            </a:r>
            <a:endParaRPr lang="en-US" dirty="0" smtClean="0"/>
          </a:p>
          <a:p>
            <a:pPr lvl="1"/>
            <a:r>
              <a:rPr lang="en-US" dirty="0" smtClean="0"/>
              <a:t>Positions</a:t>
            </a:r>
            <a:r>
              <a:rPr lang="uk-UA" dirty="0" smtClean="0"/>
              <a:t>: </a:t>
            </a:r>
            <a:r>
              <a:rPr lang="uk-UA" dirty="0" err="1"/>
              <a:t>Software</a:t>
            </a:r>
            <a:r>
              <a:rPr lang="uk-UA" dirty="0"/>
              <a:t> </a:t>
            </a:r>
            <a:r>
              <a:rPr lang="uk-UA" dirty="0" err="1"/>
              <a:t>Architect</a:t>
            </a:r>
            <a:r>
              <a:rPr lang="uk-UA" dirty="0"/>
              <a:t>, </a:t>
            </a:r>
            <a:r>
              <a:rPr lang="en-US" dirty="0" smtClean="0"/>
              <a:t>T</a:t>
            </a:r>
            <a:r>
              <a:rPr lang="uk-UA" dirty="0" err="1" smtClean="0"/>
              <a:t>eam</a:t>
            </a:r>
            <a:r>
              <a:rPr lang="uk-UA" dirty="0" smtClean="0"/>
              <a:t> </a:t>
            </a:r>
            <a:r>
              <a:rPr lang="en-US" dirty="0" smtClean="0"/>
              <a:t>L</a:t>
            </a:r>
            <a:r>
              <a:rPr lang="uk-UA" dirty="0" err="1" smtClean="0"/>
              <a:t>ead</a:t>
            </a:r>
            <a:r>
              <a:rPr lang="uk-UA" dirty="0"/>
              <a:t>, .NET </a:t>
            </a:r>
            <a:r>
              <a:rPr lang="uk-UA" dirty="0" err="1"/>
              <a:t>senior</a:t>
            </a:r>
            <a:r>
              <a:rPr lang="uk-UA" dirty="0"/>
              <a:t> </a:t>
            </a:r>
            <a:r>
              <a:rPr lang="uk-UA" dirty="0" err="1"/>
              <a:t>developer</a:t>
            </a:r>
            <a:r>
              <a:rPr lang="uk-UA" dirty="0"/>
              <a:t> 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" y="3962400"/>
            <a:ext cx="1170432" cy="11704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 descr="pet_av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" y="1905000"/>
            <a:ext cx="1171575" cy="1171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092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38200" y="1219200"/>
            <a:ext cx="3816425" cy="4038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270000">
              <a:schemeClr val="accent1">
                <a:lumMod val="60000"/>
                <a:lumOff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1616246" y="1324558"/>
            <a:ext cx="755573" cy="444084"/>
          </a:xfrm>
          <a:prstGeom prst="wedgeRoundRectCallout">
            <a:avLst>
              <a:gd name="adj1" fmla="val -30357"/>
              <a:gd name="adj2" fmla="val 106037"/>
              <a:gd name="adj3" fmla="val 16667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OPEN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How it looks now: Process</a:t>
            </a:r>
            <a:endParaRPr lang="ru-RU" sz="4000" dirty="0"/>
          </a:p>
        </p:txBody>
      </p:sp>
      <p:sp>
        <p:nvSpPr>
          <p:cNvPr id="5" name="Rectangle 4"/>
          <p:cNvSpPr/>
          <p:nvPr/>
        </p:nvSpPr>
        <p:spPr>
          <a:xfrm>
            <a:off x="4953000" y="1219200"/>
            <a:ext cx="3816425" cy="4038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270000">
              <a:schemeClr val="accent1">
                <a:lumMod val="60000"/>
                <a:lumOff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46210" y="1866900"/>
            <a:ext cx="704039" cy="992089"/>
            <a:chOff x="8019760" y="1981200"/>
            <a:chExt cx="704039" cy="992089"/>
          </a:xfrm>
        </p:grpSpPr>
        <p:pic>
          <p:nvPicPr>
            <p:cNvPr id="8" name="Picture 7" descr="1315491760_us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066976" y="1981200"/>
              <a:ext cx="609600" cy="6096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8019760" y="2573179"/>
              <a:ext cx="70403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latin typeface="Arial"/>
                  <a:cs typeface="Arial"/>
                </a:rPr>
                <a:t>Product </a:t>
              </a:r>
            </a:p>
            <a:p>
              <a:r>
                <a:rPr lang="en-US" sz="1000" b="1" dirty="0" smtClean="0">
                  <a:latin typeface="Arial"/>
                  <a:cs typeface="Arial"/>
                </a:rPr>
                <a:t>Owner</a:t>
              </a:r>
              <a:endParaRPr lang="en-US" sz="1000" b="1" dirty="0">
                <a:latin typeface="Arial"/>
                <a:cs typeface="Arial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848600" y="1866900"/>
            <a:ext cx="710452" cy="838200"/>
            <a:chOff x="8016551" y="1981200"/>
            <a:chExt cx="710452" cy="838200"/>
          </a:xfrm>
        </p:grpSpPr>
        <p:pic>
          <p:nvPicPr>
            <p:cNvPr id="11" name="Picture 10" descr="1315491760_us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066976" y="1981200"/>
              <a:ext cx="609600" cy="60960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8016551" y="2573179"/>
              <a:ext cx="71045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latin typeface="Arial"/>
                  <a:cs typeface="Arial"/>
                </a:rPr>
                <a:t>Manager</a:t>
              </a:r>
              <a:endParaRPr lang="en-US" sz="1000" b="1" dirty="0">
                <a:latin typeface="Arial"/>
                <a:cs typeface="Arial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35427" y="4657755"/>
            <a:ext cx="1219200" cy="1619310"/>
            <a:chOff x="3435425" y="3848100"/>
            <a:chExt cx="1219200" cy="1619310"/>
          </a:xfrm>
        </p:grpSpPr>
        <p:pic>
          <p:nvPicPr>
            <p:cNvPr id="17414" name="Picture 6" descr="C:\Users\apetrenko\Downloads\server-icon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5425" y="3848100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ectangle 15"/>
            <p:cNvSpPr/>
            <p:nvPr/>
          </p:nvSpPr>
          <p:spPr>
            <a:xfrm>
              <a:off x="3668963" y="5067300"/>
              <a:ext cx="75212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latin typeface="Arial"/>
                  <a:cs typeface="Arial"/>
                </a:rPr>
                <a:t>Tracking </a:t>
              </a:r>
            </a:p>
            <a:p>
              <a:r>
                <a:rPr lang="en-US" sz="1000" b="1" dirty="0" smtClean="0">
                  <a:latin typeface="Arial"/>
                  <a:cs typeface="Arial"/>
                </a:rPr>
                <a:t>system</a:t>
              </a:r>
              <a:endParaRPr lang="en-US" sz="1000" b="1" dirty="0">
                <a:latin typeface="Arial"/>
                <a:cs typeface="Arial"/>
              </a:endParaRPr>
            </a:p>
          </p:txBody>
        </p:sp>
      </p:grpSp>
      <p:pic>
        <p:nvPicPr>
          <p:cNvPr id="17417" name="Picture 9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657882" y="2581989"/>
            <a:ext cx="4180114" cy="2633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gamma/>
                        <a:tint val="26667"/>
                        <a:invGamma/>
                      </a:schemeClr>
                    </a:gs>
                    <a:gs pos="100000">
                      <a:schemeClr val="bg2">
                        <a:alpha val="14999"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6" name="Picture 8" descr="C:\Users\apetrenko\Downloads\Mail-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13312" y="4657821"/>
            <a:ext cx="679375" cy="67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38200" y="1618757"/>
            <a:ext cx="6836229" cy="4136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gamma/>
                        <a:tint val="26667"/>
                        <a:invGamma/>
                      </a:schemeClr>
                    </a:gs>
                    <a:gs pos="100000">
                      <a:schemeClr val="bg2">
                        <a:alpha val="14999"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5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800053" y="1618757"/>
            <a:ext cx="3947886" cy="47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gamma/>
                        <a:tint val="26667"/>
                        <a:invGamma/>
                      </a:schemeClr>
                    </a:gs>
                    <a:gs pos="100000">
                      <a:schemeClr val="bg2">
                        <a:alpha val="14999"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2" name="Group 21"/>
          <p:cNvGrpSpPr/>
          <p:nvPr/>
        </p:nvGrpSpPr>
        <p:grpSpPr>
          <a:xfrm>
            <a:off x="2112112" y="914400"/>
            <a:ext cx="5002400" cy="5698671"/>
            <a:chOff x="290286" y="457200"/>
            <a:chExt cx="7627257" cy="7946571"/>
          </a:xfrm>
        </p:grpSpPr>
        <p:pic>
          <p:nvPicPr>
            <p:cNvPr id="23" name="Picture 2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290286" y="457200"/>
              <a:ext cx="7627257" cy="4673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3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290286" y="5029200"/>
              <a:ext cx="7627257" cy="33745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7" name="Rounded Rectangular Callout 26"/>
          <p:cNvSpPr/>
          <p:nvPr/>
        </p:nvSpPr>
        <p:spPr bwMode="auto">
          <a:xfrm>
            <a:off x="3754741" y="4043905"/>
            <a:ext cx="755573" cy="444084"/>
          </a:xfrm>
          <a:prstGeom prst="wedgeRoundRectCallout">
            <a:avLst>
              <a:gd name="adj1" fmla="val -30357"/>
              <a:gd name="adj2" fmla="val 106037"/>
              <a:gd name="adj3" fmla="val 16667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Closed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94798E-6 L 0.23368 0.3995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84" y="19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27168E-6 L 0.26666 -0.483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33" y="-24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666 -0.4837 L -0.24167 -0.4837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4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167 -0.4837 L 0.26666 -0.4837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4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r>
              <a:rPr lang="en-US" sz="4000" dirty="0"/>
              <a:t>How it looks now: </a:t>
            </a:r>
            <a:r>
              <a:rPr lang="en-US" sz="4000" dirty="0" smtClean="0"/>
              <a:t>Summary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38200"/>
            <a:ext cx="4040188" cy="639762"/>
          </a:xfrm>
        </p:spPr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77962"/>
            <a:ext cx="4040188" cy="3951288"/>
          </a:xfrm>
        </p:spPr>
        <p:txBody>
          <a:bodyPr/>
          <a:lstStyle/>
          <a:p>
            <a:r>
              <a:rPr lang="en-US" dirty="0" smtClean="0"/>
              <a:t>Flexible</a:t>
            </a:r>
          </a:p>
          <a:p>
            <a:r>
              <a:rPr lang="en-US" dirty="0" smtClean="0"/>
              <a:t>Fast</a:t>
            </a:r>
          </a:p>
          <a:p>
            <a:r>
              <a:rPr lang="en-US" dirty="0"/>
              <a:t>Habit </a:t>
            </a:r>
          </a:p>
          <a:p>
            <a:r>
              <a:rPr lang="en-US" dirty="0" smtClean="0"/>
              <a:t>Easy to use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838200"/>
            <a:ext cx="4041775" cy="639762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Problems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77962"/>
            <a:ext cx="4041775" cy="3951288"/>
          </a:xfrm>
        </p:spPr>
        <p:txBody>
          <a:bodyPr/>
          <a:lstStyle/>
          <a:p>
            <a:r>
              <a:rPr lang="en-US" dirty="0" smtClean="0"/>
              <a:t>Not structured content</a:t>
            </a:r>
          </a:p>
          <a:p>
            <a:r>
              <a:rPr lang="en-US" dirty="0"/>
              <a:t>Mess in</a:t>
            </a:r>
            <a:r>
              <a:rPr lang="en-US" dirty="0" smtClean="0"/>
              <a:t> conversations</a:t>
            </a:r>
          </a:p>
          <a:p>
            <a:r>
              <a:rPr lang="en-US" dirty="0" smtClean="0"/>
              <a:t>Stored at mail server</a:t>
            </a:r>
          </a:p>
          <a:p>
            <a:r>
              <a:rPr lang="en-US" dirty="0" smtClean="0"/>
              <a:t>Hard to match the issues with the responses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6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could look like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914400"/>
            <a:ext cx="7467600" cy="4648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During Email Ping Pong you need to do:</a:t>
            </a:r>
          </a:p>
          <a:p>
            <a:r>
              <a:rPr lang="en-US" dirty="0" smtClean="0"/>
              <a:t>Open</a:t>
            </a:r>
          </a:p>
          <a:p>
            <a:r>
              <a:rPr lang="en-US" dirty="0" smtClean="0"/>
              <a:t>Select text </a:t>
            </a:r>
          </a:p>
          <a:p>
            <a:r>
              <a:rPr lang="en-US" dirty="0" smtClean="0"/>
              <a:t>Mark as Question or Answer </a:t>
            </a:r>
          </a:p>
          <a:p>
            <a:r>
              <a:rPr lang="en-US" dirty="0" smtClean="0"/>
              <a:t>Send </a:t>
            </a:r>
          </a:p>
          <a:p>
            <a:r>
              <a:rPr lang="en-US" dirty="0" smtClean="0"/>
              <a:t>All info stored in the local Database and could be synchronized with issue tracking systems (e.g. JIRA, TFS, Basecamp,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39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758952"/>
            <a:ext cx="9144038" cy="6099048"/>
          </a:xfrm>
        </p:spPr>
      </p:pic>
      <p:sp>
        <p:nvSpPr>
          <p:cNvPr id="8" name="Rounded Rectangular Callout 7"/>
          <p:cNvSpPr/>
          <p:nvPr/>
        </p:nvSpPr>
        <p:spPr bwMode="auto">
          <a:xfrm>
            <a:off x="3124200" y="4267200"/>
            <a:ext cx="3276600" cy="1066800"/>
          </a:xfrm>
          <a:prstGeom prst="wedgeRoundRectCallout">
            <a:avLst>
              <a:gd name="adj1" fmla="val -42492"/>
              <a:gd name="adj2" fmla="val 90645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Email with initial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text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3276600" y="4419600"/>
            <a:ext cx="3276600" cy="1066800"/>
          </a:xfrm>
          <a:prstGeom prst="wedgeRoundRectCallout">
            <a:avLst>
              <a:gd name="adj1" fmla="val -42492"/>
              <a:gd name="adj2" fmla="val 90645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Select text</a:t>
            </a:r>
          </a:p>
        </p:txBody>
      </p:sp>
    </p:spTree>
    <p:extLst>
      <p:ext uri="{BB962C8B-B14F-4D97-AF65-F5344CB8AC3E}">
        <p14:creationId xmlns:p14="http://schemas.microsoft.com/office/powerpoint/2010/main" val="2104136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758979"/>
            <a:ext cx="9144000" cy="6099021"/>
          </a:xfrm>
        </p:spPr>
      </p:pic>
      <p:sp>
        <p:nvSpPr>
          <p:cNvPr id="7" name="Rounded Rectangular Callout 6"/>
          <p:cNvSpPr/>
          <p:nvPr/>
        </p:nvSpPr>
        <p:spPr bwMode="auto">
          <a:xfrm>
            <a:off x="1455761" y="381000"/>
            <a:ext cx="3276600" cy="1066800"/>
          </a:xfrm>
          <a:prstGeom prst="wedgeRoundRectCallout">
            <a:avLst>
              <a:gd name="adj1" fmla="val -82062"/>
              <a:gd name="adj2" fmla="val 68897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Click Question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3276600" y="4419600"/>
            <a:ext cx="3276600" cy="1066800"/>
          </a:xfrm>
          <a:prstGeom prst="wedgeRoundRectCallout">
            <a:avLst>
              <a:gd name="adj1" fmla="val -42492"/>
              <a:gd name="adj2" fmla="val 90645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Select text</a:t>
            </a:r>
          </a:p>
        </p:txBody>
      </p:sp>
    </p:spTree>
    <p:extLst>
      <p:ext uri="{BB962C8B-B14F-4D97-AF65-F5344CB8AC3E}">
        <p14:creationId xmlns:p14="http://schemas.microsoft.com/office/powerpoint/2010/main" val="404977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758952"/>
            <a:ext cx="9144040" cy="6099048"/>
          </a:xfrm>
        </p:spPr>
      </p:pic>
      <p:sp>
        <p:nvSpPr>
          <p:cNvPr id="7" name="Rounded Rectangular Callout 6"/>
          <p:cNvSpPr/>
          <p:nvPr/>
        </p:nvSpPr>
        <p:spPr bwMode="auto">
          <a:xfrm>
            <a:off x="3581400" y="4114800"/>
            <a:ext cx="3276600" cy="1066800"/>
          </a:xfrm>
          <a:prstGeom prst="wedgeRoundRectCallout">
            <a:avLst>
              <a:gd name="adj1" fmla="val -42492"/>
              <a:gd name="adj2" fmla="val 90645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Text is marked</a:t>
            </a:r>
            <a:r>
              <a:rPr lang="en-US" dirty="0"/>
              <a:t> </a:t>
            </a:r>
            <a:r>
              <a:rPr lang="en-US" dirty="0" smtClean="0"/>
              <a:t>with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Question tag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15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758952"/>
            <a:ext cx="9144040" cy="6099048"/>
          </a:xfrm>
        </p:spPr>
      </p:pic>
      <p:sp>
        <p:nvSpPr>
          <p:cNvPr id="6" name="Rounded Rectangular Callout 5"/>
          <p:cNvSpPr/>
          <p:nvPr/>
        </p:nvSpPr>
        <p:spPr bwMode="auto">
          <a:xfrm>
            <a:off x="3581400" y="3581400"/>
            <a:ext cx="4114800" cy="1143000"/>
          </a:xfrm>
          <a:prstGeom prst="wedgeRoundRectCallout">
            <a:avLst>
              <a:gd name="adj1" fmla="val -42492"/>
              <a:gd name="adj2" fmla="val 90645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1.Click the button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Answer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2.Type your comment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aseline="0" dirty="0" smtClean="0"/>
              <a:t>3. Send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58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-template">
  <a:themeElements>
    <a:clrScheme name="powerpoint-template-24 13">
      <a:dk1>
        <a:srgbClr val="4D4D4D"/>
      </a:dk1>
      <a:lt1>
        <a:srgbClr val="FFFFFF"/>
      </a:lt1>
      <a:dk2>
        <a:srgbClr val="4D4D4D"/>
      </a:dk2>
      <a:lt2>
        <a:srgbClr val="888888"/>
      </a:lt2>
      <a:accent1>
        <a:srgbClr val="9E9E9E"/>
      </a:accent1>
      <a:accent2>
        <a:srgbClr val="BEBEBE"/>
      </a:accent2>
      <a:accent3>
        <a:srgbClr val="FFFFFF"/>
      </a:accent3>
      <a:accent4>
        <a:srgbClr val="404040"/>
      </a:accent4>
      <a:accent5>
        <a:srgbClr val="CCCCCC"/>
      </a:accent5>
      <a:accent6>
        <a:srgbClr val="ACACAC"/>
      </a:accent6>
      <a:hlink>
        <a:srgbClr val="FFA219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0E0F83"/>
        </a:lt2>
        <a:accent1>
          <a:srgbClr val="4049D2"/>
        </a:accent1>
        <a:accent2>
          <a:srgbClr val="494FD9"/>
        </a:accent2>
        <a:accent3>
          <a:srgbClr val="FFFFFF"/>
        </a:accent3>
        <a:accent4>
          <a:srgbClr val="404040"/>
        </a:accent4>
        <a:accent5>
          <a:srgbClr val="AFB1E5"/>
        </a:accent5>
        <a:accent6>
          <a:srgbClr val="4147C4"/>
        </a:accent6>
        <a:hlink>
          <a:srgbClr val="757DD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4B8ACD"/>
        </a:lt2>
        <a:accent1>
          <a:srgbClr val="5C98C2"/>
        </a:accent1>
        <a:accent2>
          <a:srgbClr val="93BAD6"/>
        </a:accent2>
        <a:accent3>
          <a:srgbClr val="FFFFFF"/>
        </a:accent3>
        <a:accent4>
          <a:srgbClr val="404040"/>
        </a:accent4>
        <a:accent5>
          <a:srgbClr val="B5CADD"/>
        </a:accent5>
        <a:accent6>
          <a:srgbClr val="85A8C2"/>
        </a:accent6>
        <a:hlink>
          <a:srgbClr val="AECDE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114682"/>
        </a:lt2>
        <a:accent1>
          <a:srgbClr val="295B99"/>
        </a:accent1>
        <a:accent2>
          <a:srgbClr val="406DA6"/>
        </a:accent2>
        <a:accent3>
          <a:srgbClr val="FFFFFF"/>
        </a:accent3>
        <a:accent4>
          <a:srgbClr val="404040"/>
        </a:accent4>
        <a:accent5>
          <a:srgbClr val="ACB5CA"/>
        </a:accent5>
        <a:accent6>
          <a:srgbClr val="396296"/>
        </a:accent6>
        <a:hlink>
          <a:srgbClr val="5F84B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617180"/>
        </a:lt2>
        <a:accent1>
          <a:srgbClr val="85919F"/>
        </a:accent1>
        <a:accent2>
          <a:srgbClr val="96A3AF"/>
        </a:accent2>
        <a:accent3>
          <a:srgbClr val="FFFFFF"/>
        </a:accent3>
        <a:accent4>
          <a:srgbClr val="404040"/>
        </a:accent4>
        <a:accent5>
          <a:srgbClr val="C2C7CD"/>
        </a:accent5>
        <a:accent6>
          <a:srgbClr val="87939E"/>
        </a:accent6>
        <a:hlink>
          <a:srgbClr val="AFB9C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888888"/>
        </a:lt2>
        <a:accent1>
          <a:srgbClr val="9E9E9E"/>
        </a:accent1>
        <a:accent2>
          <a:srgbClr val="BEBEBE"/>
        </a:accent2>
        <a:accent3>
          <a:srgbClr val="FFFFFF"/>
        </a:accent3>
        <a:accent4>
          <a:srgbClr val="404040"/>
        </a:accent4>
        <a:accent5>
          <a:srgbClr val="CCCCCC"/>
        </a:accent5>
        <a:accent6>
          <a:srgbClr val="ACACAC"/>
        </a:accent6>
        <a:hlink>
          <a:srgbClr val="C8C8C8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888888"/>
        </a:lt2>
        <a:accent1>
          <a:srgbClr val="9E9E9E"/>
        </a:accent1>
        <a:accent2>
          <a:srgbClr val="BEBEBE"/>
        </a:accent2>
        <a:accent3>
          <a:srgbClr val="FFFFFF"/>
        </a:accent3>
        <a:accent4>
          <a:srgbClr val="404040"/>
        </a:accent4>
        <a:accent5>
          <a:srgbClr val="CCCCCC"/>
        </a:accent5>
        <a:accent6>
          <a:srgbClr val="ACACAC"/>
        </a:accent6>
        <a:hlink>
          <a:srgbClr val="F200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888888"/>
        </a:lt2>
        <a:accent1>
          <a:srgbClr val="9E9E9E"/>
        </a:accent1>
        <a:accent2>
          <a:srgbClr val="BEBEBE"/>
        </a:accent2>
        <a:accent3>
          <a:srgbClr val="FFFFFF"/>
        </a:accent3>
        <a:accent4>
          <a:srgbClr val="404040"/>
        </a:accent4>
        <a:accent5>
          <a:srgbClr val="CCCCCC"/>
        </a:accent5>
        <a:accent6>
          <a:srgbClr val="ACACAC"/>
        </a:accent6>
        <a:hlink>
          <a:srgbClr val="D000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888888"/>
        </a:lt2>
        <a:accent1>
          <a:srgbClr val="9E9E9E"/>
        </a:accent1>
        <a:accent2>
          <a:srgbClr val="BEBEBE"/>
        </a:accent2>
        <a:accent3>
          <a:srgbClr val="FFFFFF"/>
        </a:accent3>
        <a:accent4>
          <a:srgbClr val="404040"/>
        </a:accent4>
        <a:accent5>
          <a:srgbClr val="CCCCCC"/>
        </a:accent5>
        <a:accent6>
          <a:srgbClr val="ACACAC"/>
        </a:accent6>
        <a:hlink>
          <a:srgbClr val="397AF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888888"/>
        </a:lt2>
        <a:accent1>
          <a:srgbClr val="9E9E9E"/>
        </a:accent1>
        <a:accent2>
          <a:srgbClr val="BEBEBE"/>
        </a:accent2>
        <a:accent3>
          <a:srgbClr val="FFFFFF"/>
        </a:accent3>
        <a:accent4>
          <a:srgbClr val="404040"/>
        </a:accent4>
        <a:accent5>
          <a:srgbClr val="CCCCCC"/>
        </a:accent5>
        <a:accent6>
          <a:srgbClr val="ACACAC"/>
        </a:accent6>
        <a:hlink>
          <a:srgbClr val="3892FE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2">
        <a:dk1>
          <a:srgbClr val="4D4D4D"/>
        </a:dk1>
        <a:lt1>
          <a:srgbClr val="FFFFFF"/>
        </a:lt1>
        <a:dk2>
          <a:srgbClr val="4D4D4D"/>
        </a:dk2>
        <a:lt2>
          <a:srgbClr val="888888"/>
        </a:lt2>
        <a:accent1>
          <a:srgbClr val="9E9E9E"/>
        </a:accent1>
        <a:accent2>
          <a:srgbClr val="BEBEBE"/>
        </a:accent2>
        <a:accent3>
          <a:srgbClr val="FFFFFF"/>
        </a:accent3>
        <a:accent4>
          <a:srgbClr val="404040"/>
        </a:accent4>
        <a:accent5>
          <a:srgbClr val="CCCCCC"/>
        </a:accent5>
        <a:accent6>
          <a:srgbClr val="ACACAC"/>
        </a:accent6>
        <a:hlink>
          <a:srgbClr val="FFC90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3">
        <a:dk1>
          <a:srgbClr val="4D4D4D"/>
        </a:dk1>
        <a:lt1>
          <a:srgbClr val="FFFFFF"/>
        </a:lt1>
        <a:dk2>
          <a:srgbClr val="4D4D4D"/>
        </a:dk2>
        <a:lt2>
          <a:srgbClr val="888888"/>
        </a:lt2>
        <a:accent1>
          <a:srgbClr val="9E9E9E"/>
        </a:accent1>
        <a:accent2>
          <a:srgbClr val="BEBEBE"/>
        </a:accent2>
        <a:accent3>
          <a:srgbClr val="FFFFFF"/>
        </a:accent3>
        <a:accent4>
          <a:srgbClr val="404040"/>
        </a:accent4>
        <a:accent5>
          <a:srgbClr val="CCCCCC"/>
        </a:accent5>
        <a:accent6>
          <a:srgbClr val="ACACAC"/>
        </a:accent6>
        <a:hlink>
          <a:srgbClr val="FFA21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545</TotalTime>
  <Words>250</Words>
  <Application>Microsoft Office PowerPoint</Application>
  <PresentationFormat>On-screen Show (4:3)</PresentationFormat>
  <Paragraphs>67</Paragraphs>
  <Slides>19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powerpoint-template</vt:lpstr>
      <vt:lpstr>Drive communications</vt:lpstr>
      <vt:lpstr>Team</vt:lpstr>
      <vt:lpstr>How it looks now: Process</vt:lpstr>
      <vt:lpstr>How it looks now: Summary</vt:lpstr>
      <vt:lpstr>How it could look like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Email Ping Pong</vt:lpstr>
      <vt:lpstr>Contacts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Drive communications</dc:title>
  <dc:creator>Petrenko, Artem</dc:creator>
  <cp:lastModifiedBy>Petrenko, Artem</cp:lastModifiedBy>
  <cp:revision>31</cp:revision>
  <dcterms:created xsi:type="dcterms:W3CDTF">2012-06-11T14:27:03Z</dcterms:created>
  <dcterms:modified xsi:type="dcterms:W3CDTF">2012-06-13T14:30:09Z</dcterms:modified>
</cp:coreProperties>
</file>