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a:p>
            <a:pPr indent="0" lvl="0" marL="0" rtl="0" algn="l">
              <a:spcBef>
                <a:spcPts val="0"/>
              </a:spcBef>
              <a:spcAft>
                <a:spcPts val="0"/>
              </a:spcAft>
              <a:buNone/>
            </a:pPr>
            <a:r>
              <a:rPr lang="en"/>
              <a:t>Names</a:t>
            </a:r>
            <a:endParaRPr/>
          </a:p>
          <a:p>
            <a:pPr indent="0" lvl="0" marL="0" rtl="0" algn="l">
              <a:spcBef>
                <a:spcPts val="0"/>
              </a:spcBef>
              <a:spcAft>
                <a:spcPts val="0"/>
              </a:spcAft>
              <a:buNone/>
            </a:pPr>
            <a:r>
              <a:rPr lang="en"/>
              <a:t>Class, iSchool, taught by Bree Norlander</a:t>
            </a:r>
            <a:endParaRPr/>
          </a:p>
          <a:p>
            <a:pPr indent="0" lvl="0" marL="0" rtl="0" algn="l">
              <a:spcBef>
                <a:spcPts val="0"/>
              </a:spcBef>
              <a:spcAft>
                <a:spcPts val="0"/>
              </a:spcAft>
              <a:buNone/>
            </a:pPr>
            <a:r>
              <a:rPr lang="en"/>
              <a:t>We created a github repository for Washington State Trail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d426d155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d426d155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d426d15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d426d15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on trails in Washington state and in the U.S. and in other countries is often difficult to find and exists in many different and often unusable formats (such as PDF files or maps). </a:t>
            </a:r>
            <a:endParaRPr/>
          </a:p>
          <a:p>
            <a:pPr indent="0" lvl="0" marL="0" rtl="0" algn="l">
              <a:spcBef>
                <a:spcPts val="0"/>
              </a:spcBef>
              <a:spcAft>
                <a:spcPts val="0"/>
              </a:spcAft>
              <a:buNone/>
            </a:pPr>
            <a:r>
              <a:rPr lang="en"/>
              <a:t>There are inconsistencies across datasets and websites which makes comparison difficult. </a:t>
            </a:r>
            <a:endParaRPr/>
          </a:p>
          <a:p>
            <a:pPr indent="0" lvl="0" marL="0" rtl="0" algn="l">
              <a:spcBef>
                <a:spcPts val="0"/>
              </a:spcBef>
              <a:spcAft>
                <a:spcPts val="0"/>
              </a:spcAft>
              <a:buNone/>
            </a:pPr>
            <a:r>
              <a:rPr lang="en"/>
              <a:t>This repository aims to provide a comprehensive curation protocol for trail data for Washington state and possibly expanded to other geographic regions. </a:t>
            </a:r>
            <a:endParaRPr/>
          </a:p>
          <a:p>
            <a:pPr indent="0" lvl="0" marL="0" rtl="0" algn="l">
              <a:spcBef>
                <a:spcPts val="0"/>
              </a:spcBef>
              <a:spcAft>
                <a:spcPts val="0"/>
              </a:spcAft>
              <a:buNone/>
            </a:pPr>
            <a:r>
              <a:rPr lang="en"/>
              <a:t>By providing a user community, curated datasets, a collection policy, file naming guidelines, license requirements, and a metadata application profile, this repository can be a basic framework for trail data curation.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426d15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426d15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building the repository, we considered three different types of users that would use our repository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 1</a:t>
            </a:r>
            <a:r>
              <a:rPr lang="en">
                <a:solidFill>
                  <a:schemeClr val="dk1"/>
                </a:solidFill>
              </a:rPr>
              <a:t>: Local government policymakers &amp; land managers: Policymakers can use these datasets as references and resources when creating governance and laws surrounding trail systems and public recreational areas.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 2</a:t>
            </a:r>
            <a:r>
              <a:rPr lang="en">
                <a:solidFill>
                  <a:schemeClr val="dk1"/>
                </a:solidFill>
              </a:rPr>
              <a:t>: Conservationists and researchers: Conservationists and researchers that are interested in studying trails and human impact on wildlife can use our repository to aid their research.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 3</a:t>
            </a:r>
            <a:r>
              <a:rPr lang="en">
                <a:solidFill>
                  <a:schemeClr val="dk1"/>
                </a:solidFill>
              </a:rPr>
              <a:t>: Recreational trail users. Individuals who use trails for recreational purposes would want to access trail information for their city/state or for a place they plan to visit where they do not know details of the trail system. They may want to know where the trailheads are located and specific characteristics of trails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426d155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426d155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repository has policies in place that governs how data is deposited into the repository, how it is transformed upon input, and how the data is preserved for long-term access.</a:t>
            </a:r>
            <a:endParaRPr/>
          </a:p>
          <a:p>
            <a:pPr indent="0" lvl="0" marL="0" rtl="0" algn="l">
              <a:spcBef>
                <a:spcPts val="0"/>
              </a:spcBef>
              <a:spcAft>
                <a:spcPts val="0"/>
              </a:spcAft>
              <a:buNone/>
            </a:pPr>
            <a:r>
              <a:rPr lang="en"/>
              <a:t>Some examples of criteria are that deposited data must be open access and reusable; contain both digital data files and accompanying documentation; pertain to washington state trails; and adhere to the file format and naming conventions</a:t>
            </a:r>
            <a:endParaRPr/>
          </a:p>
          <a:p>
            <a:pPr indent="0" lvl="0" marL="0" rtl="0" algn="l">
              <a:spcBef>
                <a:spcPts val="0"/>
              </a:spcBef>
              <a:spcAft>
                <a:spcPts val="0"/>
              </a:spcAft>
              <a:buNone/>
            </a:pPr>
            <a:r>
              <a:rPr lang="en"/>
              <a:t>Once the data is accepted into the repository, data curators must review and transform deposits for long-term accessibility; conduct regular maintenance on data files; and create policies for removing data from the repository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d426d1555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d426d1555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that the data within the repository is high quality and conforms to standards within the data curation community, such as the FAIR principles. Data must be findable, accessible, interoperable, and reusable. </a:t>
            </a:r>
            <a:endParaRPr/>
          </a:p>
          <a:p>
            <a:pPr indent="0" lvl="0" marL="0" rtl="0" algn="l">
              <a:spcBef>
                <a:spcPts val="0"/>
              </a:spcBef>
              <a:spcAft>
                <a:spcPts val="0"/>
              </a:spcAft>
              <a:buNone/>
            </a:pPr>
            <a:r>
              <a:rPr lang="en"/>
              <a:t>All deposits will follow the guidelines for submission, file format and naming, and clean datasets. </a:t>
            </a:r>
            <a:endParaRPr/>
          </a:p>
          <a:p>
            <a:pPr indent="0" lvl="0" marL="0" rtl="0" algn="l">
              <a:spcBef>
                <a:spcPts val="0"/>
              </a:spcBef>
              <a:spcAft>
                <a:spcPts val="0"/>
              </a:spcAft>
              <a:buNone/>
            </a:pPr>
            <a:r>
              <a:rPr lang="en"/>
              <a:t>In addition, the data should not contain any personally identifiable information and can be validated by checksums.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426d155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d426d155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metadata application profile, or MAP, as an outline for the required metadata elements that are needed to submit data to the repository. These elements are designed to allow the data to be findable and relevant to our user groups. </a:t>
            </a:r>
            <a:endParaRPr/>
          </a:p>
          <a:p>
            <a:pPr indent="0" lvl="0" marL="0" rtl="0" algn="l">
              <a:spcBef>
                <a:spcPts val="0"/>
              </a:spcBef>
              <a:spcAft>
                <a:spcPts val="0"/>
              </a:spcAft>
              <a:buNone/>
            </a:pPr>
            <a:r>
              <a:rPr lang="en"/>
              <a:t>The MAP includes spatial data, time, trail name and description, license/rights information, and format.</a:t>
            </a:r>
            <a:endParaRPr/>
          </a:p>
          <a:p>
            <a:pPr indent="0" lvl="0" marL="0" rtl="0" algn="l">
              <a:spcBef>
                <a:spcPts val="0"/>
              </a:spcBef>
              <a:spcAft>
                <a:spcPts val="0"/>
              </a:spcAft>
              <a:buNone/>
            </a:pPr>
            <a:r>
              <a:rPr lang="en"/>
              <a:t>We utilized Data Catalog Vocabulary metadata schema to inform our MAP.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d426d155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d426d155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repository only accepts open access data that is free for the public to download and re-use. The entire repository is under the Creative Commons Zero Universal License.</a:t>
            </a:r>
            <a:endParaRPr/>
          </a:p>
          <a:p>
            <a:pPr indent="0" lvl="0" marL="0" rtl="0" algn="l">
              <a:spcBef>
                <a:spcPts val="0"/>
              </a:spcBef>
              <a:spcAft>
                <a:spcPts val="0"/>
              </a:spcAft>
              <a:buNone/>
            </a:pPr>
            <a:r>
              <a:rPr lang="en"/>
              <a:t>Every dataset within the repository will be accessible to the public through our GitHub repository.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426d155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d426d155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would like to thank our instructor Bree Norlander, who helped us tremendously throughout the making of this project. We would also like to thank the students in previous Data Curation classes for their protocol examples that were a fantastic resource.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426d155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426d155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ckan.org/" TargetMode="External"/><Relationship Id="rId4" Type="http://schemas.openxmlformats.org/officeDocument/2006/relationships/hyperlink" Target="https://ckan.org/" TargetMode="External"/><Relationship Id="rId9" Type="http://schemas.openxmlformats.org/officeDocument/2006/relationships/hyperlink" Target="https://support.esri.com/en/technical-article/000012873" TargetMode="External"/><Relationship Id="rId5" Type="http://schemas.openxmlformats.org/officeDocument/2006/relationships/hyperlink" Target="https://www.w3.org/TR/vocab-dcat-2/" TargetMode="External"/><Relationship Id="rId6" Type="http://schemas.openxmlformats.org/officeDocument/2006/relationships/hyperlink" Target="https://www.w3.org/TR/vocab-dcat-2/" TargetMode="External"/><Relationship Id="rId7" Type="http://schemas.openxmlformats.org/officeDocument/2006/relationships/hyperlink" Target="https://www.dublincore.org/specifications/dublin-core/dcmi-terms/" TargetMode="External"/><Relationship Id="rId8" Type="http://schemas.openxmlformats.org/officeDocument/2006/relationships/hyperlink" Target="https://www.dublincore.org/specifications/dublin-core/dcmi-terms/" TargetMode="External"/><Relationship Id="rId11" Type="http://schemas.openxmlformats.org/officeDocument/2006/relationships/hyperlink" Target="http://www.ariadne.ac.uk/issue/25/app-profiles/" TargetMode="External"/><Relationship Id="rId10" Type="http://schemas.openxmlformats.org/officeDocument/2006/relationships/hyperlink" Target="https://support.esri.com/en/technical-article/000012873" TargetMode="External"/><Relationship Id="rId13" Type="http://schemas.openxmlformats.org/officeDocument/2006/relationships/hyperlink" Target="https://www.w3.org/TR/dwbp/#metadata" TargetMode="External"/><Relationship Id="rId12" Type="http://schemas.openxmlformats.org/officeDocument/2006/relationships/hyperlink" Target="http://www.ariadne.ac.uk/issue/25/app-profiles/" TargetMode="External"/><Relationship Id="rId15" Type="http://schemas.openxmlformats.org/officeDocument/2006/relationships/hyperlink" Target="https://github.com/RochelleLundy/INFX-551-Spring2017/blob/master/r3Recycling/protocolReport/metadata/metadataSchema.md" TargetMode="External"/><Relationship Id="rId14" Type="http://schemas.openxmlformats.org/officeDocument/2006/relationships/hyperlink" Target="https://www.w3.org/TR/dwbp/#metadata" TargetMode="External"/><Relationship Id="rId17" Type="http://schemas.openxmlformats.org/officeDocument/2006/relationships/hyperlink" Target="https://creativecommons.org/publicdomain/zero/1.0/" TargetMode="External"/><Relationship Id="rId16" Type="http://schemas.openxmlformats.org/officeDocument/2006/relationships/hyperlink" Target="https://github.com/RochelleLundy/INFX-551-Spring2017/blob/master/r3Recycling/protocolReport/metadata/metadataSchema.md" TargetMode="External"/><Relationship Id="rId19" Type="http://schemas.openxmlformats.org/officeDocument/2006/relationships/hyperlink" Target="https://project-open-data.cio.gov/open-licenses/" TargetMode="External"/><Relationship Id="rId18" Type="http://schemas.openxmlformats.org/officeDocument/2006/relationships/hyperlink" Target="https://help.data.world/hc/en-us/articles/115006114287-Common-license-types-for-datas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TR/vocab-dcat-2/" TargetMode="External"/><Relationship Id="rId4" Type="http://schemas.openxmlformats.org/officeDocument/2006/relationships/hyperlink" Target="https://www.w3.org/TR/vocab-dcat-2/" TargetMode="External"/><Relationship Id="rId5" Type="http://schemas.openxmlformats.org/officeDocument/2006/relationships/hyperlink" Target="https://www.dublincore.org/specifications/dublin-core/dcmi-terms/" TargetMode="External"/><Relationship Id="rId6" Type="http://schemas.openxmlformats.org/officeDocument/2006/relationships/hyperlink" Target="https://www.dublincore.org/specifications/dublin-core/dcmi-ter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hyperlink" Target="https://github.com/ewhinihan/trail_data/blob/main/LICENSE" TargetMode="External"/><Relationship Id="rId5" Type="http://schemas.openxmlformats.org/officeDocument/2006/relationships/hyperlink" Target="https://github.com/ewhinihan/trail_data" TargetMode="External"/><Relationship Id="rId6" Type="http://schemas.openxmlformats.org/officeDocument/2006/relationships/hyperlink" Target="https://github.com/ewhinihan/trail_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flattenedfauna.gitbook.io/practice-space/ingestion-and-curation-1" TargetMode="External"/><Relationship Id="rId22" Type="http://schemas.openxmlformats.org/officeDocument/2006/relationships/hyperlink" Target="https://github.com/jtleek/datasharing" TargetMode="External"/><Relationship Id="rId21" Type="http://schemas.openxmlformats.org/officeDocument/2006/relationships/hyperlink" Target="https://github.com/jtleek/datasharing" TargetMode="External"/><Relationship Id="rId24" Type="http://schemas.openxmlformats.org/officeDocument/2006/relationships/hyperlink" Target="https://osgis.org/2020/06/the-ultimate-list-of-gis-formats-and-geospatial-file-extensions" TargetMode="External"/><Relationship Id="rId23" Type="http://schemas.openxmlformats.org/officeDocument/2006/relationships/hyperlink" Target="https://osgis.org/2020/06/the-ultimate-list-of-gis-formats-and-geospatial-file-extensions/" TargetMode="External"/><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conservancy.umn.edu/pages/drum/policies/#data-collection-policy" TargetMode="External"/><Relationship Id="rId4" Type="http://schemas.openxmlformats.org/officeDocument/2006/relationships/hyperlink" Target="https://conservancy.umn.edu/pages/drum/policies/#data-collection-policy" TargetMode="External"/><Relationship Id="rId9" Type="http://schemas.openxmlformats.org/officeDocument/2006/relationships/hyperlink" Target="https://www.icpsr.umich.edu/web/pages/deposit/index.html" TargetMode="External"/><Relationship Id="rId26" Type="http://schemas.openxmlformats.org/officeDocument/2006/relationships/hyperlink" Target="https://vaxstats.gitbook.io/vax-stats/" TargetMode="External"/><Relationship Id="rId25" Type="http://schemas.openxmlformats.org/officeDocument/2006/relationships/hyperlink" Target="https://vaxstats.gitbook.io/vax-stats/" TargetMode="External"/><Relationship Id="rId28" Type="http://schemas.openxmlformats.org/officeDocument/2006/relationships/hyperlink" Target="https://zenodo.org/" TargetMode="External"/><Relationship Id="rId27" Type="http://schemas.openxmlformats.org/officeDocument/2006/relationships/hyperlink" Target="https://zenodo.org/" TargetMode="External"/><Relationship Id="rId5" Type="http://schemas.openxmlformats.org/officeDocument/2006/relationships/hyperlink" Target="https://gisgeography.com/gis-formats/" TargetMode="External"/><Relationship Id="rId6" Type="http://schemas.openxmlformats.org/officeDocument/2006/relationships/hyperlink" Target="https://gisgeography.com/gis-formats/" TargetMode="External"/><Relationship Id="rId7" Type="http://schemas.openxmlformats.org/officeDocument/2006/relationships/hyperlink" Target="https://www.ideals.illinois.edu/bitstream/handle/2142/91044/Illinois%20Data%20Bank%20Preservation%20Policy%202016-05-03.pdf?sequence=2&amp;isAllowed=y" TargetMode="External"/><Relationship Id="rId8" Type="http://schemas.openxmlformats.org/officeDocument/2006/relationships/hyperlink" Target="https://www.ideals.illinois.edu/bitstream/handle/2142/91044/Illinois%20Data%20Bank%20Preservation%20Policy%202016-05-03.pdf?sequence=2&amp;isAllowed=y" TargetMode="External"/><Relationship Id="rId11" Type="http://schemas.openxmlformats.org/officeDocument/2006/relationships/hyperlink" Target="https://old.dataone.org/all-best-practices" TargetMode="External"/><Relationship Id="rId10" Type="http://schemas.openxmlformats.org/officeDocument/2006/relationships/hyperlink" Target="https://www.icpsr.umich.edu/web/pages/deposit/index.html" TargetMode="External"/><Relationship Id="rId13" Type="http://schemas.openxmlformats.org/officeDocument/2006/relationships/hyperlink" Target="https://doi.org/10.1080/00031305.2017.1375989" TargetMode="External"/><Relationship Id="rId12" Type="http://schemas.openxmlformats.org/officeDocument/2006/relationships/hyperlink" Target="https://old.dataone.org/all-best-practices" TargetMode="External"/><Relationship Id="rId15" Type="http://schemas.openxmlformats.org/officeDocument/2006/relationships/hyperlink" Target="http://doi.org/10.5334/dsj-2019-003" TargetMode="External"/><Relationship Id="rId14" Type="http://schemas.openxmlformats.org/officeDocument/2006/relationships/hyperlink" Target="https://doi.org/10.1080/00031305.2017.1375989" TargetMode="External"/><Relationship Id="rId17" Type="http://schemas.openxmlformats.org/officeDocument/2006/relationships/hyperlink" Target="https://doi.datacite.org/" TargetMode="External"/><Relationship Id="rId16" Type="http://schemas.openxmlformats.org/officeDocument/2006/relationships/hyperlink" Target="http://doi.org/10.5334/dsj-2019-003" TargetMode="External"/><Relationship Id="rId19" Type="http://schemas.openxmlformats.org/officeDocument/2006/relationships/hyperlink" Target="https://flattenedfauna.gitbook.io/practice-space/ingestion-and-curation-1" TargetMode="External"/><Relationship Id="rId18" Type="http://schemas.openxmlformats.org/officeDocument/2006/relationships/hyperlink" Target="https://doi.datacit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solidFill>
                  <a:schemeClr val="accent5"/>
                </a:solidFill>
              </a:rPr>
              <a:t>Washington State Trails Repository</a:t>
            </a:r>
            <a:endParaRPr b="1" sz="4300">
              <a:solidFill>
                <a:schemeClr val="accent5"/>
              </a:solidFill>
            </a:endParaRPr>
          </a:p>
        </p:txBody>
      </p:sp>
      <p:sp>
        <p:nvSpPr>
          <p:cNvPr id="65" name="Google Shape;65;p13"/>
          <p:cNvSpPr txBox="1"/>
          <p:nvPr>
            <p:ph idx="1" type="subTitle"/>
          </p:nvPr>
        </p:nvSpPr>
        <p:spPr>
          <a:xfrm>
            <a:off x="311700" y="2076297"/>
            <a:ext cx="4242600" cy="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latin typeface="Merriweather"/>
                <a:ea typeface="Merriweather"/>
                <a:cs typeface="Merriweather"/>
                <a:sym typeface="Merriweather"/>
              </a:rPr>
              <a:t>Erika Whinihan &amp; Elizabeth Yarbrough</a:t>
            </a:r>
            <a:endParaRPr>
              <a:solidFill>
                <a:schemeClr val="accent5"/>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accent5"/>
                </a:solidFill>
                <a:latin typeface="Merriweather"/>
                <a:ea typeface="Merriweather"/>
                <a:cs typeface="Merriweather"/>
                <a:sym typeface="Merriweather"/>
              </a:rPr>
              <a:t>Data Curation II </a:t>
            </a:r>
            <a:endParaRPr>
              <a:solidFill>
                <a:schemeClr val="accent5"/>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accent5"/>
                </a:solidFill>
                <a:latin typeface="Merriweather"/>
                <a:ea typeface="Merriweather"/>
                <a:cs typeface="Merriweather"/>
                <a:sym typeface="Merriweather"/>
              </a:rPr>
              <a:t>Spring 2021</a:t>
            </a:r>
            <a:endParaRPr>
              <a:solidFill>
                <a:schemeClr val="accent5"/>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675" y="798600"/>
            <a:ext cx="6247800" cy="4022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Metadata Application Profile Sources: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‌CKAN (n.d.). The world’s leading open source data management system. Retrieved on May 18, 2021 from</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rgbClr val="046E7C"/>
                </a:solidFill>
                <a:latin typeface="Arial"/>
                <a:ea typeface="Arial"/>
                <a:cs typeface="Arial"/>
                <a:sym typeface="Arial"/>
                <a:hlinkClick r:id="rId4">
                  <a:extLst>
                    <a:ext uri="{A12FA001-AC4F-418D-AE19-62706E023703}">
                      <ahyp:hlinkClr val="tx"/>
                    </a:ext>
                  </a:extLst>
                </a:hlinkClick>
              </a:rPr>
              <a:t>https://ckan.org/</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‌Data Catalog Vocabulary (DCAT) - Version 2. (4 February 2020). W3C. Retrieved May 20, 2021 from</a:t>
            </a:r>
            <a:r>
              <a:rPr lang="en"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100" u="sng">
                <a:solidFill>
                  <a:srgbClr val="046E7C"/>
                </a:solidFill>
                <a:latin typeface="Arial"/>
                <a:ea typeface="Arial"/>
                <a:cs typeface="Arial"/>
                <a:sym typeface="Arial"/>
                <a:hlinkClick r:id="rId6">
                  <a:extLst>
                    <a:ext uri="{A12FA001-AC4F-418D-AE19-62706E023703}">
                      <ahyp:hlinkClr val="tx"/>
                    </a:ext>
                  </a:extLst>
                </a:hlinkClick>
              </a:rPr>
              <a:t>https://www.w3.org/TR/vocab-dcat-2/</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‌DCMI Metadata Terms. (20 January 2020). Dublin Core Metadata Initiative. Retrieved on May 20, 2021 from</a:t>
            </a:r>
            <a:r>
              <a:rPr lang="en" sz="1100">
                <a:solidFill>
                  <a:srgbClr val="000000"/>
                </a:solidFill>
                <a:uFill>
                  <a:noFill/>
                </a:uFill>
                <a:latin typeface="Arial"/>
                <a:ea typeface="Arial"/>
                <a:cs typeface="Arial"/>
                <a:sym typeface="Arial"/>
                <a:hlinkClick r:id="rId7">
                  <a:extLst>
                    <a:ext uri="{A12FA001-AC4F-418D-AE19-62706E023703}">
                      <ahyp:hlinkClr val="tx"/>
                    </a:ext>
                  </a:extLst>
                </a:hlinkClick>
              </a:rPr>
              <a:t> </a:t>
            </a:r>
            <a:r>
              <a:rPr lang="en" sz="1100" u="sng">
                <a:solidFill>
                  <a:srgbClr val="046E7C"/>
                </a:solidFill>
                <a:latin typeface="Arial"/>
                <a:ea typeface="Arial"/>
                <a:cs typeface="Arial"/>
                <a:sym typeface="Arial"/>
                <a:hlinkClick r:id="rId8">
                  <a:extLst>
                    <a:ext uri="{A12FA001-AC4F-418D-AE19-62706E023703}">
                      <ahyp:hlinkClr val="tx"/>
                    </a:ext>
                  </a:extLst>
                </a:hlinkClick>
              </a:rPr>
              <a:t>https://www.dublincore.org/specifications/dublin-core/dcmi-terms/</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‌Definition of Shape_Lenth. (8 December 2017). Retrieved May 20, 2021 from</a:t>
            </a:r>
            <a:r>
              <a:rPr lang="en" sz="11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en" sz="1100" u="sng">
                <a:solidFill>
                  <a:srgbClr val="046E7C"/>
                </a:solidFill>
                <a:latin typeface="Arial"/>
                <a:ea typeface="Arial"/>
                <a:cs typeface="Arial"/>
                <a:sym typeface="Arial"/>
                <a:hlinkClick r:id="rId10">
                  <a:extLst>
                    <a:ext uri="{A12FA001-AC4F-418D-AE19-62706E023703}">
                      <ahyp:hlinkClr val="tx"/>
                    </a:ext>
                  </a:extLst>
                </a:hlinkClick>
              </a:rPr>
              <a:t>https://support.esri.com/en/technical-article/000012873</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‌Heery, R. &amp; Manjula, P. (24 September 2000). Application Profiles: Mixing and Matching Metadata Schemas. ARIADNE: Web Magazine for Information Professionals. Issue 25.</a:t>
            </a:r>
            <a:r>
              <a:rPr lang="en" sz="1100">
                <a:solidFill>
                  <a:srgbClr val="000000"/>
                </a:solidFill>
                <a:uFill>
                  <a:noFill/>
                </a:uFill>
                <a:latin typeface="Arial"/>
                <a:ea typeface="Arial"/>
                <a:cs typeface="Arial"/>
                <a:sym typeface="Arial"/>
                <a:hlinkClick r:id="rId11">
                  <a:extLst>
                    <a:ext uri="{A12FA001-AC4F-418D-AE19-62706E023703}">
                      <ahyp:hlinkClr val="tx"/>
                    </a:ext>
                  </a:extLst>
                </a:hlinkClick>
              </a:rPr>
              <a:t> </a:t>
            </a:r>
            <a:r>
              <a:rPr lang="en" sz="1100" u="sng">
                <a:solidFill>
                  <a:srgbClr val="046E7C"/>
                </a:solidFill>
                <a:latin typeface="Arial"/>
                <a:ea typeface="Arial"/>
                <a:cs typeface="Arial"/>
                <a:sym typeface="Arial"/>
                <a:hlinkClick r:id="rId12">
                  <a:extLst>
                    <a:ext uri="{A12FA001-AC4F-418D-AE19-62706E023703}">
                      <ahyp:hlinkClr val="tx"/>
                    </a:ext>
                  </a:extLst>
                </a:hlinkClick>
              </a:rPr>
              <a:t>http://www.ariadne.ac.uk/issue/25/app-profiles/</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‌Metadata. (31 January 2017). Data on the Web Best Practices. Retrieved on May 21, 2021 from</a:t>
            </a:r>
            <a:r>
              <a:rPr lang="en" sz="1100">
                <a:solidFill>
                  <a:srgbClr val="000000"/>
                </a:solidFill>
                <a:uFill>
                  <a:noFill/>
                </a:uFill>
                <a:latin typeface="Arial"/>
                <a:ea typeface="Arial"/>
                <a:cs typeface="Arial"/>
                <a:sym typeface="Arial"/>
                <a:hlinkClick r:id="rId13">
                  <a:extLst>
                    <a:ext uri="{A12FA001-AC4F-418D-AE19-62706E023703}">
                      <ahyp:hlinkClr val="tx"/>
                    </a:ext>
                  </a:extLst>
                </a:hlinkClick>
              </a:rPr>
              <a:t> </a:t>
            </a:r>
            <a:r>
              <a:rPr lang="en" sz="1100" u="sng">
                <a:solidFill>
                  <a:srgbClr val="046E7C"/>
                </a:solidFill>
                <a:latin typeface="Arial"/>
                <a:ea typeface="Arial"/>
                <a:cs typeface="Arial"/>
                <a:sym typeface="Arial"/>
                <a:hlinkClick r:id="rId14">
                  <a:extLst>
                    <a:ext uri="{A12FA001-AC4F-418D-AE19-62706E023703}">
                      <ahyp:hlinkClr val="tx"/>
                    </a:ext>
                  </a:extLst>
                </a:hlinkClick>
              </a:rPr>
              <a:t>https://www.w3.org/TR/dwbp/#metadata</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‌R3 Recycling: Metadata Schema. (9 June 2017). Retrieved on May 21, 2021 from</a:t>
            </a:r>
            <a:r>
              <a:rPr lang="en" sz="1100">
                <a:solidFill>
                  <a:srgbClr val="000000"/>
                </a:solidFill>
                <a:uFill>
                  <a:noFill/>
                </a:uFill>
                <a:latin typeface="Arial"/>
                <a:ea typeface="Arial"/>
                <a:cs typeface="Arial"/>
                <a:sym typeface="Arial"/>
                <a:hlinkClick r:id="rId15">
                  <a:extLst>
                    <a:ext uri="{A12FA001-AC4F-418D-AE19-62706E023703}">
                      <ahyp:hlinkClr val="tx"/>
                    </a:ext>
                  </a:extLst>
                </a:hlinkClick>
              </a:rPr>
              <a:t> </a:t>
            </a:r>
            <a:r>
              <a:rPr lang="en" sz="1100" u="sng">
                <a:solidFill>
                  <a:srgbClr val="046E7C"/>
                </a:solidFill>
                <a:latin typeface="Arial"/>
                <a:ea typeface="Arial"/>
                <a:cs typeface="Arial"/>
                <a:sym typeface="Arial"/>
                <a:hlinkClick r:id="rId16">
                  <a:extLst>
                    <a:ext uri="{A12FA001-AC4F-418D-AE19-62706E023703}">
                      <ahyp:hlinkClr val="tx"/>
                    </a:ext>
                  </a:extLst>
                </a:hlinkClick>
              </a:rPr>
              <a:t>https://github.com/RochelleLundy/INFX-551-Spring2017/blob/master/r3Recycling/protocolReport/metadata/metadataSchema.md</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Licensing Sources: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88">
                <a:solidFill>
                  <a:srgbClr val="000000"/>
                </a:solidFill>
                <a:latin typeface="Arial"/>
                <a:ea typeface="Arial"/>
                <a:cs typeface="Arial"/>
                <a:sym typeface="Arial"/>
              </a:rPr>
              <a:t>CC0 1.0 Universal (CC0 1.0) Public Domain Dedication. (n.d.). </a:t>
            </a:r>
            <a:r>
              <a:rPr i="1" lang="en" sz="1088">
                <a:solidFill>
                  <a:srgbClr val="000000"/>
                </a:solidFill>
                <a:latin typeface="Arial"/>
                <a:ea typeface="Arial"/>
                <a:cs typeface="Arial"/>
                <a:sym typeface="Arial"/>
              </a:rPr>
              <a:t>Creative Commons</a:t>
            </a:r>
            <a:r>
              <a:rPr lang="en" sz="1088">
                <a:solidFill>
                  <a:srgbClr val="000000"/>
                </a:solidFill>
                <a:latin typeface="Arial"/>
                <a:ea typeface="Arial"/>
                <a:cs typeface="Arial"/>
                <a:sym typeface="Arial"/>
              </a:rPr>
              <a:t>. Retrieved on May 26, 2021 from </a:t>
            </a:r>
            <a:r>
              <a:rPr lang="en" sz="1088" u="sng">
                <a:solidFill>
                  <a:srgbClr val="046E7C"/>
                </a:solidFill>
                <a:latin typeface="Arial"/>
                <a:ea typeface="Arial"/>
                <a:cs typeface="Arial"/>
                <a:sym typeface="Arial"/>
                <a:hlinkClick r:id="rId17">
                  <a:extLst>
                    <a:ext uri="{A12FA001-AC4F-418D-AE19-62706E023703}">
                      <ahyp:hlinkClr val="tx"/>
                    </a:ext>
                  </a:extLst>
                </a:hlinkClick>
              </a:rPr>
              <a:t>https://creativecommons.org/publicdomain/zero/1.0/</a:t>
            </a:r>
            <a:r>
              <a:rPr lang="en" sz="1088">
                <a:solidFill>
                  <a:srgbClr val="046E7C"/>
                </a:solidFill>
                <a:latin typeface="Arial"/>
                <a:ea typeface="Arial"/>
                <a:cs typeface="Arial"/>
                <a:sym typeface="Arial"/>
              </a:rPr>
              <a:t> </a:t>
            </a:r>
            <a:endParaRPr sz="1088">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088">
                <a:solidFill>
                  <a:srgbClr val="000000"/>
                </a:solidFill>
                <a:latin typeface="Arial"/>
                <a:ea typeface="Arial"/>
                <a:cs typeface="Arial"/>
                <a:sym typeface="Arial"/>
              </a:rPr>
              <a:t>Common license types for datasets. (2021). </a:t>
            </a:r>
            <a:r>
              <a:rPr i="1" lang="en" sz="1088">
                <a:solidFill>
                  <a:srgbClr val="000000"/>
                </a:solidFill>
                <a:latin typeface="Arial"/>
                <a:ea typeface="Arial"/>
                <a:cs typeface="Arial"/>
                <a:sym typeface="Arial"/>
              </a:rPr>
              <a:t>data.world | Documentation</a:t>
            </a:r>
            <a:r>
              <a:rPr lang="en" sz="1088">
                <a:solidFill>
                  <a:srgbClr val="000000"/>
                </a:solidFill>
                <a:latin typeface="Arial"/>
                <a:ea typeface="Arial"/>
                <a:cs typeface="Arial"/>
                <a:sym typeface="Arial"/>
              </a:rPr>
              <a:t>. Retrieved on May 28, 2021 from </a:t>
            </a:r>
            <a:r>
              <a:rPr lang="en" sz="1088" u="sng">
                <a:solidFill>
                  <a:srgbClr val="046E7C"/>
                </a:solidFill>
                <a:latin typeface="Arial"/>
                <a:ea typeface="Arial"/>
                <a:cs typeface="Arial"/>
                <a:sym typeface="Arial"/>
                <a:hlinkClick r:id="rId18">
                  <a:extLst>
                    <a:ext uri="{A12FA001-AC4F-418D-AE19-62706E023703}">
                      <ahyp:hlinkClr val="tx"/>
                    </a:ext>
                  </a:extLst>
                </a:hlinkClick>
              </a:rPr>
              <a:t>https://help.data.world/hc/en-us/articles/115006114287-Common-license-types-for-datasets</a:t>
            </a:r>
            <a:r>
              <a:rPr lang="en" sz="1088">
                <a:solidFill>
                  <a:srgbClr val="046E7C"/>
                </a:solidFill>
                <a:latin typeface="Arial"/>
                <a:ea typeface="Arial"/>
                <a:cs typeface="Arial"/>
                <a:sym typeface="Arial"/>
              </a:rPr>
              <a:t> </a:t>
            </a:r>
            <a:endParaRPr sz="1088">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088">
                <a:solidFill>
                  <a:srgbClr val="000000"/>
                </a:solidFill>
                <a:latin typeface="Arial"/>
                <a:ea typeface="Arial"/>
                <a:cs typeface="Arial"/>
                <a:sym typeface="Arial"/>
              </a:rPr>
              <a:t>Open Licenses. (n.d.). </a:t>
            </a:r>
            <a:r>
              <a:rPr i="1" lang="en" sz="1088">
                <a:solidFill>
                  <a:srgbClr val="000000"/>
                </a:solidFill>
                <a:latin typeface="Arial"/>
                <a:ea typeface="Arial"/>
                <a:cs typeface="Arial"/>
                <a:sym typeface="Arial"/>
              </a:rPr>
              <a:t>Project Open Data</a:t>
            </a:r>
            <a:r>
              <a:rPr lang="en" sz="1088">
                <a:solidFill>
                  <a:srgbClr val="000000"/>
                </a:solidFill>
                <a:latin typeface="Arial"/>
                <a:ea typeface="Arial"/>
                <a:cs typeface="Arial"/>
                <a:sym typeface="Arial"/>
              </a:rPr>
              <a:t>. Retrieved on May 26, 2021 from </a:t>
            </a:r>
            <a:r>
              <a:rPr lang="en" sz="1088" u="sng">
                <a:solidFill>
                  <a:srgbClr val="046E7C"/>
                </a:solidFill>
                <a:latin typeface="Arial"/>
                <a:ea typeface="Arial"/>
                <a:cs typeface="Arial"/>
                <a:sym typeface="Arial"/>
                <a:hlinkClick r:id="rId19">
                  <a:extLst>
                    <a:ext uri="{A12FA001-AC4F-418D-AE19-62706E023703}">
                      <ahyp:hlinkClr val="tx"/>
                    </a:ext>
                  </a:extLst>
                </a:hlinkClick>
              </a:rPr>
              <a:t>https://project-open-data.cio.gov/open-licenses/</a:t>
            </a:r>
            <a:r>
              <a:rPr lang="en" sz="1088">
                <a:solidFill>
                  <a:srgbClr val="046E7C"/>
                </a:solidFill>
                <a:latin typeface="Arial"/>
                <a:ea typeface="Arial"/>
                <a:cs typeface="Arial"/>
                <a:sym typeface="Arial"/>
              </a:rPr>
              <a:t> </a:t>
            </a:r>
            <a:endParaRPr sz="1088">
              <a:solidFill>
                <a:srgbClr val="046E7C"/>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Project Background</a:t>
            </a:r>
            <a:endParaRPr b="1" sz="3600"/>
          </a:p>
          <a:p>
            <a:pPr indent="0" lvl="0" marL="0" rtl="0" algn="l">
              <a:spcBef>
                <a:spcPts val="0"/>
              </a:spcBef>
              <a:spcAft>
                <a:spcPts val="0"/>
              </a:spcAft>
              <a:buNone/>
            </a:pPr>
            <a:r>
              <a:rPr b="1" lang="en" sz="3600"/>
              <a:t>   &amp;</a:t>
            </a:r>
            <a:endParaRPr b="1" sz="3600"/>
          </a:p>
          <a:p>
            <a:pPr indent="0" lvl="0" marL="0" rtl="0" algn="l">
              <a:spcBef>
                <a:spcPts val="0"/>
              </a:spcBef>
              <a:spcAft>
                <a:spcPts val="0"/>
              </a:spcAft>
              <a:buNone/>
            </a:pPr>
            <a:r>
              <a:rPr b="1" lang="en" sz="3600"/>
              <a:t>Statement of Work</a:t>
            </a:r>
            <a:endParaRPr b="1" sz="3600"/>
          </a:p>
        </p:txBody>
      </p:sp>
      <p:sp>
        <p:nvSpPr>
          <p:cNvPr id="71" name="Google Shape;71;p14"/>
          <p:cNvSpPr txBox="1"/>
          <p:nvPr>
            <p:ph idx="1" type="body"/>
          </p:nvPr>
        </p:nvSpPr>
        <p:spPr>
          <a:xfrm>
            <a:off x="4644675" y="500925"/>
            <a:ext cx="4305900" cy="4098600"/>
          </a:xfrm>
          <a:prstGeom prst="rect">
            <a:avLst/>
          </a:prstGeom>
          <a:solidFill>
            <a:srgbClr val="EDE3DA">
              <a:alpha val="72470"/>
            </a:srgbClr>
          </a:solidFill>
        </p:spPr>
        <p:txBody>
          <a:bodyPr anchorCtr="0" anchor="ctr" bIns="91425" lIns="91425" spcFirstLastPara="1" rIns="91425" wrap="square" tIns="91425">
            <a:noAutofit/>
          </a:bodyPr>
          <a:lstStyle/>
          <a:p>
            <a:pPr indent="-349250" lvl="0" marL="457200" rtl="0" algn="l">
              <a:spcBef>
                <a:spcPts val="0"/>
              </a:spcBef>
              <a:spcAft>
                <a:spcPts val="0"/>
              </a:spcAft>
              <a:buSzPts val="1900"/>
              <a:buFont typeface="Merriweather"/>
              <a:buChar char="●"/>
            </a:pPr>
            <a:r>
              <a:rPr lang="en" sz="1900">
                <a:latin typeface="Merriweather"/>
                <a:ea typeface="Merriweather"/>
                <a:cs typeface="Merriweather"/>
                <a:sym typeface="Merriweather"/>
              </a:rPr>
              <a:t>Data on trails in Washington state and in the U.S. and in other countries is often inconsistent, erroneous, and difficult to access</a:t>
            </a:r>
            <a:endParaRPr sz="1900">
              <a:latin typeface="Merriweather"/>
              <a:ea typeface="Merriweather"/>
              <a:cs typeface="Merriweather"/>
              <a:sym typeface="Merriweather"/>
            </a:endParaRPr>
          </a:p>
          <a:p>
            <a:pPr indent="0" lvl="0" marL="457200" rtl="0" algn="l">
              <a:spcBef>
                <a:spcPts val="1000"/>
              </a:spcBef>
              <a:spcAft>
                <a:spcPts val="0"/>
              </a:spcAft>
              <a:buNone/>
            </a:pPr>
            <a:r>
              <a:t/>
            </a:r>
            <a:endParaRPr sz="1900">
              <a:latin typeface="Merriweather"/>
              <a:ea typeface="Merriweather"/>
              <a:cs typeface="Merriweather"/>
              <a:sym typeface="Merriweather"/>
            </a:endParaRPr>
          </a:p>
          <a:p>
            <a:pPr indent="-349250" lvl="0" marL="457200" rtl="0" algn="l">
              <a:spcBef>
                <a:spcPts val="1000"/>
              </a:spcBef>
              <a:spcAft>
                <a:spcPts val="0"/>
              </a:spcAft>
              <a:buSzPts val="1900"/>
              <a:buFont typeface="Merriweather"/>
              <a:buChar char="●"/>
            </a:pPr>
            <a:r>
              <a:rPr lang="en" sz="1900">
                <a:latin typeface="Merriweather"/>
                <a:ea typeface="Merriweather"/>
                <a:cs typeface="Merriweather"/>
                <a:sym typeface="Merriweather"/>
              </a:rPr>
              <a:t>This repository will provide a comprehensive curation protocol for  Washington state trail data </a:t>
            </a:r>
            <a:endParaRPr sz="19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60875" y="221200"/>
            <a:ext cx="4111200" cy="1009200"/>
          </a:xfrm>
          <a:prstGeom prst="rect">
            <a:avLst/>
          </a:prstGeom>
          <a:solidFill>
            <a:srgbClr val="EDE3DA">
              <a:alpha val="47190"/>
            </a:srgbClr>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2"/>
                </a:solidFill>
              </a:rPr>
              <a:t>User Community</a:t>
            </a:r>
            <a:endParaRPr b="1" sz="3600">
              <a:solidFill>
                <a:schemeClr val="lt2"/>
              </a:solidFill>
            </a:endParaRPr>
          </a:p>
        </p:txBody>
      </p:sp>
      <p:sp>
        <p:nvSpPr>
          <p:cNvPr id="77" name="Google Shape;77;p15"/>
          <p:cNvSpPr txBox="1"/>
          <p:nvPr>
            <p:ph idx="1" type="body"/>
          </p:nvPr>
        </p:nvSpPr>
        <p:spPr>
          <a:xfrm>
            <a:off x="2765325" y="1520750"/>
            <a:ext cx="4992300" cy="3249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erriweather"/>
              <a:buChar char="●"/>
            </a:pPr>
            <a:r>
              <a:rPr b="1" lang="en" sz="2300">
                <a:solidFill>
                  <a:schemeClr val="lt1"/>
                </a:solidFill>
                <a:latin typeface="Merriweather"/>
                <a:ea typeface="Merriweather"/>
                <a:cs typeface="Merriweather"/>
                <a:sym typeface="Merriweather"/>
              </a:rPr>
              <a:t>Policymakers &amp; land managers</a:t>
            </a:r>
            <a:endParaRPr b="1" sz="2300">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b="1" sz="2300">
              <a:solidFill>
                <a:schemeClr val="lt1"/>
              </a:solidFill>
              <a:latin typeface="Merriweather"/>
              <a:ea typeface="Merriweather"/>
              <a:cs typeface="Merriweather"/>
              <a:sym typeface="Merriweather"/>
            </a:endParaRPr>
          </a:p>
          <a:p>
            <a:pPr indent="-374650" lvl="0" marL="457200" rtl="0" algn="l">
              <a:spcBef>
                <a:spcPts val="0"/>
              </a:spcBef>
              <a:spcAft>
                <a:spcPts val="0"/>
              </a:spcAft>
              <a:buSzPts val="2300"/>
              <a:buFont typeface="Merriweather"/>
              <a:buChar char="●"/>
            </a:pPr>
            <a:r>
              <a:rPr b="1" lang="en" sz="2300">
                <a:solidFill>
                  <a:schemeClr val="lt1"/>
                </a:solidFill>
                <a:latin typeface="Merriweather"/>
                <a:ea typeface="Merriweather"/>
                <a:cs typeface="Merriweather"/>
                <a:sym typeface="Merriweather"/>
              </a:rPr>
              <a:t>Conservationists &amp; researchers</a:t>
            </a:r>
            <a:endParaRPr b="1" sz="2300">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b="1" sz="2300">
              <a:solidFill>
                <a:schemeClr val="lt1"/>
              </a:solidFill>
              <a:latin typeface="Merriweather"/>
              <a:ea typeface="Merriweather"/>
              <a:cs typeface="Merriweather"/>
              <a:sym typeface="Merriweather"/>
            </a:endParaRPr>
          </a:p>
          <a:p>
            <a:pPr indent="-374650" lvl="0" marL="457200" rtl="0" algn="l">
              <a:spcBef>
                <a:spcPts val="0"/>
              </a:spcBef>
              <a:spcAft>
                <a:spcPts val="0"/>
              </a:spcAft>
              <a:buSzPts val="2300"/>
              <a:buFont typeface="Merriweather"/>
              <a:buChar char="●"/>
            </a:pPr>
            <a:r>
              <a:rPr b="1" lang="en" sz="2300">
                <a:solidFill>
                  <a:schemeClr val="lt1"/>
                </a:solidFill>
                <a:latin typeface="Merriweather"/>
                <a:ea typeface="Merriweather"/>
                <a:cs typeface="Merriweather"/>
                <a:sym typeface="Merriweather"/>
              </a:rPr>
              <a:t>Recreational trail users</a:t>
            </a:r>
            <a:endParaRPr b="1" sz="2300">
              <a:latin typeface="Merriweather"/>
              <a:ea typeface="Merriweather"/>
              <a:cs typeface="Merriweather"/>
              <a:sym typeface="Merriweather"/>
            </a:endParaRPr>
          </a:p>
        </p:txBody>
      </p:sp>
      <p:grpSp>
        <p:nvGrpSpPr>
          <p:cNvPr id="78" name="Google Shape;78;p15"/>
          <p:cNvGrpSpPr/>
          <p:nvPr/>
        </p:nvGrpSpPr>
        <p:grpSpPr>
          <a:xfrm>
            <a:off x="1386375" y="1520800"/>
            <a:ext cx="914400" cy="3249500"/>
            <a:chOff x="6404700" y="1230400"/>
            <a:chExt cx="914400" cy="3249500"/>
          </a:xfrm>
        </p:grpSpPr>
        <p:pic>
          <p:nvPicPr>
            <p:cNvPr id="79" name="Google Shape;79;p15"/>
            <p:cNvPicPr preferRelativeResize="0"/>
            <p:nvPr/>
          </p:nvPicPr>
          <p:blipFill>
            <a:blip r:embed="rId3">
              <a:alphaModFix/>
            </a:blip>
            <a:stretch>
              <a:fillRect/>
            </a:stretch>
          </p:blipFill>
          <p:spPr>
            <a:xfrm>
              <a:off x="6404700" y="3565500"/>
              <a:ext cx="914400" cy="914400"/>
            </a:xfrm>
            <a:prstGeom prst="rect">
              <a:avLst/>
            </a:prstGeom>
            <a:noFill/>
            <a:ln>
              <a:noFill/>
            </a:ln>
          </p:spPr>
        </p:pic>
        <p:pic>
          <p:nvPicPr>
            <p:cNvPr id="80" name="Google Shape;80;p15"/>
            <p:cNvPicPr preferRelativeResize="0"/>
            <p:nvPr/>
          </p:nvPicPr>
          <p:blipFill>
            <a:blip r:embed="rId4">
              <a:alphaModFix/>
            </a:blip>
            <a:stretch>
              <a:fillRect/>
            </a:stretch>
          </p:blipFill>
          <p:spPr>
            <a:xfrm>
              <a:off x="6404700" y="1230400"/>
              <a:ext cx="914400" cy="914400"/>
            </a:xfrm>
            <a:prstGeom prst="rect">
              <a:avLst/>
            </a:prstGeom>
            <a:noFill/>
            <a:ln>
              <a:noFill/>
            </a:ln>
          </p:spPr>
        </p:pic>
        <p:pic>
          <p:nvPicPr>
            <p:cNvPr id="81" name="Google Shape;81;p15"/>
            <p:cNvPicPr preferRelativeResize="0"/>
            <p:nvPr/>
          </p:nvPicPr>
          <p:blipFill>
            <a:blip r:embed="rId5">
              <a:alphaModFix/>
            </a:blip>
            <a:stretch>
              <a:fillRect/>
            </a:stretch>
          </p:blipFill>
          <p:spPr>
            <a:xfrm>
              <a:off x="6404700" y="2397950"/>
              <a:ext cx="914400" cy="9144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25" y="318000"/>
            <a:ext cx="8520600" cy="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Collection Policy</a:t>
            </a:r>
            <a:endParaRPr b="1" sz="3200"/>
          </a:p>
        </p:txBody>
      </p:sp>
      <p:sp>
        <p:nvSpPr>
          <p:cNvPr id="87" name="Google Shape;87;p16"/>
          <p:cNvSpPr txBox="1"/>
          <p:nvPr>
            <p:ph idx="1" type="body"/>
          </p:nvPr>
        </p:nvSpPr>
        <p:spPr>
          <a:xfrm>
            <a:off x="311700" y="1410325"/>
            <a:ext cx="3999900" cy="3549000"/>
          </a:xfrm>
          <a:prstGeom prst="rect">
            <a:avLst/>
          </a:prstGeom>
          <a:solidFill>
            <a:srgbClr val="EDE3DA">
              <a:alpha val="72470"/>
            </a:srgbClr>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Data Deposit Criteria</a:t>
            </a:r>
            <a:endParaRPr b="1" sz="1800">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sz="1800">
                <a:latin typeface="Merriweather"/>
                <a:ea typeface="Merriweather"/>
                <a:cs typeface="Merriweather"/>
                <a:sym typeface="Merriweather"/>
              </a:rPr>
              <a:t>Open access &amp; reusable</a:t>
            </a:r>
            <a:endParaRPr sz="1800">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sz="1800">
                <a:latin typeface="Merriweather"/>
                <a:ea typeface="Merriweather"/>
                <a:cs typeface="Merriweather"/>
                <a:sym typeface="Merriweather"/>
              </a:rPr>
              <a:t>Contains digital files and documentation</a:t>
            </a:r>
            <a:endParaRPr sz="1800">
              <a:latin typeface="Merriweather"/>
              <a:ea typeface="Merriweather"/>
              <a:cs typeface="Merriweather"/>
              <a:sym typeface="Merriweather"/>
            </a:endParaRPr>
          </a:p>
          <a:p>
            <a:pPr indent="-342900" lvl="0" marL="457200" rtl="0" algn="l">
              <a:spcBef>
                <a:spcPts val="0"/>
              </a:spcBef>
              <a:spcAft>
                <a:spcPts val="0"/>
              </a:spcAft>
              <a:buClr>
                <a:schemeClr val="dk2"/>
              </a:buClr>
              <a:buSzPts val="1800"/>
              <a:buFont typeface="Merriweather"/>
              <a:buChar char="●"/>
            </a:pPr>
            <a:r>
              <a:rPr lang="en" sz="1800">
                <a:latin typeface="Merriweather"/>
                <a:ea typeface="Merriweather"/>
                <a:cs typeface="Merriweather"/>
                <a:sym typeface="Merriweather"/>
              </a:rPr>
              <a:t>Finalized to publish</a:t>
            </a:r>
            <a:endParaRPr sz="1800">
              <a:latin typeface="Merriweather"/>
              <a:ea typeface="Merriweather"/>
              <a:cs typeface="Merriweather"/>
              <a:sym typeface="Merriweather"/>
            </a:endParaRPr>
          </a:p>
          <a:p>
            <a:pPr indent="-342900" lvl="0" marL="457200" rtl="0" algn="l">
              <a:spcBef>
                <a:spcPts val="0"/>
              </a:spcBef>
              <a:spcAft>
                <a:spcPts val="0"/>
              </a:spcAft>
              <a:buClr>
                <a:schemeClr val="dk2"/>
              </a:buClr>
              <a:buSzPts val="1800"/>
              <a:buFont typeface="Merriweather"/>
              <a:buChar char="●"/>
            </a:pPr>
            <a:r>
              <a:rPr lang="en" sz="1800">
                <a:latin typeface="Merriweather"/>
                <a:ea typeface="Merriweather"/>
                <a:cs typeface="Merriweather"/>
                <a:sym typeface="Merriweather"/>
              </a:rPr>
              <a:t>Pertain to Washington state (local, county, state level)</a:t>
            </a:r>
            <a:endParaRPr sz="1800">
              <a:latin typeface="Merriweather"/>
              <a:ea typeface="Merriweather"/>
              <a:cs typeface="Merriweather"/>
              <a:sym typeface="Merriweather"/>
            </a:endParaRPr>
          </a:p>
          <a:p>
            <a:pPr indent="-342900" lvl="0" marL="457200" rtl="0" algn="l">
              <a:spcBef>
                <a:spcPts val="0"/>
              </a:spcBef>
              <a:spcAft>
                <a:spcPts val="0"/>
              </a:spcAft>
              <a:buClr>
                <a:schemeClr val="dk2"/>
              </a:buClr>
              <a:buSzPts val="1800"/>
              <a:buFont typeface="Merriweather"/>
              <a:buChar char="●"/>
            </a:pPr>
            <a:r>
              <a:rPr lang="en" sz="1800">
                <a:latin typeface="Merriweather"/>
                <a:ea typeface="Merriweather"/>
                <a:cs typeface="Merriweather"/>
                <a:sym typeface="Merriweather"/>
              </a:rPr>
              <a:t>Valid license</a:t>
            </a:r>
            <a:endParaRPr sz="1800">
              <a:latin typeface="Merriweather"/>
              <a:ea typeface="Merriweather"/>
              <a:cs typeface="Merriweather"/>
              <a:sym typeface="Merriweather"/>
            </a:endParaRPr>
          </a:p>
          <a:p>
            <a:pPr indent="-342900" lvl="0" marL="457200" rtl="0" algn="l">
              <a:spcBef>
                <a:spcPts val="0"/>
              </a:spcBef>
              <a:spcAft>
                <a:spcPts val="0"/>
              </a:spcAft>
              <a:buClr>
                <a:schemeClr val="dk2"/>
              </a:buClr>
              <a:buSzPts val="1800"/>
              <a:buFont typeface="Merriweather"/>
              <a:buChar char="●"/>
            </a:pPr>
            <a:r>
              <a:rPr lang="en" sz="1800">
                <a:latin typeface="Merriweather"/>
                <a:ea typeface="Merriweather"/>
                <a:cs typeface="Merriweather"/>
                <a:sym typeface="Merriweather"/>
              </a:rPr>
              <a:t>Files do not exceed 200GB.</a:t>
            </a:r>
            <a:endParaRPr sz="1800">
              <a:latin typeface="Merriweather"/>
              <a:ea typeface="Merriweather"/>
              <a:cs typeface="Merriweather"/>
              <a:sym typeface="Merriweather"/>
            </a:endParaRPr>
          </a:p>
          <a:p>
            <a:pPr indent="-342900" lvl="0" marL="457200" rtl="0" algn="l">
              <a:spcBef>
                <a:spcPts val="0"/>
              </a:spcBef>
              <a:spcAft>
                <a:spcPts val="1200"/>
              </a:spcAft>
              <a:buClr>
                <a:schemeClr val="dk2"/>
              </a:buClr>
              <a:buSzPts val="1800"/>
              <a:buFont typeface="Merriweather"/>
              <a:buChar char="●"/>
            </a:pPr>
            <a:r>
              <a:rPr lang="en" sz="1800">
                <a:latin typeface="Merriweather"/>
                <a:ea typeface="Merriweather"/>
                <a:cs typeface="Merriweather"/>
                <a:sym typeface="Merriweather"/>
              </a:rPr>
              <a:t>Adherence</a:t>
            </a:r>
            <a:r>
              <a:rPr lang="en" sz="1800">
                <a:latin typeface="Merriweather"/>
                <a:ea typeface="Merriweather"/>
                <a:cs typeface="Merriweather"/>
                <a:sym typeface="Merriweather"/>
              </a:rPr>
              <a:t> to file naming conventions.</a:t>
            </a:r>
            <a:endParaRPr sz="1800">
              <a:latin typeface="Merriweather"/>
              <a:ea typeface="Merriweather"/>
              <a:cs typeface="Merriweather"/>
              <a:sym typeface="Merriweather"/>
            </a:endParaRPr>
          </a:p>
        </p:txBody>
      </p:sp>
      <p:sp>
        <p:nvSpPr>
          <p:cNvPr id="88" name="Google Shape;88;p16"/>
          <p:cNvSpPr txBox="1"/>
          <p:nvPr>
            <p:ph idx="2" type="body"/>
          </p:nvPr>
        </p:nvSpPr>
        <p:spPr>
          <a:xfrm>
            <a:off x="4832400" y="1410325"/>
            <a:ext cx="3999900" cy="3549000"/>
          </a:xfrm>
          <a:prstGeom prst="rect">
            <a:avLst/>
          </a:prstGeom>
          <a:solidFill>
            <a:srgbClr val="EDE3DA">
              <a:alpha val="7247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Merriweather"/>
                <a:ea typeface="Merriweather"/>
                <a:cs typeface="Merriweather"/>
                <a:sym typeface="Merriweather"/>
              </a:rPr>
              <a:t>Preservation Guarantees</a:t>
            </a:r>
            <a:endParaRPr b="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Review and approve deposits for long-term access</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Set depositor responsibilities</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Regular maintenance for all files to ensure access</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Determine dataset removal from Repository</a:t>
            </a:r>
            <a:endParaRPr sz="18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675" y="798600"/>
            <a:ext cx="6495600" cy="3546300"/>
          </a:xfrm>
          <a:prstGeom prst="rect">
            <a:avLst/>
          </a:prstGeom>
          <a:solidFill>
            <a:srgbClr val="009384">
              <a:alpha val="8371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2700">
                <a:solidFill>
                  <a:schemeClr val="lt1"/>
                </a:solidFill>
              </a:rPr>
              <a:t>Data Transformations and Quality</a:t>
            </a:r>
            <a:endParaRPr b="1" sz="27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rPr b="1" lang="en" sz="1800">
                <a:solidFill>
                  <a:schemeClr val="lt1"/>
                </a:solidFill>
              </a:rPr>
              <a:t>Deposits are transformed when ingested into Repository following FAIR principles</a:t>
            </a:r>
            <a:endParaRPr b="1" sz="1800">
              <a:solidFill>
                <a:schemeClr val="lt1"/>
              </a:solidFill>
            </a:endParaRPr>
          </a:p>
          <a:p>
            <a:pPr indent="0" lvl="0" marL="0" rtl="0" algn="l">
              <a:spcBef>
                <a:spcPts val="1000"/>
              </a:spcBef>
              <a:spcAft>
                <a:spcPts val="0"/>
              </a:spcAft>
              <a:buNone/>
            </a:pPr>
            <a:r>
              <a:rPr b="1" lang="en" sz="1800">
                <a:solidFill>
                  <a:schemeClr val="lt1"/>
                </a:solidFill>
              </a:rPr>
              <a:t>Produces quality data that are complete, valid, accurate, and consistent</a:t>
            </a:r>
            <a:endParaRPr b="1" sz="1800">
              <a:solidFill>
                <a:schemeClr val="lt1"/>
              </a:solidFill>
            </a:endParaRPr>
          </a:p>
          <a:p>
            <a:pPr indent="0" lvl="0" marL="0" rtl="0" algn="l">
              <a:spcBef>
                <a:spcPts val="1000"/>
              </a:spcBef>
              <a:spcAft>
                <a:spcPts val="0"/>
              </a:spcAft>
              <a:buNone/>
            </a:pPr>
            <a:r>
              <a:rPr b="1" lang="en" sz="1800">
                <a:solidFill>
                  <a:schemeClr val="lt1"/>
                </a:solidFill>
              </a:rPr>
              <a:t>All deposits will follow Repository guidelines for submission, file format and naming, and Tidy Datasets</a:t>
            </a:r>
            <a:endParaRPr b="1" sz="1800">
              <a:solidFill>
                <a:schemeClr val="lt1"/>
              </a:solidFill>
            </a:endParaRPr>
          </a:p>
          <a:p>
            <a:pPr indent="0" lvl="0" marL="0" rtl="0" algn="l">
              <a:spcBef>
                <a:spcPts val="1000"/>
              </a:spcBef>
              <a:spcAft>
                <a:spcPts val="0"/>
              </a:spcAft>
              <a:buNone/>
            </a:pPr>
            <a:r>
              <a:rPr b="1" lang="en" sz="1800">
                <a:solidFill>
                  <a:schemeClr val="lt1"/>
                </a:solidFill>
              </a:rPr>
              <a:t>Data does not contain personal identifiable information and are validated by checksums</a:t>
            </a:r>
            <a:endParaRPr b="1"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Metadata Application Profile</a:t>
            </a:r>
            <a:endParaRPr b="1" sz="3800"/>
          </a:p>
          <a:p>
            <a:pPr indent="0" lvl="0" marL="0" rtl="0" algn="l">
              <a:spcBef>
                <a:spcPts val="0"/>
              </a:spcBef>
              <a:spcAft>
                <a:spcPts val="0"/>
              </a:spcAft>
              <a:buNone/>
            </a:pPr>
            <a:r>
              <a:rPr b="1" lang="en" sz="3800"/>
              <a:t>(MAP)</a:t>
            </a:r>
            <a:endParaRPr b="1" sz="3800"/>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Merriweather"/>
                <a:ea typeface="Merriweather"/>
                <a:cs typeface="Merriweather"/>
                <a:sym typeface="Merriweather"/>
              </a:rPr>
              <a:t>The MAP outlines the metadata requirements for data deposits</a:t>
            </a:r>
            <a:endParaRPr sz="1800">
              <a:solidFill>
                <a:schemeClr val="lt2"/>
              </a:solidFill>
              <a:latin typeface="Merriweather"/>
              <a:ea typeface="Merriweather"/>
              <a:cs typeface="Merriweather"/>
              <a:sym typeface="Merriweather"/>
            </a:endParaRPr>
          </a:p>
          <a:p>
            <a:pPr indent="0" lvl="0" marL="0" rtl="0" algn="l">
              <a:spcBef>
                <a:spcPts val="1200"/>
              </a:spcBef>
              <a:spcAft>
                <a:spcPts val="0"/>
              </a:spcAft>
              <a:buNone/>
            </a:pPr>
            <a:r>
              <a:rPr lang="en" sz="1800">
                <a:solidFill>
                  <a:schemeClr val="lt2"/>
                </a:solidFill>
                <a:latin typeface="Merriweather"/>
                <a:ea typeface="Merriweather"/>
                <a:cs typeface="Merriweather"/>
                <a:sym typeface="Merriweather"/>
              </a:rPr>
              <a:t>This includes geographical spatial data, temporal coverage, description of trails, license/rights information, and formats available</a:t>
            </a:r>
            <a:endParaRPr sz="1800">
              <a:solidFill>
                <a:schemeClr val="lt2"/>
              </a:solidFill>
              <a:latin typeface="Merriweather"/>
              <a:ea typeface="Merriweather"/>
              <a:cs typeface="Merriweather"/>
              <a:sym typeface="Merriweather"/>
            </a:endParaRPr>
          </a:p>
          <a:p>
            <a:pPr indent="0" lvl="0" marL="0" rtl="0" algn="l">
              <a:spcBef>
                <a:spcPts val="1200"/>
              </a:spcBef>
              <a:spcAft>
                <a:spcPts val="1200"/>
              </a:spcAft>
              <a:buNone/>
            </a:pPr>
            <a:r>
              <a:rPr lang="en" sz="1800">
                <a:solidFill>
                  <a:schemeClr val="lt2"/>
                </a:solidFill>
                <a:latin typeface="Merriweather"/>
                <a:ea typeface="Merriweather"/>
                <a:cs typeface="Merriweather"/>
                <a:sym typeface="Merriweather"/>
              </a:rPr>
              <a:t>The MAP uses the</a:t>
            </a:r>
            <a:r>
              <a:rPr lang="en" sz="1800">
                <a:solidFill>
                  <a:schemeClr val="lt2"/>
                </a:solidFill>
                <a:uFill>
                  <a:noFill/>
                </a:uFill>
                <a:latin typeface="Merriweather"/>
                <a:ea typeface="Merriweather"/>
                <a:cs typeface="Merriweather"/>
                <a:sym typeface="Merriweather"/>
                <a:hlinkClick r:id="rId3">
                  <a:extLst>
                    <a:ext uri="{A12FA001-AC4F-418D-AE19-62706E023703}">
                      <ahyp:hlinkClr val="tx"/>
                    </a:ext>
                  </a:extLst>
                </a:hlinkClick>
              </a:rPr>
              <a:t> </a:t>
            </a:r>
            <a:r>
              <a:rPr lang="en" sz="1800" u="sng">
                <a:solidFill>
                  <a:schemeClr val="lt2"/>
                </a:solidFill>
                <a:latin typeface="Merriweather"/>
                <a:ea typeface="Merriweather"/>
                <a:cs typeface="Merriweather"/>
                <a:sym typeface="Merriweather"/>
                <a:hlinkClick r:id="rId4">
                  <a:extLst>
                    <a:ext uri="{A12FA001-AC4F-418D-AE19-62706E023703}">
                      <ahyp:hlinkClr val="tx"/>
                    </a:ext>
                  </a:extLst>
                </a:hlinkClick>
              </a:rPr>
              <a:t>Data Catalog Vocabulary (DCAT)</a:t>
            </a:r>
            <a:r>
              <a:rPr lang="en" sz="1800">
                <a:solidFill>
                  <a:schemeClr val="lt2"/>
                </a:solidFill>
                <a:latin typeface="Merriweather"/>
                <a:ea typeface="Merriweather"/>
                <a:cs typeface="Merriweather"/>
                <a:sym typeface="Merriweather"/>
              </a:rPr>
              <a:t> metadata schema and the</a:t>
            </a:r>
            <a:r>
              <a:rPr lang="en" sz="1800">
                <a:solidFill>
                  <a:schemeClr val="lt2"/>
                </a:solidFill>
                <a:uFill>
                  <a:noFill/>
                </a:uFill>
                <a:latin typeface="Merriweather"/>
                <a:ea typeface="Merriweather"/>
                <a:cs typeface="Merriweather"/>
                <a:sym typeface="Merriweather"/>
                <a:hlinkClick r:id="rId5">
                  <a:extLst>
                    <a:ext uri="{A12FA001-AC4F-418D-AE19-62706E023703}">
                      <ahyp:hlinkClr val="tx"/>
                    </a:ext>
                  </a:extLst>
                </a:hlinkClick>
              </a:rPr>
              <a:t> </a:t>
            </a:r>
            <a:r>
              <a:rPr lang="en" sz="1800" u="sng">
                <a:solidFill>
                  <a:schemeClr val="lt2"/>
                </a:solidFill>
                <a:latin typeface="Merriweather"/>
                <a:ea typeface="Merriweather"/>
                <a:cs typeface="Merriweather"/>
                <a:sym typeface="Merriweather"/>
                <a:hlinkClick r:id="rId6">
                  <a:extLst>
                    <a:ext uri="{A12FA001-AC4F-418D-AE19-62706E023703}">
                      <ahyp:hlinkClr val="tx"/>
                    </a:ext>
                  </a:extLst>
                </a:hlinkClick>
              </a:rPr>
              <a:t>Dublin Core Terms</a:t>
            </a:r>
            <a:r>
              <a:rPr lang="en" sz="1800">
                <a:solidFill>
                  <a:schemeClr val="lt2"/>
                </a:solidFill>
                <a:latin typeface="Merriweather"/>
                <a:ea typeface="Merriweather"/>
                <a:cs typeface="Merriweather"/>
                <a:sym typeface="Merriweather"/>
              </a:rPr>
              <a:t> vocabulary</a:t>
            </a:r>
            <a:endParaRPr sz="1800">
              <a:solidFill>
                <a:schemeClr val="lt2"/>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610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6000"/>
              <a:t>License</a:t>
            </a:r>
            <a:endParaRPr b="1" sz="6000"/>
          </a:p>
        </p:txBody>
      </p:sp>
      <p:sp>
        <p:nvSpPr>
          <p:cNvPr id="105" name="Google Shape;105;p19"/>
          <p:cNvSpPr txBox="1"/>
          <p:nvPr>
            <p:ph idx="1" type="body"/>
          </p:nvPr>
        </p:nvSpPr>
        <p:spPr>
          <a:xfrm>
            <a:off x="311700" y="1605750"/>
            <a:ext cx="5500200" cy="2791200"/>
          </a:xfrm>
          <a:prstGeom prst="rect">
            <a:avLst/>
          </a:prstGeom>
          <a:solidFill>
            <a:srgbClr val="009384">
              <a:alpha val="8371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Merriweather"/>
                <a:ea typeface="Merriweather"/>
                <a:cs typeface="Merriweather"/>
                <a:sym typeface="Merriweather"/>
              </a:rPr>
              <a:t>The Repository as a whole is under the </a:t>
            </a:r>
            <a:r>
              <a:rPr lang="en" sz="1900" u="sng">
                <a:solidFill>
                  <a:schemeClr val="lt1"/>
                </a:solidFill>
                <a:latin typeface="Merriweather"/>
                <a:ea typeface="Merriweather"/>
                <a:cs typeface="Merriweather"/>
                <a:sym typeface="Merriweather"/>
                <a:hlinkClick r:id="rId4">
                  <a:extLst>
                    <a:ext uri="{A12FA001-AC4F-418D-AE19-62706E023703}">
                      <ahyp:hlinkClr val="tx"/>
                    </a:ext>
                  </a:extLst>
                </a:hlinkClick>
              </a:rPr>
              <a:t>Creative Commons Zero v1.0 Universal License</a:t>
            </a:r>
            <a:r>
              <a:rPr lang="en" sz="1900">
                <a:solidFill>
                  <a:schemeClr val="lt1"/>
                </a:solidFill>
                <a:latin typeface="Merriweather"/>
                <a:ea typeface="Merriweather"/>
                <a:cs typeface="Merriweather"/>
                <a:sym typeface="Merriweather"/>
              </a:rPr>
              <a:t> to ensure data is open and accessible to anyone.</a:t>
            </a:r>
            <a:endParaRPr sz="1900">
              <a:solidFill>
                <a:schemeClr val="lt1"/>
              </a:solidFill>
              <a:latin typeface="Merriweather"/>
              <a:ea typeface="Merriweather"/>
              <a:cs typeface="Merriweather"/>
              <a:sym typeface="Merriweather"/>
            </a:endParaRPr>
          </a:p>
          <a:p>
            <a:pPr indent="0" lvl="0" marL="0" rtl="0" algn="l">
              <a:spcBef>
                <a:spcPts val="1200"/>
              </a:spcBef>
              <a:spcAft>
                <a:spcPts val="1200"/>
              </a:spcAft>
              <a:buNone/>
            </a:pPr>
            <a:r>
              <a:rPr lang="en" sz="1900">
                <a:solidFill>
                  <a:schemeClr val="lt1"/>
                </a:solidFill>
                <a:latin typeface="Merriweather"/>
                <a:ea typeface="Merriweather"/>
                <a:cs typeface="Merriweather"/>
                <a:sym typeface="Merriweather"/>
              </a:rPr>
              <a:t>Every dataset in the Repository will be accessible to the public through our</a:t>
            </a:r>
            <a:r>
              <a:rPr lang="en" sz="1900">
                <a:solidFill>
                  <a:schemeClr val="lt1"/>
                </a:solidFill>
                <a:uFill>
                  <a:noFill/>
                </a:uFill>
                <a:latin typeface="Merriweather"/>
                <a:ea typeface="Merriweather"/>
                <a:cs typeface="Merriweather"/>
                <a:sym typeface="Merriweather"/>
                <a:hlinkClick r:id="rId5">
                  <a:extLst>
                    <a:ext uri="{A12FA001-AC4F-418D-AE19-62706E023703}">
                      <ahyp:hlinkClr val="tx"/>
                    </a:ext>
                  </a:extLst>
                </a:hlinkClick>
              </a:rPr>
              <a:t> </a:t>
            </a:r>
            <a:r>
              <a:rPr lang="en" sz="1900" u="sng">
                <a:solidFill>
                  <a:schemeClr val="lt1"/>
                </a:solidFill>
                <a:latin typeface="Merriweather"/>
                <a:ea typeface="Merriweather"/>
                <a:cs typeface="Merriweather"/>
                <a:sym typeface="Merriweather"/>
                <a:hlinkClick r:id="rId6">
                  <a:extLst>
                    <a:ext uri="{A12FA001-AC4F-418D-AE19-62706E023703}">
                      <ahyp:hlinkClr val="tx"/>
                    </a:ext>
                  </a:extLst>
                </a:hlinkClick>
              </a:rPr>
              <a:t>GitHub repository</a:t>
            </a:r>
            <a:r>
              <a:rPr lang="en" sz="1900">
                <a:solidFill>
                  <a:schemeClr val="lt1"/>
                </a:solidFill>
                <a:latin typeface="Merriweather"/>
                <a:ea typeface="Merriweather"/>
                <a:cs typeface="Merriweather"/>
                <a:sym typeface="Merriweather"/>
              </a:rPr>
              <a:t>. </a:t>
            </a:r>
            <a:endParaRPr sz="1900">
              <a:solidFill>
                <a:schemeClr val="lt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0" y="3323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Acknowledgements</a:t>
            </a:r>
            <a:endParaRPr b="1" sz="3700"/>
          </a:p>
        </p:txBody>
      </p:sp>
      <p:sp>
        <p:nvSpPr>
          <p:cNvPr id="111" name="Google Shape;111;p20"/>
          <p:cNvSpPr txBox="1"/>
          <p:nvPr>
            <p:ph idx="1" type="subTitle"/>
          </p:nvPr>
        </p:nvSpPr>
        <p:spPr>
          <a:xfrm>
            <a:off x="311700" y="2143125"/>
            <a:ext cx="3854700" cy="135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Merriweather"/>
                <a:ea typeface="Merriweather"/>
                <a:cs typeface="Merriweather"/>
                <a:sym typeface="Merriweather"/>
              </a:rPr>
              <a:t>We would also like to thank our classmates that came before us in Data Curation II for their wonderful protocol examples that were helpful in creating our own.</a:t>
            </a:r>
            <a:endParaRPr>
              <a:latin typeface="Merriweather"/>
              <a:ea typeface="Merriweather"/>
              <a:cs typeface="Merriweather"/>
              <a:sym typeface="Merriweather"/>
            </a:endParaRPr>
          </a:p>
        </p:txBody>
      </p:sp>
      <p:sp>
        <p:nvSpPr>
          <p:cNvPr id="112" name="Google Shape;112;p20"/>
          <p:cNvSpPr txBox="1"/>
          <p:nvPr/>
        </p:nvSpPr>
        <p:spPr>
          <a:xfrm>
            <a:off x="311700" y="1145175"/>
            <a:ext cx="8141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Merriweather"/>
                <a:ea typeface="Merriweather"/>
                <a:cs typeface="Merriweather"/>
                <a:sym typeface="Merriweather"/>
              </a:rPr>
              <a:t>We would like to thank our instructor, Bree Norlander, who was invaluable throughout the process of creating this curation protocol. She answered so many questions for us and helped us along each step of the way. </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675" y="193575"/>
            <a:ext cx="8279400" cy="48669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Collection Policy Sources:</a:t>
            </a:r>
            <a:endParaRPr b="1" sz="13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rPr lang="en" sz="1100">
                <a:solidFill>
                  <a:srgbClr val="000000"/>
                </a:solidFill>
                <a:latin typeface="Arial"/>
                <a:ea typeface="Arial"/>
                <a:cs typeface="Arial"/>
                <a:sym typeface="Arial"/>
              </a:rPr>
              <a:t>‌Data Collection Policy. (2014). </a:t>
            </a:r>
            <a:r>
              <a:rPr i="1" lang="en" sz="1100">
                <a:solidFill>
                  <a:srgbClr val="000000"/>
                </a:solidFill>
                <a:latin typeface="Arial"/>
                <a:ea typeface="Arial"/>
                <a:cs typeface="Arial"/>
                <a:sym typeface="Arial"/>
              </a:rPr>
              <a:t>Data Repository for U of M</a:t>
            </a:r>
            <a:r>
              <a:rPr lang="en" sz="1100">
                <a:solidFill>
                  <a:srgbClr val="000000"/>
                </a:solidFill>
                <a:latin typeface="Arial"/>
                <a:ea typeface="Arial"/>
                <a:cs typeface="Arial"/>
                <a:sym typeface="Arial"/>
              </a:rPr>
              <a:t>. Retrieved on April 27, 2021 from</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rgbClr val="046E7C"/>
                </a:solidFill>
                <a:latin typeface="Arial"/>
                <a:ea typeface="Arial"/>
                <a:cs typeface="Arial"/>
                <a:sym typeface="Arial"/>
                <a:hlinkClick r:id="rId4">
                  <a:extLst>
                    <a:ext uri="{A12FA001-AC4F-418D-AE19-62706E023703}">
                      <ahyp:hlinkClr val="tx"/>
                    </a:ext>
                  </a:extLst>
                </a:hlinkClick>
              </a:rPr>
              <a:t>https://conservancy.umn.edu/pages/drum/policies/#data-collection-policy</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GISGeography. (27 February 2021). The Ultimate List of GIS Formats and Geospatial File Extensions. Retrieved on April 28, 2021 from</a:t>
            </a:r>
            <a:r>
              <a:rPr lang="en"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100" u="sng">
                <a:solidFill>
                  <a:srgbClr val="046E7C"/>
                </a:solidFill>
                <a:latin typeface="Arial"/>
                <a:ea typeface="Arial"/>
                <a:cs typeface="Arial"/>
                <a:sym typeface="Arial"/>
                <a:hlinkClick r:id="rId6">
                  <a:extLst>
                    <a:ext uri="{A12FA001-AC4F-418D-AE19-62706E023703}">
                      <ahyp:hlinkClr val="tx"/>
                    </a:ext>
                  </a:extLst>
                </a:hlinkClick>
              </a:rPr>
              <a:t>https://gisgeography.com/gis-formats/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Illinois Data Bank Preservation Policy. (3 May 2016). Retrieved on April 30, 2021 from</a:t>
            </a:r>
            <a:r>
              <a:rPr lang="en" sz="1100">
                <a:solidFill>
                  <a:srgbClr val="000000"/>
                </a:solidFill>
                <a:uFill>
                  <a:noFill/>
                </a:uFill>
                <a:latin typeface="Arial"/>
                <a:ea typeface="Arial"/>
                <a:cs typeface="Arial"/>
                <a:sym typeface="Arial"/>
                <a:hlinkClick r:id="rId7">
                  <a:extLst>
                    <a:ext uri="{A12FA001-AC4F-418D-AE19-62706E023703}">
                      <ahyp:hlinkClr val="tx"/>
                    </a:ext>
                  </a:extLst>
                </a:hlinkClick>
              </a:rPr>
              <a:t> </a:t>
            </a:r>
            <a:r>
              <a:rPr lang="en" sz="1100" u="sng">
                <a:solidFill>
                  <a:srgbClr val="046E7C"/>
                </a:solidFill>
                <a:latin typeface="Arial"/>
                <a:ea typeface="Arial"/>
                <a:cs typeface="Arial"/>
                <a:sym typeface="Arial"/>
                <a:hlinkClick r:id="rId8">
                  <a:extLst>
                    <a:ext uri="{A12FA001-AC4F-418D-AE19-62706E023703}">
                      <ahyp:hlinkClr val="tx"/>
                    </a:ext>
                  </a:extLst>
                </a:hlinkClick>
              </a:rPr>
              <a:t>https://www.ideals.illinois.edu/bitstream/handle/2142/91044/Illinois%20Data%20Bank%20Preservation%20Policy%202016-05-03.pdf?sequence=2&amp;isAllowed=y</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Start Deposit. (n.d.). </a:t>
            </a:r>
            <a:r>
              <a:rPr i="1" lang="en" sz="1100">
                <a:solidFill>
                  <a:srgbClr val="000000"/>
                </a:solidFill>
                <a:latin typeface="Arial"/>
                <a:ea typeface="Arial"/>
                <a:cs typeface="Arial"/>
                <a:sym typeface="Arial"/>
              </a:rPr>
              <a:t>ICPSR: Sharing data to advance science</a:t>
            </a:r>
            <a:r>
              <a:rPr lang="en" sz="1100">
                <a:solidFill>
                  <a:srgbClr val="000000"/>
                </a:solidFill>
                <a:latin typeface="Arial"/>
                <a:ea typeface="Arial"/>
                <a:cs typeface="Arial"/>
                <a:sym typeface="Arial"/>
              </a:rPr>
              <a:t>. Retrieved on April 27, 2021 from</a:t>
            </a:r>
            <a:r>
              <a:rPr lang="en" sz="11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en" sz="1100" u="sng">
                <a:solidFill>
                  <a:srgbClr val="046E7C"/>
                </a:solidFill>
                <a:latin typeface="Arial"/>
                <a:ea typeface="Arial"/>
                <a:cs typeface="Arial"/>
                <a:sym typeface="Arial"/>
                <a:hlinkClick r:id="rId10">
                  <a:extLst>
                    <a:ext uri="{A12FA001-AC4F-418D-AE19-62706E023703}">
                      <ahyp:hlinkClr val="tx"/>
                    </a:ext>
                  </a:extLst>
                </a:hlinkClick>
              </a:rPr>
              <a:t>https://www.icpsr.umich.edu/web/pages/deposit/index.html</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t>
            </a:r>
            <a:r>
              <a:rPr b="1" lang="en" sz="1300">
                <a:solidFill>
                  <a:srgbClr val="000000"/>
                </a:solidFill>
                <a:latin typeface="Arial"/>
                <a:ea typeface="Arial"/>
                <a:cs typeface="Arial"/>
                <a:sym typeface="Arial"/>
              </a:rPr>
              <a:t>Data Transformations and Data Quality Sources: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‌All Best Practices.. (n.d.). DataONE: Data Observation Network for Earth. Retrieved on May 12, 2021 from</a:t>
            </a:r>
            <a:r>
              <a:rPr lang="en" sz="1100">
                <a:solidFill>
                  <a:srgbClr val="000000"/>
                </a:solidFill>
                <a:uFill>
                  <a:noFill/>
                </a:uFill>
                <a:latin typeface="Arial"/>
                <a:ea typeface="Arial"/>
                <a:cs typeface="Arial"/>
                <a:sym typeface="Arial"/>
                <a:hlinkClick r:id="rId11">
                  <a:extLst>
                    <a:ext uri="{A12FA001-AC4F-418D-AE19-62706E023703}">
                      <ahyp:hlinkClr val="tx"/>
                    </a:ext>
                  </a:extLst>
                </a:hlinkClick>
              </a:rPr>
              <a:t> </a:t>
            </a:r>
            <a:r>
              <a:rPr lang="en" sz="1100" u="sng">
                <a:solidFill>
                  <a:srgbClr val="046E7C"/>
                </a:solidFill>
                <a:latin typeface="Arial"/>
                <a:ea typeface="Arial"/>
                <a:cs typeface="Arial"/>
                <a:sym typeface="Arial"/>
                <a:hlinkClick r:id="rId12">
                  <a:extLst>
                    <a:ext uri="{A12FA001-AC4F-418D-AE19-62706E023703}">
                      <ahyp:hlinkClr val="tx"/>
                    </a:ext>
                  </a:extLst>
                </a:hlinkClick>
              </a:rPr>
              <a:t>https://old.dataone.org/all-best-practices</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‌Broman, K.W. &amp; Woo, K.H. (2018). Data Organization in Spreadsheets. The American Statistician, 72:1, 2-10, DOI:</a:t>
            </a:r>
            <a:r>
              <a:rPr lang="en" sz="1100">
                <a:solidFill>
                  <a:srgbClr val="000000"/>
                </a:solidFill>
                <a:uFill>
                  <a:noFill/>
                </a:uFill>
                <a:latin typeface="Arial"/>
                <a:ea typeface="Arial"/>
                <a:cs typeface="Arial"/>
                <a:sym typeface="Arial"/>
                <a:hlinkClick r:id="rId13">
                  <a:extLst>
                    <a:ext uri="{A12FA001-AC4F-418D-AE19-62706E023703}">
                      <ahyp:hlinkClr val="tx"/>
                    </a:ext>
                  </a:extLst>
                </a:hlinkClick>
              </a:rPr>
              <a:t> </a:t>
            </a:r>
            <a:r>
              <a:rPr lang="en" sz="1100" u="sng">
                <a:solidFill>
                  <a:srgbClr val="046E7C"/>
                </a:solidFill>
                <a:latin typeface="Arial"/>
                <a:ea typeface="Arial"/>
                <a:cs typeface="Arial"/>
                <a:sym typeface="Arial"/>
                <a:hlinkClick r:id="rId14">
                  <a:extLst>
                    <a:ext uri="{A12FA001-AC4F-418D-AE19-62706E023703}">
                      <ahyp:hlinkClr val="tx"/>
                    </a:ext>
                  </a:extLst>
                </a:hlinkClick>
              </a:rPr>
              <a:t>https://doi.org/10.1080/00031305.2017.1375989</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‌Data Discovery Paradigms: User Requirements and Recommendations for Data Repositories. (8 January 2019). Data Science Journal, 18(1), p.3 DOI:</a:t>
            </a:r>
            <a:r>
              <a:rPr lang="en" sz="1100">
                <a:solidFill>
                  <a:srgbClr val="000000"/>
                </a:solidFill>
                <a:uFill>
                  <a:noFill/>
                </a:uFill>
                <a:latin typeface="Arial"/>
                <a:ea typeface="Arial"/>
                <a:cs typeface="Arial"/>
                <a:sym typeface="Arial"/>
                <a:hlinkClick r:id="rId15">
                  <a:extLst>
                    <a:ext uri="{A12FA001-AC4F-418D-AE19-62706E023703}">
                      <ahyp:hlinkClr val="tx"/>
                    </a:ext>
                  </a:extLst>
                </a:hlinkClick>
              </a:rPr>
              <a:t> </a:t>
            </a:r>
            <a:r>
              <a:rPr lang="en" sz="1100" u="sng">
                <a:solidFill>
                  <a:srgbClr val="046E7C"/>
                </a:solidFill>
                <a:latin typeface="Arial"/>
                <a:ea typeface="Arial"/>
                <a:cs typeface="Arial"/>
                <a:sym typeface="Arial"/>
                <a:hlinkClick r:id="rId16">
                  <a:extLst>
                    <a:ext uri="{A12FA001-AC4F-418D-AE19-62706E023703}">
                      <ahyp:hlinkClr val="tx"/>
                    </a:ext>
                  </a:extLst>
                </a:hlinkClick>
              </a:rPr>
              <a:t>http://doi.org/10.5334/dsj-2019-003</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‌DataCite Fabrica. (n.d.). Retrieved on May 15, 2021 from</a:t>
            </a:r>
            <a:r>
              <a:rPr lang="en" sz="1100">
                <a:solidFill>
                  <a:srgbClr val="000000"/>
                </a:solidFill>
                <a:uFill>
                  <a:noFill/>
                </a:uFill>
                <a:latin typeface="Arial"/>
                <a:ea typeface="Arial"/>
                <a:cs typeface="Arial"/>
                <a:sym typeface="Arial"/>
                <a:hlinkClick r:id="rId17">
                  <a:extLst>
                    <a:ext uri="{A12FA001-AC4F-418D-AE19-62706E023703}">
                      <ahyp:hlinkClr val="tx"/>
                    </a:ext>
                  </a:extLst>
                </a:hlinkClick>
              </a:rPr>
              <a:t> </a:t>
            </a:r>
            <a:r>
              <a:rPr lang="en" sz="1100" u="sng">
                <a:solidFill>
                  <a:srgbClr val="046E7C"/>
                </a:solidFill>
                <a:latin typeface="Arial"/>
                <a:ea typeface="Arial"/>
                <a:cs typeface="Arial"/>
                <a:sym typeface="Arial"/>
                <a:hlinkClick r:id="rId18">
                  <a:extLst>
                    <a:ext uri="{A12FA001-AC4F-418D-AE19-62706E023703}">
                      <ahyp:hlinkClr val="tx"/>
                    </a:ext>
                  </a:extLst>
                </a:hlinkClick>
              </a:rPr>
              <a:t>https://doi.datacite.org/</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‌flattenedFauna. (2019). Ingestion and Curation &amp; Deposit Policy. Retrieved on May 12, 2021 from</a:t>
            </a:r>
            <a:r>
              <a:rPr lang="en" sz="1100">
                <a:solidFill>
                  <a:srgbClr val="000000"/>
                </a:solidFill>
                <a:uFill>
                  <a:noFill/>
                </a:uFill>
                <a:latin typeface="Arial"/>
                <a:ea typeface="Arial"/>
                <a:cs typeface="Arial"/>
                <a:sym typeface="Arial"/>
                <a:hlinkClick r:id="rId19">
                  <a:extLst>
                    <a:ext uri="{A12FA001-AC4F-418D-AE19-62706E023703}">
                      <ahyp:hlinkClr val="tx"/>
                    </a:ext>
                  </a:extLst>
                </a:hlinkClick>
              </a:rPr>
              <a:t> </a:t>
            </a:r>
            <a:r>
              <a:rPr lang="en" sz="1100" u="sng">
                <a:solidFill>
                  <a:srgbClr val="046E7C"/>
                </a:solidFill>
                <a:latin typeface="Arial"/>
                <a:ea typeface="Arial"/>
                <a:cs typeface="Arial"/>
                <a:sym typeface="Arial"/>
                <a:hlinkClick r:id="rId20">
                  <a:extLst>
                    <a:ext uri="{A12FA001-AC4F-418D-AE19-62706E023703}">
                      <ahyp:hlinkClr val="tx"/>
                    </a:ext>
                  </a:extLst>
                </a:hlinkClick>
              </a:rPr>
              <a:t>https://flattenedfauna.gitbook.io/practice-space/ingestion-and-curation-1</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‌How to share data with a statistician. (8 November 2016). Retrieved on May 10, 2021 from</a:t>
            </a:r>
            <a:r>
              <a:rPr lang="en" sz="1100">
                <a:solidFill>
                  <a:srgbClr val="000000"/>
                </a:solidFill>
                <a:uFill>
                  <a:noFill/>
                </a:uFill>
                <a:latin typeface="Arial"/>
                <a:ea typeface="Arial"/>
                <a:cs typeface="Arial"/>
                <a:sym typeface="Arial"/>
                <a:hlinkClick r:id="rId21">
                  <a:extLst>
                    <a:ext uri="{A12FA001-AC4F-418D-AE19-62706E023703}">
                      <ahyp:hlinkClr val="tx"/>
                    </a:ext>
                  </a:extLst>
                </a:hlinkClick>
              </a:rPr>
              <a:t> </a:t>
            </a:r>
            <a:r>
              <a:rPr lang="en" sz="1100" u="sng">
                <a:solidFill>
                  <a:srgbClr val="046E7C"/>
                </a:solidFill>
                <a:latin typeface="Arial"/>
                <a:ea typeface="Arial"/>
                <a:cs typeface="Arial"/>
                <a:sym typeface="Arial"/>
                <a:hlinkClick r:id="rId22">
                  <a:extLst>
                    <a:ext uri="{A12FA001-AC4F-418D-AE19-62706E023703}">
                      <ahyp:hlinkClr val="tx"/>
                    </a:ext>
                  </a:extLst>
                </a:hlinkClick>
              </a:rPr>
              <a:t>jtleek/datasharing: The Leek group guide to data sharing (github.com)</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‌The Ultimate List of GIS Formats and Geospatial File Extensions. (10 June 2020). OSGIS. Retrieved on May 15, 2021 from</a:t>
            </a:r>
            <a:r>
              <a:rPr lang="en" sz="1100">
                <a:solidFill>
                  <a:srgbClr val="000000"/>
                </a:solidFill>
                <a:uFill>
                  <a:noFill/>
                </a:uFill>
                <a:latin typeface="Arial"/>
                <a:ea typeface="Arial"/>
                <a:cs typeface="Arial"/>
                <a:sym typeface="Arial"/>
                <a:hlinkClick r:id="rId23">
                  <a:extLst>
                    <a:ext uri="{A12FA001-AC4F-418D-AE19-62706E023703}">
                      <ahyp:hlinkClr val="tx"/>
                    </a:ext>
                  </a:extLst>
                </a:hlinkClick>
              </a:rPr>
              <a:t> </a:t>
            </a:r>
            <a:r>
              <a:rPr lang="en" sz="1100" u="sng">
                <a:solidFill>
                  <a:srgbClr val="046E7C"/>
                </a:solidFill>
                <a:latin typeface="Arial"/>
                <a:ea typeface="Arial"/>
                <a:cs typeface="Arial"/>
                <a:sym typeface="Arial"/>
                <a:hlinkClick r:id="rId24">
                  <a:extLst>
                    <a:ext uri="{A12FA001-AC4F-418D-AE19-62706E023703}">
                      <ahyp:hlinkClr val="tx"/>
                    </a:ext>
                  </a:extLst>
                </a:hlinkClick>
              </a:rPr>
              <a:t>https://osgis.org/2020/06/the-ultimate-list-of-gis-formats-and-geospatial-file-extensions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VaxStats Repository. (2019). Ingest Policy and Deposit Policy. Retrieved on May 10, 2021 from</a:t>
            </a:r>
            <a:r>
              <a:rPr lang="en" sz="1100">
                <a:solidFill>
                  <a:srgbClr val="000000"/>
                </a:solidFill>
                <a:uFill>
                  <a:noFill/>
                </a:uFill>
                <a:latin typeface="Arial"/>
                <a:ea typeface="Arial"/>
                <a:cs typeface="Arial"/>
                <a:sym typeface="Arial"/>
                <a:hlinkClick r:id="rId25">
                  <a:extLst>
                    <a:ext uri="{A12FA001-AC4F-418D-AE19-62706E023703}">
                      <ahyp:hlinkClr val="tx"/>
                    </a:ext>
                  </a:extLst>
                </a:hlinkClick>
              </a:rPr>
              <a:t> </a:t>
            </a:r>
            <a:r>
              <a:rPr lang="en" sz="1100" u="sng">
                <a:solidFill>
                  <a:srgbClr val="046E7C"/>
                </a:solidFill>
                <a:latin typeface="Arial"/>
                <a:ea typeface="Arial"/>
                <a:cs typeface="Arial"/>
                <a:sym typeface="Arial"/>
                <a:hlinkClick r:id="rId26">
                  <a:extLst>
                    <a:ext uri="{A12FA001-AC4F-418D-AE19-62706E023703}">
                      <ahyp:hlinkClr val="tx"/>
                    </a:ext>
                  </a:extLst>
                </a:hlinkClick>
              </a:rPr>
              <a:t>https://vaxstats.gitbook.io/vax-stats/</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‌Wickham, H. (August 2014). Tidy Data. Journal of Statistical Software, 59(10), 1-23.</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Zenodo. (n.d.). Retrieved on May 15, 2021 from</a:t>
            </a:r>
            <a:r>
              <a:rPr lang="en" sz="1100">
                <a:solidFill>
                  <a:srgbClr val="000000"/>
                </a:solidFill>
                <a:uFill>
                  <a:noFill/>
                </a:uFill>
                <a:latin typeface="Arial"/>
                <a:ea typeface="Arial"/>
                <a:cs typeface="Arial"/>
                <a:sym typeface="Arial"/>
                <a:hlinkClick r:id="rId27">
                  <a:extLst>
                    <a:ext uri="{A12FA001-AC4F-418D-AE19-62706E023703}">
                      <ahyp:hlinkClr val="tx"/>
                    </a:ext>
                  </a:extLst>
                </a:hlinkClick>
              </a:rPr>
              <a:t> </a:t>
            </a:r>
            <a:r>
              <a:rPr lang="en" sz="1100" u="sng">
                <a:solidFill>
                  <a:srgbClr val="046E7C"/>
                </a:solidFill>
                <a:latin typeface="Arial"/>
                <a:ea typeface="Arial"/>
                <a:cs typeface="Arial"/>
                <a:sym typeface="Arial"/>
                <a:hlinkClick r:id="rId28">
                  <a:extLst>
                    <a:ext uri="{A12FA001-AC4F-418D-AE19-62706E023703}">
                      <ahyp:hlinkClr val="tx"/>
                    </a:ext>
                  </a:extLst>
                </a:hlinkClick>
              </a:rPr>
              <a:t>https://zenodo.org/</a:t>
            </a:r>
            <a:endParaRPr sz="1100" u="sng">
              <a:solidFill>
                <a:srgbClr val="046E7C"/>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009384"/>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