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00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18" autoAdjust="0"/>
  </p:normalViewPr>
  <p:slideViewPr>
    <p:cSldViewPr snapToGrid="0" snapToObjects="1">
      <p:cViewPr>
        <p:scale>
          <a:sx n="100" d="100"/>
          <a:sy n="100" d="100"/>
        </p:scale>
        <p:origin x="-432" y="1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790-8A66-DE46-A189-D11468A3798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D5D8-AA84-ED4F-AAED-3514754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790-8A66-DE46-A189-D11468A3798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D5D8-AA84-ED4F-AAED-3514754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0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790-8A66-DE46-A189-D11468A3798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D5D8-AA84-ED4F-AAED-3514754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790-8A66-DE46-A189-D11468A3798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D5D8-AA84-ED4F-AAED-3514754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790-8A66-DE46-A189-D11468A3798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D5D8-AA84-ED4F-AAED-3514754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790-8A66-DE46-A189-D11468A3798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D5D8-AA84-ED4F-AAED-3514754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790-8A66-DE46-A189-D11468A3798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D5D8-AA84-ED4F-AAED-3514754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2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790-8A66-DE46-A189-D11468A3798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D5D8-AA84-ED4F-AAED-3514754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790-8A66-DE46-A189-D11468A3798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D5D8-AA84-ED4F-AAED-3514754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790-8A66-DE46-A189-D11468A3798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D5D8-AA84-ED4F-AAED-3514754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4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790-8A66-DE46-A189-D11468A3798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D5D8-AA84-ED4F-AAED-3514754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6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8790-8A66-DE46-A189-D11468A3798D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D5D8-AA84-ED4F-AAED-35147544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7.emf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757" y="394463"/>
            <a:ext cx="82061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iPhemap</a:t>
            </a:r>
            <a:r>
              <a:rPr lang="en-US" b="1" dirty="0"/>
              <a:t> Bugs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1. Link to “</a:t>
            </a:r>
            <a:r>
              <a:rPr lang="en-US" u="sng" dirty="0">
                <a:solidFill>
                  <a:srgbClr val="0000FF"/>
                </a:solidFill>
              </a:rPr>
              <a:t>Group</a:t>
            </a:r>
            <a:r>
              <a:rPr lang="en-US" dirty="0"/>
              <a:t>” </a:t>
            </a:r>
            <a:r>
              <a:rPr lang="en-US" dirty="0" smtClean="0"/>
              <a:t>on About Page is broken</a:t>
            </a:r>
            <a:endParaRPr lang="en-US" dirty="0"/>
          </a:p>
          <a:p>
            <a:r>
              <a:rPr lang="en-US" dirty="0"/>
              <a:t>2. Frontotemporal dementia is </a:t>
            </a:r>
            <a:r>
              <a:rPr lang="en-US" dirty="0" err="1" smtClean="0"/>
              <a:t>uncapitalized</a:t>
            </a:r>
            <a:r>
              <a:rPr lang="en-US" dirty="0"/>
              <a:t> </a:t>
            </a:r>
            <a:r>
              <a:rPr lang="en-US" dirty="0" smtClean="0"/>
              <a:t>and not in alphabetical order. </a:t>
            </a:r>
            <a:endParaRPr lang="en-US" dirty="0"/>
          </a:p>
          <a:p>
            <a:r>
              <a:rPr lang="en-US" dirty="0"/>
              <a:t>3. Frontotemporal dementia/ALS is </a:t>
            </a:r>
            <a:r>
              <a:rPr lang="en-US" dirty="0" smtClean="0"/>
              <a:t>combined, which is our own doing based on how the paper reported it, </a:t>
            </a:r>
            <a:r>
              <a:rPr lang="en-US" dirty="0"/>
              <a:t>should we separate</a:t>
            </a:r>
            <a:r>
              <a:rPr lang="en-US" dirty="0" smtClean="0"/>
              <a:t>? (see next page for 2,3)</a:t>
            </a:r>
            <a:endParaRPr lang="en-US" dirty="0"/>
          </a:p>
          <a:p>
            <a:r>
              <a:rPr lang="en-US" dirty="0"/>
              <a:t>4. Unnecessary period in GSE28366</a:t>
            </a:r>
            <a:r>
              <a:rPr lang="en-US" u="sng" dirty="0"/>
              <a:t> </a:t>
            </a:r>
            <a:r>
              <a:rPr lang="en-US" dirty="0"/>
              <a:t>under Studies</a:t>
            </a:r>
          </a:p>
          <a:p>
            <a:r>
              <a:rPr lang="en-US" dirty="0"/>
              <a:t>5. Methods summary isn’t the same as paper, should we change</a:t>
            </a:r>
            <a:r>
              <a:rPr lang="en-US" dirty="0" smtClean="0"/>
              <a:t>? </a:t>
            </a:r>
          </a:p>
          <a:p>
            <a:r>
              <a:rPr lang="en-US" dirty="0"/>
              <a:t>	</a:t>
            </a:r>
            <a:r>
              <a:rPr lang="en-US" dirty="0" smtClean="0"/>
              <a:t>6</a:t>
            </a:r>
            <a:r>
              <a:rPr lang="en-US" dirty="0"/>
              <a:t>. Multiple FAQ Answers include answers </a:t>
            </a:r>
            <a:r>
              <a:rPr lang="en-US" dirty="0" smtClean="0"/>
              <a:t>direct </a:t>
            </a:r>
            <a:r>
              <a:rPr lang="en-US" dirty="0"/>
              <a:t>users to </a:t>
            </a:r>
            <a:r>
              <a:rPr lang="en-US" u="sng" dirty="0" smtClean="0">
                <a:solidFill>
                  <a:srgbClr val="0000FF"/>
                </a:solidFill>
              </a:rPr>
              <a:t>Research</a:t>
            </a:r>
            <a:r>
              <a:rPr lang="en-US" dirty="0" smtClean="0"/>
              <a:t> Tab, </a:t>
            </a:r>
            <a:r>
              <a:rPr lang="en-US" dirty="0"/>
              <a:t>but the link </a:t>
            </a:r>
            <a:r>
              <a:rPr lang="en-US" dirty="0" smtClean="0"/>
              <a:t>is to the wrong page</a:t>
            </a:r>
          </a:p>
          <a:p>
            <a:r>
              <a:rPr lang="en-US" dirty="0"/>
              <a:t>	</a:t>
            </a:r>
            <a:r>
              <a:rPr lang="en-US" dirty="0" smtClean="0"/>
              <a:t> i.e. It should take you to the methods section to answer one of the FAQ Questions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	Q: </a:t>
            </a:r>
            <a:r>
              <a:rPr lang="en-US" dirty="0"/>
              <a:t>“Where can I find more information about </a:t>
            </a:r>
            <a:r>
              <a:rPr lang="en-US" dirty="0" err="1"/>
              <a:t>iPhemap</a:t>
            </a:r>
            <a:r>
              <a:rPr lang="en-US" dirty="0"/>
              <a:t> and its creation?”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A: “</a:t>
            </a:r>
            <a:r>
              <a:rPr lang="en-US" dirty="0"/>
              <a:t>All methods and detail descriptions of </a:t>
            </a:r>
            <a:r>
              <a:rPr lang="en-US" dirty="0" err="1"/>
              <a:t>iPhemap’s</a:t>
            </a:r>
            <a:r>
              <a:rPr lang="en-US" dirty="0"/>
              <a:t> creation can be </a:t>
            </a:r>
            <a:r>
              <a:rPr lang="en-US" dirty="0" smtClean="0"/>
              <a:t>			accessed </a:t>
            </a:r>
            <a:r>
              <a:rPr lang="en-US" dirty="0"/>
              <a:t>through the research </a:t>
            </a:r>
            <a:r>
              <a:rPr lang="en-US" dirty="0" smtClean="0"/>
              <a:t>tab.</a:t>
            </a:r>
            <a:r>
              <a:rPr lang="en-US" dirty="0" smtClean="0">
                <a:effectLst/>
              </a:rPr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2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9144000" cy="54445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68800" y="5410200"/>
            <a:ext cx="4114800" cy="45341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5131"/>
            <a:ext cx="9232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Suggestion</a:t>
            </a:r>
            <a:r>
              <a:rPr lang="en-US" dirty="0" smtClean="0"/>
              <a:t>s</a:t>
            </a:r>
          </a:p>
          <a:p>
            <a:r>
              <a:rPr lang="en-US" sz="1600" dirty="0" smtClean="0"/>
              <a:t>Footer bar with OSU </a:t>
            </a:r>
            <a:r>
              <a:rPr lang="en-US" sz="1600" dirty="0" err="1" smtClean="0"/>
              <a:t>wexner</a:t>
            </a:r>
            <a:r>
              <a:rPr lang="en-US" sz="1600" dirty="0" smtClean="0"/>
              <a:t> logo that is linked to medical center website, copyright, and date of last update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876300"/>
            <a:ext cx="9144000" cy="5669628"/>
            <a:chOff x="0" y="876300"/>
            <a:chExt cx="9144000" cy="5669628"/>
          </a:xfrm>
        </p:grpSpPr>
        <p:sp>
          <p:nvSpPr>
            <p:cNvPr id="11" name="Rectangle 10"/>
            <p:cNvSpPr/>
            <p:nvPr/>
          </p:nvSpPr>
          <p:spPr>
            <a:xfrm>
              <a:off x="0" y="5823924"/>
              <a:ext cx="9144000" cy="722004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55344"/>
            <a:stretch/>
          </p:blipFill>
          <p:spPr>
            <a:xfrm>
              <a:off x="0" y="876300"/>
              <a:ext cx="9144000" cy="22733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61" b="88608" l="3713" r="16089"/>
                      </a14:imgEffect>
                    </a14:imgLayer>
                  </a14:imgProps>
                </a:ext>
              </a:extLst>
            </a:blip>
            <a:srcRect r="82550"/>
            <a:stretch/>
          </p:blipFill>
          <p:spPr>
            <a:xfrm>
              <a:off x="177800" y="5804860"/>
              <a:ext cx="520485" cy="58323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8285" y="5830261"/>
              <a:ext cx="2326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Copperplate Gothic Light"/>
                  <a:cs typeface="Copperplate Gothic Light"/>
                </a:rPr>
                <a:t>The Ohio State University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Copperplate Gothic Light"/>
                <a:cs typeface="Copperplate Gothic Ligh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98285" y="6107260"/>
              <a:ext cx="2326278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98285" y="6119960"/>
              <a:ext cx="17107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A6A6A6"/>
                  </a:solidFill>
                  <a:latin typeface="Copperplate Gothic Light"/>
                  <a:cs typeface="Copperplate Gothic Light"/>
                </a:rPr>
                <a:t>WEXNER MEDICAL CENTER</a:t>
              </a:r>
              <a:endParaRPr lang="en-US" sz="800" dirty="0">
                <a:solidFill>
                  <a:srgbClr val="A6A6A6"/>
                </a:solidFill>
                <a:latin typeface="Copperplate Gothic Light"/>
                <a:cs typeface="Copperplate Gothic Ligh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98940" y="6184926"/>
            <a:ext cx="229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©2015 The Ohio State University. 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8940" y="5877149"/>
            <a:ext cx="223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A6A6A6"/>
                </a:solidFill>
              </a:rPr>
              <a:t>Last Update: August 8, 2015</a:t>
            </a:r>
            <a:endParaRPr lang="en-US" sz="14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7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0562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grpSp>
        <p:nvGrpSpPr>
          <p:cNvPr id="336" name="Group 335"/>
          <p:cNvGrpSpPr/>
          <p:nvPr/>
        </p:nvGrpSpPr>
        <p:grpSpPr>
          <a:xfrm>
            <a:off x="243361" y="1469616"/>
            <a:ext cx="8800114" cy="3759200"/>
            <a:chOff x="241102" y="1498600"/>
            <a:chExt cx="8800114" cy="3759200"/>
          </a:xfrm>
        </p:grpSpPr>
        <p:sp>
          <p:nvSpPr>
            <p:cNvPr id="3" name="Rectangle 2"/>
            <p:cNvSpPr/>
            <p:nvPr/>
          </p:nvSpPr>
          <p:spPr>
            <a:xfrm>
              <a:off x="241102" y="1498600"/>
              <a:ext cx="8699697" cy="375920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0200" y="1612040"/>
              <a:ext cx="4178300" cy="3046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/>
                <a:t>iPhemap</a:t>
              </a:r>
              <a:r>
                <a:rPr lang="en-US" sz="1200" dirty="0" smtClean="0"/>
                <a:t> is comprehensive regularly updated database that aims to provide a field synopsis and catalog all of the in vitro neuronal disease phenotypes from induced pluripotent stem cells (iPSCs) derived from patients with neurological diseases.</a:t>
              </a:r>
            </a:p>
            <a:p>
              <a:endParaRPr lang="en-US" sz="1200" dirty="0" smtClean="0"/>
            </a:p>
            <a:p>
              <a:r>
                <a:rPr lang="en-US" sz="1200" dirty="0" smtClean="0"/>
                <a:t>You can search cellular and molecular phenotypes from data from </a:t>
              </a:r>
              <a:r>
                <a:rPr lang="en-US" sz="1200" dirty="0" smtClean="0"/>
                <a:t>74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published reports. We characterized </a:t>
              </a:r>
              <a:r>
                <a:rPr lang="en-US" sz="1200" dirty="0" smtClean="0"/>
                <a:t>517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distinct cellular phenotypes and the resulting relationships between gene and phenotype into </a:t>
              </a:r>
              <a:r>
                <a:rPr lang="en-US" sz="1200" dirty="0" err="1" smtClean="0"/>
                <a:t>phenogenetic</a:t>
              </a:r>
              <a:r>
                <a:rPr lang="en-US" sz="1200" dirty="0" smtClean="0"/>
                <a:t> map that can be used to build new </a:t>
              </a:r>
              <a:r>
                <a:rPr lang="en-US" sz="1200" dirty="0" smtClean="0"/>
                <a:t>hypotheses in </a:t>
              </a:r>
              <a:r>
                <a:rPr lang="en-US" sz="1200" dirty="0" smtClean="0"/>
                <a:t>the field of neurological disease modeling, and to identify potential new opportunities to design novel drug strategies.</a:t>
              </a:r>
            </a:p>
            <a:p>
              <a:endParaRPr lang="en-US" sz="1200" dirty="0" smtClean="0"/>
            </a:p>
            <a:p>
              <a:r>
                <a:rPr lang="en-US" sz="1200" dirty="0" smtClean="0"/>
                <a:t>For details on the background and system biology methods used in </a:t>
              </a:r>
              <a:r>
                <a:rPr lang="en-US" sz="1200" dirty="0" err="1" smtClean="0"/>
                <a:t>iPhemap</a:t>
              </a:r>
              <a:r>
                <a:rPr lang="en-US" sz="1200" dirty="0" smtClean="0"/>
                <a:t>, see the Methods section. The website is developed and maintained by the </a:t>
              </a:r>
              <a:r>
                <a:rPr lang="en-US" sz="1200" dirty="0" err="1" smtClean="0"/>
                <a:t>Imitola</a:t>
              </a:r>
              <a:r>
                <a:rPr lang="en-US" sz="1200" dirty="0" smtClean="0"/>
                <a:t> Stem Cell Group.</a:t>
              </a:r>
              <a:endParaRPr lang="en-US" sz="12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559299" y="1593230"/>
              <a:ext cx="4481917" cy="3522146"/>
              <a:chOff x="1690371" y="381540"/>
              <a:chExt cx="5810835" cy="532546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690371" y="423319"/>
                <a:ext cx="5371448" cy="528368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100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90371" y="2211856"/>
                <a:ext cx="5810835" cy="558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 smtClean="0"/>
                  <a:t>iPhemap</a:t>
                </a:r>
                <a:r>
                  <a:rPr lang="en-US" sz="900" dirty="0" smtClean="0"/>
                  <a:t> comprises a comprehensive catalog of </a:t>
                </a:r>
                <a:r>
                  <a:rPr lang="en-US" sz="900" dirty="0" err="1" smtClean="0"/>
                  <a:t>phenogenetic</a:t>
                </a:r>
                <a:r>
                  <a:rPr lang="en-US" sz="900" dirty="0" smtClean="0"/>
                  <a:t> profiles from </a:t>
                </a:r>
              </a:p>
              <a:p>
                <a:r>
                  <a:rPr lang="en-US" sz="900" dirty="0" smtClean="0"/>
                  <a:t>patient derived-iPSCs from highly curated, published reports and returns:</a:t>
                </a:r>
                <a:endParaRPr lang="en-US" sz="9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550072" y="2770284"/>
                <a:ext cx="4076488" cy="2652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900" dirty="0" smtClean="0"/>
                  <a:t>Cellular phenotypes reporting morphological, functional, and process changes from iPSCs, NSCs, oligodendrocytes, astrocytes, and neurons with genetic mutations linked to neurological diseases. </a:t>
                </a:r>
              </a:p>
              <a:p>
                <a:pPr marL="342900" indent="-342900">
                  <a:buAutoNum type="arabicPeriod"/>
                </a:pPr>
                <a:r>
                  <a:rPr lang="en-US" sz="900" dirty="0" smtClean="0"/>
                  <a:t>Molecular phenotypes, which stem from the microarray analysis, are derived from the functional annotations associated with previously established genome ontology. These molecular phenotypes are presented as </a:t>
                </a:r>
                <a:r>
                  <a:rPr lang="en-US" sz="900" dirty="0" err="1" smtClean="0"/>
                  <a:t>treemaps</a:t>
                </a:r>
                <a:r>
                  <a:rPr lang="en-US" sz="900" dirty="0" smtClean="0"/>
                  <a:t>, sized according to their degree of statistical significance.</a:t>
                </a:r>
              </a:p>
              <a:p>
                <a:pPr marL="342900" indent="-342900">
                  <a:buAutoNum type="arabicPeriod"/>
                </a:pPr>
                <a:r>
                  <a:rPr lang="en-US" sz="900" dirty="0" err="1" smtClean="0"/>
                  <a:t>Dysregulated</a:t>
                </a:r>
                <a:r>
                  <a:rPr lang="en-US" sz="900" dirty="0" smtClean="0"/>
                  <a:t> pathways also arising from genome ontology, which reflect disrupted canonical pathways. </a:t>
                </a:r>
                <a:endParaRPr lang="en-US" sz="900" dirty="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751058" y="381540"/>
                <a:ext cx="5211149" cy="1760982"/>
                <a:chOff x="1759959" y="436509"/>
                <a:chExt cx="5466341" cy="1848295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989555" y="501078"/>
                  <a:ext cx="395941" cy="1970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Input</a:t>
                  </a:r>
                  <a:endParaRPr lang="en-US" sz="1100" dirty="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3276960" y="436509"/>
                  <a:ext cx="1140618" cy="1795333"/>
                  <a:chOff x="3260692" y="835106"/>
                  <a:chExt cx="1747991" cy="2383817"/>
                </a:xfrm>
              </p:grpSpPr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340100" y="1372931"/>
                    <a:ext cx="1562100" cy="1830262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2" name="TextBox 331"/>
                  <p:cNvSpPr txBox="1"/>
                  <p:nvPr/>
                </p:nvSpPr>
                <p:spPr>
                  <a:xfrm>
                    <a:off x="3378517" y="835106"/>
                    <a:ext cx="1055253" cy="3473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err="1" smtClean="0"/>
                      <a:t>iPhemap</a:t>
                    </a:r>
                    <a:endParaRPr lang="en-US" sz="1100" dirty="0"/>
                  </a:p>
                </p:txBody>
              </p:sp>
              <p:sp>
                <p:nvSpPr>
                  <p:cNvPr id="333" name="TextBox 332"/>
                  <p:cNvSpPr txBox="1"/>
                  <p:nvPr/>
                </p:nvSpPr>
                <p:spPr>
                  <a:xfrm>
                    <a:off x="3260692" y="2829805"/>
                    <a:ext cx="1747991" cy="3891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600" dirty="0" smtClean="0"/>
                      <a:t>Searchable Database </a:t>
                    </a:r>
                    <a:endParaRPr lang="en-US" sz="600" dirty="0"/>
                  </a:p>
                </p:txBody>
              </p: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5678895" y="501078"/>
                  <a:ext cx="480909" cy="1970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Output</a:t>
                  </a:r>
                  <a:endParaRPr lang="en-US" sz="1100" dirty="0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1759959" y="839338"/>
                  <a:ext cx="5466341" cy="1445466"/>
                  <a:chOff x="1759959" y="839338"/>
                  <a:chExt cx="5466341" cy="1445466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884520" y="1499898"/>
                    <a:ext cx="784621" cy="400089"/>
                    <a:chOff x="628231" y="4377993"/>
                    <a:chExt cx="1421066" cy="580982"/>
                  </a:xfrm>
                </p:grpSpPr>
                <p:pic>
                  <p:nvPicPr>
                    <p:cNvPr id="329" name="Picture 328" descr="AstrocyteEPOCH.pdf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10403" y="4377993"/>
                      <a:ext cx="438894" cy="30224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0" name="Picture 329" descr="NeuronEPOCH.pdf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8231" y="4456019"/>
                      <a:ext cx="1172675" cy="50295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2213817" y="1499896"/>
                    <a:ext cx="154563" cy="154417"/>
                    <a:chOff x="1951453" y="4125030"/>
                    <a:chExt cx="218576" cy="196849"/>
                  </a:xfrm>
                </p:grpSpPr>
                <p:grpSp>
                  <p:nvGrpSpPr>
                    <p:cNvPr id="314" name="Group 313"/>
                    <p:cNvGrpSpPr/>
                    <p:nvPr/>
                  </p:nvGrpSpPr>
                  <p:grpSpPr>
                    <a:xfrm>
                      <a:off x="1975788" y="4125030"/>
                      <a:ext cx="95250" cy="88898"/>
                      <a:chOff x="1999078" y="4102446"/>
                      <a:chExt cx="95250" cy="88898"/>
                    </a:xfrm>
                  </p:grpSpPr>
                  <p:sp>
                    <p:nvSpPr>
                      <p:cNvPr id="325" name="Oval 324"/>
                      <p:cNvSpPr/>
                      <p:nvPr/>
                    </p:nvSpPr>
                    <p:spPr>
                      <a:xfrm>
                        <a:off x="1999078" y="4102446"/>
                        <a:ext cx="95250" cy="88898"/>
                      </a:xfrm>
                      <a:prstGeom prst="ellipse">
                        <a:avLst/>
                      </a:prstGeom>
                      <a:solidFill>
                        <a:srgbClr val="8D79B4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26" name="Group 325"/>
                      <p:cNvGrpSpPr/>
                      <p:nvPr/>
                    </p:nvGrpSpPr>
                    <p:grpSpPr>
                      <a:xfrm>
                        <a:off x="2014941" y="4125030"/>
                        <a:ext cx="63524" cy="45856"/>
                        <a:chOff x="2014941" y="4125030"/>
                        <a:chExt cx="63524" cy="45856"/>
                      </a:xfrm>
                    </p:grpSpPr>
                    <p:sp>
                      <p:nvSpPr>
                        <p:cNvPr id="327" name="Freeform 326"/>
                        <p:cNvSpPr/>
                        <p:nvPr/>
                      </p:nvSpPr>
                      <p:spPr>
                        <a:xfrm>
                          <a:off x="2014941" y="4125030"/>
                          <a:ext cx="63524" cy="45856"/>
                        </a:xfrm>
                        <a:custGeom>
                          <a:avLst/>
                          <a:gdLst>
                            <a:gd name="connsiteX0" fmla="*/ 66699 w 180999"/>
                            <a:gd name="connsiteY0" fmla="*/ 6415 h 149290"/>
                            <a:gd name="connsiteX1" fmla="*/ 88924 w 180999"/>
                            <a:gd name="connsiteY1" fmla="*/ 12765 h 149290"/>
                            <a:gd name="connsiteX2" fmla="*/ 101624 w 180999"/>
                            <a:gd name="connsiteY2" fmla="*/ 15940 h 149290"/>
                            <a:gd name="connsiteX3" fmla="*/ 120674 w 180999"/>
                            <a:gd name="connsiteY3" fmla="*/ 22290 h 149290"/>
                            <a:gd name="connsiteX4" fmla="*/ 133374 w 180999"/>
                            <a:gd name="connsiteY4" fmla="*/ 19115 h 149290"/>
                            <a:gd name="connsiteX5" fmla="*/ 142899 w 180999"/>
                            <a:gd name="connsiteY5" fmla="*/ 12765 h 149290"/>
                            <a:gd name="connsiteX6" fmla="*/ 152424 w 180999"/>
                            <a:gd name="connsiteY6" fmla="*/ 9590 h 149290"/>
                            <a:gd name="connsiteX7" fmla="*/ 171474 w 180999"/>
                            <a:gd name="connsiteY7" fmla="*/ 15940 h 149290"/>
                            <a:gd name="connsiteX8" fmla="*/ 180999 w 180999"/>
                            <a:gd name="connsiteY8" fmla="*/ 63565 h 149290"/>
                            <a:gd name="connsiteX9" fmla="*/ 165124 w 180999"/>
                            <a:gd name="connsiteY9" fmla="*/ 79440 h 149290"/>
                            <a:gd name="connsiteX10" fmla="*/ 171474 w 180999"/>
                            <a:gd name="connsiteY10" fmla="*/ 88965 h 149290"/>
                            <a:gd name="connsiteX11" fmla="*/ 161949 w 180999"/>
                            <a:gd name="connsiteY11" fmla="*/ 95315 h 149290"/>
                            <a:gd name="connsiteX12" fmla="*/ 158774 w 180999"/>
                            <a:gd name="connsiteY12" fmla="*/ 127065 h 149290"/>
                            <a:gd name="connsiteX13" fmla="*/ 127024 w 180999"/>
                            <a:gd name="connsiteY13" fmla="*/ 130240 h 149290"/>
                            <a:gd name="connsiteX14" fmla="*/ 104799 w 180999"/>
                            <a:gd name="connsiteY14" fmla="*/ 146115 h 149290"/>
                            <a:gd name="connsiteX15" fmla="*/ 95274 w 180999"/>
                            <a:gd name="connsiteY15" fmla="*/ 149290 h 149290"/>
                            <a:gd name="connsiteX16" fmla="*/ 28599 w 180999"/>
                            <a:gd name="connsiteY16" fmla="*/ 146115 h 149290"/>
                            <a:gd name="connsiteX17" fmla="*/ 22249 w 180999"/>
                            <a:gd name="connsiteY17" fmla="*/ 136590 h 149290"/>
                            <a:gd name="connsiteX18" fmla="*/ 34949 w 180999"/>
                            <a:gd name="connsiteY18" fmla="*/ 133415 h 149290"/>
                            <a:gd name="connsiteX19" fmla="*/ 44474 w 180999"/>
                            <a:gd name="connsiteY19" fmla="*/ 130240 h 149290"/>
                            <a:gd name="connsiteX20" fmla="*/ 12724 w 180999"/>
                            <a:gd name="connsiteY20" fmla="*/ 108015 h 149290"/>
                            <a:gd name="connsiteX21" fmla="*/ 3199 w 180999"/>
                            <a:gd name="connsiteY21" fmla="*/ 101665 h 149290"/>
                            <a:gd name="connsiteX22" fmla="*/ 3199 w 180999"/>
                            <a:gd name="connsiteY22" fmla="*/ 73090 h 149290"/>
                            <a:gd name="connsiteX23" fmla="*/ 12724 w 180999"/>
                            <a:gd name="connsiteY23" fmla="*/ 69915 h 149290"/>
                            <a:gd name="connsiteX24" fmla="*/ 22249 w 180999"/>
                            <a:gd name="connsiteY24" fmla="*/ 63565 h 149290"/>
                            <a:gd name="connsiteX25" fmla="*/ 34949 w 180999"/>
                            <a:gd name="connsiteY25" fmla="*/ 66740 h 149290"/>
                            <a:gd name="connsiteX26" fmla="*/ 38124 w 180999"/>
                            <a:gd name="connsiteY26" fmla="*/ 57215 h 149290"/>
                            <a:gd name="connsiteX27" fmla="*/ 34949 w 180999"/>
                            <a:gd name="connsiteY27" fmla="*/ 31815 h 149290"/>
                            <a:gd name="connsiteX28" fmla="*/ 28599 w 180999"/>
                            <a:gd name="connsiteY28" fmla="*/ 22290 h 149290"/>
                            <a:gd name="connsiteX29" fmla="*/ 25424 w 180999"/>
                            <a:gd name="connsiteY29" fmla="*/ 12765 h 149290"/>
                            <a:gd name="connsiteX30" fmla="*/ 28599 w 180999"/>
                            <a:gd name="connsiteY30" fmla="*/ 65 h 149290"/>
                            <a:gd name="connsiteX31" fmla="*/ 79399 w 180999"/>
                            <a:gd name="connsiteY31" fmla="*/ 6415 h 149290"/>
                            <a:gd name="connsiteX32" fmla="*/ 66699 w 180999"/>
                            <a:gd name="connsiteY32" fmla="*/ 6415 h 1492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</a:cxnLst>
                          <a:rect l="l" t="t" r="r" b="b"/>
                          <a:pathLst>
                            <a:path w="180999" h="149290">
                              <a:moveTo>
                                <a:pt x="66699" y="6415"/>
                              </a:moveTo>
                              <a:cubicBezTo>
                                <a:pt x="68287" y="7473"/>
                                <a:pt x="81491" y="10738"/>
                                <a:pt x="88924" y="12765"/>
                              </a:cubicBezTo>
                              <a:cubicBezTo>
                                <a:pt x="93134" y="13913"/>
                                <a:pt x="97444" y="14686"/>
                                <a:pt x="101624" y="15940"/>
                              </a:cubicBezTo>
                              <a:cubicBezTo>
                                <a:pt x="108035" y="17863"/>
                                <a:pt x="120674" y="22290"/>
                                <a:pt x="120674" y="22290"/>
                              </a:cubicBezTo>
                              <a:cubicBezTo>
                                <a:pt x="124907" y="21232"/>
                                <a:pt x="129363" y="20834"/>
                                <a:pt x="133374" y="19115"/>
                              </a:cubicBezTo>
                              <a:cubicBezTo>
                                <a:pt x="136881" y="17612"/>
                                <a:pt x="139486" y="14472"/>
                                <a:pt x="142899" y="12765"/>
                              </a:cubicBezTo>
                              <a:cubicBezTo>
                                <a:pt x="145892" y="11268"/>
                                <a:pt x="149249" y="10648"/>
                                <a:pt x="152424" y="9590"/>
                              </a:cubicBezTo>
                              <a:cubicBezTo>
                                <a:pt x="158774" y="11707"/>
                                <a:pt x="170918" y="9270"/>
                                <a:pt x="171474" y="15940"/>
                              </a:cubicBezTo>
                              <a:cubicBezTo>
                                <a:pt x="174966" y="57843"/>
                                <a:pt x="167580" y="43436"/>
                                <a:pt x="180999" y="63565"/>
                              </a:cubicBezTo>
                              <a:cubicBezTo>
                                <a:pt x="174453" y="66838"/>
                                <a:pt x="163327" y="68659"/>
                                <a:pt x="165124" y="79440"/>
                              </a:cubicBezTo>
                              <a:cubicBezTo>
                                <a:pt x="165751" y="83204"/>
                                <a:pt x="169357" y="85790"/>
                                <a:pt x="171474" y="88965"/>
                              </a:cubicBezTo>
                              <a:cubicBezTo>
                                <a:pt x="168299" y="91082"/>
                                <a:pt x="163156" y="91695"/>
                                <a:pt x="161949" y="95315"/>
                              </a:cubicBezTo>
                              <a:cubicBezTo>
                                <a:pt x="158586" y="105405"/>
                                <a:pt x="166295" y="119544"/>
                                <a:pt x="158774" y="127065"/>
                              </a:cubicBezTo>
                              <a:cubicBezTo>
                                <a:pt x="151253" y="134586"/>
                                <a:pt x="137607" y="129182"/>
                                <a:pt x="127024" y="130240"/>
                              </a:cubicBezTo>
                              <a:cubicBezTo>
                                <a:pt x="121732" y="146115"/>
                                <a:pt x="127024" y="138707"/>
                                <a:pt x="104799" y="146115"/>
                              </a:cubicBezTo>
                              <a:lnTo>
                                <a:pt x="95274" y="149290"/>
                              </a:lnTo>
                              <a:cubicBezTo>
                                <a:pt x="73049" y="148232"/>
                                <a:pt x="50520" y="149927"/>
                                <a:pt x="28599" y="146115"/>
                              </a:cubicBezTo>
                              <a:cubicBezTo>
                                <a:pt x="24840" y="145461"/>
                                <a:pt x="20542" y="140003"/>
                                <a:pt x="22249" y="136590"/>
                              </a:cubicBezTo>
                              <a:cubicBezTo>
                                <a:pt x="24200" y="132687"/>
                                <a:pt x="30753" y="134614"/>
                                <a:pt x="34949" y="133415"/>
                              </a:cubicBezTo>
                              <a:cubicBezTo>
                                <a:pt x="38167" y="132496"/>
                                <a:pt x="41299" y="131298"/>
                                <a:pt x="44474" y="130240"/>
                              </a:cubicBezTo>
                              <a:cubicBezTo>
                                <a:pt x="22338" y="108104"/>
                                <a:pt x="34136" y="113368"/>
                                <a:pt x="12724" y="108015"/>
                              </a:cubicBezTo>
                              <a:cubicBezTo>
                                <a:pt x="9549" y="105898"/>
                                <a:pt x="5316" y="104840"/>
                                <a:pt x="3199" y="101665"/>
                              </a:cubicBezTo>
                              <a:cubicBezTo>
                                <a:pt x="-1219" y="95038"/>
                                <a:pt x="-913" y="79259"/>
                                <a:pt x="3199" y="73090"/>
                              </a:cubicBezTo>
                              <a:cubicBezTo>
                                <a:pt x="5055" y="70305"/>
                                <a:pt x="9731" y="71412"/>
                                <a:pt x="12724" y="69915"/>
                              </a:cubicBezTo>
                              <a:cubicBezTo>
                                <a:pt x="16137" y="68208"/>
                                <a:pt x="19074" y="65682"/>
                                <a:pt x="22249" y="63565"/>
                              </a:cubicBezTo>
                              <a:cubicBezTo>
                                <a:pt x="26482" y="64623"/>
                                <a:pt x="30897" y="68361"/>
                                <a:pt x="34949" y="66740"/>
                              </a:cubicBezTo>
                              <a:cubicBezTo>
                                <a:pt x="38056" y="65497"/>
                                <a:pt x="38124" y="60562"/>
                                <a:pt x="38124" y="57215"/>
                              </a:cubicBezTo>
                              <a:cubicBezTo>
                                <a:pt x="38124" y="48682"/>
                                <a:pt x="37194" y="40047"/>
                                <a:pt x="34949" y="31815"/>
                              </a:cubicBezTo>
                              <a:cubicBezTo>
                                <a:pt x="33945" y="28134"/>
                                <a:pt x="30306" y="25703"/>
                                <a:pt x="28599" y="22290"/>
                              </a:cubicBezTo>
                              <a:cubicBezTo>
                                <a:pt x="27102" y="19297"/>
                                <a:pt x="26482" y="15940"/>
                                <a:pt x="25424" y="12765"/>
                              </a:cubicBezTo>
                              <a:cubicBezTo>
                                <a:pt x="26482" y="8532"/>
                                <a:pt x="24419" y="1319"/>
                                <a:pt x="28599" y="65"/>
                              </a:cubicBezTo>
                              <a:cubicBezTo>
                                <a:pt x="31181" y="-709"/>
                                <a:pt x="73792" y="5614"/>
                                <a:pt x="79399" y="6415"/>
                              </a:cubicBezTo>
                              <a:cubicBezTo>
                                <a:pt x="90893" y="14078"/>
                                <a:pt x="65111" y="5357"/>
                                <a:pt x="66699" y="641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9D287A"/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8" name="Freeform 327"/>
                        <p:cNvSpPr/>
                        <p:nvPr/>
                      </p:nvSpPr>
                      <p:spPr>
                        <a:xfrm flipH="1" flipV="1">
                          <a:off x="2032746" y="4125167"/>
                          <a:ext cx="45719" cy="45719"/>
                        </a:xfrm>
                        <a:custGeom>
                          <a:avLst/>
                          <a:gdLst>
                            <a:gd name="connsiteX0" fmla="*/ 66699 w 180999"/>
                            <a:gd name="connsiteY0" fmla="*/ 6415 h 149290"/>
                            <a:gd name="connsiteX1" fmla="*/ 88924 w 180999"/>
                            <a:gd name="connsiteY1" fmla="*/ 12765 h 149290"/>
                            <a:gd name="connsiteX2" fmla="*/ 101624 w 180999"/>
                            <a:gd name="connsiteY2" fmla="*/ 15940 h 149290"/>
                            <a:gd name="connsiteX3" fmla="*/ 120674 w 180999"/>
                            <a:gd name="connsiteY3" fmla="*/ 22290 h 149290"/>
                            <a:gd name="connsiteX4" fmla="*/ 133374 w 180999"/>
                            <a:gd name="connsiteY4" fmla="*/ 19115 h 149290"/>
                            <a:gd name="connsiteX5" fmla="*/ 142899 w 180999"/>
                            <a:gd name="connsiteY5" fmla="*/ 12765 h 149290"/>
                            <a:gd name="connsiteX6" fmla="*/ 152424 w 180999"/>
                            <a:gd name="connsiteY6" fmla="*/ 9590 h 149290"/>
                            <a:gd name="connsiteX7" fmla="*/ 171474 w 180999"/>
                            <a:gd name="connsiteY7" fmla="*/ 15940 h 149290"/>
                            <a:gd name="connsiteX8" fmla="*/ 180999 w 180999"/>
                            <a:gd name="connsiteY8" fmla="*/ 63565 h 149290"/>
                            <a:gd name="connsiteX9" fmla="*/ 165124 w 180999"/>
                            <a:gd name="connsiteY9" fmla="*/ 79440 h 149290"/>
                            <a:gd name="connsiteX10" fmla="*/ 171474 w 180999"/>
                            <a:gd name="connsiteY10" fmla="*/ 88965 h 149290"/>
                            <a:gd name="connsiteX11" fmla="*/ 161949 w 180999"/>
                            <a:gd name="connsiteY11" fmla="*/ 95315 h 149290"/>
                            <a:gd name="connsiteX12" fmla="*/ 158774 w 180999"/>
                            <a:gd name="connsiteY12" fmla="*/ 127065 h 149290"/>
                            <a:gd name="connsiteX13" fmla="*/ 127024 w 180999"/>
                            <a:gd name="connsiteY13" fmla="*/ 130240 h 149290"/>
                            <a:gd name="connsiteX14" fmla="*/ 104799 w 180999"/>
                            <a:gd name="connsiteY14" fmla="*/ 146115 h 149290"/>
                            <a:gd name="connsiteX15" fmla="*/ 95274 w 180999"/>
                            <a:gd name="connsiteY15" fmla="*/ 149290 h 149290"/>
                            <a:gd name="connsiteX16" fmla="*/ 28599 w 180999"/>
                            <a:gd name="connsiteY16" fmla="*/ 146115 h 149290"/>
                            <a:gd name="connsiteX17" fmla="*/ 22249 w 180999"/>
                            <a:gd name="connsiteY17" fmla="*/ 136590 h 149290"/>
                            <a:gd name="connsiteX18" fmla="*/ 34949 w 180999"/>
                            <a:gd name="connsiteY18" fmla="*/ 133415 h 149290"/>
                            <a:gd name="connsiteX19" fmla="*/ 44474 w 180999"/>
                            <a:gd name="connsiteY19" fmla="*/ 130240 h 149290"/>
                            <a:gd name="connsiteX20" fmla="*/ 12724 w 180999"/>
                            <a:gd name="connsiteY20" fmla="*/ 108015 h 149290"/>
                            <a:gd name="connsiteX21" fmla="*/ 3199 w 180999"/>
                            <a:gd name="connsiteY21" fmla="*/ 101665 h 149290"/>
                            <a:gd name="connsiteX22" fmla="*/ 3199 w 180999"/>
                            <a:gd name="connsiteY22" fmla="*/ 73090 h 149290"/>
                            <a:gd name="connsiteX23" fmla="*/ 12724 w 180999"/>
                            <a:gd name="connsiteY23" fmla="*/ 69915 h 149290"/>
                            <a:gd name="connsiteX24" fmla="*/ 22249 w 180999"/>
                            <a:gd name="connsiteY24" fmla="*/ 63565 h 149290"/>
                            <a:gd name="connsiteX25" fmla="*/ 34949 w 180999"/>
                            <a:gd name="connsiteY25" fmla="*/ 66740 h 149290"/>
                            <a:gd name="connsiteX26" fmla="*/ 38124 w 180999"/>
                            <a:gd name="connsiteY26" fmla="*/ 57215 h 149290"/>
                            <a:gd name="connsiteX27" fmla="*/ 34949 w 180999"/>
                            <a:gd name="connsiteY27" fmla="*/ 31815 h 149290"/>
                            <a:gd name="connsiteX28" fmla="*/ 28599 w 180999"/>
                            <a:gd name="connsiteY28" fmla="*/ 22290 h 149290"/>
                            <a:gd name="connsiteX29" fmla="*/ 25424 w 180999"/>
                            <a:gd name="connsiteY29" fmla="*/ 12765 h 149290"/>
                            <a:gd name="connsiteX30" fmla="*/ 28599 w 180999"/>
                            <a:gd name="connsiteY30" fmla="*/ 65 h 149290"/>
                            <a:gd name="connsiteX31" fmla="*/ 79399 w 180999"/>
                            <a:gd name="connsiteY31" fmla="*/ 6415 h 149290"/>
                            <a:gd name="connsiteX32" fmla="*/ 66699 w 180999"/>
                            <a:gd name="connsiteY32" fmla="*/ 6415 h 1492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</a:cxnLst>
                          <a:rect l="l" t="t" r="r" b="b"/>
                          <a:pathLst>
                            <a:path w="180999" h="149290">
                              <a:moveTo>
                                <a:pt x="66699" y="6415"/>
                              </a:moveTo>
                              <a:cubicBezTo>
                                <a:pt x="68287" y="7473"/>
                                <a:pt x="81491" y="10738"/>
                                <a:pt x="88924" y="12765"/>
                              </a:cubicBezTo>
                              <a:cubicBezTo>
                                <a:pt x="93134" y="13913"/>
                                <a:pt x="97444" y="14686"/>
                                <a:pt x="101624" y="15940"/>
                              </a:cubicBezTo>
                              <a:cubicBezTo>
                                <a:pt x="108035" y="17863"/>
                                <a:pt x="120674" y="22290"/>
                                <a:pt x="120674" y="22290"/>
                              </a:cubicBezTo>
                              <a:cubicBezTo>
                                <a:pt x="124907" y="21232"/>
                                <a:pt x="129363" y="20834"/>
                                <a:pt x="133374" y="19115"/>
                              </a:cubicBezTo>
                              <a:cubicBezTo>
                                <a:pt x="136881" y="17612"/>
                                <a:pt x="139486" y="14472"/>
                                <a:pt x="142899" y="12765"/>
                              </a:cubicBezTo>
                              <a:cubicBezTo>
                                <a:pt x="145892" y="11268"/>
                                <a:pt x="149249" y="10648"/>
                                <a:pt x="152424" y="9590"/>
                              </a:cubicBezTo>
                              <a:cubicBezTo>
                                <a:pt x="158774" y="11707"/>
                                <a:pt x="170918" y="9270"/>
                                <a:pt x="171474" y="15940"/>
                              </a:cubicBezTo>
                              <a:cubicBezTo>
                                <a:pt x="174966" y="57843"/>
                                <a:pt x="167580" y="43436"/>
                                <a:pt x="180999" y="63565"/>
                              </a:cubicBezTo>
                              <a:cubicBezTo>
                                <a:pt x="174453" y="66838"/>
                                <a:pt x="163327" y="68659"/>
                                <a:pt x="165124" y="79440"/>
                              </a:cubicBezTo>
                              <a:cubicBezTo>
                                <a:pt x="165751" y="83204"/>
                                <a:pt x="169357" y="85790"/>
                                <a:pt x="171474" y="88965"/>
                              </a:cubicBezTo>
                              <a:cubicBezTo>
                                <a:pt x="168299" y="91082"/>
                                <a:pt x="163156" y="91695"/>
                                <a:pt x="161949" y="95315"/>
                              </a:cubicBezTo>
                              <a:cubicBezTo>
                                <a:pt x="158586" y="105405"/>
                                <a:pt x="166295" y="119544"/>
                                <a:pt x="158774" y="127065"/>
                              </a:cubicBezTo>
                              <a:cubicBezTo>
                                <a:pt x="151253" y="134586"/>
                                <a:pt x="137607" y="129182"/>
                                <a:pt x="127024" y="130240"/>
                              </a:cubicBezTo>
                              <a:cubicBezTo>
                                <a:pt x="121732" y="146115"/>
                                <a:pt x="127024" y="138707"/>
                                <a:pt x="104799" y="146115"/>
                              </a:cubicBezTo>
                              <a:lnTo>
                                <a:pt x="95274" y="149290"/>
                              </a:lnTo>
                              <a:cubicBezTo>
                                <a:pt x="73049" y="148232"/>
                                <a:pt x="50520" y="149927"/>
                                <a:pt x="28599" y="146115"/>
                              </a:cubicBezTo>
                              <a:cubicBezTo>
                                <a:pt x="24840" y="145461"/>
                                <a:pt x="20542" y="140003"/>
                                <a:pt x="22249" y="136590"/>
                              </a:cubicBezTo>
                              <a:cubicBezTo>
                                <a:pt x="24200" y="132687"/>
                                <a:pt x="30753" y="134614"/>
                                <a:pt x="34949" y="133415"/>
                              </a:cubicBezTo>
                              <a:cubicBezTo>
                                <a:pt x="38167" y="132496"/>
                                <a:pt x="41299" y="131298"/>
                                <a:pt x="44474" y="130240"/>
                              </a:cubicBezTo>
                              <a:cubicBezTo>
                                <a:pt x="22338" y="108104"/>
                                <a:pt x="34136" y="113368"/>
                                <a:pt x="12724" y="108015"/>
                              </a:cubicBezTo>
                              <a:cubicBezTo>
                                <a:pt x="9549" y="105898"/>
                                <a:pt x="5316" y="104840"/>
                                <a:pt x="3199" y="101665"/>
                              </a:cubicBezTo>
                              <a:cubicBezTo>
                                <a:pt x="-1219" y="95038"/>
                                <a:pt x="-913" y="79259"/>
                                <a:pt x="3199" y="73090"/>
                              </a:cubicBezTo>
                              <a:cubicBezTo>
                                <a:pt x="5055" y="70305"/>
                                <a:pt x="9731" y="71412"/>
                                <a:pt x="12724" y="69915"/>
                              </a:cubicBezTo>
                              <a:cubicBezTo>
                                <a:pt x="16137" y="68208"/>
                                <a:pt x="19074" y="65682"/>
                                <a:pt x="22249" y="63565"/>
                              </a:cubicBezTo>
                              <a:cubicBezTo>
                                <a:pt x="26482" y="64623"/>
                                <a:pt x="30897" y="68361"/>
                                <a:pt x="34949" y="66740"/>
                              </a:cubicBezTo>
                              <a:cubicBezTo>
                                <a:pt x="38056" y="65497"/>
                                <a:pt x="38124" y="60562"/>
                                <a:pt x="38124" y="57215"/>
                              </a:cubicBezTo>
                              <a:cubicBezTo>
                                <a:pt x="38124" y="48682"/>
                                <a:pt x="37194" y="40047"/>
                                <a:pt x="34949" y="31815"/>
                              </a:cubicBezTo>
                              <a:cubicBezTo>
                                <a:pt x="33945" y="28134"/>
                                <a:pt x="30306" y="25703"/>
                                <a:pt x="28599" y="22290"/>
                              </a:cubicBezTo>
                              <a:cubicBezTo>
                                <a:pt x="27102" y="19297"/>
                                <a:pt x="26482" y="15940"/>
                                <a:pt x="25424" y="12765"/>
                              </a:cubicBezTo>
                              <a:cubicBezTo>
                                <a:pt x="26482" y="8532"/>
                                <a:pt x="24419" y="1319"/>
                                <a:pt x="28599" y="65"/>
                              </a:cubicBezTo>
                              <a:cubicBezTo>
                                <a:pt x="31181" y="-709"/>
                                <a:pt x="73792" y="5614"/>
                                <a:pt x="79399" y="6415"/>
                              </a:cubicBezTo>
                              <a:cubicBezTo>
                                <a:pt x="90893" y="14078"/>
                                <a:pt x="65111" y="5357"/>
                                <a:pt x="66699" y="641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9D287A"/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15" name="Group 314"/>
                    <p:cNvGrpSpPr/>
                    <p:nvPr/>
                  </p:nvGrpSpPr>
                  <p:grpSpPr>
                    <a:xfrm>
                      <a:off x="2074779" y="4191344"/>
                      <a:ext cx="95250" cy="88898"/>
                      <a:chOff x="1999078" y="4102446"/>
                      <a:chExt cx="95250" cy="88898"/>
                    </a:xfrm>
                  </p:grpSpPr>
                  <p:sp>
                    <p:nvSpPr>
                      <p:cNvPr id="321" name="Oval 320"/>
                      <p:cNvSpPr/>
                      <p:nvPr/>
                    </p:nvSpPr>
                    <p:spPr>
                      <a:xfrm>
                        <a:off x="1999078" y="4102446"/>
                        <a:ext cx="95250" cy="88898"/>
                      </a:xfrm>
                      <a:prstGeom prst="ellipse">
                        <a:avLst/>
                      </a:prstGeom>
                      <a:solidFill>
                        <a:srgbClr val="8D79B4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22" name="Group 321"/>
                      <p:cNvGrpSpPr/>
                      <p:nvPr/>
                    </p:nvGrpSpPr>
                    <p:grpSpPr>
                      <a:xfrm>
                        <a:off x="2014941" y="4125030"/>
                        <a:ext cx="63524" cy="45864"/>
                        <a:chOff x="2014941" y="4125030"/>
                        <a:chExt cx="63524" cy="45864"/>
                      </a:xfrm>
                    </p:grpSpPr>
                    <p:sp>
                      <p:nvSpPr>
                        <p:cNvPr id="323" name="Freeform 322"/>
                        <p:cNvSpPr/>
                        <p:nvPr/>
                      </p:nvSpPr>
                      <p:spPr>
                        <a:xfrm>
                          <a:off x="2014941" y="4125030"/>
                          <a:ext cx="63524" cy="45856"/>
                        </a:xfrm>
                        <a:custGeom>
                          <a:avLst/>
                          <a:gdLst>
                            <a:gd name="connsiteX0" fmla="*/ 66699 w 180999"/>
                            <a:gd name="connsiteY0" fmla="*/ 6415 h 149290"/>
                            <a:gd name="connsiteX1" fmla="*/ 88924 w 180999"/>
                            <a:gd name="connsiteY1" fmla="*/ 12765 h 149290"/>
                            <a:gd name="connsiteX2" fmla="*/ 101624 w 180999"/>
                            <a:gd name="connsiteY2" fmla="*/ 15940 h 149290"/>
                            <a:gd name="connsiteX3" fmla="*/ 120674 w 180999"/>
                            <a:gd name="connsiteY3" fmla="*/ 22290 h 149290"/>
                            <a:gd name="connsiteX4" fmla="*/ 133374 w 180999"/>
                            <a:gd name="connsiteY4" fmla="*/ 19115 h 149290"/>
                            <a:gd name="connsiteX5" fmla="*/ 142899 w 180999"/>
                            <a:gd name="connsiteY5" fmla="*/ 12765 h 149290"/>
                            <a:gd name="connsiteX6" fmla="*/ 152424 w 180999"/>
                            <a:gd name="connsiteY6" fmla="*/ 9590 h 149290"/>
                            <a:gd name="connsiteX7" fmla="*/ 171474 w 180999"/>
                            <a:gd name="connsiteY7" fmla="*/ 15940 h 149290"/>
                            <a:gd name="connsiteX8" fmla="*/ 180999 w 180999"/>
                            <a:gd name="connsiteY8" fmla="*/ 63565 h 149290"/>
                            <a:gd name="connsiteX9" fmla="*/ 165124 w 180999"/>
                            <a:gd name="connsiteY9" fmla="*/ 79440 h 149290"/>
                            <a:gd name="connsiteX10" fmla="*/ 171474 w 180999"/>
                            <a:gd name="connsiteY10" fmla="*/ 88965 h 149290"/>
                            <a:gd name="connsiteX11" fmla="*/ 161949 w 180999"/>
                            <a:gd name="connsiteY11" fmla="*/ 95315 h 149290"/>
                            <a:gd name="connsiteX12" fmla="*/ 158774 w 180999"/>
                            <a:gd name="connsiteY12" fmla="*/ 127065 h 149290"/>
                            <a:gd name="connsiteX13" fmla="*/ 127024 w 180999"/>
                            <a:gd name="connsiteY13" fmla="*/ 130240 h 149290"/>
                            <a:gd name="connsiteX14" fmla="*/ 104799 w 180999"/>
                            <a:gd name="connsiteY14" fmla="*/ 146115 h 149290"/>
                            <a:gd name="connsiteX15" fmla="*/ 95274 w 180999"/>
                            <a:gd name="connsiteY15" fmla="*/ 149290 h 149290"/>
                            <a:gd name="connsiteX16" fmla="*/ 28599 w 180999"/>
                            <a:gd name="connsiteY16" fmla="*/ 146115 h 149290"/>
                            <a:gd name="connsiteX17" fmla="*/ 22249 w 180999"/>
                            <a:gd name="connsiteY17" fmla="*/ 136590 h 149290"/>
                            <a:gd name="connsiteX18" fmla="*/ 34949 w 180999"/>
                            <a:gd name="connsiteY18" fmla="*/ 133415 h 149290"/>
                            <a:gd name="connsiteX19" fmla="*/ 44474 w 180999"/>
                            <a:gd name="connsiteY19" fmla="*/ 130240 h 149290"/>
                            <a:gd name="connsiteX20" fmla="*/ 12724 w 180999"/>
                            <a:gd name="connsiteY20" fmla="*/ 108015 h 149290"/>
                            <a:gd name="connsiteX21" fmla="*/ 3199 w 180999"/>
                            <a:gd name="connsiteY21" fmla="*/ 101665 h 149290"/>
                            <a:gd name="connsiteX22" fmla="*/ 3199 w 180999"/>
                            <a:gd name="connsiteY22" fmla="*/ 73090 h 149290"/>
                            <a:gd name="connsiteX23" fmla="*/ 12724 w 180999"/>
                            <a:gd name="connsiteY23" fmla="*/ 69915 h 149290"/>
                            <a:gd name="connsiteX24" fmla="*/ 22249 w 180999"/>
                            <a:gd name="connsiteY24" fmla="*/ 63565 h 149290"/>
                            <a:gd name="connsiteX25" fmla="*/ 34949 w 180999"/>
                            <a:gd name="connsiteY25" fmla="*/ 66740 h 149290"/>
                            <a:gd name="connsiteX26" fmla="*/ 38124 w 180999"/>
                            <a:gd name="connsiteY26" fmla="*/ 57215 h 149290"/>
                            <a:gd name="connsiteX27" fmla="*/ 34949 w 180999"/>
                            <a:gd name="connsiteY27" fmla="*/ 31815 h 149290"/>
                            <a:gd name="connsiteX28" fmla="*/ 28599 w 180999"/>
                            <a:gd name="connsiteY28" fmla="*/ 22290 h 149290"/>
                            <a:gd name="connsiteX29" fmla="*/ 25424 w 180999"/>
                            <a:gd name="connsiteY29" fmla="*/ 12765 h 149290"/>
                            <a:gd name="connsiteX30" fmla="*/ 28599 w 180999"/>
                            <a:gd name="connsiteY30" fmla="*/ 65 h 149290"/>
                            <a:gd name="connsiteX31" fmla="*/ 79399 w 180999"/>
                            <a:gd name="connsiteY31" fmla="*/ 6415 h 149290"/>
                            <a:gd name="connsiteX32" fmla="*/ 66699 w 180999"/>
                            <a:gd name="connsiteY32" fmla="*/ 6415 h 1492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</a:cxnLst>
                          <a:rect l="l" t="t" r="r" b="b"/>
                          <a:pathLst>
                            <a:path w="180999" h="149290">
                              <a:moveTo>
                                <a:pt x="66699" y="6415"/>
                              </a:moveTo>
                              <a:cubicBezTo>
                                <a:pt x="68287" y="7473"/>
                                <a:pt x="81491" y="10738"/>
                                <a:pt x="88924" y="12765"/>
                              </a:cubicBezTo>
                              <a:cubicBezTo>
                                <a:pt x="93134" y="13913"/>
                                <a:pt x="97444" y="14686"/>
                                <a:pt x="101624" y="15940"/>
                              </a:cubicBezTo>
                              <a:cubicBezTo>
                                <a:pt x="108035" y="17863"/>
                                <a:pt x="120674" y="22290"/>
                                <a:pt x="120674" y="22290"/>
                              </a:cubicBezTo>
                              <a:cubicBezTo>
                                <a:pt x="124907" y="21232"/>
                                <a:pt x="129363" y="20834"/>
                                <a:pt x="133374" y="19115"/>
                              </a:cubicBezTo>
                              <a:cubicBezTo>
                                <a:pt x="136881" y="17612"/>
                                <a:pt x="139486" y="14472"/>
                                <a:pt x="142899" y="12765"/>
                              </a:cubicBezTo>
                              <a:cubicBezTo>
                                <a:pt x="145892" y="11268"/>
                                <a:pt x="149249" y="10648"/>
                                <a:pt x="152424" y="9590"/>
                              </a:cubicBezTo>
                              <a:cubicBezTo>
                                <a:pt x="158774" y="11707"/>
                                <a:pt x="170918" y="9270"/>
                                <a:pt x="171474" y="15940"/>
                              </a:cubicBezTo>
                              <a:cubicBezTo>
                                <a:pt x="174966" y="57843"/>
                                <a:pt x="167580" y="43436"/>
                                <a:pt x="180999" y="63565"/>
                              </a:cubicBezTo>
                              <a:cubicBezTo>
                                <a:pt x="174453" y="66838"/>
                                <a:pt x="163327" y="68659"/>
                                <a:pt x="165124" y="79440"/>
                              </a:cubicBezTo>
                              <a:cubicBezTo>
                                <a:pt x="165751" y="83204"/>
                                <a:pt x="169357" y="85790"/>
                                <a:pt x="171474" y="88965"/>
                              </a:cubicBezTo>
                              <a:cubicBezTo>
                                <a:pt x="168299" y="91082"/>
                                <a:pt x="163156" y="91695"/>
                                <a:pt x="161949" y="95315"/>
                              </a:cubicBezTo>
                              <a:cubicBezTo>
                                <a:pt x="158586" y="105405"/>
                                <a:pt x="166295" y="119544"/>
                                <a:pt x="158774" y="127065"/>
                              </a:cubicBezTo>
                              <a:cubicBezTo>
                                <a:pt x="151253" y="134586"/>
                                <a:pt x="137607" y="129182"/>
                                <a:pt x="127024" y="130240"/>
                              </a:cubicBezTo>
                              <a:cubicBezTo>
                                <a:pt x="121732" y="146115"/>
                                <a:pt x="127024" y="138707"/>
                                <a:pt x="104799" y="146115"/>
                              </a:cubicBezTo>
                              <a:lnTo>
                                <a:pt x="95274" y="149290"/>
                              </a:lnTo>
                              <a:cubicBezTo>
                                <a:pt x="73049" y="148232"/>
                                <a:pt x="50520" y="149927"/>
                                <a:pt x="28599" y="146115"/>
                              </a:cubicBezTo>
                              <a:cubicBezTo>
                                <a:pt x="24840" y="145461"/>
                                <a:pt x="20542" y="140003"/>
                                <a:pt x="22249" y="136590"/>
                              </a:cubicBezTo>
                              <a:cubicBezTo>
                                <a:pt x="24200" y="132687"/>
                                <a:pt x="30753" y="134614"/>
                                <a:pt x="34949" y="133415"/>
                              </a:cubicBezTo>
                              <a:cubicBezTo>
                                <a:pt x="38167" y="132496"/>
                                <a:pt x="41299" y="131298"/>
                                <a:pt x="44474" y="130240"/>
                              </a:cubicBezTo>
                              <a:cubicBezTo>
                                <a:pt x="22338" y="108104"/>
                                <a:pt x="34136" y="113368"/>
                                <a:pt x="12724" y="108015"/>
                              </a:cubicBezTo>
                              <a:cubicBezTo>
                                <a:pt x="9549" y="105898"/>
                                <a:pt x="5316" y="104840"/>
                                <a:pt x="3199" y="101665"/>
                              </a:cubicBezTo>
                              <a:cubicBezTo>
                                <a:pt x="-1219" y="95038"/>
                                <a:pt x="-913" y="79259"/>
                                <a:pt x="3199" y="73090"/>
                              </a:cubicBezTo>
                              <a:cubicBezTo>
                                <a:pt x="5055" y="70305"/>
                                <a:pt x="9731" y="71412"/>
                                <a:pt x="12724" y="69915"/>
                              </a:cubicBezTo>
                              <a:cubicBezTo>
                                <a:pt x="16137" y="68208"/>
                                <a:pt x="19074" y="65682"/>
                                <a:pt x="22249" y="63565"/>
                              </a:cubicBezTo>
                              <a:cubicBezTo>
                                <a:pt x="26482" y="64623"/>
                                <a:pt x="30897" y="68361"/>
                                <a:pt x="34949" y="66740"/>
                              </a:cubicBezTo>
                              <a:cubicBezTo>
                                <a:pt x="38056" y="65497"/>
                                <a:pt x="38124" y="60562"/>
                                <a:pt x="38124" y="57215"/>
                              </a:cubicBezTo>
                              <a:cubicBezTo>
                                <a:pt x="38124" y="48682"/>
                                <a:pt x="37194" y="40047"/>
                                <a:pt x="34949" y="31815"/>
                              </a:cubicBezTo>
                              <a:cubicBezTo>
                                <a:pt x="33945" y="28134"/>
                                <a:pt x="30306" y="25703"/>
                                <a:pt x="28599" y="22290"/>
                              </a:cubicBezTo>
                              <a:cubicBezTo>
                                <a:pt x="27102" y="19297"/>
                                <a:pt x="26482" y="15940"/>
                                <a:pt x="25424" y="12765"/>
                              </a:cubicBezTo>
                              <a:cubicBezTo>
                                <a:pt x="26482" y="8532"/>
                                <a:pt x="24419" y="1319"/>
                                <a:pt x="28599" y="65"/>
                              </a:cubicBezTo>
                              <a:cubicBezTo>
                                <a:pt x="31181" y="-709"/>
                                <a:pt x="73792" y="5614"/>
                                <a:pt x="79399" y="6415"/>
                              </a:cubicBezTo>
                              <a:cubicBezTo>
                                <a:pt x="90893" y="14078"/>
                                <a:pt x="65111" y="5357"/>
                                <a:pt x="66699" y="641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9D287A"/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4" name="Freeform 323"/>
                        <p:cNvSpPr/>
                        <p:nvPr/>
                      </p:nvSpPr>
                      <p:spPr>
                        <a:xfrm flipH="1" flipV="1">
                          <a:off x="2032746" y="4125175"/>
                          <a:ext cx="45718" cy="45719"/>
                        </a:xfrm>
                        <a:custGeom>
                          <a:avLst/>
                          <a:gdLst>
                            <a:gd name="connsiteX0" fmla="*/ 66699 w 180999"/>
                            <a:gd name="connsiteY0" fmla="*/ 6415 h 149290"/>
                            <a:gd name="connsiteX1" fmla="*/ 88924 w 180999"/>
                            <a:gd name="connsiteY1" fmla="*/ 12765 h 149290"/>
                            <a:gd name="connsiteX2" fmla="*/ 101624 w 180999"/>
                            <a:gd name="connsiteY2" fmla="*/ 15940 h 149290"/>
                            <a:gd name="connsiteX3" fmla="*/ 120674 w 180999"/>
                            <a:gd name="connsiteY3" fmla="*/ 22290 h 149290"/>
                            <a:gd name="connsiteX4" fmla="*/ 133374 w 180999"/>
                            <a:gd name="connsiteY4" fmla="*/ 19115 h 149290"/>
                            <a:gd name="connsiteX5" fmla="*/ 142899 w 180999"/>
                            <a:gd name="connsiteY5" fmla="*/ 12765 h 149290"/>
                            <a:gd name="connsiteX6" fmla="*/ 152424 w 180999"/>
                            <a:gd name="connsiteY6" fmla="*/ 9590 h 149290"/>
                            <a:gd name="connsiteX7" fmla="*/ 171474 w 180999"/>
                            <a:gd name="connsiteY7" fmla="*/ 15940 h 149290"/>
                            <a:gd name="connsiteX8" fmla="*/ 180999 w 180999"/>
                            <a:gd name="connsiteY8" fmla="*/ 63565 h 149290"/>
                            <a:gd name="connsiteX9" fmla="*/ 165124 w 180999"/>
                            <a:gd name="connsiteY9" fmla="*/ 79440 h 149290"/>
                            <a:gd name="connsiteX10" fmla="*/ 171474 w 180999"/>
                            <a:gd name="connsiteY10" fmla="*/ 88965 h 149290"/>
                            <a:gd name="connsiteX11" fmla="*/ 161949 w 180999"/>
                            <a:gd name="connsiteY11" fmla="*/ 95315 h 149290"/>
                            <a:gd name="connsiteX12" fmla="*/ 158774 w 180999"/>
                            <a:gd name="connsiteY12" fmla="*/ 127065 h 149290"/>
                            <a:gd name="connsiteX13" fmla="*/ 127024 w 180999"/>
                            <a:gd name="connsiteY13" fmla="*/ 130240 h 149290"/>
                            <a:gd name="connsiteX14" fmla="*/ 104799 w 180999"/>
                            <a:gd name="connsiteY14" fmla="*/ 146115 h 149290"/>
                            <a:gd name="connsiteX15" fmla="*/ 95274 w 180999"/>
                            <a:gd name="connsiteY15" fmla="*/ 149290 h 149290"/>
                            <a:gd name="connsiteX16" fmla="*/ 28599 w 180999"/>
                            <a:gd name="connsiteY16" fmla="*/ 146115 h 149290"/>
                            <a:gd name="connsiteX17" fmla="*/ 22249 w 180999"/>
                            <a:gd name="connsiteY17" fmla="*/ 136590 h 149290"/>
                            <a:gd name="connsiteX18" fmla="*/ 34949 w 180999"/>
                            <a:gd name="connsiteY18" fmla="*/ 133415 h 149290"/>
                            <a:gd name="connsiteX19" fmla="*/ 44474 w 180999"/>
                            <a:gd name="connsiteY19" fmla="*/ 130240 h 149290"/>
                            <a:gd name="connsiteX20" fmla="*/ 12724 w 180999"/>
                            <a:gd name="connsiteY20" fmla="*/ 108015 h 149290"/>
                            <a:gd name="connsiteX21" fmla="*/ 3199 w 180999"/>
                            <a:gd name="connsiteY21" fmla="*/ 101665 h 149290"/>
                            <a:gd name="connsiteX22" fmla="*/ 3199 w 180999"/>
                            <a:gd name="connsiteY22" fmla="*/ 73090 h 149290"/>
                            <a:gd name="connsiteX23" fmla="*/ 12724 w 180999"/>
                            <a:gd name="connsiteY23" fmla="*/ 69915 h 149290"/>
                            <a:gd name="connsiteX24" fmla="*/ 22249 w 180999"/>
                            <a:gd name="connsiteY24" fmla="*/ 63565 h 149290"/>
                            <a:gd name="connsiteX25" fmla="*/ 34949 w 180999"/>
                            <a:gd name="connsiteY25" fmla="*/ 66740 h 149290"/>
                            <a:gd name="connsiteX26" fmla="*/ 38124 w 180999"/>
                            <a:gd name="connsiteY26" fmla="*/ 57215 h 149290"/>
                            <a:gd name="connsiteX27" fmla="*/ 34949 w 180999"/>
                            <a:gd name="connsiteY27" fmla="*/ 31815 h 149290"/>
                            <a:gd name="connsiteX28" fmla="*/ 28599 w 180999"/>
                            <a:gd name="connsiteY28" fmla="*/ 22290 h 149290"/>
                            <a:gd name="connsiteX29" fmla="*/ 25424 w 180999"/>
                            <a:gd name="connsiteY29" fmla="*/ 12765 h 149290"/>
                            <a:gd name="connsiteX30" fmla="*/ 28599 w 180999"/>
                            <a:gd name="connsiteY30" fmla="*/ 65 h 149290"/>
                            <a:gd name="connsiteX31" fmla="*/ 79399 w 180999"/>
                            <a:gd name="connsiteY31" fmla="*/ 6415 h 149290"/>
                            <a:gd name="connsiteX32" fmla="*/ 66699 w 180999"/>
                            <a:gd name="connsiteY32" fmla="*/ 6415 h 1492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</a:cxnLst>
                          <a:rect l="l" t="t" r="r" b="b"/>
                          <a:pathLst>
                            <a:path w="180999" h="149290">
                              <a:moveTo>
                                <a:pt x="66699" y="6415"/>
                              </a:moveTo>
                              <a:cubicBezTo>
                                <a:pt x="68287" y="7473"/>
                                <a:pt x="81491" y="10738"/>
                                <a:pt x="88924" y="12765"/>
                              </a:cubicBezTo>
                              <a:cubicBezTo>
                                <a:pt x="93134" y="13913"/>
                                <a:pt x="97444" y="14686"/>
                                <a:pt x="101624" y="15940"/>
                              </a:cubicBezTo>
                              <a:cubicBezTo>
                                <a:pt x="108035" y="17863"/>
                                <a:pt x="120674" y="22290"/>
                                <a:pt x="120674" y="22290"/>
                              </a:cubicBezTo>
                              <a:cubicBezTo>
                                <a:pt x="124907" y="21232"/>
                                <a:pt x="129363" y="20834"/>
                                <a:pt x="133374" y="19115"/>
                              </a:cubicBezTo>
                              <a:cubicBezTo>
                                <a:pt x="136881" y="17612"/>
                                <a:pt x="139486" y="14472"/>
                                <a:pt x="142899" y="12765"/>
                              </a:cubicBezTo>
                              <a:cubicBezTo>
                                <a:pt x="145892" y="11268"/>
                                <a:pt x="149249" y="10648"/>
                                <a:pt x="152424" y="9590"/>
                              </a:cubicBezTo>
                              <a:cubicBezTo>
                                <a:pt x="158774" y="11707"/>
                                <a:pt x="170918" y="9270"/>
                                <a:pt x="171474" y="15940"/>
                              </a:cubicBezTo>
                              <a:cubicBezTo>
                                <a:pt x="174966" y="57843"/>
                                <a:pt x="167580" y="43436"/>
                                <a:pt x="180999" y="63565"/>
                              </a:cubicBezTo>
                              <a:cubicBezTo>
                                <a:pt x="174453" y="66838"/>
                                <a:pt x="163327" y="68659"/>
                                <a:pt x="165124" y="79440"/>
                              </a:cubicBezTo>
                              <a:cubicBezTo>
                                <a:pt x="165751" y="83204"/>
                                <a:pt x="169357" y="85790"/>
                                <a:pt x="171474" y="88965"/>
                              </a:cubicBezTo>
                              <a:cubicBezTo>
                                <a:pt x="168299" y="91082"/>
                                <a:pt x="163156" y="91695"/>
                                <a:pt x="161949" y="95315"/>
                              </a:cubicBezTo>
                              <a:cubicBezTo>
                                <a:pt x="158586" y="105405"/>
                                <a:pt x="166295" y="119544"/>
                                <a:pt x="158774" y="127065"/>
                              </a:cubicBezTo>
                              <a:cubicBezTo>
                                <a:pt x="151253" y="134586"/>
                                <a:pt x="137607" y="129182"/>
                                <a:pt x="127024" y="130240"/>
                              </a:cubicBezTo>
                              <a:cubicBezTo>
                                <a:pt x="121732" y="146115"/>
                                <a:pt x="127024" y="138707"/>
                                <a:pt x="104799" y="146115"/>
                              </a:cubicBezTo>
                              <a:lnTo>
                                <a:pt x="95274" y="149290"/>
                              </a:lnTo>
                              <a:cubicBezTo>
                                <a:pt x="73049" y="148232"/>
                                <a:pt x="50520" y="149927"/>
                                <a:pt x="28599" y="146115"/>
                              </a:cubicBezTo>
                              <a:cubicBezTo>
                                <a:pt x="24840" y="145461"/>
                                <a:pt x="20542" y="140003"/>
                                <a:pt x="22249" y="136590"/>
                              </a:cubicBezTo>
                              <a:cubicBezTo>
                                <a:pt x="24200" y="132687"/>
                                <a:pt x="30753" y="134614"/>
                                <a:pt x="34949" y="133415"/>
                              </a:cubicBezTo>
                              <a:cubicBezTo>
                                <a:pt x="38167" y="132496"/>
                                <a:pt x="41299" y="131298"/>
                                <a:pt x="44474" y="130240"/>
                              </a:cubicBezTo>
                              <a:cubicBezTo>
                                <a:pt x="22338" y="108104"/>
                                <a:pt x="34136" y="113368"/>
                                <a:pt x="12724" y="108015"/>
                              </a:cubicBezTo>
                              <a:cubicBezTo>
                                <a:pt x="9549" y="105898"/>
                                <a:pt x="5316" y="104840"/>
                                <a:pt x="3199" y="101665"/>
                              </a:cubicBezTo>
                              <a:cubicBezTo>
                                <a:pt x="-1219" y="95038"/>
                                <a:pt x="-913" y="79259"/>
                                <a:pt x="3199" y="73090"/>
                              </a:cubicBezTo>
                              <a:cubicBezTo>
                                <a:pt x="5055" y="70305"/>
                                <a:pt x="9731" y="71412"/>
                                <a:pt x="12724" y="69915"/>
                              </a:cubicBezTo>
                              <a:cubicBezTo>
                                <a:pt x="16137" y="68208"/>
                                <a:pt x="19074" y="65682"/>
                                <a:pt x="22249" y="63565"/>
                              </a:cubicBezTo>
                              <a:cubicBezTo>
                                <a:pt x="26482" y="64623"/>
                                <a:pt x="30897" y="68361"/>
                                <a:pt x="34949" y="66740"/>
                              </a:cubicBezTo>
                              <a:cubicBezTo>
                                <a:pt x="38056" y="65497"/>
                                <a:pt x="38124" y="60562"/>
                                <a:pt x="38124" y="57215"/>
                              </a:cubicBezTo>
                              <a:cubicBezTo>
                                <a:pt x="38124" y="48682"/>
                                <a:pt x="37194" y="40047"/>
                                <a:pt x="34949" y="31815"/>
                              </a:cubicBezTo>
                              <a:cubicBezTo>
                                <a:pt x="33945" y="28134"/>
                                <a:pt x="30306" y="25703"/>
                                <a:pt x="28599" y="22290"/>
                              </a:cubicBezTo>
                              <a:cubicBezTo>
                                <a:pt x="27102" y="19297"/>
                                <a:pt x="26482" y="15940"/>
                                <a:pt x="25424" y="12765"/>
                              </a:cubicBezTo>
                              <a:cubicBezTo>
                                <a:pt x="26482" y="8532"/>
                                <a:pt x="24419" y="1319"/>
                                <a:pt x="28599" y="65"/>
                              </a:cubicBezTo>
                              <a:cubicBezTo>
                                <a:pt x="31181" y="-709"/>
                                <a:pt x="73792" y="5614"/>
                                <a:pt x="79399" y="6415"/>
                              </a:cubicBezTo>
                              <a:cubicBezTo>
                                <a:pt x="90893" y="14078"/>
                                <a:pt x="65111" y="5357"/>
                                <a:pt x="66699" y="641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9D287A"/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16" name="Group 315"/>
                    <p:cNvGrpSpPr/>
                    <p:nvPr/>
                  </p:nvGrpSpPr>
                  <p:grpSpPr>
                    <a:xfrm>
                      <a:off x="1951453" y="4232981"/>
                      <a:ext cx="95250" cy="88898"/>
                      <a:chOff x="1999078" y="4102446"/>
                      <a:chExt cx="95250" cy="88898"/>
                    </a:xfrm>
                  </p:grpSpPr>
                  <p:sp>
                    <p:nvSpPr>
                      <p:cNvPr id="317" name="Oval 316"/>
                      <p:cNvSpPr/>
                      <p:nvPr/>
                    </p:nvSpPr>
                    <p:spPr>
                      <a:xfrm>
                        <a:off x="1999078" y="4102446"/>
                        <a:ext cx="95250" cy="88898"/>
                      </a:xfrm>
                      <a:prstGeom prst="ellipse">
                        <a:avLst/>
                      </a:prstGeom>
                      <a:solidFill>
                        <a:srgbClr val="8D79B4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18" name="Group 317"/>
                      <p:cNvGrpSpPr/>
                      <p:nvPr/>
                    </p:nvGrpSpPr>
                    <p:grpSpPr>
                      <a:xfrm>
                        <a:off x="2014941" y="4125030"/>
                        <a:ext cx="63524" cy="45856"/>
                        <a:chOff x="2014941" y="4125030"/>
                        <a:chExt cx="63524" cy="45856"/>
                      </a:xfrm>
                    </p:grpSpPr>
                    <p:sp>
                      <p:nvSpPr>
                        <p:cNvPr id="319" name="Freeform 318"/>
                        <p:cNvSpPr/>
                        <p:nvPr/>
                      </p:nvSpPr>
                      <p:spPr>
                        <a:xfrm>
                          <a:off x="2014941" y="4125030"/>
                          <a:ext cx="63524" cy="45856"/>
                        </a:xfrm>
                        <a:custGeom>
                          <a:avLst/>
                          <a:gdLst>
                            <a:gd name="connsiteX0" fmla="*/ 66699 w 180999"/>
                            <a:gd name="connsiteY0" fmla="*/ 6415 h 149290"/>
                            <a:gd name="connsiteX1" fmla="*/ 88924 w 180999"/>
                            <a:gd name="connsiteY1" fmla="*/ 12765 h 149290"/>
                            <a:gd name="connsiteX2" fmla="*/ 101624 w 180999"/>
                            <a:gd name="connsiteY2" fmla="*/ 15940 h 149290"/>
                            <a:gd name="connsiteX3" fmla="*/ 120674 w 180999"/>
                            <a:gd name="connsiteY3" fmla="*/ 22290 h 149290"/>
                            <a:gd name="connsiteX4" fmla="*/ 133374 w 180999"/>
                            <a:gd name="connsiteY4" fmla="*/ 19115 h 149290"/>
                            <a:gd name="connsiteX5" fmla="*/ 142899 w 180999"/>
                            <a:gd name="connsiteY5" fmla="*/ 12765 h 149290"/>
                            <a:gd name="connsiteX6" fmla="*/ 152424 w 180999"/>
                            <a:gd name="connsiteY6" fmla="*/ 9590 h 149290"/>
                            <a:gd name="connsiteX7" fmla="*/ 171474 w 180999"/>
                            <a:gd name="connsiteY7" fmla="*/ 15940 h 149290"/>
                            <a:gd name="connsiteX8" fmla="*/ 180999 w 180999"/>
                            <a:gd name="connsiteY8" fmla="*/ 63565 h 149290"/>
                            <a:gd name="connsiteX9" fmla="*/ 165124 w 180999"/>
                            <a:gd name="connsiteY9" fmla="*/ 79440 h 149290"/>
                            <a:gd name="connsiteX10" fmla="*/ 171474 w 180999"/>
                            <a:gd name="connsiteY10" fmla="*/ 88965 h 149290"/>
                            <a:gd name="connsiteX11" fmla="*/ 161949 w 180999"/>
                            <a:gd name="connsiteY11" fmla="*/ 95315 h 149290"/>
                            <a:gd name="connsiteX12" fmla="*/ 158774 w 180999"/>
                            <a:gd name="connsiteY12" fmla="*/ 127065 h 149290"/>
                            <a:gd name="connsiteX13" fmla="*/ 127024 w 180999"/>
                            <a:gd name="connsiteY13" fmla="*/ 130240 h 149290"/>
                            <a:gd name="connsiteX14" fmla="*/ 104799 w 180999"/>
                            <a:gd name="connsiteY14" fmla="*/ 146115 h 149290"/>
                            <a:gd name="connsiteX15" fmla="*/ 95274 w 180999"/>
                            <a:gd name="connsiteY15" fmla="*/ 149290 h 149290"/>
                            <a:gd name="connsiteX16" fmla="*/ 28599 w 180999"/>
                            <a:gd name="connsiteY16" fmla="*/ 146115 h 149290"/>
                            <a:gd name="connsiteX17" fmla="*/ 22249 w 180999"/>
                            <a:gd name="connsiteY17" fmla="*/ 136590 h 149290"/>
                            <a:gd name="connsiteX18" fmla="*/ 34949 w 180999"/>
                            <a:gd name="connsiteY18" fmla="*/ 133415 h 149290"/>
                            <a:gd name="connsiteX19" fmla="*/ 44474 w 180999"/>
                            <a:gd name="connsiteY19" fmla="*/ 130240 h 149290"/>
                            <a:gd name="connsiteX20" fmla="*/ 12724 w 180999"/>
                            <a:gd name="connsiteY20" fmla="*/ 108015 h 149290"/>
                            <a:gd name="connsiteX21" fmla="*/ 3199 w 180999"/>
                            <a:gd name="connsiteY21" fmla="*/ 101665 h 149290"/>
                            <a:gd name="connsiteX22" fmla="*/ 3199 w 180999"/>
                            <a:gd name="connsiteY22" fmla="*/ 73090 h 149290"/>
                            <a:gd name="connsiteX23" fmla="*/ 12724 w 180999"/>
                            <a:gd name="connsiteY23" fmla="*/ 69915 h 149290"/>
                            <a:gd name="connsiteX24" fmla="*/ 22249 w 180999"/>
                            <a:gd name="connsiteY24" fmla="*/ 63565 h 149290"/>
                            <a:gd name="connsiteX25" fmla="*/ 34949 w 180999"/>
                            <a:gd name="connsiteY25" fmla="*/ 66740 h 149290"/>
                            <a:gd name="connsiteX26" fmla="*/ 38124 w 180999"/>
                            <a:gd name="connsiteY26" fmla="*/ 57215 h 149290"/>
                            <a:gd name="connsiteX27" fmla="*/ 34949 w 180999"/>
                            <a:gd name="connsiteY27" fmla="*/ 31815 h 149290"/>
                            <a:gd name="connsiteX28" fmla="*/ 28599 w 180999"/>
                            <a:gd name="connsiteY28" fmla="*/ 22290 h 149290"/>
                            <a:gd name="connsiteX29" fmla="*/ 25424 w 180999"/>
                            <a:gd name="connsiteY29" fmla="*/ 12765 h 149290"/>
                            <a:gd name="connsiteX30" fmla="*/ 28599 w 180999"/>
                            <a:gd name="connsiteY30" fmla="*/ 65 h 149290"/>
                            <a:gd name="connsiteX31" fmla="*/ 79399 w 180999"/>
                            <a:gd name="connsiteY31" fmla="*/ 6415 h 149290"/>
                            <a:gd name="connsiteX32" fmla="*/ 66699 w 180999"/>
                            <a:gd name="connsiteY32" fmla="*/ 6415 h 1492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</a:cxnLst>
                          <a:rect l="l" t="t" r="r" b="b"/>
                          <a:pathLst>
                            <a:path w="180999" h="149290">
                              <a:moveTo>
                                <a:pt x="66699" y="6415"/>
                              </a:moveTo>
                              <a:cubicBezTo>
                                <a:pt x="68287" y="7473"/>
                                <a:pt x="81491" y="10738"/>
                                <a:pt x="88924" y="12765"/>
                              </a:cubicBezTo>
                              <a:cubicBezTo>
                                <a:pt x="93134" y="13913"/>
                                <a:pt x="97444" y="14686"/>
                                <a:pt x="101624" y="15940"/>
                              </a:cubicBezTo>
                              <a:cubicBezTo>
                                <a:pt x="108035" y="17863"/>
                                <a:pt x="120674" y="22290"/>
                                <a:pt x="120674" y="22290"/>
                              </a:cubicBezTo>
                              <a:cubicBezTo>
                                <a:pt x="124907" y="21232"/>
                                <a:pt x="129363" y="20834"/>
                                <a:pt x="133374" y="19115"/>
                              </a:cubicBezTo>
                              <a:cubicBezTo>
                                <a:pt x="136881" y="17612"/>
                                <a:pt x="139486" y="14472"/>
                                <a:pt x="142899" y="12765"/>
                              </a:cubicBezTo>
                              <a:cubicBezTo>
                                <a:pt x="145892" y="11268"/>
                                <a:pt x="149249" y="10648"/>
                                <a:pt x="152424" y="9590"/>
                              </a:cubicBezTo>
                              <a:cubicBezTo>
                                <a:pt x="158774" y="11707"/>
                                <a:pt x="170918" y="9270"/>
                                <a:pt x="171474" y="15940"/>
                              </a:cubicBezTo>
                              <a:cubicBezTo>
                                <a:pt x="174966" y="57843"/>
                                <a:pt x="167580" y="43436"/>
                                <a:pt x="180999" y="63565"/>
                              </a:cubicBezTo>
                              <a:cubicBezTo>
                                <a:pt x="174453" y="66838"/>
                                <a:pt x="163327" y="68659"/>
                                <a:pt x="165124" y="79440"/>
                              </a:cubicBezTo>
                              <a:cubicBezTo>
                                <a:pt x="165751" y="83204"/>
                                <a:pt x="169357" y="85790"/>
                                <a:pt x="171474" y="88965"/>
                              </a:cubicBezTo>
                              <a:cubicBezTo>
                                <a:pt x="168299" y="91082"/>
                                <a:pt x="163156" y="91695"/>
                                <a:pt x="161949" y="95315"/>
                              </a:cubicBezTo>
                              <a:cubicBezTo>
                                <a:pt x="158586" y="105405"/>
                                <a:pt x="166295" y="119544"/>
                                <a:pt x="158774" y="127065"/>
                              </a:cubicBezTo>
                              <a:cubicBezTo>
                                <a:pt x="151253" y="134586"/>
                                <a:pt x="137607" y="129182"/>
                                <a:pt x="127024" y="130240"/>
                              </a:cubicBezTo>
                              <a:cubicBezTo>
                                <a:pt x="121732" y="146115"/>
                                <a:pt x="127024" y="138707"/>
                                <a:pt x="104799" y="146115"/>
                              </a:cubicBezTo>
                              <a:lnTo>
                                <a:pt x="95274" y="149290"/>
                              </a:lnTo>
                              <a:cubicBezTo>
                                <a:pt x="73049" y="148232"/>
                                <a:pt x="50520" y="149927"/>
                                <a:pt x="28599" y="146115"/>
                              </a:cubicBezTo>
                              <a:cubicBezTo>
                                <a:pt x="24840" y="145461"/>
                                <a:pt x="20542" y="140003"/>
                                <a:pt x="22249" y="136590"/>
                              </a:cubicBezTo>
                              <a:cubicBezTo>
                                <a:pt x="24200" y="132687"/>
                                <a:pt x="30753" y="134614"/>
                                <a:pt x="34949" y="133415"/>
                              </a:cubicBezTo>
                              <a:cubicBezTo>
                                <a:pt x="38167" y="132496"/>
                                <a:pt x="41299" y="131298"/>
                                <a:pt x="44474" y="130240"/>
                              </a:cubicBezTo>
                              <a:cubicBezTo>
                                <a:pt x="22338" y="108104"/>
                                <a:pt x="34136" y="113368"/>
                                <a:pt x="12724" y="108015"/>
                              </a:cubicBezTo>
                              <a:cubicBezTo>
                                <a:pt x="9549" y="105898"/>
                                <a:pt x="5316" y="104840"/>
                                <a:pt x="3199" y="101665"/>
                              </a:cubicBezTo>
                              <a:cubicBezTo>
                                <a:pt x="-1219" y="95038"/>
                                <a:pt x="-913" y="79259"/>
                                <a:pt x="3199" y="73090"/>
                              </a:cubicBezTo>
                              <a:cubicBezTo>
                                <a:pt x="5055" y="70305"/>
                                <a:pt x="9731" y="71412"/>
                                <a:pt x="12724" y="69915"/>
                              </a:cubicBezTo>
                              <a:cubicBezTo>
                                <a:pt x="16137" y="68208"/>
                                <a:pt x="19074" y="65682"/>
                                <a:pt x="22249" y="63565"/>
                              </a:cubicBezTo>
                              <a:cubicBezTo>
                                <a:pt x="26482" y="64623"/>
                                <a:pt x="30897" y="68361"/>
                                <a:pt x="34949" y="66740"/>
                              </a:cubicBezTo>
                              <a:cubicBezTo>
                                <a:pt x="38056" y="65497"/>
                                <a:pt x="38124" y="60562"/>
                                <a:pt x="38124" y="57215"/>
                              </a:cubicBezTo>
                              <a:cubicBezTo>
                                <a:pt x="38124" y="48682"/>
                                <a:pt x="37194" y="40047"/>
                                <a:pt x="34949" y="31815"/>
                              </a:cubicBezTo>
                              <a:cubicBezTo>
                                <a:pt x="33945" y="28134"/>
                                <a:pt x="30306" y="25703"/>
                                <a:pt x="28599" y="22290"/>
                              </a:cubicBezTo>
                              <a:cubicBezTo>
                                <a:pt x="27102" y="19297"/>
                                <a:pt x="26482" y="15940"/>
                                <a:pt x="25424" y="12765"/>
                              </a:cubicBezTo>
                              <a:cubicBezTo>
                                <a:pt x="26482" y="8532"/>
                                <a:pt x="24419" y="1319"/>
                                <a:pt x="28599" y="65"/>
                              </a:cubicBezTo>
                              <a:cubicBezTo>
                                <a:pt x="31181" y="-709"/>
                                <a:pt x="73792" y="5614"/>
                                <a:pt x="79399" y="6415"/>
                              </a:cubicBezTo>
                              <a:cubicBezTo>
                                <a:pt x="90893" y="14078"/>
                                <a:pt x="65111" y="5357"/>
                                <a:pt x="66699" y="641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9D287A"/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0" name="Freeform 319"/>
                        <p:cNvSpPr/>
                        <p:nvPr/>
                      </p:nvSpPr>
                      <p:spPr>
                        <a:xfrm flipH="1" flipV="1">
                          <a:off x="2032746" y="4125167"/>
                          <a:ext cx="45719" cy="45719"/>
                        </a:xfrm>
                        <a:custGeom>
                          <a:avLst/>
                          <a:gdLst>
                            <a:gd name="connsiteX0" fmla="*/ 66699 w 180999"/>
                            <a:gd name="connsiteY0" fmla="*/ 6415 h 149290"/>
                            <a:gd name="connsiteX1" fmla="*/ 88924 w 180999"/>
                            <a:gd name="connsiteY1" fmla="*/ 12765 h 149290"/>
                            <a:gd name="connsiteX2" fmla="*/ 101624 w 180999"/>
                            <a:gd name="connsiteY2" fmla="*/ 15940 h 149290"/>
                            <a:gd name="connsiteX3" fmla="*/ 120674 w 180999"/>
                            <a:gd name="connsiteY3" fmla="*/ 22290 h 149290"/>
                            <a:gd name="connsiteX4" fmla="*/ 133374 w 180999"/>
                            <a:gd name="connsiteY4" fmla="*/ 19115 h 149290"/>
                            <a:gd name="connsiteX5" fmla="*/ 142899 w 180999"/>
                            <a:gd name="connsiteY5" fmla="*/ 12765 h 149290"/>
                            <a:gd name="connsiteX6" fmla="*/ 152424 w 180999"/>
                            <a:gd name="connsiteY6" fmla="*/ 9590 h 149290"/>
                            <a:gd name="connsiteX7" fmla="*/ 171474 w 180999"/>
                            <a:gd name="connsiteY7" fmla="*/ 15940 h 149290"/>
                            <a:gd name="connsiteX8" fmla="*/ 180999 w 180999"/>
                            <a:gd name="connsiteY8" fmla="*/ 63565 h 149290"/>
                            <a:gd name="connsiteX9" fmla="*/ 165124 w 180999"/>
                            <a:gd name="connsiteY9" fmla="*/ 79440 h 149290"/>
                            <a:gd name="connsiteX10" fmla="*/ 171474 w 180999"/>
                            <a:gd name="connsiteY10" fmla="*/ 88965 h 149290"/>
                            <a:gd name="connsiteX11" fmla="*/ 161949 w 180999"/>
                            <a:gd name="connsiteY11" fmla="*/ 95315 h 149290"/>
                            <a:gd name="connsiteX12" fmla="*/ 158774 w 180999"/>
                            <a:gd name="connsiteY12" fmla="*/ 127065 h 149290"/>
                            <a:gd name="connsiteX13" fmla="*/ 127024 w 180999"/>
                            <a:gd name="connsiteY13" fmla="*/ 130240 h 149290"/>
                            <a:gd name="connsiteX14" fmla="*/ 104799 w 180999"/>
                            <a:gd name="connsiteY14" fmla="*/ 146115 h 149290"/>
                            <a:gd name="connsiteX15" fmla="*/ 95274 w 180999"/>
                            <a:gd name="connsiteY15" fmla="*/ 149290 h 149290"/>
                            <a:gd name="connsiteX16" fmla="*/ 28599 w 180999"/>
                            <a:gd name="connsiteY16" fmla="*/ 146115 h 149290"/>
                            <a:gd name="connsiteX17" fmla="*/ 22249 w 180999"/>
                            <a:gd name="connsiteY17" fmla="*/ 136590 h 149290"/>
                            <a:gd name="connsiteX18" fmla="*/ 34949 w 180999"/>
                            <a:gd name="connsiteY18" fmla="*/ 133415 h 149290"/>
                            <a:gd name="connsiteX19" fmla="*/ 44474 w 180999"/>
                            <a:gd name="connsiteY19" fmla="*/ 130240 h 149290"/>
                            <a:gd name="connsiteX20" fmla="*/ 12724 w 180999"/>
                            <a:gd name="connsiteY20" fmla="*/ 108015 h 149290"/>
                            <a:gd name="connsiteX21" fmla="*/ 3199 w 180999"/>
                            <a:gd name="connsiteY21" fmla="*/ 101665 h 149290"/>
                            <a:gd name="connsiteX22" fmla="*/ 3199 w 180999"/>
                            <a:gd name="connsiteY22" fmla="*/ 73090 h 149290"/>
                            <a:gd name="connsiteX23" fmla="*/ 12724 w 180999"/>
                            <a:gd name="connsiteY23" fmla="*/ 69915 h 149290"/>
                            <a:gd name="connsiteX24" fmla="*/ 22249 w 180999"/>
                            <a:gd name="connsiteY24" fmla="*/ 63565 h 149290"/>
                            <a:gd name="connsiteX25" fmla="*/ 34949 w 180999"/>
                            <a:gd name="connsiteY25" fmla="*/ 66740 h 149290"/>
                            <a:gd name="connsiteX26" fmla="*/ 38124 w 180999"/>
                            <a:gd name="connsiteY26" fmla="*/ 57215 h 149290"/>
                            <a:gd name="connsiteX27" fmla="*/ 34949 w 180999"/>
                            <a:gd name="connsiteY27" fmla="*/ 31815 h 149290"/>
                            <a:gd name="connsiteX28" fmla="*/ 28599 w 180999"/>
                            <a:gd name="connsiteY28" fmla="*/ 22290 h 149290"/>
                            <a:gd name="connsiteX29" fmla="*/ 25424 w 180999"/>
                            <a:gd name="connsiteY29" fmla="*/ 12765 h 149290"/>
                            <a:gd name="connsiteX30" fmla="*/ 28599 w 180999"/>
                            <a:gd name="connsiteY30" fmla="*/ 65 h 149290"/>
                            <a:gd name="connsiteX31" fmla="*/ 79399 w 180999"/>
                            <a:gd name="connsiteY31" fmla="*/ 6415 h 149290"/>
                            <a:gd name="connsiteX32" fmla="*/ 66699 w 180999"/>
                            <a:gd name="connsiteY32" fmla="*/ 6415 h 1492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</a:cxnLst>
                          <a:rect l="l" t="t" r="r" b="b"/>
                          <a:pathLst>
                            <a:path w="180999" h="149290">
                              <a:moveTo>
                                <a:pt x="66699" y="6415"/>
                              </a:moveTo>
                              <a:cubicBezTo>
                                <a:pt x="68287" y="7473"/>
                                <a:pt x="81491" y="10738"/>
                                <a:pt x="88924" y="12765"/>
                              </a:cubicBezTo>
                              <a:cubicBezTo>
                                <a:pt x="93134" y="13913"/>
                                <a:pt x="97444" y="14686"/>
                                <a:pt x="101624" y="15940"/>
                              </a:cubicBezTo>
                              <a:cubicBezTo>
                                <a:pt x="108035" y="17863"/>
                                <a:pt x="120674" y="22290"/>
                                <a:pt x="120674" y="22290"/>
                              </a:cubicBezTo>
                              <a:cubicBezTo>
                                <a:pt x="124907" y="21232"/>
                                <a:pt x="129363" y="20834"/>
                                <a:pt x="133374" y="19115"/>
                              </a:cubicBezTo>
                              <a:cubicBezTo>
                                <a:pt x="136881" y="17612"/>
                                <a:pt x="139486" y="14472"/>
                                <a:pt x="142899" y="12765"/>
                              </a:cubicBezTo>
                              <a:cubicBezTo>
                                <a:pt x="145892" y="11268"/>
                                <a:pt x="149249" y="10648"/>
                                <a:pt x="152424" y="9590"/>
                              </a:cubicBezTo>
                              <a:cubicBezTo>
                                <a:pt x="158774" y="11707"/>
                                <a:pt x="170918" y="9270"/>
                                <a:pt x="171474" y="15940"/>
                              </a:cubicBezTo>
                              <a:cubicBezTo>
                                <a:pt x="174966" y="57843"/>
                                <a:pt x="167580" y="43436"/>
                                <a:pt x="180999" y="63565"/>
                              </a:cubicBezTo>
                              <a:cubicBezTo>
                                <a:pt x="174453" y="66838"/>
                                <a:pt x="163327" y="68659"/>
                                <a:pt x="165124" y="79440"/>
                              </a:cubicBezTo>
                              <a:cubicBezTo>
                                <a:pt x="165751" y="83204"/>
                                <a:pt x="169357" y="85790"/>
                                <a:pt x="171474" y="88965"/>
                              </a:cubicBezTo>
                              <a:cubicBezTo>
                                <a:pt x="168299" y="91082"/>
                                <a:pt x="163156" y="91695"/>
                                <a:pt x="161949" y="95315"/>
                              </a:cubicBezTo>
                              <a:cubicBezTo>
                                <a:pt x="158586" y="105405"/>
                                <a:pt x="166295" y="119544"/>
                                <a:pt x="158774" y="127065"/>
                              </a:cubicBezTo>
                              <a:cubicBezTo>
                                <a:pt x="151253" y="134586"/>
                                <a:pt x="137607" y="129182"/>
                                <a:pt x="127024" y="130240"/>
                              </a:cubicBezTo>
                              <a:cubicBezTo>
                                <a:pt x="121732" y="146115"/>
                                <a:pt x="127024" y="138707"/>
                                <a:pt x="104799" y="146115"/>
                              </a:cubicBezTo>
                              <a:lnTo>
                                <a:pt x="95274" y="149290"/>
                              </a:lnTo>
                              <a:cubicBezTo>
                                <a:pt x="73049" y="148232"/>
                                <a:pt x="50520" y="149927"/>
                                <a:pt x="28599" y="146115"/>
                              </a:cubicBezTo>
                              <a:cubicBezTo>
                                <a:pt x="24840" y="145461"/>
                                <a:pt x="20542" y="140003"/>
                                <a:pt x="22249" y="136590"/>
                              </a:cubicBezTo>
                              <a:cubicBezTo>
                                <a:pt x="24200" y="132687"/>
                                <a:pt x="30753" y="134614"/>
                                <a:pt x="34949" y="133415"/>
                              </a:cubicBezTo>
                              <a:cubicBezTo>
                                <a:pt x="38167" y="132496"/>
                                <a:pt x="41299" y="131298"/>
                                <a:pt x="44474" y="130240"/>
                              </a:cubicBezTo>
                              <a:cubicBezTo>
                                <a:pt x="22338" y="108104"/>
                                <a:pt x="34136" y="113368"/>
                                <a:pt x="12724" y="108015"/>
                              </a:cubicBezTo>
                              <a:cubicBezTo>
                                <a:pt x="9549" y="105898"/>
                                <a:pt x="5316" y="104840"/>
                                <a:pt x="3199" y="101665"/>
                              </a:cubicBezTo>
                              <a:cubicBezTo>
                                <a:pt x="-1219" y="95038"/>
                                <a:pt x="-913" y="79259"/>
                                <a:pt x="3199" y="73090"/>
                              </a:cubicBezTo>
                              <a:cubicBezTo>
                                <a:pt x="5055" y="70305"/>
                                <a:pt x="9731" y="71412"/>
                                <a:pt x="12724" y="69915"/>
                              </a:cubicBezTo>
                              <a:cubicBezTo>
                                <a:pt x="16137" y="68208"/>
                                <a:pt x="19074" y="65682"/>
                                <a:pt x="22249" y="63565"/>
                              </a:cubicBezTo>
                              <a:cubicBezTo>
                                <a:pt x="26482" y="64623"/>
                                <a:pt x="30897" y="68361"/>
                                <a:pt x="34949" y="66740"/>
                              </a:cubicBezTo>
                              <a:cubicBezTo>
                                <a:pt x="38056" y="65497"/>
                                <a:pt x="38124" y="60562"/>
                                <a:pt x="38124" y="57215"/>
                              </a:cubicBezTo>
                              <a:cubicBezTo>
                                <a:pt x="38124" y="48682"/>
                                <a:pt x="37194" y="40047"/>
                                <a:pt x="34949" y="31815"/>
                              </a:cubicBezTo>
                              <a:cubicBezTo>
                                <a:pt x="33945" y="28134"/>
                                <a:pt x="30306" y="25703"/>
                                <a:pt x="28599" y="22290"/>
                              </a:cubicBezTo>
                              <a:cubicBezTo>
                                <a:pt x="27102" y="19297"/>
                                <a:pt x="26482" y="15940"/>
                                <a:pt x="25424" y="12765"/>
                              </a:cubicBezTo>
                              <a:cubicBezTo>
                                <a:pt x="26482" y="8532"/>
                                <a:pt x="24419" y="1319"/>
                                <a:pt x="28599" y="65"/>
                              </a:cubicBezTo>
                              <a:cubicBezTo>
                                <a:pt x="31181" y="-709"/>
                                <a:pt x="73792" y="5614"/>
                                <a:pt x="79399" y="6415"/>
                              </a:cubicBezTo>
                              <a:cubicBezTo>
                                <a:pt x="90893" y="14078"/>
                                <a:pt x="65111" y="5357"/>
                                <a:pt x="66699" y="641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9D287A"/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sp>
                <p:nvSpPr>
                  <p:cNvPr id="16" name="Rectangle 15"/>
                  <p:cNvSpPr/>
                  <p:nvPr/>
                </p:nvSpPr>
                <p:spPr>
                  <a:xfrm rot="279638">
                    <a:off x="1920255" y="963634"/>
                    <a:ext cx="737364" cy="443756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 rot="279638">
                    <a:off x="1926572" y="953695"/>
                    <a:ext cx="356350" cy="420964"/>
                    <a:chOff x="2686055" y="899715"/>
                    <a:chExt cx="827347" cy="746521"/>
                  </a:xfrm>
                </p:grpSpPr>
                <p:grpSp>
                  <p:nvGrpSpPr>
                    <p:cNvPr id="176" name="Group 175"/>
                    <p:cNvGrpSpPr/>
                    <p:nvPr/>
                  </p:nvGrpSpPr>
                  <p:grpSpPr>
                    <a:xfrm>
                      <a:off x="2686055" y="899715"/>
                      <a:ext cx="263745" cy="741521"/>
                      <a:chOff x="2686055" y="899715"/>
                      <a:chExt cx="263745" cy="741521"/>
                    </a:xfrm>
                  </p:grpSpPr>
                  <p:grpSp>
                    <p:nvGrpSpPr>
                      <p:cNvPr id="269" name="Group 268"/>
                      <p:cNvGrpSpPr/>
                      <p:nvPr/>
                    </p:nvGrpSpPr>
                    <p:grpSpPr>
                      <a:xfrm>
                        <a:off x="2786175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300" name="Group 29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308" name="Oval 30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09" name="Oval 30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0" name="Oval 30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1" name="Oval 31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2" name="Oval 31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3" name="Oval 31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01" name="Group 300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302" name="Oval 30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03" name="Oval 30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04" name="Oval 30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05" name="Oval 30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06" name="Oval 30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07" name="Oval 30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270" name="Group 269"/>
                      <p:cNvGrpSpPr/>
                      <p:nvPr/>
                    </p:nvGrpSpPr>
                    <p:grpSpPr>
                      <a:xfrm>
                        <a:off x="2686055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286" name="Group 28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294" name="Oval 29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5" name="Oval 29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6" name="Oval 29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7" name="Oval 29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8" name="Oval 29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9" name="Oval 29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87" name="Group 286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288" name="Oval 28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89" name="Oval 28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0" name="Oval 28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rgbClr val="C3D69B"/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1" name="Oval 29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2" name="Oval 29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3" name="Oval 29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271" name="Group 270"/>
                      <p:cNvGrpSpPr/>
                      <p:nvPr/>
                    </p:nvGrpSpPr>
                    <p:grpSpPr>
                      <a:xfrm>
                        <a:off x="2881940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272" name="Group 27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280" name="Oval 27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81" name="Oval 28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82" name="Oval 28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83" name="Oval 28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84" name="Oval 28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85" name="Oval 28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73" name="Group 27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274" name="Oval 27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75" name="Oval 27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76" name="Oval 27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77" name="Oval 27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rgbClr val="D99694"/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78" name="Oval 27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79" name="Oval 27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77" name="Group 176"/>
                    <p:cNvGrpSpPr/>
                    <p:nvPr/>
                  </p:nvGrpSpPr>
                  <p:grpSpPr>
                    <a:xfrm>
                      <a:off x="2970327" y="899715"/>
                      <a:ext cx="263745" cy="741521"/>
                      <a:chOff x="2686055" y="899715"/>
                      <a:chExt cx="263745" cy="741521"/>
                    </a:xfrm>
                  </p:grpSpPr>
                  <p:grpSp>
                    <p:nvGrpSpPr>
                      <p:cNvPr id="224" name="Group 223"/>
                      <p:cNvGrpSpPr/>
                      <p:nvPr/>
                    </p:nvGrpSpPr>
                    <p:grpSpPr>
                      <a:xfrm>
                        <a:off x="2786175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255" name="Group 25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263" name="Oval 26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64" name="Oval 26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65" name="Oval 26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66" name="Oval 26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67" name="Oval 26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68" name="Oval 26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56" name="Group 25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257" name="Oval 25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58" name="Oval 25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59" name="Oval 25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60" name="Oval 25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61" name="Oval 26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62" name="Oval 26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225" name="Group 224"/>
                      <p:cNvGrpSpPr/>
                      <p:nvPr/>
                    </p:nvGrpSpPr>
                    <p:grpSpPr>
                      <a:xfrm>
                        <a:off x="2686055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241" name="Group 240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249" name="Oval 24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50" name="Oval 24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51" name="Oval 25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52" name="Oval 25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53" name="Oval 25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54" name="Oval 25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42" name="Group 24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243" name="Oval 24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44" name="Oval 24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45" name="Oval 24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rgbClr val="C3D69B"/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46" name="Oval 24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47" name="Oval 24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48" name="Oval 24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226" name="Group 225"/>
                      <p:cNvGrpSpPr/>
                      <p:nvPr/>
                    </p:nvGrpSpPr>
                    <p:grpSpPr>
                      <a:xfrm>
                        <a:off x="2881940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227" name="Group 226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235" name="Oval 23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36" name="Oval 23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37" name="Oval 23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38" name="Oval 23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39" name="Oval 23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40" name="Oval 23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28" name="Group 227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229" name="Oval 22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30" name="Oval 22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31" name="Oval 23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32" name="Oval 23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rgbClr val="D99694"/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33" name="Oval 23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34" name="Oval 23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78" name="Group 177"/>
                    <p:cNvGrpSpPr/>
                    <p:nvPr/>
                  </p:nvGrpSpPr>
                  <p:grpSpPr>
                    <a:xfrm>
                      <a:off x="3249657" y="904715"/>
                      <a:ext cx="263745" cy="741521"/>
                      <a:chOff x="2686055" y="899715"/>
                      <a:chExt cx="263745" cy="741521"/>
                    </a:xfrm>
                  </p:grpSpPr>
                  <p:grpSp>
                    <p:nvGrpSpPr>
                      <p:cNvPr id="179" name="Group 178"/>
                      <p:cNvGrpSpPr/>
                      <p:nvPr/>
                    </p:nvGrpSpPr>
                    <p:grpSpPr>
                      <a:xfrm>
                        <a:off x="2786175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210" name="Group 20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218" name="Oval 21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9" name="Oval 21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20" name="Oval 21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21" name="Oval 22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22" name="Oval 22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23" name="Oval 22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1" name="Group 210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212" name="Oval 21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3" name="Oval 21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4" name="Oval 21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5" name="Oval 21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6" name="Oval 21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7" name="Oval 21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80" name="Group 179"/>
                      <p:cNvGrpSpPr/>
                      <p:nvPr/>
                    </p:nvGrpSpPr>
                    <p:grpSpPr>
                      <a:xfrm>
                        <a:off x="2686055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196" name="Group 19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204" name="Oval 20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5" name="Oval 20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6" name="Oval 20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7" name="Oval 20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8" name="Oval 20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9" name="Oval 20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97" name="Group 196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198" name="Oval 19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9" name="Oval 19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0" name="Oval 19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rgbClr val="C3D69B"/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1" name="Oval 20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2" name="Oval 20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3" name="Oval 20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81" name="Group 180"/>
                      <p:cNvGrpSpPr/>
                      <p:nvPr/>
                    </p:nvGrpSpPr>
                    <p:grpSpPr>
                      <a:xfrm>
                        <a:off x="2881940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182" name="Group 18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190" name="Oval 18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1" name="Oval 19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2" name="Oval 19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3" name="Oval 19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4" name="Oval 19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5" name="Oval 19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83" name="Group 18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184" name="Oval 18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5" name="Oval 18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6" name="Oval 18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7" name="Oval 18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rgbClr val="D99694"/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8" name="Oval 18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9" name="Oval 18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 rot="279638">
                    <a:off x="2285335" y="985542"/>
                    <a:ext cx="356350" cy="420964"/>
                    <a:chOff x="2686055" y="899715"/>
                    <a:chExt cx="827347" cy="746521"/>
                  </a:xfrm>
                </p:grpSpPr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2686055" y="899715"/>
                      <a:ext cx="263745" cy="741521"/>
                      <a:chOff x="2686055" y="899715"/>
                      <a:chExt cx="263745" cy="741521"/>
                    </a:xfrm>
                  </p:grpSpPr>
                  <p:grpSp>
                    <p:nvGrpSpPr>
                      <p:cNvPr id="131" name="Group 130"/>
                      <p:cNvGrpSpPr/>
                      <p:nvPr/>
                    </p:nvGrpSpPr>
                    <p:grpSpPr>
                      <a:xfrm>
                        <a:off x="2786175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162" name="Group 16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170" name="Oval 16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1" name="Oval 17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2" name="Oval 17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3" name="Oval 17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4" name="Oval 17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5" name="Oval 17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63" name="Group 16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164" name="Oval 16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5" name="Oval 16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6" name="Oval 16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7" name="Oval 16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8" name="Oval 16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9" name="Oval 16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32" name="Group 131"/>
                      <p:cNvGrpSpPr/>
                      <p:nvPr/>
                    </p:nvGrpSpPr>
                    <p:grpSpPr>
                      <a:xfrm>
                        <a:off x="2686055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148" name="Group 147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156" name="Oval 15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7" name="Oval 15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8" name="Oval 15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Oval 15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Oval 15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Oval 16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49" name="Group 14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150" name="Oval 14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1" name="Oval 15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2" name="Oval 15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rgbClr val="C3D69B"/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3" name="Oval 15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4" name="Oval 15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5" name="Oval 15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33" name="Group 132"/>
                      <p:cNvGrpSpPr/>
                      <p:nvPr/>
                    </p:nvGrpSpPr>
                    <p:grpSpPr>
                      <a:xfrm>
                        <a:off x="2881940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134" name="Group 133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142" name="Oval 14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3" name="Oval 14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4" name="Oval 14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5" name="Oval 14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6" name="Oval 14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7" name="Oval 14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35" name="Group 13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136" name="Oval 13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7" name="Oval 13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8" name="Oval 13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9" name="Oval 13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rgbClr val="D99694"/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0" name="Oval 13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41" name="Oval 14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970327" y="899715"/>
                      <a:ext cx="263745" cy="741521"/>
                      <a:chOff x="2686055" y="899715"/>
                      <a:chExt cx="263745" cy="741521"/>
                    </a:xfrm>
                  </p:grpSpPr>
                  <p:grpSp>
                    <p:nvGrpSpPr>
                      <p:cNvPr id="86" name="Group 85"/>
                      <p:cNvGrpSpPr/>
                      <p:nvPr/>
                    </p:nvGrpSpPr>
                    <p:grpSpPr>
                      <a:xfrm>
                        <a:off x="2786175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117" name="Group 116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125" name="Oval 12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6" name="Oval 12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7" name="Oval 12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8" name="Oval 12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9" name="Oval 12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0" name="Oval 12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18" name="Group 117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119" name="Oval 11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0" name="Oval 11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1" name="Oval 12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2" name="Oval 12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3" name="Oval 12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4" name="Oval 12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2686055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103" name="Group 10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111" name="Oval 11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2" name="Oval 11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3" name="Oval 11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4" name="Oval 11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5" name="Oval 11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6" name="Oval 11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4" name="Group 103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105" name="Oval 10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6" name="Oval 10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7" name="Oval 10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rgbClr val="C3D69B"/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8" name="Oval 10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9" name="Oval 10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0" name="Oval 10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2881940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89" name="Group 8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97" name="Oval 9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8" name="Oval 9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9" name="Oval 9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0" name="Oval 9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1" name="Oval 10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2" name="Oval 10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90" name="Group 8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91" name="Oval 9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2" name="Oval 9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3" name="Oval 9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4" name="Oval 9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rgbClr val="D99694"/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5" name="Oval 9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6" name="Oval 9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3249657" y="904715"/>
                      <a:ext cx="263745" cy="741521"/>
                      <a:chOff x="2686055" y="899715"/>
                      <a:chExt cx="263745" cy="741521"/>
                    </a:xfrm>
                  </p:grpSpPr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2786175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72" name="Group 7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80" name="Oval 7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1" name="Oval 8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2" name="Oval 8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3" name="Oval 8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4" name="Oval 8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5" name="Oval 8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3" name="Group 7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74" name="Oval 7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5" name="Oval 7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6" name="Oval 7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7" name="Oval 7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8" name="Oval 7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9" name="Oval 7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2686055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58" name="Group 57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66" name="Oval 6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7" name="Oval 6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8" name="Oval 6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9" name="Oval 6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0" name="Oval 6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1" name="Oval 7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9" name="Group 5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60" name="Oval 5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1" name="Oval 6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2" name="Oval 6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rgbClr val="C3D69B"/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3" name="Oval 6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4" name="Oval 6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5" name="Oval 6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43" name="Group 42"/>
                      <p:cNvGrpSpPr/>
                      <p:nvPr/>
                    </p:nvGrpSpPr>
                    <p:grpSpPr>
                      <a:xfrm>
                        <a:off x="2881940" y="899715"/>
                        <a:ext cx="67860" cy="741521"/>
                        <a:chOff x="3419477" y="2000250"/>
                        <a:chExt cx="67860" cy="741521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grpSp>
                      <p:nvGrpSpPr>
                        <p:cNvPr id="44" name="Group 43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000250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52" name="Oval 51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3" name="Oval 52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4" name="Oval 53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5" name="Oval 5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6" name="Oval 5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7" name="Oval 5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45" name="Group 4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419477" y="2376011"/>
                          <a:ext cx="67860" cy="365760"/>
                          <a:chOff x="3641727" y="2588138"/>
                          <a:chExt cx="119074" cy="641827"/>
                        </a:xfrm>
                        <a:grpFill/>
                      </p:grpSpPr>
                      <p:sp>
                        <p:nvSpPr>
                          <p:cNvPr id="46" name="Oval 4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588138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7" name="Oval 46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7156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Oval 47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822365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9" name="Oval 48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2929083"/>
                            <a:ext cx="119074" cy="106718"/>
                          </a:xfrm>
                          <a:prstGeom prst="ellipse">
                            <a:avLst/>
                          </a:prstGeom>
                          <a:solidFill>
                            <a:srgbClr val="D99694"/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0" name="Oval 49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016529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1" name="Oval 50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641727" y="3123247"/>
                            <a:ext cx="119074" cy="106718"/>
                          </a:xfrm>
                          <a:prstGeom prst="ellipse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810702" y="839338"/>
                    <a:ext cx="1019318" cy="1378432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759959" y="1894061"/>
                    <a:ext cx="1094478" cy="3907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500" dirty="0" smtClean="0"/>
                      <a:t>Phenotypic and Genetic </a:t>
                    </a:r>
                    <a:br>
                      <a:rPr lang="en-US" sz="500" dirty="0" smtClean="0"/>
                    </a:br>
                    <a:r>
                      <a:rPr lang="en-US" sz="500" dirty="0" smtClean="0"/>
                      <a:t>Expression Profiles  </a:t>
                    </a:r>
                    <a:endParaRPr lang="en-US" sz="500" dirty="0"/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4840243" y="853149"/>
                    <a:ext cx="2386057" cy="1378432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Picture 21" descr="Final Figures Landscape 3-13.png"/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80" t="3728" r="54146" b="54647"/>
                  <a:stretch/>
                </p:blipFill>
                <p:spPr>
                  <a:xfrm>
                    <a:off x="5632894" y="1123627"/>
                    <a:ext cx="729066" cy="682158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 descr="FXN iPSC Down Pathways 21040903.pdf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704" b="16331"/>
                  <a:stretch/>
                </p:blipFill>
                <p:spPr>
                  <a:xfrm>
                    <a:off x="6403086" y="1127129"/>
                    <a:ext cx="767343" cy="662996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</p:pic>
              <p:pic>
                <p:nvPicPr>
                  <p:cNvPr id="24" name="Picture 23" descr="Screen Shot 2015-07-24 at 9.06.49 AM.png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0994" r="1575"/>
                  <a:stretch/>
                </p:blipFill>
                <p:spPr>
                  <a:xfrm>
                    <a:off x="4893738" y="1139636"/>
                    <a:ext cx="687912" cy="650489"/>
                  </a:xfrm>
                  <a:prstGeom prst="rect">
                    <a:avLst/>
                  </a:prstGeom>
                  <a:ln>
                    <a:solidFill>
                      <a:srgbClr val="A6A6A6"/>
                    </a:solidFill>
                  </a:ln>
                </p:spPr>
              </p:pic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614892" y="1781687"/>
                    <a:ext cx="752802" cy="4395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600" dirty="0" smtClean="0"/>
                      <a:t>Molecular </a:t>
                    </a:r>
                  </a:p>
                  <a:p>
                    <a:pPr algn="ctr"/>
                    <a:r>
                      <a:rPr lang="en-US" sz="600" dirty="0" smtClean="0"/>
                      <a:t>Phenotypes</a:t>
                    </a:r>
                    <a:endParaRPr lang="en-US" sz="600" dirty="0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823161" y="1767974"/>
                    <a:ext cx="776459" cy="4395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600" dirty="0" smtClean="0"/>
                      <a:t>Cellular</a:t>
                    </a:r>
                  </a:p>
                  <a:p>
                    <a:pPr algn="ctr"/>
                    <a:r>
                      <a:rPr lang="en-US" sz="600" dirty="0" smtClean="0"/>
                      <a:t> Phenotypes</a:t>
                    </a:r>
                    <a:endParaRPr lang="en-US" sz="600" dirty="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355969" y="1781687"/>
                    <a:ext cx="812839" cy="4395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600" dirty="0" err="1" smtClean="0"/>
                      <a:t>Dysregulated</a:t>
                    </a:r>
                    <a:r>
                      <a:rPr lang="en-US" sz="600" dirty="0" smtClean="0"/>
                      <a:t> </a:t>
                    </a:r>
                  </a:p>
                  <a:p>
                    <a:pPr algn="ctr"/>
                    <a:r>
                      <a:rPr lang="en-US" sz="600" dirty="0" smtClean="0"/>
                      <a:t>Pathways</a:t>
                    </a:r>
                    <a:endParaRPr lang="en-US" sz="600" dirty="0"/>
                  </a:p>
                </p:txBody>
              </p:sp>
              <p:sp>
                <p:nvSpPr>
                  <p:cNvPr id="28" name="Right Arrow 27"/>
                  <p:cNvSpPr/>
                  <p:nvPr/>
                </p:nvSpPr>
                <p:spPr>
                  <a:xfrm>
                    <a:off x="2917418" y="1403675"/>
                    <a:ext cx="348060" cy="148240"/>
                  </a:xfrm>
                  <a:prstGeom prst="rightArrow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  <p:sp>
                <p:nvSpPr>
                  <p:cNvPr id="29" name="Right Arrow 28"/>
                  <p:cNvSpPr/>
                  <p:nvPr/>
                </p:nvSpPr>
                <p:spPr>
                  <a:xfrm>
                    <a:off x="4425887" y="1403675"/>
                    <a:ext cx="348060" cy="148240"/>
                  </a:xfrm>
                  <a:prstGeom prst="rightArrow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3373587" y="1111708"/>
                    <a:ext cx="1052299" cy="781564"/>
                    <a:chOff x="6200792" y="3578966"/>
                    <a:chExt cx="2402727" cy="1573097"/>
                  </a:xfrm>
                </p:grpSpPr>
                <p:grpSp>
                  <p:nvGrpSpPr>
                    <p:cNvPr id="31" name="Group 30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6200792" y="3578966"/>
                      <a:ext cx="2098619" cy="1573097"/>
                      <a:chOff x="3499245" y="1724721"/>
                      <a:chExt cx="2130732" cy="1951138"/>
                    </a:xfrm>
                  </p:grpSpPr>
                  <p:sp>
                    <p:nvSpPr>
                      <p:cNvPr id="34" name="Oval 33"/>
                      <p:cNvSpPr/>
                      <p:nvPr/>
                    </p:nvSpPr>
                    <p:spPr>
                      <a:xfrm>
                        <a:off x="3916708" y="3462640"/>
                        <a:ext cx="1406002" cy="21321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4450527" y="3249573"/>
                        <a:ext cx="288411" cy="25764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3499245" y="1724721"/>
                        <a:ext cx="2130732" cy="165367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" name="Rectangle 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620129" y="1875751"/>
                        <a:ext cx="1849526" cy="12793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pic>
                  <p:nvPicPr>
                    <p:cNvPr id="32" name="Picture 31"/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BEBA8EAE-BF5A-486C-A8C5-ECC9F3942E4B}">
                          <a14:imgProps xmlns:a14="http://schemas.microsoft.com/office/drawing/2010/main">
                            <a14:imgLayer r:embed="rId9">
                              <a14:imgEffect>
                                <a14:backgroundRemoval t="0" b="98339" l="2640" r="95228">
                                  <a14:foregroundMark x1="44061" y1="49169" x2="44061" y2="49169"/>
                                  <a14:foregroundMark x1="44467" y1="33887" x2="44467" y2="33887"/>
                                  <a14:foregroundMark x1="47817" y1="52159" x2="47817" y2="52159"/>
                                  <a14:foregroundMark x1="54721" y1="52159" x2="54721" y2="52159"/>
                                  <a14:foregroundMark x1="63655" y1="49834" x2="63655" y2="49834"/>
                                  <a14:foregroundMark x1="70254" y1="49834" x2="70254" y2="49834"/>
                                  <a14:foregroundMark x1="85178" y1="52159" x2="85178" y2="52159"/>
                                  <a14:foregroundMark x1="88122" y1="63123" x2="88122" y2="63123"/>
                                  <a14:foregroundMark x1="54924" y1="63123" x2="54924" y2="63123"/>
                                  <a14:foregroundMark x1="54924" y1="58140" x2="54924" y2="58140"/>
                                  <a14:foregroundMark x1="55127" y1="38206" x2="55127" y2="38206"/>
                                  <a14:foregroundMark x1="54924" y1="31894" x2="54924" y2="31894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r="60837"/>
                    <a:stretch/>
                  </p:blipFill>
                  <p:spPr>
                    <a:xfrm>
                      <a:off x="6322426" y="3914188"/>
                      <a:ext cx="731499" cy="6343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6812682" y="3908824"/>
                      <a:ext cx="1790837" cy="6390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dirty="0" err="1" smtClean="0">
                          <a:solidFill>
                            <a:srgbClr val="3366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r>
                        <a:rPr lang="en-US" sz="700" b="1" dirty="0" err="1" smtClean="0">
                          <a:solidFill>
                            <a:srgbClr val="FF6600"/>
                          </a:solidFill>
                          <a:latin typeface="Calibri"/>
                          <a:cs typeface="Calibri"/>
                        </a:rPr>
                        <a:t>hemap</a:t>
                      </a:r>
                      <a:endParaRPr lang="en-US" sz="700" b="1" dirty="0">
                        <a:solidFill>
                          <a:srgbClr val="FF6600"/>
                        </a:solidFill>
                        <a:latin typeface="Calibri"/>
                        <a:cs typeface="Calibri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337" name="Rectangle 336"/>
          <p:cNvSpPr/>
          <p:nvPr/>
        </p:nvSpPr>
        <p:spPr>
          <a:xfrm>
            <a:off x="237701" y="5384800"/>
            <a:ext cx="4273058" cy="138430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" name="TextBox 337"/>
          <p:cNvSpPr txBox="1"/>
          <p:nvPr/>
        </p:nvSpPr>
        <p:spPr>
          <a:xfrm>
            <a:off x="1756342" y="5384800"/>
            <a:ext cx="1383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Announcements</a:t>
            </a:r>
            <a:endParaRPr lang="en-US" sz="1400" dirty="0"/>
          </a:p>
        </p:txBody>
      </p:sp>
      <p:sp>
        <p:nvSpPr>
          <p:cNvPr id="341" name="TextBox 340"/>
          <p:cNvSpPr txBox="1"/>
          <p:nvPr/>
        </p:nvSpPr>
        <p:spPr>
          <a:xfrm>
            <a:off x="243361" y="5743377"/>
            <a:ext cx="39020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Jun 14, </a:t>
            </a:r>
            <a:r>
              <a:rPr lang="en-US" sz="1000" dirty="0" smtClean="0"/>
              <a:t>2016: </a:t>
            </a:r>
            <a:r>
              <a:rPr lang="en-US" sz="1000" dirty="0" smtClean="0"/>
              <a:t>Addition of 2 articles, 15 cellular phenotypes</a:t>
            </a:r>
          </a:p>
          <a:p>
            <a:endParaRPr lang="en-US" sz="1000" dirty="0"/>
          </a:p>
          <a:p>
            <a:r>
              <a:rPr lang="en-US" sz="1000" dirty="0" smtClean="0"/>
              <a:t>Apr 22, </a:t>
            </a:r>
            <a:r>
              <a:rPr lang="en-US" sz="1000" dirty="0" smtClean="0"/>
              <a:t>2016: </a:t>
            </a:r>
            <a:r>
              <a:rPr lang="en-US" sz="1000" dirty="0" smtClean="0"/>
              <a:t>Release of 12 datasets, including 4 molecular phenotypes</a:t>
            </a:r>
          </a:p>
          <a:p>
            <a:endParaRPr lang="en-US" sz="1000" dirty="0"/>
          </a:p>
          <a:p>
            <a:r>
              <a:rPr lang="en-US" sz="1000" dirty="0" smtClean="0"/>
              <a:t>Mar 8, </a:t>
            </a:r>
            <a:r>
              <a:rPr lang="en-US" sz="1000" dirty="0" smtClean="0"/>
              <a:t>2016: </a:t>
            </a:r>
            <a:endParaRPr lang="en-US" sz="1000" dirty="0"/>
          </a:p>
        </p:txBody>
      </p:sp>
      <p:sp>
        <p:nvSpPr>
          <p:cNvPr id="343" name="TextBox 342"/>
          <p:cNvSpPr txBox="1"/>
          <p:nvPr/>
        </p:nvSpPr>
        <p:spPr>
          <a:xfrm>
            <a:off x="3348387" y="698500"/>
            <a:ext cx="5686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Suggestion: Addition of Update or News box, and data submission box for 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Curation</a:t>
            </a:r>
            <a:r>
              <a:rPr lang="en-US" sz="1400" b="1" dirty="0" smtClean="0">
                <a:solidFill>
                  <a:srgbClr val="FF0000"/>
                </a:solidFill>
              </a:rPr>
              <a:t> (see next page for more)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359" name="Group 358"/>
          <p:cNvGrpSpPr/>
          <p:nvPr/>
        </p:nvGrpSpPr>
        <p:grpSpPr>
          <a:xfrm>
            <a:off x="4645677" y="5341083"/>
            <a:ext cx="4288903" cy="1428017"/>
            <a:chOff x="4645677" y="5346700"/>
            <a:chExt cx="4123944" cy="1428017"/>
          </a:xfrm>
        </p:grpSpPr>
        <p:sp>
          <p:nvSpPr>
            <p:cNvPr id="339" name="Rectangle 338"/>
            <p:cNvSpPr/>
            <p:nvPr/>
          </p:nvSpPr>
          <p:spPr>
            <a:xfrm>
              <a:off x="4645677" y="5384800"/>
              <a:ext cx="4123944" cy="138430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6127409" y="5346700"/>
              <a:ext cx="139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 Submission</a:t>
              </a:r>
              <a:endParaRPr lang="en-US" sz="1400" dirty="0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4684373" y="5759054"/>
              <a:ext cx="4020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Check the Following Inclusion Criteria</a:t>
              </a:r>
              <a:r>
                <a:rPr lang="en-US" sz="1000" dirty="0"/>
                <a:t>	</a:t>
              </a:r>
              <a:br>
                <a:rPr lang="en-US" sz="1000" dirty="0"/>
              </a:br>
              <a:endParaRPr lang="en-US" sz="1000" dirty="0"/>
            </a:p>
            <a:p>
              <a:r>
                <a:rPr lang="en-US" sz="1000" dirty="0" smtClean="0"/>
                <a:t>Employment of Neurologically Diseased Patient-Derived iPSCs?</a:t>
              </a:r>
            </a:p>
            <a:p>
              <a:endParaRPr lang="en-US" sz="1000" dirty="0" smtClean="0"/>
            </a:p>
            <a:p>
              <a:r>
                <a:rPr lang="en-US" sz="1000" dirty="0" smtClean="0"/>
                <a:t>Gene Mutation and SNP explicitly stated?</a:t>
              </a:r>
            </a:p>
            <a:p>
              <a:endParaRPr lang="en-US" sz="1000" dirty="0" smtClean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133392" y="6146292"/>
              <a:ext cx="100417" cy="10058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8133392" y="6446012"/>
              <a:ext cx="100417" cy="10058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8133392" y="6152642"/>
              <a:ext cx="100417" cy="76962"/>
              <a:chOff x="8133392" y="5965825"/>
              <a:chExt cx="100417" cy="76962"/>
            </a:xfrm>
          </p:grpSpPr>
          <p:cxnSp>
            <p:nvCxnSpPr>
              <p:cNvPr id="351" name="Straight Connector 350"/>
              <p:cNvCxnSpPr>
                <a:endCxn id="345" idx="1"/>
              </p:cNvCxnSpPr>
              <p:nvPr/>
            </p:nvCxnSpPr>
            <p:spPr>
              <a:xfrm flipH="1" flipV="1">
                <a:off x="8133392" y="6009767"/>
                <a:ext cx="50210" cy="3302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flipV="1">
                <a:off x="8172527" y="5965825"/>
                <a:ext cx="61282" cy="76962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063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1036" y="1124682"/>
            <a:ext cx="4123944" cy="3612418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2768" y="1086583"/>
            <a:ext cx="139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Submission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680019" y="1498937"/>
            <a:ext cx="4020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Check the following </a:t>
            </a:r>
            <a:r>
              <a:rPr lang="en-US" sz="1000" b="1" dirty="0"/>
              <a:t>i</a:t>
            </a:r>
            <a:r>
              <a:rPr lang="en-US" sz="1000" b="1" dirty="0" smtClean="0"/>
              <a:t>nclusion criteria</a:t>
            </a:r>
            <a:r>
              <a:rPr lang="en-US" sz="1000" dirty="0"/>
              <a:t>	</a:t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 smtClean="0"/>
              <a:t>Employment of neurologically </a:t>
            </a:r>
            <a:r>
              <a:rPr lang="en-US" sz="1000" dirty="0"/>
              <a:t>d</a:t>
            </a:r>
            <a:r>
              <a:rPr lang="en-US" sz="1000" dirty="0" smtClean="0"/>
              <a:t>iseased </a:t>
            </a:r>
            <a:r>
              <a:rPr lang="en-US" sz="1000" dirty="0"/>
              <a:t>p</a:t>
            </a:r>
            <a:r>
              <a:rPr lang="en-US" sz="1000" dirty="0" smtClean="0"/>
              <a:t>atient-derived iPSCs?</a:t>
            </a:r>
          </a:p>
          <a:p>
            <a:endParaRPr lang="en-US" sz="1000" dirty="0" smtClean="0"/>
          </a:p>
          <a:p>
            <a:r>
              <a:rPr lang="en-US" sz="1000" dirty="0" smtClean="0"/>
              <a:t>Comparison of </a:t>
            </a:r>
            <a:r>
              <a:rPr lang="en-US" sz="1000" dirty="0"/>
              <a:t>m</a:t>
            </a:r>
            <a:r>
              <a:rPr lang="en-US" sz="1000" dirty="0" smtClean="0"/>
              <a:t>utated iPSCs versus control iPSCs?</a:t>
            </a:r>
          </a:p>
          <a:p>
            <a:endParaRPr lang="en-US" sz="1000" dirty="0"/>
          </a:p>
          <a:p>
            <a:r>
              <a:rPr lang="en-US" sz="1000" dirty="0" smtClean="0"/>
              <a:t>Observation of phenotypic differences between cell lines?</a:t>
            </a:r>
          </a:p>
          <a:p>
            <a:endParaRPr lang="en-US" sz="1000" b="1" dirty="0" smtClean="0"/>
          </a:p>
          <a:p>
            <a:r>
              <a:rPr lang="en-US" sz="1000" b="1" dirty="0" smtClean="0"/>
              <a:t>Complete the following information:</a:t>
            </a:r>
          </a:p>
          <a:p>
            <a:endParaRPr lang="en-US" sz="1000" b="1" dirty="0"/>
          </a:p>
          <a:p>
            <a:r>
              <a:rPr lang="en-US" sz="1000" dirty="0" smtClean="0"/>
              <a:t>PubMed ID: </a:t>
            </a:r>
          </a:p>
          <a:p>
            <a:endParaRPr lang="en-US" sz="1000" dirty="0" smtClean="0"/>
          </a:p>
          <a:p>
            <a:r>
              <a:rPr lang="en-US" sz="1000" dirty="0" smtClean="0"/>
              <a:t>Disease(s) Studied:</a:t>
            </a:r>
          </a:p>
          <a:p>
            <a:endParaRPr lang="en-US" sz="1000" dirty="0"/>
          </a:p>
          <a:p>
            <a:r>
              <a:rPr lang="en-US" sz="1000" dirty="0" smtClean="0"/>
              <a:t>Gene Mutation(s):</a:t>
            </a:r>
          </a:p>
          <a:p>
            <a:endParaRPr lang="en-US" sz="1000" dirty="0"/>
          </a:p>
          <a:p>
            <a:r>
              <a:rPr lang="en-US" sz="1000" dirty="0" smtClean="0"/>
              <a:t>Contact Email:</a:t>
            </a:r>
            <a:endParaRPr lang="en-US" sz="1000" dirty="0"/>
          </a:p>
          <a:p>
            <a:endParaRPr lang="en-US" sz="1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48751" y="1886175"/>
            <a:ext cx="100417" cy="1005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8751" y="2185895"/>
            <a:ext cx="100417" cy="1005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148751" y="1892525"/>
            <a:ext cx="100417" cy="76962"/>
            <a:chOff x="8133392" y="5965825"/>
            <a:chExt cx="100417" cy="76962"/>
          </a:xfrm>
        </p:grpSpPr>
        <p:cxnSp>
          <p:nvCxnSpPr>
            <p:cNvPr id="9" name="Straight Connector 8"/>
            <p:cNvCxnSpPr>
              <a:endCxn id="6" idx="1"/>
            </p:cNvCxnSpPr>
            <p:nvPr/>
          </p:nvCxnSpPr>
          <p:spPr>
            <a:xfrm flipH="1" flipV="1">
              <a:off x="8133392" y="6009767"/>
              <a:ext cx="50210" cy="3302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8172527" y="5965825"/>
              <a:ext cx="61282" cy="76962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33351" y="323334"/>
            <a:ext cx="891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Suggestion</a:t>
            </a:r>
            <a:r>
              <a:rPr lang="en-US" dirty="0" smtClean="0"/>
              <a:t>: Have a data submission box for </a:t>
            </a:r>
            <a:r>
              <a:rPr lang="en-US" dirty="0" err="1" smtClean="0"/>
              <a:t>curation</a:t>
            </a:r>
            <a:r>
              <a:rPr lang="en-US" dirty="0" smtClean="0"/>
              <a:t> to better encourage </a:t>
            </a:r>
            <a:r>
              <a:rPr lang="en-US" dirty="0" err="1" smtClean="0"/>
              <a:t>iPhemap</a:t>
            </a:r>
            <a:r>
              <a:rPr lang="en-US" dirty="0" smtClean="0"/>
              <a:t> expansion</a:t>
            </a:r>
          </a:p>
          <a:p>
            <a:r>
              <a:rPr lang="en-US" dirty="0"/>
              <a:t>	</a:t>
            </a:r>
            <a:r>
              <a:rPr lang="en-US" dirty="0" smtClean="0"/>
              <a:t>Something along the lines of this on the home page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37351" y="3060702"/>
            <a:ext cx="2699849" cy="1073150"/>
            <a:chOff x="2837351" y="2921001"/>
            <a:chExt cx="2699849" cy="1073150"/>
          </a:xfrm>
        </p:grpSpPr>
        <p:sp>
          <p:nvSpPr>
            <p:cNvPr id="14" name="Rectangle 13"/>
            <p:cNvSpPr/>
            <p:nvPr/>
          </p:nvSpPr>
          <p:spPr>
            <a:xfrm>
              <a:off x="2837351" y="2921001"/>
              <a:ext cx="2699849" cy="165100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37351" y="3238501"/>
              <a:ext cx="2699849" cy="165100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37351" y="3556001"/>
              <a:ext cx="2699849" cy="165100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37351" y="3829051"/>
              <a:ext cx="2699849" cy="165100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95040" y="4361259"/>
            <a:ext cx="800100" cy="307777"/>
            <a:chOff x="3191840" y="4105171"/>
            <a:chExt cx="800100" cy="307777"/>
          </a:xfrm>
        </p:grpSpPr>
        <p:sp>
          <p:nvSpPr>
            <p:cNvPr id="2" name="Rounded Rectangle 1"/>
            <p:cNvSpPr/>
            <p:nvPr/>
          </p:nvSpPr>
          <p:spPr>
            <a:xfrm>
              <a:off x="3191840" y="4163614"/>
              <a:ext cx="800100" cy="213220"/>
            </a:xfrm>
            <a:prstGeom prst="roundRect">
              <a:avLst/>
            </a:prstGeom>
            <a:solidFill>
              <a:srgbClr val="008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8500" y="4105171"/>
              <a:ext cx="700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Submit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152819" y="2489171"/>
            <a:ext cx="100417" cy="1005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1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381</Words>
  <Application>Microsoft Macintosh PowerPoint</Application>
  <PresentationFormat>On-screen Show (4:3)</PresentationFormat>
  <Paragraphs>75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Hollingsworth</dc:creator>
  <cp:lastModifiedBy>Ethan Hollingsworth</cp:lastModifiedBy>
  <cp:revision>19</cp:revision>
  <dcterms:created xsi:type="dcterms:W3CDTF">2015-08-08T18:21:14Z</dcterms:created>
  <dcterms:modified xsi:type="dcterms:W3CDTF">2015-12-10T20:27:20Z</dcterms:modified>
</cp:coreProperties>
</file>