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503-694E-8548-8506-8801413F0357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9D4-B9D5-7B48-B836-9236C012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503-694E-8548-8506-8801413F0357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9D4-B9D5-7B48-B836-9236C012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503-694E-8548-8506-8801413F0357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9D4-B9D5-7B48-B836-9236C012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503-694E-8548-8506-8801413F0357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9D4-B9D5-7B48-B836-9236C012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6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503-694E-8548-8506-8801413F0357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9D4-B9D5-7B48-B836-9236C012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0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503-694E-8548-8506-8801413F0357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9D4-B9D5-7B48-B836-9236C012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2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503-694E-8548-8506-8801413F0357}" type="datetimeFigureOut">
              <a:rPr lang="en-US" smtClean="0"/>
              <a:t>7/24/15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9D4-B9D5-7B48-B836-9236C012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503-694E-8548-8506-8801413F0357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9D4-B9D5-7B48-B836-9236C012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503-694E-8548-8506-8801413F0357}" type="datetimeFigureOut">
              <a:rPr lang="en-US" smtClean="0"/>
              <a:t>7/24/15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9D4-B9D5-7B48-B836-9236C012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503-694E-8548-8506-8801413F0357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9D4-B9D5-7B48-B836-9236C012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503-694E-8548-8506-8801413F0357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9D4-B9D5-7B48-B836-9236C012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B503-694E-8548-8506-8801413F0357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9D4-B9D5-7B48-B836-9236C012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roup 332"/>
          <p:cNvGrpSpPr/>
          <p:nvPr/>
        </p:nvGrpSpPr>
        <p:grpSpPr>
          <a:xfrm>
            <a:off x="1705943" y="426194"/>
            <a:ext cx="5915595" cy="6162852"/>
            <a:chOff x="1417193" y="154737"/>
            <a:chExt cx="5915595" cy="6614363"/>
          </a:xfrm>
        </p:grpSpPr>
        <p:sp>
          <p:nvSpPr>
            <p:cNvPr id="2" name="Rectangle 1"/>
            <p:cNvSpPr/>
            <p:nvPr/>
          </p:nvSpPr>
          <p:spPr>
            <a:xfrm>
              <a:off x="1426402" y="154737"/>
              <a:ext cx="5906386" cy="661436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1" name="Group 310"/>
            <p:cNvGrpSpPr/>
            <p:nvPr/>
          </p:nvGrpSpPr>
          <p:grpSpPr>
            <a:xfrm>
              <a:off x="1595770" y="1307104"/>
              <a:ext cx="784621" cy="429401"/>
              <a:chOff x="628231" y="4377993"/>
              <a:chExt cx="1421066" cy="580982"/>
            </a:xfrm>
          </p:grpSpPr>
          <p:pic>
            <p:nvPicPr>
              <p:cNvPr id="328" name="Picture 327" descr="AstrocyteEPO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0403" y="4377993"/>
                <a:ext cx="438894" cy="302249"/>
              </a:xfrm>
              <a:prstGeom prst="rect">
                <a:avLst/>
              </a:prstGeom>
            </p:spPr>
          </p:pic>
          <p:pic>
            <p:nvPicPr>
              <p:cNvPr id="329" name="Picture 328" descr="NeuronEPOCH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231" y="4456019"/>
                <a:ext cx="1172675" cy="502956"/>
              </a:xfrm>
              <a:prstGeom prst="rect">
                <a:avLst/>
              </a:prstGeom>
            </p:spPr>
          </p:pic>
        </p:grpSp>
        <p:grpSp>
          <p:nvGrpSpPr>
            <p:cNvPr id="312" name="Group 311"/>
            <p:cNvGrpSpPr/>
            <p:nvPr/>
          </p:nvGrpSpPr>
          <p:grpSpPr>
            <a:xfrm>
              <a:off x="1925067" y="1307102"/>
              <a:ext cx="154563" cy="165730"/>
              <a:chOff x="1951453" y="4125030"/>
              <a:chExt cx="218576" cy="196849"/>
            </a:xfrm>
          </p:grpSpPr>
          <p:grpSp>
            <p:nvGrpSpPr>
              <p:cNvPr id="313" name="Group 312"/>
              <p:cNvGrpSpPr/>
              <p:nvPr/>
            </p:nvGrpSpPr>
            <p:grpSpPr>
              <a:xfrm>
                <a:off x="1975788" y="4125030"/>
                <a:ext cx="95250" cy="88898"/>
                <a:chOff x="1999078" y="4102446"/>
                <a:chExt cx="95250" cy="88898"/>
              </a:xfrm>
            </p:grpSpPr>
            <p:sp>
              <p:nvSpPr>
                <p:cNvPr id="324" name="Oval 323"/>
                <p:cNvSpPr/>
                <p:nvPr/>
              </p:nvSpPr>
              <p:spPr>
                <a:xfrm>
                  <a:off x="1999078" y="4102446"/>
                  <a:ext cx="95250" cy="88898"/>
                </a:xfrm>
                <a:prstGeom prst="ellipse">
                  <a:avLst/>
                </a:prstGeom>
                <a:solidFill>
                  <a:srgbClr val="8D79B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2014941" y="4125030"/>
                  <a:ext cx="63524" cy="45856"/>
                  <a:chOff x="2014941" y="4125030"/>
                  <a:chExt cx="63524" cy="45856"/>
                </a:xfrm>
              </p:grpSpPr>
              <p:sp>
                <p:nvSpPr>
                  <p:cNvPr id="326" name="Freeform 325"/>
                  <p:cNvSpPr/>
                  <p:nvPr/>
                </p:nvSpPr>
                <p:spPr>
                  <a:xfrm>
                    <a:off x="2014941" y="4125030"/>
                    <a:ext cx="63524" cy="45856"/>
                  </a:xfrm>
                  <a:custGeom>
                    <a:avLst/>
                    <a:gdLst>
                      <a:gd name="connsiteX0" fmla="*/ 66699 w 180999"/>
                      <a:gd name="connsiteY0" fmla="*/ 6415 h 149290"/>
                      <a:gd name="connsiteX1" fmla="*/ 88924 w 180999"/>
                      <a:gd name="connsiteY1" fmla="*/ 12765 h 149290"/>
                      <a:gd name="connsiteX2" fmla="*/ 101624 w 180999"/>
                      <a:gd name="connsiteY2" fmla="*/ 15940 h 149290"/>
                      <a:gd name="connsiteX3" fmla="*/ 120674 w 180999"/>
                      <a:gd name="connsiteY3" fmla="*/ 22290 h 149290"/>
                      <a:gd name="connsiteX4" fmla="*/ 133374 w 180999"/>
                      <a:gd name="connsiteY4" fmla="*/ 19115 h 149290"/>
                      <a:gd name="connsiteX5" fmla="*/ 142899 w 180999"/>
                      <a:gd name="connsiteY5" fmla="*/ 12765 h 149290"/>
                      <a:gd name="connsiteX6" fmla="*/ 152424 w 180999"/>
                      <a:gd name="connsiteY6" fmla="*/ 9590 h 149290"/>
                      <a:gd name="connsiteX7" fmla="*/ 171474 w 180999"/>
                      <a:gd name="connsiteY7" fmla="*/ 15940 h 149290"/>
                      <a:gd name="connsiteX8" fmla="*/ 180999 w 180999"/>
                      <a:gd name="connsiteY8" fmla="*/ 63565 h 149290"/>
                      <a:gd name="connsiteX9" fmla="*/ 165124 w 180999"/>
                      <a:gd name="connsiteY9" fmla="*/ 79440 h 149290"/>
                      <a:gd name="connsiteX10" fmla="*/ 171474 w 180999"/>
                      <a:gd name="connsiteY10" fmla="*/ 88965 h 149290"/>
                      <a:gd name="connsiteX11" fmla="*/ 161949 w 180999"/>
                      <a:gd name="connsiteY11" fmla="*/ 95315 h 149290"/>
                      <a:gd name="connsiteX12" fmla="*/ 158774 w 180999"/>
                      <a:gd name="connsiteY12" fmla="*/ 127065 h 149290"/>
                      <a:gd name="connsiteX13" fmla="*/ 127024 w 180999"/>
                      <a:gd name="connsiteY13" fmla="*/ 130240 h 149290"/>
                      <a:gd name="connsiteX14" fmla="*/ 104799 w 180999"/>
                      <a:gd name="connsiteY14" fmla="*/ 146115 h 149290"/>
                      <a:gd name="connsiteX15" fmla="*/ 95274 w 180999"/>
                      <a:gd name="connsiteY15" fmla="*/ 149290 h 149290"/>
                      <a:gd name="connsiteX16" fmla="*/ 28599 w 180999"/>
                      <a:gd name="connsiteY16" fmla="*/ 146115 h 149290"/>
                      <a:gd name="connsiteX17" fmla="*/ 22249 w 180999"/>
                      <a:gd name="connsiteY17" fmla="*/ 136590 h 149290"/>
                      <a:gd name="connsiteX18" fmla="*/ 34949 w 180999"/>
                      <a:gd name="connsiteY18" fmla="*/ 133415 h 149290"/>
                      <a:gd name="connsiteX19" fmla="*/ 44474 w 180999"/>
                      <a:gd name="connsiteY19" fmla="*/ 130240 h 149290"/>
                      <a:gd name="connsiteX20" fmla="*/ 12724 w 180999"/>
                      <a:gd name="connsiteY20" fmla="*/ 108015 h 149290"/>
                      <a:gd name="connsiteX21" fmla="*/ 3199 w 180999"/>
                      <a:gd name="connsiteY21" fmla="*/ 101665 h 149290"/>
                      <a:gd name="connsiteX22" fmla="*/ 3199 w 180999"/>
                      <a:gd name="connsiteY22" fmla="*/ 73090 h 149290"/>
                      <a:gd name="connsiteX23" fmla="*/ 12724 w 180999"/>
                      <a:gd name="connsiteY23" fmla="*/ 69915 h 149290"/>
                      <a:gd name="connsiteX24" fmla="*/ 22249 w 180999"/>
                      <a:gd name="connsiteY24" fmla="*/ 63565 h 149290"/>
                      <a:gd name="connsiteX25" fmla="*/ 34949 w 180999"/>
                      <a:gd name="connsiteY25" fmla="*/ 66740 h 149290"/>
                      <a:gd name="connsiteX26" fmla="*/ 38124 w 180999"/>
                      <a:gd name="connsiteY26" fmla="*/ 57215 h 149290"/>
                      <a:gd name="connsiteX27" fmla="*/ 34949 w 180999"/>
                      <a:gd name="connsiteY27" fmla="*/ 31815 h 149290"/>
                      <a:gd name="connsiteX28" fmla="*/ 28599 w 180999"/>
                      <a:gd name="connsiteY28" fmla="*/ 22290 h 149290"/>
                      <a:gd name="connsiteX29" fmla="*/ 25424 w 180999"/>
                      <a:gd name="connsiteY29" fmla="*/ 12765 h 149290"/>
                      <a:gd name="connsiteX30" fmla="*/ 28599 w 180999"/>
                      <a:gd name="connsiteY30" fmla="*/ 65 h 149290"/>
                      <a:gd name="connsiteX31" fmla="*/ 79399 w 180999"/>
                      <a:gd name="connsiteY31" fmla="*/ 6415 h 149290"/>
                      <a:gd name="connsiteX32" fmla="*/ 66699 w 180999"/>
                      <a:gd name="connsiteY32" fmla="*/ 6415 h 149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80999" h="149290">
                        <a:moveTo>
                          <a:pt x="66699" y="6415"/>
                        </a:moveTo>
                        <a:cubicBezTo>
                          <a:pt x="68287" y="7473"/>
                          <a:pt x="81491" y="10738"/>
                          <a:pt x="88924" y="12765"/>
                        </a:cubicBezTo>
                        <a:cubicBezTo>
                          <a:pt x="93134" y="13913"/>
                          <a:pt x="97444" y="14686"/>
                          <a:pt x="101624" y="15940"/>
                        </a:cubicBezTo>
                        <a:cubicBezTo>
                          <a:pt x="108035" y="17863"/>
                          <a:pt x="120674" y="22290"/>
                          <a:pt x="120674" y="22290"/>
                        </a:cubicBezTo>
                        <a:cubicBezTo>
                          <a:pt x="124907" y="21232"/>
                          <a:pt x="129363" y="20834"/>
                          <a:pt x="133374" y="19115"/>
                        </a:cubicBezTo>
                        <a:cubicBezTo>
                          <a:pt x="136881" y="17612"/>
                          <a:pt x="139486" y="14472"/>
                          <a:pt x="142899" y="12765"/>
                        </a:cubicBezTo>
                        <a:cubicBezTo>
                          <a:pt x="145892" y="11268"/>
                          <a:pt x="149249" y="10648"/>
                          <a:pt x="152424" y="9590"/>
                        </a:cubicBezTo>
                        <a:cubicBezTo>
                          <a:pt x="158774" y="11707"/>
                          <a:pt x="170918" y="9270"/>
                          <a:pt x="171474" y="15940"/>
                        </a:cubicBezTo>
                        <a:cubicBezTo>
                          <a:pt x="174966" y="57843"/>
                          <a:pt x="167580" y="43436"/>
                          <a:pt x="180999" y="63565"/>
                        </a:cubicBezTo>
                        <a:cubicBezTo>
                          <a:pt x="174453" y="66838"/>
                          <a:pt x="163327" y="68659"/>
                          <a:pt x="165124" y="79440"/>
                        </a:cubicBezTo>
                        <a:cubicBezTo>
                          <a:pt x="165751" y="83204"/>
                          <a:pt x="169357" y="85790"/>
                          <a:pt x="171474" y="88965"/>
                        </a:cubicBezTo>
                        <a:cubicBezTo>
                          <a:pt x="168299" y="91082"/>
                          <a:pt x="163156" y="91695"/>
                          <a:pt x="161949" y="95315"/>
                        </a:cubicBezTo>
                        <a:cubicBezTo>
                          <a:pt x="158586" y="105405"/>
                          <a:pt x="166295" y="119544"/>
                          <a:pt x="158774" y="127065"/>
                        </a:cubicBezTo>
                        <a:cubicBezTo>
                          <a:pt x="151253" y="134586"/>
                          <a:pt x="137607" y="129182"/>
                          <a:pt x="127024" y="130240"/>
                        </a:cubicBezTo>
                        <a:cubicBezTo>
                          <a:pt x="121732" y="146115"/>
                          <a:pt x="127024" y="138707"/>
                          <a:pt x="104799" y="146115"/>
                        </a:cubicBezTo>
                        <a:lnTo>
                          <a:pt x="95274" y="149290"/>
                        </a:lnTo>
                        <a:cubicBezTo>
                          <a:pt x="73049" y="148232"/>
                          <a:pt x="50520" y="149927"/>
                          <a:pt x="28599" y="146115"/>
                        </a:cubicBezTo>
                        <a:cubicBezTo>
                          <a:pt x="24840" y="145461"/>
                          <a:pt x="20542" y="140003"/>
                          <a:pt x="22249" y="136590"/>
                        </a:cubicBezTo>
                        <a:cubicBezTo>
                          <a:pt x="24200" y="132687"/>
                          <a:pt x="30753" y="134614"/>
                          <a:pt x="34949" y="133415"/>
                        </a:cubicBezTo>
                        <a:cubicBezTo>
                          <a:pt x="38167" y="132496"/>
                          <a:pt x="41299" y="131298"/>
                          <a:pt x="44474" y="130240"/>
                        </a:cubicBezTo>
                        <a:cubicBezTo>
                          <a:pt x="22338" y="108104"/>
                          <a:pt x="34136" y="113368"/>
                          <a:pt x="12724" y="108015"/>
                        </a:cubicBezTo>
                        <a:cubicBezTo>
                          <a:pt x="9549" y="105898"/>
                          <a:pt x="5316" y="104840"/>
                          <a:pt x="3199" y="101665"/>
                        </a:cubicBezTo>
                        <a:cubicBezTo>
                          <a:pt x="-1219" y="95038"/>
                          <a:pt x="-913" y="79259"/>
                          <a:pt x="3199" y="73090"/>
                        </a:cubicBezTo>
                        <a:cubicBezTo>
                          <a:pt x="5055" y="70305"/>
                          <a:pt x="9731" y="71412"/>
                          <a:pt x="12724" y="69915"/>
                        </a:cubicBezTo>
                        <a:cubicBezTo>
                          <a:pt x="16137" y="68208"/>
                          <a:pt x="19074" y="65682"/>
                          <a:pt x="22249" y="63565"/>
                        </a:cubicBezTo>
                        <a:cubicBezTo>
                          <a:pt x="26482" y="64623"/>
                          <a:pt x="30897" y="68361"/>
                          <a:pt x="34949" y="66740"/>
                        </a:cubicBezTo>
                        <a:cubicBezTo>
                          <a:pt x="38056" y="65497"/>
                          <a:pt x="38124" y="60562"/>
                          <a:pt x="38124" y="57215"/>
                        </a:cubicBezTo>
                        <a:cubicBezTo>
                          <a:pt x="38124" y="48682"/>
                          <a:pt x="37194" y="40047"/>
                          <a:pt x="34949" y="31815"/>
                        </a:cubicBezTo>
                        <a:cubicBezTo>
                          <a:pt x="33945" y="28134"/>
                          <a:pt x="30306" y="25703"/>
                          <a:pt x="28599" y="22290"/>
                        </a:cubicBezTo>
                        <a:cubicBezTo>
                          <a:pt x="27102" y="19297"/>
                          <a:pt x="26482" y="15940"/>
                          <a:pt x="25424" y="12765"/>
                        </a:cubicBezTo>
                        <a:cubicBezTo>
                          <a:pt x="26482" y="8532"/>
                          <a:pt x="24419" y="1319"/>
                          <a:pt x="28599" y="65"/>
                        </a:cubicBezTo>
                        <a:cubicBezTo>
                          <a:pt x="31181" y="-709"/>
                          <a:pt x="73792" y="5614"/>
                          <a:pt x="79399" y="6415"/>
                        </a:cubicBezTo>
                        <a:cubicBezTo>
                          <a:pt x="90893" y="14078"/>
                          <a:pt x="65111" y="5357"/>
                          <a:pt x="66699" y="6415"/>
                        </a:cubicBezTo>
                        <a:close/>
                      </a:path>
                    </a:pathLst>
                  </a:custGeom>
                  <a:solidFill>
                    <a:srgbClr val="9D287A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Freeform 326"/>
                  <p:cNvSpPr/>
                  <p:nvPr/>
                </p:nvSpPr>
                <p:spPr>
                  <a:xfrm flipH="1" flipV="1">
                    <a:off x="2032746" y="4125167"/>
                    <a:ext cx="45719" cy="45719"/>
                  </a:xfrm>
                  <a:custGeom>
                    <a:avLst/>
                    <a:gdLst>
                      <a:gd name="connsiteX0" fmla="*/ 66699 w 180999"/>
                      <a:gd name="connsiteY0" fmla="*/ 6415 h 149290"/>
                      <a:gd name="connsiteX1" fmla="*/ 88924 w 180999"/>
                      <a:gd name="connsiteY1" fmla="*/ 12765 h 149290"/>
                      <a:gd name="connsiteX2" fmla="*/ 101624 w 180999"/>
                      <a:gd name="connsiteY2" fmla="*/ 15940 h 149290"/>
                      <a:gd name="connsiteX3" fmla="*/ 120674 w 180999"/>
                      <a:gd name="connsiteY3" fmla="*/ 22290 h 149290"/>
                      <a:gd name="connsiteX4" fmla="*/ 133374 w 180999"/>
                      <a:gd name="connsiteY4" fmla="*/ 19115 h 149290"/>
                      <a:gd name="connsiteX5" fmla="*/ 142899 w 180999"/>
                      <a:gd name="connsiteY5" fmla="*/ 12765 h 149290"/>
                      <a:gd name="connsiteX6" fmla="*/ 152424 w 180999"/>
                      <a:gd name="connsiteY6" fmla="*/ 9590 h 149290"/>
                      <a:gd name="connsiteX7" fmla="*/ 171474 w 180999"/>
                      <a:gd name="connsiteY7" fmla="*/ 15940 h 149290"/>
                      <a:gd name="connsiteX8" fmla="*/ 180999 w 180999"/>
                      <a:gd name="connsiteY8" fmla="*/ 63565 h 149290"/>
                      <a:gd name="connsiteX9" fmla="*/ 165124 w 180999"/>
                      <a:gd name="connsiteY9" fmla="*/ 79440 h 149290"/>
                      <a:gd name="connsiteX10" fmla="*/ 171474 w 180999"/>
                      <a:gd name="connsiteY10" fmla="*/ 88965 h 149290"/>
                      <a:gd name="connsiteX11" fmla="*/ 161949 w 180999"/>
                      <a:gd name="connsiteY11" fmla="*/ 95315 h 149290"/>
                      <a:gd name="connsiteX12" fmla="*/ 158774 w 180999"/>
                      <a:gd name="connsiteY12" fmla="*/ 127065 h 149290"/>
                      <a:gd name="connsiteX13" fmla="*/ 127024 w 180999"/>
                      <a:gd name="connsiteY13" fmla="*/ 130240 h 149290"/>
                      <a:gd name="connsiteX14" fmla="*/ 104799 w 180999"/>
                      <a:gd name="connsiteY14" fmla="*/ 146115 h 149290"/>
                      <a:gd name="connsiteX15" fmla="*/ 95274 w 180999"/>
                      <a:gd name="connsiteY15" fmla="*/ 149290 h 149290"/>
                      <a:gd name="connsiteX16" fmla="*/ 28599 w 180999"/>
                      <a:gd name="connsiteY16" fmla="*/ 146115 h 149290"/>
                      <a:gd name="connsiteX17" fmla="*/ 22249 w 180999"/>
                      <a:gd name="connsiteY17" fmla="*/ 136590 h 149290"/>
                      <a:gd name="connsiteX18" fmla="*/ 34949 w 180999"/>
                      <a:gd name="connsiteY18" fmla="*/ 133415 h 149290"/>
                      <a:gd name="connsiteX19" fmla="*/ 44474 w 180999"/>
                      <a:gd name="connsiteY19" fmla="*/ 130240 h 149290"/>
                      <a:gd name="connsiteX20" fmla="*/ 12724 w 180999"/>
                      <a:gd name="connsiteY20" fmla="*/ 108015 h 149290"/>
                      <a:gd name="connsiteX21" fmla="*/ 3199 w 180999"/>
                      <a:gd name="connsiteY21" fmla="*/ 101665 h 149290"/>
                      <a:gd name="connsiteX22" fmla="*/ 3199 w 180999"/>
                      <a:gd name="connsiteY22" fmla="*/ 73090 h 149290"/>
                      <a:gd name="connsiteX23" fmla="*/ 12724 w 180999"/>
                      <a:gd name="connsiteY23" fmla="*/ 69915 h 149290"/>
                      <a:gd name="connsiteX24" fmla="*/ 22249 w 180999"/>
                      <a:gd name="connsiteY24" fmla="*/ 63565 h 149290"/>
                      <a:gd name="connsiteX25" fmla="*/ 34949 w 180999"/>
                      <a:gd name="connsiteY25" fmla="*/ 66740 h 149290"/>
                      <a:gd name="connsiteX26" fmla="*/ 38124 w 180999"/>
                      <a:gd name="connsiteY26" fmla="*/ 57215 h 149290"/>
                      <a:gd name="connsiteX27" fmla="*/ 34949 w 180999"/>
                      <a:gd name="connsiteY27" fmla="*/ 31815 h 149290"/>
                      <a:gd name="connsiteX28" fmla="*/ 28599 w 180999"/>
                      <a:gd name="connsiteY28" fmla="*/ 22290 h 149290"/>
                      <a:gd name="connsiteX29" fmla="*/ 25424 w 180999"/>
                      <a:gd name="connsiteY29" fmla="*/ 12765 h 149290"/>
                      <a:gd name="connsiteX30" fmla="*/ 28599 w 180999"/>
                      <a:gd name="connsiteY30" fmla="*/ 65 h 149290"/>
                      <a:gd name="connsiteX31" fmla="*/ 79399 w 180999"/>
                      <a:gd name="connsiteY31" fmla="*/ 6415 h 149290"/>
                      <a:gd name="connsiteX32" fmla="*/ 66699 w 180999"/>
                      <a:gd name="connsiteY32" fmla="*/ 6415 h 149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80999" h="149290">
                        <a:moveTo>
                          <a:pt x="66699" y="6415"/>
                        </a:moveTo>
                        <a:cubicBezTo>
                          <a:pt x="68287" y="7473"/>
                          <a:pt x="81491" y="10738"/>
                          <a:pt x="88924" y="12765"/>
                        </a:cubicBezTo>
                        <a:cubicBezTo>
                          <a:pt x="93134" y="13913"/>
                          <a:pt x="97444" y="14686"/>
                          <a:pt x="101624" y="15940"/>
                        </a:cubicBezTo>
                        <a:cubicBezTo>
                          <a:pt x="108035" y="17863"/>
                          <a:pt x="120674" y="22290"/>
                          <a:pt x="120674" y="22290"/>
                        </a:cubicBezTo>
                        <a:cubicBezTo>
                          <a:pt x="124907" y="21232"/>
                          <a:pt x="129363" y="20834"/>
                          <a:pt x="133374" y="19115"/>
                        </a:cubicBezTo>
                        <a:cubicBezTo>
                          <a:pt x="136881" y="17612"/>
                          <a:pt x="139486" y="14472"/>
                          <a:pt x="142899" y="12765"/>
                        </a:cubicBezTo>
                        <a:cubicBezTo>
                          <a:pt x="145892" y="11268"/>
                          <a:pt x="149249" y="10648"/>
                          <a:pt x="152424" y="9590"/>
                        </a:cubicBezTo>
                        <a:cubicBezTo>
                          <a:pt x="158774" y="11707"/>
                          <a:pt x="170918" y="9270"/>
                          <a:pt x="171474" y="15940"/>
                        </a:cubicBezTo>
                        <a:cubicBezTo>
                          <a:pt x="174966" y="57843"/>
                          <a:pt x="167580" y="43436"/>
                          <a:pt x="180999" y="63565"/>
                        </a:cubicBezTo>
                        <a:cubicBezTo>
                          <a:pt x="174453" y="66838"/>
                          <a:pt x="163327" y="68659"/>
                          <a:pt x="165124" y="79440"/>
                        </a:cubicBezTo>
                        <a:cubicBezTo>
                          <a:pt x="165751" y="83204"/>
                          <a:pt x="169357" y="85790"/>
                          <a:pt x="171474" y="88965"/>
                        </a:cubicBezTo>
                        <a:cubicBezTo>
                          <a:pt x="168299" y="91082"/>
                          <a:pt x="163156" y="91695"/>
                          <a:pt x="161949" y="95315"/>
                        </a:cubicBezTo>
                        <a:cubicBezTo>
                          <a:pt x="158586" y="105405"/>
                          <a:pt x="166295" y="119544"/>
                          <a:pt x="158774" y="127065"/>
                        </a:cubicBezTo>
                        <a:cubicBezTo>
                          <a:pt x="151253" y="134586"/>
                          <a:pt x="137607" y="129182"/>
                          <a:pt x="127024" y="130240"/>
                        </a:cubicBezTo>
                        <a:cubicBezTo>
                          <a:pt x="121732" y="146115"/>
                          <a:pt x="127024" y="138707"/>
                          <a:pt x="104799" y="146115"/>
                        </a:cubicBezTo>
                        <a:lnTo>
                          <a:pt x="95274" y="149290"/>
                        </a:lnTo>
                        <a:cubicBezTo>
                          <a:pt x="73049" y="148232"/>
                          <a:pt x="50520" y="149927"/>
                          <a:pt x="28599" y="146115"/>
                        </a:cubicBezTo>
                        <a:cubicBezTo>
                          <a:pt x="24840" y="145461"/>
                          <a:pt x="20542" y="140003"/>
                          <a:pt x="22249" y="136590"/>
                        </a:cubicBezTo>
                        <a:cubicBezTo>
                          <a:pt x="24200" y="132687"/>
                          <a:pt x="30753" y="134614"/>
                          <a:pt x="34949" y="133415"/>
                        </a:cubicBezTo>
                        <a:cubicBezTo>
                          <a:pt x="38167" y="132496"/>
                          <a:pt x="41299" y="131298"/>
                          <a:pt x="44474" y="130240"/>
                        </a:cubicBezTo>
                        <a:cubicBezTo>
                          <a:pt x="22338" y="108104"/>
                          <a:pt x="34136" y="113368"/>
                          <a:pt x="12724" y="108015"/>
                        </a:cubicBezTo>
                        <a:cubicBezTo>
                          <a:pt x="9549" y="105898"/>
                          <a:pt x="5316" y="104840"/>
                          <a:pt x="3199" y="101665"/>
                        </a:cubicBezTo>
                        <a:cubicBezTo>
                          <a:pt x="-1219" y="95038"/>
                          <a:pt x="-913" y="79259"/>
                          <a:pt x="3199" y="73090"/>
                        </a:cubicBezTo>
                        <a:cubicBezTo>
                          <a:pt x="5055" y="70305"/>
                          <a:pt x="9731" y="71412"/>
                          <a:pt x="12724" y="69915"/>
                        </a:cubicBezTo>
                        <a:cubicBezTo>
                          <a:pt x="16137" y="68208"/>
                          <a:pt x="19074" y="65682"/>
                          <a:pt x="22249" y="63565"/>
                        </a:cubicBezTo>
                        <a:cubicBezTo>
                          <a:pt x="26482" y="64623"/>
                          <a:pt x="30897" y="68361"/>
                          <a:pt x="34949" y="66740"/>
                        </a:cubicBezTo>
                        <a:cubicBezTo>
                          <a:pt x="38056" y="65497"/>
                          <a:pt x="38124" y="60562"/>
                          <a:pt x="38124" y="57215"/>
                        </a:cubicBezTo>
                        <a:cubicBezTo>
                          <a:pt x="38124" y="48682"/>
                          <a:pt x="37194" y="40047"/>
                          <a:pt x="34949" y="31815"/>
                        </a:cubicBezTo>
                        <a:cubicBezTo>
                          <a:pt x="33945" y="28134"/>
                          <a:pt x="30306" y="25703"/>
                          <a:pt x="28599" y="22290"/>
                        </a:cubicBezTo>
                        <a:cubicBezTo>
                          <a:pt x="27102" y="19297"/>
                          <a:pt x="26482" y="15940"/>
                          <a:pt x="25424" y="12765"/>
                        </a:cubicBezTo>
                        <a:cubicBezTo>
                          <a:pt x="26482" y="8532"/>
                          <a:pt x="24419" y="1319"/>
                          <a:pt x="28599" y="65"/>
                        </a:cubicBezTo>
                        <a:cubicBezTo>
                          <a:pt x="31181" y="-709"/>
                          <a:pt x="73792" y="5614"/>
                          <a:pt x="79399" y="6415"/>
                        </a:cubicBezTo>
                        <a:cubicBezTo>
                          <a:pt x="90893" y="14078"/>
                          <a:pt x="65111" y="5357"/>
                          <a:pt x="66699" y="6415"/>
                        </a:cubicBezTo>
                        <a:close/>
                      </a:path>
                    </a:pathLst>
                  </a:custGeom>
                  <a:solidFill>
                    <a:srgbClr val="9D287A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14" name="Group 313"/>
              <p:cNvGrpSpPr/>
              <p:nvPr/>
            </p:nvGrpSpPr>
            <p:grpSpPr>
              <a:xfrm>
                <a:off x="2074779" y="4191344"/>
                <a:ext cx="95250" cy="88898"/>
                <a:chOff x="1999078" y="4102446"/>
                <a:chExt cx="95250" cy="88898"/>
              </a:xfrm>
            </p:grpSpPr>
            <p:sp>
              <p:nvSpPr>
                <p:cNvPr id="320" name="Oval 319"/>
                <p:cNvSpPr/>
                <p:nvPr/>
              </p:nvSpPr>
              <p:spPr>
                <a:xfrm>
                  <a:off x="1999078" y="4102446"/>
                  <a:ext cx="95250" cy="88898"/>
                </a:xfrm>
                <a:prstGeom prst="ellipse">
                  <a:avLst/>
                </a:prstGeom>
                <a:solidFill>
                  <a:srgbClr val="8D79B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1" name="Group 320"/>
                <p:cNvGrpSpPr/>
                <p:nvPr/>
              </p:nvGrpSpPr>
              <p:grpSpPr>
                <a:xfrm>
                  <a:off x="2014941" y="4125030"/>
                  <a:ext cx="63524" cy="45864"/>
                  <a:chOff x="2014941" y="4125030"/>
                  <a:chExt cx="63524" cy="45864"/>
                </a:xfrm>
              </p:grpSpPr>
              <p:sp>
                <p:nvSpPr>
                  <p:cNvPr id="322" name="Freeform 321"/>
                  <p:cNvSpPr/>
                  <p:nvPr/>
                </p:nvSpPr>
                <p:spPr>
                  <a:xfrm>
                    <a:off x="2014941" y="4125030"/>
                    <a:ext cx="63524" cy="45856"/>
                  </a:xfrm>
                  <a:custGeom>
                    <a:avLst/>
                    <a:gdLst>
                      <a:gd name="connsiteX0" fmla="*/ 66699 w 180999"/>
                      <a:gd name="connsiteY0" fmla="*/ 6415 h 149290"/>
                      <a:gd name="connsiteX1" fmla="*/ 88924 w 180999"/>
                      <a:gd name="connsiteY1" fmla="*/ 12765 h 149290"/>
                      <a:gd name="connsiteX2" fmla="*/ 101624 w 180999"/>
                      <a:gd name="connsiteY2" fmla="*/ 15940 h 149290"/>
                      <a:gd name="connsiteX3" fmla="*/ 120674 w 180999"/>
                      <a:gd name="connsiteY3" fmla="*/ 22290 h 149290"/>
                      <a:gd name="connsiteX4" fmla="*/ 133374 w 180999"/>
                      <a:gd name="connsiteY4" fmla="*/ 19115 h 149290"/>
                      <a:gd name="connsiteX5" fmla="*/ 142899 w 180999"/>
                      <a:gd name="connsiteY5" fmla="*/ 12765 h 149290"/>
                      <a:gd name="connsiteX6" fmla="*/ 152424 w 180999"/>
                      <a:gd name="connsiteY6" fmla="*/ 9590 h 149290"/>
                      <a:gd name="connsiteX7" fmla="*/ 171474 w 180999"/>
                      <a:gd name="connsiteY7" fmla="*/ 15940 h 149290"/>
                      <a:gd name="connsiteX8" fmla="*/ 180999 w 180999"/>
                      <a:gd name="connsiteY8" fmla="*/ 63565 h 149290"/>
                      <a:gd name="connsiteX9" fmla="*/ 165124 w 180999"/>
                      <a:gd name="connsiteY9" fmla="*/ 79440 h 149290"/>
                      <a:gd name="connsiteX10" fmla="*/ 171474 w 180999"/>
                      <a:gd name="connsiteY10" fmla="*/ 88965 h 149290"/>
                      <a:gd name="connsiteX11" fmla="*/ 161949 w 180999"/>
                      <a:gd name="connsiteY11" fmla="*/ 95315 h 149290"/>
                      <a:gd name="connsiteX12" fmla="*/ 158774 w 180999"/>
                      <a:gd name="connsiteY12" fmla="*/ 127065 h 149290"/>
                      <a:gd name="connsiteX13" fmla="*/ 127024 w 180999"/>
                      <a:gd name="connsiteY13" fmla="*/ 130240 h 149290"/>
                      <a:gd name="connsiteX14" fmla="*/ 104799 w 180999"/>
                      <a:gd name="connsiteY14" fmla="*/ 146115 h 149290"/>
                      <a:gd name="connsiteX15" fmla="*/ 95274 w 180999"/>
                      <a:gd name="connsiteY15" fmla="*/ 149290 h 149290"/>
                      <a:gd name="connsiteX16" fmla="*/ 28599 w 180999"/>
                      <a:gd name="connsiteY16" fmla="*/ 146115 h 149290"/>
                      <a:gd name="connsiteX17" fmla="*/ 22249 w 180999"/>
                      <a:gd name="connsiteY17" fmla="*/ 136590 h 149290"/>
                      <a:gd name="connsiteX18" fmla="*/ 34949 w 180999"/>
                      <a:gd name="connsiteY18" fmla="*/ 133415 h 149290"/>
                      <a:gd name="connsiteX19" fmla="*/ 44474 w 180999"/>
                      <a:gd name="connsiteY19" fmla="*/ 130240 h 149290"/>
                      <a:gd name="connsiteX20" fmla="*/ 12724 w 180999"/>
                      <a:gd name="connsiteY20" fmla="*/ 108015 h 149290"/>
                      <a:gd name="connsiteX21" fmla="*/ 3199 w 180999"/>
                      <a:gd name="connsiteY21" fmla="*/ 101665 h 149290"/>
                      <a:gd name="connsiteX22" fmla="*/ 3199 w 180999"/>
                      <a:gd name="connsiteY22" fmla="*/ 73090 h 149290"/>
                      <a:gd name="connsiteX23" fmla="*/ 12724 w 180999"/>
                      <a:gd name="connsiteY23" fmla="*/ 69915 h 149290"/>
                      <a:gd name="connsiteX24" fmla="*/ 22249 w 180999"/>
                      <a:gd name="connsiteY24" fmla="*/ 63565 h 149290"/>
                      <a:gd name="connsiteX25" fmla="*/ 34949 w 180999"/>
                      <a:gd name="connsiteY25" fmla="*/ 66740 h 149290"/>
                      <a:gd name="connsiteX26" fmla="*/ 38124 w 180999"/>
                      <a:gd name="connsiteY26" fmla="*/ 57215 h 149290"/>
                      <a:gd name="connsiteX27" fmla="*/ 34949 w 180999"/>
                      <a:gd name="connsiteY27" fmla="*/ 31815 h 149290"/>
                      <a:gd name="connsiteX28" fmla="*/ 28599 w 180999"/>
                      <a:gd name="connsiteY28" fmla="*/ 22290 h 149290"/>
                      <a:gd name="connsiteX29" fmla="*/ 25424 w 180999"/>
                      <a:gd name="connsiteY29" fmla="*/ 12765 h 149290"/>
                      <a:gd name="connsiteX30" fmla="*/ 28599 w 180999"/>
                      <a:gd name="connsiteY30" fmla="*/ 65 h 149290"/>
                      <a:gd name="connsiteX31" fmla="*/ 79399 w 180999"/>
                      <a:gd name="connsiteY31" fmla="*/ 6415 h 149290"/>
                      <a:gd name="connsiteX32" fmla="*/ 66699 w 180999"/>
                      <a:gd name="connsiteY32" fmla="*/ 6415 h 149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80999" h="149290">
                        <a:moveTo>
                          <a:pt x="66699" y="6415"/>
                        </a:moveTo>
                        <a:cubicBezTo>
                          <a:pt x="68287" y="7473"/>
                          <a:pt x="81491" y="10738"/>
                          <a:pt x="88924" y="12765"/>
                        </a:cubicBezTo>
                        <a:cubicBezTo>
                          <a:pt x="93134" y="13913"/>
                          <a:pt x="97444" y="14686"/>
                          <a:pt x="101624" y="15940"/>
                        </a:cubicBezTo>
                        <a:cubicBezTo>
                          <a:pt x="108035" y="17863"/>
                          <a:pt x="120674" y="22290"/>
                          <a:pt x="120674" y="22290"/>
                        </a:cubicBezTo>
                        <a:cubicBezTo>
                          <a:pt x="124907" y="21232"/>
                          <a:pt x="129363" y="20834"/>
                          <a:pt x="133374" y="19115"/>
                        </a:cubicBezTo>
                        <a:cubicBezTo>
                          <a:pt x="136881" y="17612"/>
                          <a:pt x="139486" y="14472"/>
                          <a:pt x="142899" y="12765"/>
                        </a:cubicBezTo>
                        <a:cubicBezTo>
                          <a:pt x="145892" y="11268"/>
                          <a:pt x="149249" y="10648"/>
                          <a:pt x="152424" y="9590"/>
                        </a:cubicBezTo>
                        <a:cubicBezTo>
                          <a:pt x="158774" y="11707"/>
                          <a:pt x="170918" y="9270"/>
                          <a:pt x="171474" y="15940"/>
                        </a:cubicBezTo>
                        <a:cubicBezTo>
                          <a:pt x="174966" y="57843"/>
                          <a:pt x="167580" y="43436"/>
                          <a:pt x="180999" y="63565"/>
                        </a:cubicBezTo>
                        <a:cubicBezTo>
                          <a:pt x="174453" y="66838"/>
                          <a:pt x="163327" y="68659"/>
                          <a:pt x="165124" y="79440"/>
                        </a:cubicBezTo>
                        <a:cubicBezTo>
                          <a:pt x="165751" y="83204"/>
                          <a:pt x="169357" y="85790"/>
                          <a:pt x="171474" y="88965"/>
                        </a:cubicBezTo>
                        <a:cubicBezTo>
                          <a:pt x="168299" y="91082"/>
                          <a:pt x="163156" y="91695"/>
                          <a:pt x="161949" y="95315"/>
                        </a:cubicBezTo>
                        <a:cubicBezTo>
                          <a:pt x="158586" y="105405"/>
                          <a:pt x="166295" y="119544"/>
                          <a:pt x="158774" y="127065"/>
                        </a:cubicBezTo>
                        <a:cubicBezTo>
                          <a:pt x="151253" y="134586"/>
                          <a:pt x="137607" y="129182"/>
                          <a:pt x="127024" y="130240"/>
                        </a:cubicBezTo>
                        <a:cubicBezTo>
                          <a:pt x="121732" y="146115"/>
                          <a:pt x="127024" y="138707"/>
                          <a:pt x="104799" y="146115"/>
                        </a:cubicBezTo>
                        <a:lnTo>
                          <a:pt x="95274" y="149290"/>
                        </a:lnTo>
                        <a:cubicBezTo>
                          <a:pt x="73049" y="148232"/>
                          <a:pt x="50520" y="149927"/>
                          <a:pt x="28599" y="146115"/>
                        </a:cubicBezTo>
                        <a:cubicBezTo>
                          <a:pt x="24840" y="145461"/>
                          <a:pt x="20542" y="140003"/>
                          <a:pt x="22249" y="136590"/>
                        </a:cubicBezTo>
                        <a:cubicBezTo>
                          <a:pt x="24200" y="132687"/>
                          <a:pt x="30753" y="134614"/>
                          <a:pt x="34949" y="133415"/>
                        </a:cubicBezTo>
                        <a:cubicBezTo>
                          <a:pt x="38167" y="132496"/>
                          <a:pt x="41299" y="131298"/>
                          <a:pt x="44474" y="130240"/>
                        </a:cubicBezTo>
                        <a:cubicBezTo>
                          <a:pt x="22338" y="108104"/>
                          <a:pt x="34136" y="113368"/>
                          <a:pt x="12724" y="108015"/>
                        </a:cubicBezTo>
                        <a:cubicBezTo>
                          <a:pt x="9549" y="105898"/>
                          <a:pt x="5316" y="104840"/>
                          <a:pt x="3199" y="101665"/>
                        </a:cubicBezTo>
                        <a:cubicBezTo>
                          <a:pt x="-1219" y="95038"/>
                          <a:pt x="-913" y="79259"/>
                          <a:pt x="3199" y="73090"/>
                        </a:cubicBezTo>
                        <a:cubicBezTo>
                          <a:pt x="5055" y="70305"/>
                          <a:pt x="9731" y="71412"/>
                          <a:pt x="12724" y="69915"/>
                        </a:cubicBezTo>
                        <a:cubicBezTo>
                          <a:pt x="16137" y="68208"/>
                          <a:pt x="19074" y="65682"/>
                          <a:pt x="22249" y="63565"/>
                        </a:cubicBezTo>
                        <a:cubicBezTo>
                          <a:pt x="26482" y="64623"/>
                          <a:pt x="30897" y="68361"/>
                          <a:pt x="34949" y="66740"/>
                        </a:cubicBezTo>
                        <a:cubicBezTo>
                          <a:pt x="38056" y="65497"/>
                          <a:pt x="38124" y="60562"/>
                          <a:pt x="38124" y="57215"/>
                        </a:cubicBezTo>
                        <a:cubicBezTo>
                          <a:pt x="38124" y="48682"/>
                          <a:pt x="37194" y="40047"/>
                          <a:pt x="34949" y="31815"/>
                        </a:cubicBezTo>
                        <a:cubicBezTo>
                          <a:pt x="33945" y="28134"/>
                          <a:pt x="30306" y="25703"/>
                          <a:pt x="28599" y="22290"/>
                        </a:cubicBezTo>
                        <a:cubicBezTo>
                          <a:pt x="27102" y="19297"/>
                          <a:pt x="26482" y="15940"/>
                          <a:pt x="25424" y="12765"/>
                        </a:cubicBezTo>
                        <a:cubicBezTo>
                          <a:pt x="26482" y="8532"/>
                          <a:pt x="24419" y="1319"/>
                          <a:pt x="28599" y="65"/>
                        </a:cubicBezTo>
                        <a:cubicBezTo>
                          <a:pt x="31181" y="-709"/>
                          <a:pt x="73792" y="5614"/>
                          <a:pt x="79399" y="6415"/>
                        </a:cubicBezTo>
                        <a:cubicBezTo>
                          <a:pt x="90893" y="14078"/>
                          <a:pt x="65111" y="5357"/>
                          <a:pt x="66699" y="6415"/>
                        </a:cubicBezTo>
                        <a:close/>
                      </a:path>
                    </a:pathLst>
                  </a:custGeom>
                  <a:solidFill>
                    <a:srgbClr val="9D287A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Freeform 322"/>
                  <p:cNvSpPr/>
                  <p:nvPr/>
                </p:nvSpPr>
                <p:spPr>
                  <a:xfrm flipH="1" flipV="1">
                    <a:off x="2032746" y="4125175"/>
                    <a:ext cx="45718" cy="45719"/>
                  </a:xfrm>
                  <a:custGeom>
                    <a:avLst/>
                    <a:gdLst>
                      <a:gd name="connsiteX0" fmla="*/ 66699 w 180999"/>
                      <a:gd name="connsiteY0" fmla="*/ 6415 h 149290"/>
                      <a:gd name="connsiteX1" fmla="*/ 88924 w 180999"/>
                      <a:gd name="connsiteY1" fmla="*/ 12765 h 149290"/>
                      <a:gd name="connsiteX2" fmla="*/ 101624 w 180999"/>
                      <a:gd name="connsiteY2" fmla="*/ 15940 h 149290"/>
                      <a:gd name="connsiteX3" fmla="*/ 120674 w 180999"/>
                      <a:gd name="connsiteY3" fmla="*/ 22290 h 149290"/>
                      <a:gd name="connsiteX4" fmla="*/ 133374 w 180999"/>
                      <a:gd name="connsiteY4" fmla="*/ 19115 h 149290"/>
                      <a:gd name="connsiteX5" fmla="*/ 142899 w 180999"/>
                      <a:gd name="connsiteY5" fmla="*/ 12765 h 149290"/>
                      <a:gd name="connsiteX6" fmla="*/ 152424 w 180999"/>
                      <a:gd name="connsiteY6" fmla="*/ 9590 h 149290"/>
                      <a:gd name="connsiteX7" fmla="*/ 171474 w 180999"/>
                      <a:gd name="connsiteY7" fmla="*/ 15940 h 149290"/>
                      <a:gd name="connsiteX8" fmla="*/ 180999 w 180999"/>
                      <a:gd name="connsiteY8" fmla="*/ 63565 h 149290"/>
                      <a:gd name="connsiteX9" fmla="*/ 165124 w 180999"/>
                      <a:gd name="connsiteY9" fmla="*/ 79440 h 149290"/>
                      <a:gd name="connsiteX10" fmla="*/ 171474 w 180999"/>
                      <a:gd name="connsiteY10" fmla="*/ 88965 h 149290"/>
                      <a:gd name="connsiteX11" fmla="*/ 161949 w 180999"/>
                      <a:gd name="connsiteY11" fmla="*/ 95315 h 149290"/>
                      <a:gd name="connsiteX12" fmla="*/ 158774 w 180999"/>
                      <a:gd name="connsiteY12" fmla="*/ 127065 h 149290"/>
                      <a:gd name="connsiteX13" fmla="*/ 127024 w 180999"/>
                      <a:gd name="connsiteY13" fmla="*/ 130240 h 149290"/>
                      <a:gd name="connsiteX14" fmla="*/ 104799 w 180999"/>
                      <a:gd name="connsiteY14" fmla="*/ 146115 h 149290"/>
                      <a:gd name="connsiteX15" fmla="*/ 95274 w 180999"/>
                      <a:gd name="connsiteY15" fmla="*/ 149290 h 149290"/>
                      <a:gd name="connsiteX16" fmla="*/ 28599 w 180999"/>
                      <a:gd name="connsiteY16" fmla="*/ 146115 h 149290"/>
                      <a:gd name="connsiteX17" fmla="*/ 22249 w 180999"/>
                      <a:gd name="connsiteY17" fmla="*/ 136590 h 149290"/>
                      <a:gd name="connsiteX18" fmla="*/ 34949 w 180999"/>
                      <a:gd name="connsiteY18" fmla="*/ 133415 h 149290"/>
                      <a:gd name="connsiteX19" fmla="*/ 44474 w 180999"/>
                      <a:gd name="connsiteY19" fmla="*/ 130240 h 149290"/>
                      <a:gd name="connsiteX20" fmla="*/ 12724 w 180999"/>
                      <a:gd name="connsiteY20" fmla="*/ 108015 h 149290"/>
                      <a:gd name="connsiteX21" fmla="*/ 3199 w 180999"/>
                      <a:gd name="connsiteY21" fmla="*/ 101665 h 149290"/>
                      <a:gd name="connsiteX22" fmla="*/ 3199 w 180999"/>
                      <a:gd name="connsiteY22" fmla="*/ 73090 h 149290"/>
                      <a:gd name="connsiteX23" fmla="*/ 12724 w 180999"/>
                      <a:gd name="connsiteY23" fmla="*/ 69915 h 149290"/>
                      <a:gd name="connsiteX24" fmla="*/ 22249 w 180999"/>
                      <a:gd name="connsiteY24" fmla="*/ 63565 h 149290"/>
                      <a:gd name="connsiteX25" fmla="*/ 34949 w 180999"/>
                      <a:gd name="connsiteY25" fmla="*/ 66740 h 149290"/>
                      <a:gd name="connsiteX26" fmla="*/ 38124 w 180999"/>
                      <a:gd name="connsiteY26" fmla="*/ 57215 h 149290"/>
                      <a:gd name="connsiteX27" fmla="*/ 34949 w 180999"/>
                      <a:gd name="connsiteY27" fmla="*/ 31815 h 149290"/>
                      <a:gd name="connsiteX28" fmla="*/ 28599 w 180999"/>
                      <a:gd name="connsiteY28" fmla="*/ 22290 h 149290"/>
                      <a:gd name="connsiteX29" fmla="*/ 25424 w 180999"/>
                      <a:gd name="connsiteY29" fmla="*/ 12765 h 149290"/>
                      <a:gd name="connsiteX30" fmla="*/ 28599 w 180999"/>
                      <a:gd name="connsiteY30" fmla="*/ 65 h 149290"/>
                      <a:gd name="connsiteX31" fmla="*/ 79399 w 180999"/>
                      <a:gd name="connsiteY31" fmla="*/ 6415 h 149290"/>
                      <a:gd name="connsiteX32" fmla="*/ 66699 w 180999"/>
                      <a:gd name="connsiteY32" fmla="*/ 6415 h 149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80999" h="149290">
                        <a:moveTo>
                          <a:pt x="66699" y="6415"/>
                        </a:moveTo>
                        <a:cubicBezTo>
                          <a:pt x="68287" y="7473"/>
                          <a:pt x="81491" y="10738"/>
                          <a:pt x="88924" y="12765"/>
                        </a:cubicBezTo>
                        <a:cubicBezTo>
                          <a:pt x="93134" y="13913"/>
                          <a:pt x="97444" y="14686"/>
                          <a:pt x="101624" y="15940"/>
                        </a:cubicBezTo>
                        <a:cubicBezTo>
                          <a:pt x="108035" y="17863"/>
                          <a:pt x="120674" y="22290"/>
                          <a:pt x="120674" y="22290"/>
                        </a:cubicBezTo>
                        <a:cubicBezTo>
                          <a:pt x="124907" y="21232"/>
                          <a:pt x="129363" y="20834"/>
                          <a:pt x="133374" y="19115"/>
                        </a:cubicBezTo>
                        <a:cubicBezTo>
                          <a:pt x="136881" y="17612"/>
                          <a:pt x="139486" y="14472"/>
                          <a:pt x="142899" y="12765"/>
                        </a:cubicBezTo>
                        <a:cubicBezTo>
                          <a:pt x="145892" y="11268"/>
                          <a:pt x="149249" y="10648"/>
                          <a:pt x="152424" y="9590"/>
                        </a:cubicBezTo>
                        <a:cubicBezTo>
                          <a:pt x="158774" y="11707"/>
                          <a:pt x="170918" y="9270"/>
                          <a:pt x="171474" y="15940"/>
                        </a:cubicBezTo>
                        <a:cubicBezTo>
                          <a:pt x="174966" y="57843"/>
                          <a:pt x="167580" y="43436"/>
                          <a:pt x="180999" y="63565"/>
                        </a:cubicBezTo>
                        <a:cubicBezTo>
                          <a:pt x="174453" y="66838"/>
                          <a:pt x="163327" y="68659"/>
                          <a:pt x="165124" y="79440"/>
                        </a:cubicBezTo>
                        <a:cubicBezTo>
                          <a:pt x="165751" y="83204"/>
                          <a:pt x="169357" y="85790"/>
                          <a:pt x="171474" y="88965"/>
                        </a:cubicBezTo>
                        <a:cubicBezTo>
                          <a:pt x="168299" y="91082"/>
                          <a:pt x="163156" y="91695"/>
                          <a:pt x="161949" y="95315"/>
                        </a:cubicBezTo>
                        <a:cubicBezTo>
                          <a:pt x="158586" y="105405"/>
                          <a:pt x="166295" y="119544"/>
                          <a:pt x="158774" y="127065"/>
                        </a:cubicBezTo>
                        <a:cubicBezTo>
                          <a:pt x="151253" y="134586"/>
                          <a:pt x="137607" y="129182"/>
                          <a:pt x="127024" y="130240"/>
                        </a:cubicBezTo>
                        <a:cubicBezTo>
                          <a:pt x="121732" y="146115"/>
                          <a:pt x="127024" y="138707"/>
                          <a:pt x="104799" y="146115"/>
                        </a:cubicBezTo>
                        <a:lnTo>
                          <a:pt x="95274" y="149290"/>
                        </a:lnTo>
                        <a:cubicBezTo>
                          <a:pt x="73049" y="148232"/>
                          <a:pt x="50520" y="149927"/>
                          <a:pt x="28599" y="146115"/>
                        </a:cubicBezTo>
                        <a:cubicBezTo>
                          <a:pt x="24840" y="145461"/>
                          <a:pt x="20542" y="140003"/>
                          <a:pt x="22249" y="136590"/>
                        </a:cubicBezTo>
                        <a:cubicBezTo>
                          <a:pt x="24200" y="132687"/>
                          <a:pt x="30753" y="134614"/>
                          <a:pt x="34949" y="133415"/>
                        </a:cubicBezTo>
                        <a:cubicBezTo>
                          <a:pt x="38167" y="132496"/>
                          <a:pt x="41299" y="131298"/>
                          <a:pt x="44474" y="130240"/>
                        </a:cubicBezTo>
                        <a:cubicBezTo>
                          <a:pt x="22338" y="108104"/>
                          <a:pt x="34136" y="113368"/>
                          <a:pt x="12724" y="108015"/>
                        </a:cubicBezTo>
                        <a:cubicBezTo>
                          <a:pt x="9549" y="105898"/>
                          <a:pt x="5316" y="104840"/>
                          <a:pt x="3199" y="101665"/>
                        </a:cubicBezTo>
                        <a:cubicBezTo>
                          <a:pt x="-1219" y="95038"/>
                          <a:pt x="-913" y="79259"/>
                          <a:pt x="3199" y="73090"/>
                        </a:cubicBezTo>
                        <a:cubicBezTo>
                          <a:pt x="5055" y="70305"/>
                          <a:pt x="9731" y="71412"/>
                          <a:pt x="12724" y="69915"/>
                        </a:cubicBezTo>
                        <a:cubicBezTo>
                          <a:pt x="16137" y="68208"/>
                          <a:pt x="19074" y="65682"/>
                          <a:pt x="22249" y="63565"/>
                        </a:cubicBezTo>
                        <a:cubicBezTo>
                          <a:pt x="26482" y="64623"/>
                          <a:pt x="30897" y="68361"/>
                          <a:pt x="34949" y="66740"/>
                        </a:cubicBezTo>
                        <a:cubicBezTo>
                          <a:pt x="38056" y="65497"/>
                          <a:pt x="38124" y="60562"/>
                          <a:pt x="38124" y="57215"/>
                        </a:cubicBezTo>
                        <a:cubicBezTo>
                          <a:pt x="38124" y="48682"/>
                          <a:pt x="37194" y="40047"/>
                          <a:pt x="34949" y="31815"/>
                        </a:cubicBezTo>
                        <a:cubicBezTo>
                          <a:pt x="33945" y="28134"/>
                          <a:pt x="30306" y="25703"/>
                          <a:pt x="28599" y="22290"/>
                        </a:cubicBezTo>
                        <a:cubicBezTo>
                          <a:pt x="27102" y="19297"/>
                          <a:pt x="26482" y="15940"/>
                          <a:pt x="25424" y="12765"/>
                        </a:cubicBezTo>
                        <a:cubicBezTo>
                          <a:pt x="26482" y="8532"/>
                          <a:pt x="24419" y="1319"/>
                          <a:pt x="28599" y="65"/>
                        </a:cubicBezTo>
                        <a:cubicBezTo>
                          <a:pt x="31181" y="-709"/>
                          <a:pt x="73792" y="5614"/>
                          <a:pt x="79399" y="6415"/>
                        </a:cubicBezTo>
                        <a:cubicBezTo>
                          <a:pt x="90893" y="14078"/>
                          <a:pt x="65111" y="5357"/>
                          <a:pt x="66699" y="6415"/>
                        </a:cubicBezTo>
                        <a:close/>
                      </a:path>
                    </a:pathLst>
                  </a:custGeom>
                  <a:solidFill>
                    <a:srgbClr val="9D287A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1951453" y="4232981"/>
                <a:ext cx="95250" cy="88898"/>
                <a:chOff x="1999078" y="4102446"/>
                <a:chExt cx="95250" cy="88898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1999078" y="4102446"/>
                  <a:ext cx="95250" cy="88898"/>
                </a:xfrm>
                <a:prstGeom prst="ellipse">
                  <a:avLst/>
                </a:prstGeom>
                <a:solidFill>
                  <a:srgbClr val="8D79B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7" name="Group 316"/>
                <p:cNvGrpSpPr/>
                <p:nvPr/>
              </p:nvGrpSpPr>
              <p:grpSpPr>
                <a:xfrm>
                  <a:off x="2014941" y="4125030"/>
                  <a:ext cx="63524" cy="45856"/>
                  <a:chOff x="2014941" y="4125030"/>
                  <a:chExt cx="63524" cy="45856"/>
                </a:xfrm>
              </p:grpSpPr>
              <p:sp>
                <p:nvSpPr>
                  <p:cNvPr id="318" name="Freeform 317"/>
                  <p:cNvSpPr/>
                  <p:nvPr/>
                </p:nvSpPr>
                <p:spPr>
                  <a:xfrm>
                    <a:off x="2014941" y="4125030"/>
                    <a:ext cx="63524" cy="45856"/>
                  </a:xfrm>
                  <a:custGeom>
                    <a:avLst/>
                    <a:gdLst>
                      <a:gd name="connsiteX0" fmla="*/ 66699 w 180999"/>
                      <a:gd name="connsiteY0" fmla="*/ 6415 h 149290"/>
                      <a:gd name="connsiteX1" fmla="*/ 88924 w 180999"/>
                      <a:gd name="connsiteY1" fmla="*/ 12765 h 149290"/>
                      <a:gd name="connsiteX2" fmla="*/ 101624 w 180999"/>
                      <a:gd name="connsiteY2" fmla="*/ 15940 h 149290"/>
                      <a:gd name="connsiteX3" fmla="*/ 120674 w 180999"/>
                      <a:gd name="connsiteY3" fmla="*/ 22290 h 149290"/>
                      <a:gd name="connsiteX4" fmla="*/ 133374 w 180999"/>
                      <a:gd name="connsiteY4" fmla="*/ 19115 h 149290"/>
                      <a:gd name="connsiteX5" fmla="*/ 142899 w 180999"/>
                      <a:gd name="connsiteY5" fmla="*/ 12765 h 149290"/>
                      <a:gd name="connsiteX6" fmla="*/ 152424 w 180999"/>
                      <a:gd name="connsiteY6" fmla="*/ 9590 h 149290"/>
                      <a:gd name="connsiteX7" fmla="*/ 171474 w 180999"/>
                      <a:gd name="connsiteY7" fmla="*/ 15940 h 149290"/>
                      <a:gd name="connsiteX8" fmla="*/ 180999 w 180999"/>
                      <a:gd name="connsiteY8" fmla="*/ 63565 h 149290"/>
                      <a:gd name="connsiteX9" fmla="*/ 165124 w 180999"/>
                      <a:gd name="connsiteY9" fmla="*/ 79440 h 149290"/>
                      <a:gd name="connsiteX10" fmla="*/ 171474 w 180999"/>
                      <a:gd name="connsiteY10" fmla="*/ 88965 h 149290"/>
                      <a:gd name="connsiteX11" fmla="*/ 161949 w 180999"/>
                      <a:gd name="connsiteY11" fmla="*/ 95315 h 149290"/>
                      <a:gd name="connsiteX12" fmla="*/ 158774 w 180999"/>
                      <a:gd name="connsiteY12" fmla="*/ 127065 h 149290"/>
                      <a:gd name="connsiteX13" fmla="*/ 127024 w 180999"/>
                      <a:gd name="connsiteY13" fmla="*/ 130240 h 149290"/>
                      <a:gd name="connsiteX14" fmla="*/ 104799 w 180999"/>
                      <a:gd name="connsiteY14" fmla="*/ 146115 h 149290"/>
                      <a:gd name="connsiteX15" fmla="*/ 95274 w 180999"/>
                      <a:gd name="connsiteY15" fmla="*/ 149290 h 149290"/>
                      <a:gd name="connsiteX16" fmla="*/ 28599 w 180999"/>
                      <a:gd name="connsiteY16" fmla="*/ 146115 h 149290"/>
                      <a:gd name="connsiteX17" fmla="*/ 22249 w 180999"/>
                      <a:gd name="connsiteY17" fmla="*/ 136590 h 149290"/>
                      <a:gd name="connsiteX18" fmla="*/ 34949 w 180999"/>
                      <a:gd name="connsiteY18" fmla="*/ 133415 h 149290"/>
                      <a:gd name="connsiteX19" fmla="*/ 44474 w 180999"/>
                      <a:gd name="connsiteY19" fmla="*/ 130240 h 149290"/>
                      <a:gd name="connsiteX20" fmla="*/ 12724 w 180999"/>
                      <a:gd name="connsiteY20" fmla="*/ 108015 h 149290"/>
                      <a:gd name="connsiteX21" fmla="*/ 3199 w 180999"/>
                      <a:gd name="connsiteY21" fmla="*/ 101665 h 149290"/>
                      <a:gd name="connsiteX22" fmla="*/ 3199 w 180999"/>
                      <a:gd name="connsiteY22" fmla="*/ 73090 h 149290"/>
                      <a:gd name="connsiteX23" fmla="*/ 12724 w 180999"/>
                      <a:gd name="connsiteY23" fmla="*/ 69915 h 149290"/>
                      <a:gd name="connsiteX24" fmla="*/ 22249 w 180999"/>
                      <a:gd name="connsiteY24" fmla="*/ 63565 h 149290"/>
                      <a:gd name="connsiteX25" fmla="*/ 34949 w 180999"/>
                      <a:gd name="connsiteY25" fmla="*/ 66740 h 149290"/>
                      <a:gd name="connsiteX26" fmla="*/ 38124 w 180999"/>
                      <a:gd name="connsiteY26" fmla="*/ 57215 h 149290"/>
                      <a:gd name="connsiteX27" fmla="*/ 34949 w 180999"/>
                      <a:gd name="connsiteY27" fmla="*/ 31815 h 149290"/>
                      <a:gd name="connsiteX28" fmla="*/ 28599 w 180999"/>
                      <a:gd name="connsiteY28" fmla="*/ 22290 h 149290"/>
                      <a:gd name="connsiteX29" fmla="*/ 25424 w 180999"/>
                      <a:gd name="connsiteY29" fmla="*/ 12765 h 149290"/>
                      <a:gd name="connsiteX30" fmla="*/ 28599 w 180999"/>
                      <a:gd name="connsiteY30" fmla="*/ 65 h 149290"/>
                      <a:gd name="connsiteX31" fmla="*/ 79399 w 180999"/>
                      <a:gd name="connsiteY31" fmla="*/ 6415 h 149290"/>
                      <a:gd name="connsiteX32" fmla="*/ 66699 w 180999"/>
                      <a:gd name="connsiteY32" fmla="*/ 6415 h 149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80999" h="149290">
                        <a:moveTo>
                          <a:pt x="66699" y="6415"/>
                        </a:moveTo>
                        <a:cubicBezTo>
                          <a:pt x="68287" y="7473"/>
                          <a:pt x="81491" y="10738"/>
                          <a:pt x="88924" y="12765"/>
                        </a:cubicBezTo>
                        <a:cubicBezTo>
                          <a:pt x="93134" y="13913"/>
                          <a:pt x="97444" y="14686"/>
                          <a:pt x="101624" y="15940"/>
                        </a:cubicBezTo>
                        <a:cubicBezTo>
                          <a:pt x="108035" y="17863"/>
                          <a:pt x="120674" y="22290"/>
                          <a:pt x="120674" y="22290"/>
                        </a:cubicBezTo>
                        <a:cubicBezTo>
                          <a:pt x="124907" y="21232"/>
                          <a:pt x="129363" y="20834"/>
                          <a:pt x="133374" y="19115"/>
                        </a:cubicBezTo>
                        <a:cubicBezTo>
                          <a:pt x="136881" y="17612"/>
                          <a:pt x="139486" y="14472"/>
                          <a:pt x="142899" y="12765"/>
                        </a:cubicBezTo>
                        <a:cubicBezTo>
                          <a:pt x="145892" y="11268"/>
                          <a:pt x="149249" y="10648"/>
                          <a:pt x="152424" y="9590"/>
                        </a:cubicBezTo>
                        <a:cubicBezTo>
                          <a:pt x="158774" y="11707"/>
                          <a:pt x="170918" y="9270"/>
                          <a:pt x="171474" y="15940"/>
                        </a:cubicBezTo>
                        <a:cubicBezTo>
                          <a:pt x="174966" y="57843"/>
                          <a:pt x="167580" y="43436"/>
                          <a:pt x="180999" y="63565"/>
                        </a:cubicBezTo>
                        <a:cubicBezTo>
                          <a:pt x="174453" y="66838"/>
                          <a:pt x="163327" y="68659"/>
                          <a:pt x="165124" y="79440"/>
                        </a:cubicBezTo>
                        <a:cubicBezTo>
                          <a:pt x="165751" y="83204"/>
                          <a:pt x="169357" y="85790"/>
                          <a:pt x="171474" y="88965"/>
                        </a:cubicBezTo>
                        <a:cubicBezTo>
                          <a:pt x="168299" y="91082"/>
                          <a:pt x="163156" y="91695"/>
                          <a:pt x="161949" y="95315"/>
                        </a:cubicBezTo>
                        <a:cubicBezTo>
                          <a:pt x="158586" y="105405"/>
                          <a:pt x="166295" y="119544"/>
                          <a:pt x="158774" y="127065"/>
                        </a:cubicBezTo>
                        <a:cubicBezTo>
                          <a:pt x="151253" y="134586"/>
                          <a:pt x="137607" y="129182"/>
                          <a:pt x="127024" y="130240"/>
                        </a:cubicBezTo>
                        <a:cubicBezTo>
                          <a:pt x="121732" y="146115"/>
                          <a:pt x="127024" y="138707"/>
                          <a:pt x="104799" y="146115"/>
                        </a:cubicBezTo>
                        <a:lnTo>
                          <a:pt x="95274" y="149290"/>
                        </a:lnTo>
                        <a:cubicBezTo>
                          <a:pt x="73049" y="148232"/>
                          <a:pt x="50520" y="149927"/>
                          <a:pt x="28599" y="146115"/>
                        </a:cubicBezTo>
                        <a:cubicBezTo>
                          <a:pt x="24840" y="145461"/>
                          <a:pt x="20542" y="140003"/>
                          <a:pt x="22249" y="136590"/>
                        </a:cubicBezTo>
                        <a:cubicBezTo>
                          <a:pt x="24200" y="132687"/>
                          <a:pt x="30753" y="134614"/>
                          <a:pt x="34949" y="133415"/>
                        </a:cubicBezTo>
                        <a:cubicBezTo>
                          <a:pt x="38167" y="132496"/>
                          <a:pt x="41299" y="131298"/>
                          <a:pt x="44474" y="130240"/>
                        </a:cubicBezTo>
                        <a:cubicBezTo>
                          <a:pt x="22338" y="108104"/>
                          <a:pt x="34136" y="113368"/>
                          <a:pt x="12724" y="108015"/>
                        </a:cubicBezTo>
                        <a:cubicBezTo>
                          <a:pt x="9549" y="105898"/>
                          <a:pt x="5316" y="104840"/>
                          <a:pt x="3199" y="101665"/>
                        </a:cubicBezTo>
                        <a:cubicBezTo>
                          <a:pt x="-1219" y="95038"/>
                          <a:pt x="-913" y="79259"/>
                          <a:pt x="3199" y="73090"/>
                        </a:cubicBezTo>
                        <a:cubicBezTo>
                          <a:pt x="5055" y="70305"/>
                          <a:pt x="9731" y="71412"/>
                          <a:pt x="12724" y="69915"/>
                        </a:cubicBezTo>
                        <a:cubicBezTo>
                          <a:pt x="16137" y="68208"/>
                          <a:pt x="19074" y="65682"/>
                          <a:pt x="22249" y="63565"/>
                        </a:cubicBezTo>
                        <a:cubicBezTo>
                          <a:pt x="26482" y="64623"/>
                          <a:pt x="30897" y="68361"/>
                          <a:pt x="34949" y="66740"/>
                        </a:cubicBezTo>
                        <a:cubicBezTo>
                          <a:pt x="38056" y="65497"/>
                          <a:pt x="38124" y="60562"/>
                          <a:pt x="38124" y="57215"/>
                        </a:cubicBezTo>
                        <a:cubicBezTo>
                          <a:pt x="38124" y="48682"/>
                          <a:pt x="37194" y="40047"/>
                          <a:pt x="34949" y="31815"/>
                        </a:cubicBezTo>
                        <a:cubicBezTo>
                          <a:pt x="33945" y="28134"/>
                          <a:pt x="30306" y="25703"/>
                          <a:pt x="28599" y="22290"/>
                        </a:cubicBezTo>
                        <a:cubicBezTo>
                          <a:pt x="27102" y="19297"/>
                          <a:pt x="26482" y="15940"/>
                          <a:pt x="25424" y="12765"/>
                        </a:cubicBezTo>
                        <a:cubicBezTo>
                          <a:pt x="26482" y="8532"/>
                          <a:pt x="24419" y="1319"/>
                          <a:pt x="28599" y="65"/>
                        </a:cubicBezTo>
                        <a:cubicBezTo>
                          <a:pt x="31181" y="-709"/>
                          <a:pt x="73792" y="5614"/>
                          <a:pt x="79399" y="6415"/>
                        </a:cubicBezTo>
                        <a:cubicBezTo>
                          <a:pt x="90893" y="14078"/>
                          <a:pt x="65111" y="5357"/>
                          <a:pt x="66699" y="6415"/>
                        </a:cubicBezTo>
                        <a:close/>
                      </a:path>
                    </a:pathLst>
                  </a:custGeom>
                  <a:solidFill>
                    <a:srgbClr val="9D287A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>
                  <a:xfrm flipH="1" flipV="1">
                    <a:off x="2032746" y="4125167"/>
                    <a:ext cx="45719" cy="45719"/>
                  </a:xfrm>
                  <a:custGeom>
                    <a:avLst/>
                    <a:gdLst>
                      <a:gd name="connsiteX0" fmla="*/ 66699 w 180999"/>
                      <a:gd name="connsiteY0" fmla="*/ 6415 h 149290"/>
                      <a:gd name="connsiteX1" fmla="*/ 88924 w 180999"/>
                      <a:gd name="connsiteY1" fmla="*/ 12765 h 149290"/>
                      <a:gd name="connsiteX2" fmla="*/ 101624 w 180999"/>
                      <a:gd name="connsiteY2" fmla="*/ 15940 h 149290"/>
                      <a:gd name="connsiteX3" fmla="*/ 120674 w 180999"/>
                      <a:gd name="connsiteY3" fmla="*/ 22290 h 149290"/>
                      <a:gd name="connsiteX4" fmla="*/ 133374 w 180999"/>
                      <a:gd name="connsiteY4" fmla="*/ 19115 h 149290"/>
                      <a:gd name="connsiteX5" fmla="*/ 142899 w 180999"/>
                      <a:gd name="connsiteY5" fmla="*/ 12765 h 149290"/>
                      <a:gd name="connsiteX6" fmla="*/ 152424 w 180999"/>
                      <a:gd name="connsiteY6" fmla="*/ 9590 h 149290"/>
                      <a:gd name="connsiteX7" fmla="*/ 171474 w 180999"/>
                      <a:gd name="connsiteY7" fmla="*/ 15940 h 149290"/>
                      <a:gd name="connsiteX8" fmla="*/ 180999 w 180999"/>
                      <a:gd name="connsiteY8" fmla="*/ 63565 h 149290"/>
                      <a:gd name="connsiteX9" fmla="*/ 165124 w 180999"/>
                      <a:gd name="connsiteY9" fmla="*/ 79440 h 149290"/>
                      <a:gd name="connsiteX10" fmla="*/ 171474 w 180999"/>
                      <a:gd name="connsiteY10" fmla="*/ 88965 h 149290"/>
                      <a:gd name="connsiteX11" fmla="*/ 161949 w 180999"/>
                      <a:gd name="connsiteY11" fmla="*/ 95315 h 149290"/>
                      <a:gd name="connsiteX12" fmla="*/ 158774 w 180999"/>
                      <a:gd name="connsiteY12" fmla="*/ 127065 h 149290"/>
                      <a:gd name="connsiteX13" fmla="*/ 127024 w 180999"/>
                      <a:gd name="connsiteY13" fmla="*/ 130240 h 149290"/>
                      <a:gd name="connsiteX14" fmla="*/ 104799 w 180999"/>
                      <a:gd name="connsiteY14" fmla="*/ 146115 h 149290"/>
                      <a:gd name="connsiteX15" fmla="*/ 95274 w 180999"/>
                      <a:gd name="connsiteY15" fmla="*/ 149290 h 149290"/>
                      <a:gd name="connsiteX16" fmla="*/ 28599 w 180999"/>
                      <a:gd name="connsiteY16" fmla="*/ 146115 h 149290"/>
                      <a:gd name="connsiteX17" fmla="*/ 22249 w 180999"/>
                      <a:gd name="connsiteY17" fmla="*/ 136590 h 149290"/>
                      <a:gd name="connsiteX18" fmla="*/ 34949 w 180999"/>
                      <a:gd name="connsiteY18" fmla="*/ 133415 h 149290"/>
                      <a:gd name="connsiteX19" fmla="*/ 44474 w 180999"/>
                      <a:gd name="connsiteY19" fmla="*/ 130240 h 149290"/>
                      <a:gd name="connsiteX20" fmla="*/ 12724 w 180999"/>
                      <a:gd name="connsiteY20" fmla="*/ 108015 h 149290"/>
                      <a:gd name="connsiteX21" fmla="*/ 3199 w 180999"/>
                      <a:gd name="connsiteY21" fmla="*/ 101665 h 149290"/>
                      <a:gd name="connsiteX22" fmla="*/ 3199 w 180999"/>
                      <a:gd name="connsiteY22" fmla="*/ 73090 h 149290"/>
                      <a:gd name="connsiteX23" fmla="*/ 12724 w 180999"/>
                      <a:gd name="connsiteY23" fmla="*/ 69915 h 149290"/>
                      <a:gd name="connsiteX24" fmla="*/ 22249 w 180999"/>
                      <a:gd name="connsiteY24" fmla="*/ 63565 h 149290"/>
                      <a:gd name="connsiteX25" fmla="*/ 34949 w 180999"/>
                      <a:gd name="connsiteY25" fmla="*/ 66740 h 149290"/>
                      <a:gd name="connsiteX26" fmla="*/ 38124 w 180999"/>
                      <a:gd name="connsiteY26" fmla="*/ 57215 h 149290"/>
                      <a:gd name="connsiteX27" fmla="*/ 34949 w 180999"/>
                      <a:gd name="connsiteY27" fmla="*/ 31815 h 149290"/>
                      <a:gd name="connsiteX28" fmla="*/ 28599 w 180999"/>
                      <a:gd name="connsiteY28" fmla="*/ 22290 h 149290"/>
                      <a:gd name="connsiteX29" fmla="*/ 25424 w 180999"/>
                      <a:gd name="connsiteY29" fmla="*/ 12765 h 149290"/>
                      <a:gd name="connsiteX30" fmla="*/ 28599 w 180999"/>
                      <a:gd name="connsiteY30" fmla="*/ 65 h 149290"/>
                      <a:gd name="connsiteX31" fmla="*/ 79399 w 180999"/>
                      <a:gd name="connsiteY31" fmla="*/ 6415 h 149290"/>
                      <a:gd name="connsiteX32" fmla="*/ 66699 w 180999"/>
                      <a:gd name="connsiteY32" fmla="*/ 6415 h 149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180999" h="149290">
                        <a:moveTo>
                          <a:pt x="66699" y="6415"/>
                        </a:moveTo>
                        <a:cubicBezTo>
                          <a:pt x="68287" y="7473"/>
                          <a:pt x="81491" y="10738"/>
                          <a:pt x="88924" y="12765"/>
                        </a:cubicBezTo>
                        <a:cubicBezTo>
                          <a:pt x="93134" y="13913"/>
                          <a:pt x="97444" y="14686"/>
                          <a:pt x="101624" y="15940"/>
                        </a:cubicBezTo>
                        <a:cubicBezTo>
                          <a:pt x="108035" y="17863"/>
                          <a:pt x="120674" y="22290"/>
                          <a:pt x="120674" y="22290"/>
                        </a:cubicBezTo>
                        <a:cubicBezTo>
                          <a:pt x="124907" y="21232"/>
                          <a:pt x="129363" y="20834"/>
                          <a:pt x="133374" y="19115"/>
                        </a:cubicBezTo>
                        <a:cubicBezTo>
                          <a:pt x="136881" y="17612"/>
                          <a:pt x="139486" y="14472"/>
                          <a:pt x="142899" y="12765"/>
                        </a:cubicBezTo>
                        <a:cubicBezTo>
                          <a:pt x="145892" y="11268"/>
                          <a:pt x="149249" y="10648"/>
                          <a:pt x="152424" y="9590"/>
                        </a:cubicBezTo>
                        <a:cubicBezTo>
                          <a:pt x="158774" y="11707"/>
                          <a:pt x="170918" y="9270"/>
                          <a:pt x="171474" y="15940"/>
                        </a:cubicBezTo>
                        <a:cubicBezTo>
                          <a:pt x="174966" y="57843"/>
                          <a:pt x="167580" y="43436"/>
                          <a:pt x="180999" y="63565"/>
                        </a:cubicBezTo>
                        <a:cubicBezTo>
                          <a:pt x="174453" y="66838"/>
                          <a:pt x="163327" y="68659"/>
                          <a:pt x="165124" y="79440"/>
                        </a:cubicBezTo>
                        <a:cubicBezTo>
                          <a:pt x="165751" y="83204"/>
                          <a:pt x="169357" y="85790"/>
                          <a:pt x="171474" y="88965"/>
                        </a:cubicBezTo>
                        <a:cubicBezTo>
                          <a:pt x="168299" y="91082"/>
                          <a:pt x="163156" y="91695"/>
                          <a:pt x="161949" y="95315"/>
                        </a:cubicBezTo>
                        <a:cubicBezTo>
                          <a:pt x="158586" y="105405"/>
                          <a:pt x="166295" y="119544"/>
                          <a:pt x="158774" y="127065"/>
                        </a:cubicBezTo>
                        <a:cubicBezTo>
                          <a:pt x="151253" y="134586"/>
                          <a:pt x="137607" y="129182"/>
                          <a:pt x="127024" y="130240"/>
                        </a:cubicBezTo>
                        <a:cubicBezTo>
                          <a:pt x="121732" y="146115"/>
                          <a:pt x="127024" y="138707"/>
                          <a:pt x="104799" y="146115"/>
                        </a:cubicBezTo>
                        <a:lnTo>
                          <a:pt x="95274" y="149290"/>
                        </a:lnTo>
                        <a:cubicBezTo>
                          <a:pt x="73049" y="148232"/>
                          <a:pt x="50520" y="149927"/>
                          <a:pt x="28599" y="146115"/>
                        </a:cubicBezTo>
                        <a:cubicBezTo>
                          <a:pt x="24840" y="145461"/>
                          <a:pt x="20542" y="140003"/>
                          <a:pt x="22249" y="136590"/>
                        </a:cubicBezTo>
                        <a:cubicBezTo>
                          <a:pt x="24200" y="132687"/>
                          <a:pt x="30753" y="134614"/>
                          <a:pt x="34949" y="133415"/>
                        </a:cubicBezTo>
                        <a:cubicBezTo>
                          <a:pt x="38167" y="132496"/>
                          <a:pt x="41299" y="131298"/>
                          <a:pt x="44474" y="130240"/>
                        </a:cubicBezTo>
                        <a:cubicBezTo>
                          <a:pt x="22338" y="108104"/>
                          <a:pt x="34136" y="113368"/>
                          <a:pt x="12724" y="108015"/>
                        </a:cubicBezTo>
                        <a:cubicBezTo>
                          <a:pt x="9549" y="105898"/>
                          <a:pt x="5316" y="104840"/>
                          <a:pt x="3199" y="101665"/>
                        </a:cubicBezTo>
                        <a:cubicBezTo>
                          <a:pt x="-1219" y="95038"/>
                          <a:pt x="-913" y="79259"/>
                          <a:pt x="3199" y="73090"/>
                        </a:cubicBezTo>
                        <a:cubicBezTo>
                          <a:pt x="5055" y="70305"/>
                          <a:pt x="9731" y="71412"/>
                          <a:pt x="12724" y="69915"/>
                        </a:cubicBezTo>
                        <a:cubicBezTo>
                          <a:pt x="16137" y="68208"/>
                          <a:pt x="19074" y="65682"/>
                          <a:pt x="22249" y="63565"/>
                        </a:cubicBezTo>
                        <a:cubicBezTo>
                          <a:pt x="26482" y="64623"/>
                          <a:pt x="30897" y="68361"/>
                          <a:pt x="34949" y="66740"/>
                        </a:cubicBezTo>
                        <a:cubicBezTo>
                          <a:pt x="38056" y="65497"/>
                          <a:pt x="38124" y="60562"/>
                          <a:pt x="38124" y="57215"/>
                        </a:cubicBezTo>
                        <a:cubicBezTo>
                          <a:pt x="38124" y="48682"/>
                          <a:pt x="37194" y="40047"/>
                          <a:pt x="34949" y="31815"/>
                        </a:cubicBezTo>
                        <a:cubicBezTo>
                          <a:pt x="33945" y="28134"/>
                          <a:pt x="30306" y="25703"/>
                          <a:pt x="28599" y="22290"/>
                        </a:cubicBezTo>
                        <a:cubicBezTo>
                          <a:pt x="27102" y="19297"/>
                          <a:pt x="26482" y="15940"/>
                          <a:pt x="25424" y="12765"/>
                        </a:cubicBezTo>
                        <a:cubicBezTo>
                          <a:pt x="26482" y="8532"/>
                          <a:pt x="24419" y="1319"/>
                          <a:pt x="28599" y="65"/>
                        </a:cubicBezTo>
                        <a:cubicBezTo>
                          <a:pt x="31181" y="-709"/>
                          <a:pt x="73792" y="5614"/>
                          <a:pt x="79399" y="6415"/>
                        </a:cubicBezTo>
                        <a:cubicBezTo>
                          <a:pt x="90893" y="14078"/>
                          <a:pt x="65111" y="5357"/>
                          <a:pt x="66699" y="6415"/>
                        </a:cubicBezTo>
                        <a:close/>
                      </a:path>
                    </a:pathLst>
                  </a:custGeom>
                  <a:solidFill>
                    <a:srgbClr val="9D287A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2" name="Rectangle 31"/>
            <p:cNvSpPr/>
            <p:nvPr/>
          </p:nvSpPr>
          <p:spPr>
            <a:xfrm rot="279638">
              <a:off x="1631505" y="731552"/>
              <a:ext cx="737364" cy="47626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279638">
              <a:off x="1637822" y="720885"/>
              <a:ext cx="356350" cy="451805"/>
              <a:chOff x="2686055" y="899715"/>
              <a:chExt cx="827347" cy="746521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2686055" y="899715"/>
                <a:ext cx="263745" cy="741521"/>
                <a:chOff x="2686055" y="899715"/>
                <a:chExt cx="263745" cy="741521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2786175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297" name="Group 296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305" name="Oval 30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" name="Oval 30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Oval 30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Oval 30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Oval 30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" name="Oval 30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8" name="Group 297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99" name="Oval 29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0" name="Oval 29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" name="Oval 30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2" name="Oval 30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3" name="Oval 30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4" name="Oval 30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2686055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283" name="Group 282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91" name="Oval 29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Oval 29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Oval 29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Oval 29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Oval 29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Oval 29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4" name="Group 283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85" name="Oval 28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" name="Oval 28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Oval 28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solidFill>
                      <a:srgbClr val="C3D69B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8" name="Oval 28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Oval 28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0" name="Oval 28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2881940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269" name="Group 268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77" name="Oval 27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Oval 27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Oval 27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Oval 27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Oval 28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Oval 28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0" name="Group 269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71" name="Oval 27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Oval 27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Oval 27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Oval 27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solidFill>
                      <a:srgbClr val="D99694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Oval 27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" name="Oval 27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74" name="Group 173"/>
              <p:cNvGrpSpPr/>
              <p:nvPr/>
            </p:nvGrpSpPr>
            <p:grpSpPr>
              <a:xfrm>
                <a:off x="2970327" y="899715"/>
                <a:ext cx="263745" cy="741521"/>
                <a:chOff x="2686055" y="899715"/>
                <a:chExt cx="263745" cy="741521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2786175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252" name="Group 251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60" name="Oval 25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Oval 26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" name="Oval 26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Oval 26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" name="Oval 26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Oval 26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53" name="Group 252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54" name="Oval 25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" name="Oval 25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" name="Oval 25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Oval 25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" name="Oval 25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" name="Oval 25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2686055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238" name="Group 237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46" name="Oval 24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" name="Oval 24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8" name="Oval 24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" name="Oval 24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Oval 24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Oval 25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9" name="Group 238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40" name="Oval 23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" name="Oval 24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2" name="Oval 24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solidFill>
                      <a:srgbClr val="C3D69B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" name="Oval 24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" name="Oval 24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" name="Oval 24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2881940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224" name="Group 223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32" name="Oval 23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3" name="Oval 23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Oval 23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Oval 23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" name="Oval 23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Oval 23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" name="Group 224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26" name="Oval 22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Oval 22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" name="Oval 22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Oval 22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solidFill>
                      <a:srgbClr val="D99694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" name="Oval 22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Oval 23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75" name="Group 174"/>
              <p:cNvGrpSpPr/>
              <p:nvPr/>
            </p:nvGrpSpPr>
            <p:grpSpPr>
              <a:xfrm>
                <a:off x="3249657" y="904715"/>
                <a:ext cx="263745" cy="741521"/>
                <a:chOff x="2686055" y="899715"/>
                <a:chExt cx="263745" cy="741521"/>
              </a:xfrm>
            </p:grpSpPr>
            <p:grpSp>
              <p:nvGrpSpPr>
                <p:cNvPr id="176" name="Group 175"/>
                <p:cNvGrpSpPr/>
                <p:nvPr/>
              </p:nvGrpSpPr>
              <p:grpSpPr>
                <a:xfrm>
                  <a:off x="2786175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207" name="Group 206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15" name="Oval 21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" name="Oval 21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Oval 21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" name="Oval 21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Oval 21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" name="Oval 21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8" name="Group 207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09" name="Oval 20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Oval 20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Oval 21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Oval 21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Oval 21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" name="Oval 21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2686055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193" name="Group 192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201" name="Oval 20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" name="Oval 20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Oval 20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" name="Oval 20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" name="Oval 20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Oval 20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4" name="Group 193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195" name="Oval 19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Oval 19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Oval 19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solidFill>
                      <a:srgbClr val="C3D69B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Oval 19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Oval 19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" name="Oval 19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2881940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179" name="Group 178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187" name="Oval 18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Oval 18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Oval 19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Oval 19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" name="Group 179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181" name="Oval 18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Oval 18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Oval 18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" name="Oval 18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solidFill>
                      <a:srgbClr val="D99694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34" name="Group 33"/>
            <p:cNvGrpSpPr/>
            <p:nvPr/>
          </p:nvGrpSpPr>
          <p:grpSpPr>
            <a:xfrm rot="279638">
              <a:off x="1996585" y="755065"/>
              <a:ext cx="356350" cy="451805"/>
              <a:chOff x="2686055" y="899715"/>
              <a:chExt cx="827347" cy="74652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686055" y="899715"/>
                <a:ext cx="263745" cy="741521"/>
                <a:chOff x="2686055" y="899715"/>
                <a:chExt cx="263745" cy="741521"/>
              </a:xfrm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2786175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159" name="Group 158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167" name="Oval 16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Oval 16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Oval 17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Oval 17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0" name="Group 159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161" name="Oval 16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Oval 16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Oval 16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2686055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145" name="Group 144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153" name="Oval 15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Oval 15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Oval 15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6" name="Group 145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147" name="Oval 14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Oval 14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solidFill>
                      <a:srgbClr val="C3D69B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Oval 15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Oval 15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2881940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131" name="Group 130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139" name="Oval 13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Oval 13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Oval 14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Oval 14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" name="Group 131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133" name="Oval 13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Oval 13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Oval 13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Oval 13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solidFill>
                      <a:srgbClr val="D99694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6" name="Group 35"/>
              <p:cNvGrpSpPr/>
              <p:nvPr/>
            </p:nvGrpSpPr>
            <p:grpSpPr>
              <a:xfrm>
                <a:off x="2970327" y="899715"/>
                <a:ext cx="263745" cy="741521"/>
                <a:chOff x="2686055" y="899715"/>
                <a:chExt cx="263745" cy="741521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2786175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114" name="Group 113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122" name="Oval 12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Oval 12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Oval 12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Oval 12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116" name="Oval 11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Oval 11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2686055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100" name="Group 99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108" name="Oval 10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Oval 11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102" name="Oval 10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solidFill>
                      <a:srgbClr val="C3D69B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881940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86" name="Group 85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94" name="Oval 9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Oval 9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" name="Group 86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88" name="Oval 8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Oval 8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Oval 8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solidFill>
                      <a:srgbClr val="D99694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3249657" y="904715"/>
                <a:ext cx="263745" cy="741521"/>
                <a:chOff x="2686055" y="899715"/>
                <a:chExt cx="263745" cy="741521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786175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69" name="Group 68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77" name="Oval 7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Oval 7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Oval 7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Oval 8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0" name="Group 69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71" name="Oval 7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Oval 7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Oval 7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2686055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55" name="Group 54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63" name="Oval 6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Oval 6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6" name="Group 55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57" name="Oval 5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solidFill>
                      <a:srgbClr val="C3D69B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2881940" y="899715"/>
                  <a:ext cx="67860" cy="741521"/>
                  <a:chOff x="3419477" y="2000250"/>
                  <a:chExt cx="67860" cy="741521"/>
                </a:xfrm>
                <a:solidFill>
                  <a:schemeClr val="bg1">
                    <a:lumMod val="85000"/>
                  </a:schemeClr>
                </a:solidFill>
              </p:grpSpPr>
              <p:grpSp>
                <p:nvGrpSpPr>
                  <p:cNvPr id="41" name="Group 40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000250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49" name="Oval 48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Oval 5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" name="Group 41"/>
                  <p:cNvGrpSpPr>
                    <a:grpSpLocks noChangeAspect="1"/>
                  </p:cNvGrpSpPr>
                  <p:nvPr/>
                </p:nvGrpSpPr>
                <p:grpSpPr>
                  <a:xfrm>
                    <a:off x="3419477" y="2376011"/>
                    <a:ext cx="67860" cy="365760"/>
                    <a:chOff x="3641727" y="2588138"/>
                    <a:chExt cx="119074" cy="641827"/>
                  </a:xfrm>
                  <a:grpFill/>
                </p:grpSpPr>
                <p:sp>
                  <p:nvSpPr>
                    <p:cNvPr id="43" name="Oval 42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588138"/>
                      <a:ext cx="119074" cy="106718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7156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822365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2929083"/>
                      <a:ext cx="119074" cy="106718"/>
                    </a:xfrm>
                    <a:prstGeom prst="ellipse">
                      <a:avLst/>
                    </a:prstGeom>
                    <a:solidFill>
                      <a:srgbClr val="D99694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Oval 46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016529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>
                      <a:spLocks noChangeAspect="1"/>
                    </p:cNvSpPr>
                    <p:nvPr/>
                  </p:nvSpPr>
                  <p:spPr>
                    <a:xfrm>
                      <a:off x="3641727" y="3123247"/>
                      <a:ext cx="119074" cy="106718"/>
                    </a:xfrm>
                    <a:prstGeom prst="ellips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6" name="Rounded Rectangle 5"/>
            <p:cNvSpPr/>
            <p:nvPr/>
          </p:nvSpPr>
          <p:spPr>
            <a:xfrm>
              <a:off x="1521952" y="598149"/>
              <a:ext cx="1019318" cy="1479421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3715" y="322491"/>
              <a:ext cx="395942" cy="211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Input</a:t>
              </a:r>
              <a:endParaRPr 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91343" y="1730144"/>
              <a:ext cx="854209" cy="248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/>
                <a:t>Phenotypic and Genetic </a:t>
              </a:r>
              <a:br>
                <a:rPr lang="en-US" sz="700" dirty="0" smtClean="0"/>
              </a:br>
              <a:r>
                <a:rPr lang="en-US" sz="700" dirty="0" smtClean="0"/>
                <a:t>Expression Profiles  </a:t>
              </a:r>
              <a:endParaRPr lang="en-US" sz="7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40026" y="322628"/>
              <a:ext cx="1019318" cy="1757331"/>
              <a:chOff x="3340100" y="1029115"/>
              <a:chExt cx="1562100" cy="2174078"/>
            </a:xfrm>
          </p:grpSpPr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>
                <a:off x="3454933" y="1583563"/>
                <a:ext cx="1370826" cy="1159227"/>
                <a:chOff x="3483912" y="1724721"/>
                <a:chExt cx="2307288" cy="1951138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3880474" y="3462640"/>
                  <a:ext cx="1406002" cy="21321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448285" y="3249574"/>
                  <a:ext cx="288412" cy="2576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483912" y="1724721"/>
                  <a:ext cx="2307288" cy="165367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>
                  <a:spLocks noChangeAspect="1"/>
                </p:cNvSpPr>
                <p:nvPr/>
              </p:nvSpPr>
              <p:spPr>
                <a:xfrm>
                  <a:off x="3736272" y="1875751"/>
                  <a:ext cx="1801293" cy="127931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Rounded Rectangle 23"/>
              <p:cNvSpPr/>
              <p:nvPr/>
            </p:nvSpPr>
            <p:spPr>
              <a:xfrm>
                <a:off x="3340100" y="1372931"/>
                <a:ext cx="1562100" cy="183026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604868" y="1029115"/>
                <a:ext cx="862852" cy="261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/>
                  <a:t>iPheMap</a:t>
                </a:r>
                <a:endParaRPr lang="en-US" sz="1100" dirty="0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8339" l="2640" r="95228">
                            <a14:foregroundMark x1="44061" y1="49169" x2="44061" y2="49169"/>
                            <a14:foregroundMark x1="44467" y1="33887" x2="44467" y2="33887"/>
                            <a14:foregroundMark x1="47817" y1="52159" x2="47817" y2="52159"/>
                            <a14:foregroundMark x1="54721" y1="52159" x2="54721" y2="52159"/>
                            <a14:foregroundMark x1="63655" y1="49834" x2="63655" y2="49834"/>
                            <a14:foregroundMark x1="70254" y1="49834" x2="70254" y2="49834"/>
                            <a14:foregroundMark x1="85178" y1="52159" x2="85178" y2="52159"/>
                            <a14:foregroundMark x1="88122" y1="63123" x2="88122" y2="63123"/>
                            <a14:foregroundMark x1="54924" y1="63123" x2="54924" y2="63123"/>
                            <a14:foregroundMark x1="54924" y1="58140" x2="54924" y2="58140"/>
                            <a14:foregroundMark x1="55127" y1="38206" x2="55127" y2="38206"/>
                            <a14:foregroundMark x1="54924" y1="31894" x2="54924" y2="318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04867" y="1874791"/>
                <a:ext cx="1046868" cy="31990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3543703" y="2829804"/>
                <a:ext cx="1181975" cy="200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 smtClean="0"/>
                  <a:t>Searchable Database </a:t>
                </a:r>
                <a:endParaRPr lang="en-US" sz="700" dirty="0"/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4551493" y="612972"/>
              <a:ext cx="2676535" cy="1479421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92301" y="322491"/>
              <a:ext cx="480909" cy="211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Output</a:t>
              </a:r>
              <a:endParaRPr lang="en-US" sz="1100" dirty="0"/>
            </a:p>
          </p:txBody>
        </p:sp>
        <p:pic>
          <p:nvPicPr>
            <p:cNvPr id="13" name="Picture 12" descr="Final Figures Landscape 3-13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0" t="3728" r="54146" b="54647"/>
            <a:stretch/>
          </p:blipFill>
          <p:spPr>
            <a:xfrm>
              <a:off x="5465969" y="887156"/>
              <a:ext cx="787488" cy="837147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6289017" y="882719"/>
              <a:ext cx="892635" cy="835567"/>
              <a:chOff x="1931815" y="2671188"/>
              <a:chExt cx="2976117" cy="1808237"/>
            </a:xfrm>
          </p:grpSpPr>
          <p:pic>
            <p:nvPicPr>
              <p:cNvPr id="21" name="Picture 20" descr="FXN iPSC Down Pathways 21040903.pdf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704" b="16331"/>
              <a:stretch/>
            </p:blipFill>
            <p:spPr>
              <a:xfrm>
                <a:off x="1931815" y="2671188"/>
                <a:ext cx="2976117" cy="1808237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2996292" y="2671188"/>
                <a:ext cx="1271306" cy="1101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14" descr="Screen Shot 2015-07-24 at 9.06.49 AM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94" r="1575"/>
            <a:stretch/>
          </p:blipFill>
          <p:spPr>
            <a:xfrm>
              <a:off x="4604988" y="1043686"/>
              <a:ext cx="810801" cy="614055"/>
            </a:xfrm>
            <a:prstGeom prst="rect">
              <a:avLst/>
            </a:prstGeom>
            <a:ln>
              <a:solidFill>
                <a:srgbClr val="A6A6A6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5324008" y="1778888"/>
              <a:ext cx="10054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/>
                <a:t>Molecular Phenotypes</a:t>
              </a:r>
              <a:endParaRPr lang="en-US" sz="7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04988" y="1778145"/>
              <a:ext cx="740175" cy="1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/>
                <a:t>Cellular Phenotypes</a:t>
              </a:r>
              <a:endParaRPr lang="en-US" sz="7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37810" y="1774750"/>
              <a:ext cx="843842" cy="1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err="1" smtClean="0"/>
                <a:t>Dysregulated</a:t>
              </a:r>
              <a:r>
                <a:rPr lang="en-US" sz="700" dirty="0" smtClean="0"/>
                <a:t> Pathways</a:t>
              </a:r>
              <a:endParaRPr lang="en-US" sz="700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2628668" y="1203832"/>
              <a:ext cx="348060" cy="15910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4137137" y="1203832"/>
              <a:ext cx="348060" cy="15910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417193" y="2507903"/>
              <a:ext cx="5810835" cy="528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err="1" smtClean="0"/>
                <a:t>iPheMap</a:t>
              </a:r>
              <a:r>
                <a:rPr lang="en-US" sz="1300" dirty="0" smtClean="0"/>
                <a:t> comprises a comprehensive catalog of </a:t>
              </a:r>
              <a:r>
                <a:rPr lang="en-US" sz="1300" dirty="0" err="1" smtClean="0"/>
                <a:t>phenogenetic</a:t>
              </a:r>
              <a:r>
                <a:rPr lang="en-US" sz="1300" dirty="0" smtClean="0"/>
                <a:t> profiles from patient derived-iPSCs from highly curated, published reports and returns:</a:t>
              </a:r>
              <a:endParaRPr lang="en-US" sz="1300" dirty="0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261322" y="3112726"/>
              <a:ext cx="4076488" cy="289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300" dirty="0" smtClean="0"/>
                <a:t>Cellular phenotypes reporting morphological, functional, and process changes from iPSCs, NSCs, oligodendrocytes, astrocytes, and neurons with genetic mutations linked to neurological diseases. </a:t>
              </a:r>
            </a:p>
            <a:p>
              <a:pPr marL="342900" indent="-342900">
                <a:buAutoNum type="arabicPeriod"/>
              </a:pPr>
              <a:r>
                <a:rPr lang="en-US" sz="1300" dirty="0" smtClean="0"/>
                <a:t>Molecular phenotypes, which stem from the microarray analysis, are derived from the functional annotations associated with previously established genome ontology. These molecular phenotypes are presented as </a:t>
              </a:r>
              <a:r>
                <a:rPr lang="en-US" sz="1300" dirty="0" err="1" smtClean="0"/>
                <a:t>treemaps</a:t>
              </a:r>
              <a:r>
                <a:rPr lang="en-US" sz="1300" dirty="0" smtClean="0"/>
                <a:t>, sized according to their degree of statistical significance.</a:t>
              </a:r>
            </a:p>
            <a:p>
              <a:pPr marL="342900" indent="-342900">
                <a:buAutoNum type="arabicPeriod"/>
              </a:pPr>
              <a:r>
                <a:rPr lang="en-US" sz="1300" dirty="0" err="1" smtClean="0"/>
                <a:t>Dysregulated</a:t>
              </a:r>
              <a:r>
                <a:rPr lang="en-US" sz="1300" dirty="0" smtClean="0"/>
                <a:t> pathways also arising from genome ontology, which reflect disrupted canonical pathways. </a:t>
              </a:r>
              <a:endParaRPr 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26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121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Hollingsworth</dc:creator>
  <cp:lastModifiedBy>Ethan Hollingsworth</cp:lastModifiedBy>
  <cp:revision>13</cp:revision>
  <dcterms:created xsi:type="dcterms:W3CDTF">2015-07-24T13:29:03Z</dcterms:created>
  <dcterms:modified xsi:type="dcterms:W3CDTF">2015-07-24T20:41:34Z</dcterms:modified>
</cp:coreProperties>
</file>