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8" r:id="rId5"/>
    <p:sldId id="260" r:id="rId6"/>
    <p:sldId id="261" r:id="rId7"/>
    <p:sldId id="262" r:id="rId8"/>
    <p:sldId id="270" r:id="rId9"/>
    <p:sldId id="271" r:id="rId10"/>
    <p:sldId id="272" r:id="rId11"/>
    <p:sldId id="265" r:id="rId12"/>
    <p:sldId id="266" r:id="rId13"/>
    <p:sldId id="267" r:id="rId14"/>
    <p:sldId id="273" r:id="rId15"/>
    <p:sldId id="264" r:id="rId16"/>
    <p:sldId id="274" r:id="rId17"/>
    <p:sldId id="275" r:id="rId18"/>
    <p:sldId id="280" r:id="rId19"/>
    <p:sldId id="281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7"/>
    <p:restoredTop sz="94551"/>
  </p:normalViewPr>
  <p:slideViewPr>
    <p:cSldViewPr snapToGrid="0" snapToObjects="1">
      <p:cViewPr>
        <p:scale>
          <a:sx n="100" d="100"/>
          <a:sy n="100" d="100"/>
        </p:scale>
        <p:origin x="-832" y="-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902AD-6F39-EA47-99C3-DC26012BE69C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EA8B4-D7EE-2141-AA2E-721EAAF1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51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will focus on the first 2 hypotheses in our replication.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EA8B4-D7EE-2141-AA2E-721EAAF18D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80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No significant direct results; inconsistent signs on treatment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444C7-C9BE-5541-8A34-DF072C2EA4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3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Negative finding on interaction</a:t>
            </a:r>
            <a:r>
              <a:rPr lang="en-US" baseline="0" dirty="0" smtClean="0"/>
              <a:t> term with internet penetration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444C7-C9BE-5541-8A34-DF072C2EA4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81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Roughly 80% of delegates in the internet range for which the model predicts a positive effect of treatment. </a:t>
            </a:r>
            <a:r>
              <a:rPr lang="en-US" dirty="0" smtClean="0"/>
              <a:t>For diff-in-diff</a:t>
            </a:r>
            <a:r>
              <a:rPr lang="en-US" baseline="0" dirty="0" smtClean="0"/>
              <a:t> for session 6 vs. session 5, o</a:t>
            </a:r>
            <a:r>
              <a:rPr lang="en-US" dirty="0" smtClean="0"/>
              <a:t>nly 3 provinces</a:t>
            </a:r>
            <a:r>
              <a:rPr lang="en-US" baseline="0" dirty="0" smtClean="0"/>
              <a:t> (Hanoi, Ho Chi Ming City, and Da Nang) have statistically significant negative coefficients.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EA8B4-D7EE-2141-AA2E-721EAAF18D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21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Province</a:t>
            </a:r>
            <a:r>
              <a:rPr lang="en-US" baseline="0" dirty="0" smtClean="0"/>
              <a:t> 1 (Hanoi) has a strong influence on the results.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444C7-C9BE-5541-8A34-DF072C2EA4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6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our replication files, we</a:t>
            </a:r>
            <a:r>
              <a:rPr lang="en-US" baseline="0" dirty="0" smtClean="0"/>
              <a:t> found insignificant results on interaction term by excluding province 1 (Hanoi).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EA8B4-D7EE-2141-AA2E-721EAAF18D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6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Anderson</a:t>
            </a:r>
            <a:r>
              <a:rPr lang="en-US" baseline="0" dirty="0" smtClean="0"/>
              <a:t> (2013)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444C7-C9BE-5541-8A34-DF072C2EA4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41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EA8B4-D7EE-2141-AA2E-721EAAF18D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13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61AE-68ED-A94E-89C1-4934F0AFD1B7}" type="datetimeFigureOut">
              <a:rPr kumimoji="1" lang="zh-CN" altLang="en-US" smtClean="0"/>
              <a:t>1/31/17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B8C0-31EB-B74E-91E8-3F1839EC4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78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61AE-68ED-A94E-89C1-4934F0AFD1B7}" type="datetimeFigureOut">
              <a:rPr kumimoji="1" lang="zh-CN" altLang="en-US" smtClean="0"/>
              <a:t>1/31/17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B8C0-31EB-B74E-91E8-3F1839EC4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86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61AE-68ED-A94E-89C1-4934F0AFD1B7}" type="datetimeFigureOut">
              <a:rPr kumimoji="1" lang="zh-CN" altLang="en-US" smtClean="0"/>
              <a:t>1/31/17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B8C0-31EB-B74E-91E8-3F1839EC4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06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61AE-68ED-A94E-89C1-4934F0AFD1B7}" type="datetimeFigureOut">
              <a:rPr kumimoji="1" lang="zh-CN" altLang="en-US" smtClean="0"/>
              <a:t>1/31/17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B8C0-31EB-B74E-91E8-3F1839EC4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73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61AE-68ED-A94E-89C1-4934F0AFD1B7}" type="datetimeFigureOut">
              <a:rPr kumimoji="1" lang="zh-CN" altLang="en-US" smtClean="0"/>
              <a:t>1/31/17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B8C0-31EB-B74E-91E8-3F1839EC4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7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61AE-68ED-A94E-89C1-4934F0AFD1B7}" type="datetimeFigureOut">
              <a:rPr kumimoji="1" lang="zh-CN" altLang="en-US" smtClean="0"/>
              <a:t>1/31/17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B8C0-31EB-B74E-91E8-3F1839EC4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65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61AE-68ED-A94E-89C1-4934F0AFD1B7}" type="datetimeFigureOut">
              <a:rPr kumimoji="1" lang="zh-CN" altLang="en-US" smtClean="0"/>
              <a:t>1/31/17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B8C0-31EB-B74E-91E8-3F1839EC4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97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61AE-68ED-A94E-89C1-4934F0AFD1B7}" type="datetimeFigureOut">
              <a:rPr kumimoji="1" lang="zh-CN" altLang="en-US" smtClean="0"/>
              <a:t>1/31/17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B8C0-31EB-B74E-91E8-3F1839EC4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08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61AE-68ED-A94E-89C1-4934F0AFD1B7}" type="datetimeFigureOut">
              <a:rPr kumimoji="1" lang="zh-CN" altLang="en-US" smtClean="0"/>
              <a:t>1/31/17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B8C0-31EB-B74E-91E8-3F1839EC4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3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61AE-68ED-A94E-89C1-4934F0AFD1B7}" type="datetimeFigureOut">
              <a:rPr kumimoji="1" lang="zh-CN" altLang="en-US" smtClean="0"/>
              <a:t>1/31/17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B8C0-31EB-B74E-91E8-3F1839EC4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51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61AE-68ED-A94E-89C1-4934F0AFD1B7}" type="datetimeFigureOut">
              <a:rPr kumimoji="1" lang="zh-CN" altLang="en-US" smtClean="0"/>
              <a:t>1/31/17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B8C0-31EB-B74E-91E8-3F1839EC4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561AE-68ED-A94E-89C1-4934F0AFD1B7}" type="datetimeFigureOut">
              <a:rPr kumimoji="1" lang="zh-CN" altLang="en-US" smtClean="0"/>
              <a:t>1/31/17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AB8C0-31EB-B74E-91E8-3F1839EC4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01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 smtClean="0">
                <a:latin typeface="+mn-lt"/>
                <a:ea typeface="+mn-ea"/>
                <a:cs typeface="+mn-cs"/>
              </a:rPr>
              <a:t> Replication Study </a:t>
            </a:r>
            <a:r>
              <a:rPr kumimoji="1" lang="en-US" altLang="zh-CN" sz="3500" dirty="0" smtClean="0">
                <a:latin typeface="+mn-lt"/>
                <a:ea typeface="+mn-ea"/>
                <a:cs typeface="+mn-cs"/>
              </a:rPr>
              <a:t>of “</a:t>
            </a:r>
            <a:r>
              <a:rPr kumimoji="1" lang="en-US" altLang="zh-CN" sz="3500" dirty="0" smtClean="0">
                <a:latin typeface="+mn-lt"/>
                <a:ea typeface="+mn-ea"/>
                <a:cs typeface="+mn-cs"/>
              </a:rPr>
              <a:t>The </a:t>
            </a:r>
            <a:r>
              <a:rPr kumimoji="1" lang="en-US" altLang="zh-CN" sz="3500" dirty="0">
                <a:latin typeface="+mn-lt"/>
                <a:ea typeface="+mn-ea"/>
                <a:cs typeface="+mn-cs"/>
              </a:rPr>
              <a:t>Adverse Effects of Sunshine: A Field Experiment on Legislative Transparency in an Authoritarian </a:t>
            </a:r>
            <a:r>
              <a:rPr kumimoji="1" lang="en-US" altLang="zh-CN" sz="3500" dirty="0" smtClean="0">
                <a:latin typeface="+mn-lt"/>
                <a:ea typeface="+mn-ea"/>
                <a:cs typeface="+mn-cs"/>
              </a:rPr>
              <a:t>Assembly” </a:t>
            </a:r>
            <a:r>
              <a:rPr lang="en-US" altLang="zh-CN" sz="35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altLang="zh-CN" sz="3500" dirty="0" smtClean="0">
                <a:latin typeface="Calibri" charset="0"/>
                <a:ea typeface="Calibri" charset="0"/>
                <a:cs typeface="Calibri" charset="0"/>
              </a:rPr>
            </a:br>
            <a:endParaRPr kumimoji="1" lang="zh-CN" altLang="en-US" sz="35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Zeren Li </a:t>
            </a:r>
            <a:r>
              <a:rPr kumimoji="1" lang="en-US" altLang="zh-CN" dirty="0" smtClean="0"/>
              <a:t>and Mitch Watkins</a:t>
            </a:r>
            <a:endParaRPr kumimoji="1" lang="en-US" altLang="zh-CN" dirty="0" smtClean="0"/>
          </a:p>
          <a:p>
            <a:r>
              <a:rPr kumimoji="1" lang="en-US" altLang="zh-CN" dirty="0" smtClean="0"/>
              <a:t>PS750: Political </a:t>
            </a:r>
            <a:r>
              <a:rPr kumimoji="1" lang="en-US" altLang="zh-CN" dirty="0" smtClean="0"/>
              <a:t>Economy of Development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96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21" t="1577" r="1708" b="3669"/>
          <a:stretch/>
        </p:blipFill>
        <p:spPr>
          <a:xfrm>
            <a:off x="729595" y="216160"/>
            <a:ext cx="10726830" cy="649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1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Extensions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Analysis of treatment intensity variable</a:t>
            </a:r>
            <a:endParaRPr lang="en-US" altLang="zh-CN" dirty="0"/>
          </a:p>
          <a:p>
            <a:pPr marL="971550" lvl="1" indent="-514350">
              <a:buFont typeface="+mj-lt"/>
              <a:buAutoNum type="alphaUcPeriod"/>
            </a:pPr>
            <a:r>
              <a:rPr lang="en-US" altLang="zh-CN" dirty="0" smtClean="0"/>
              <a:t>D</a:t>
            </a:r>
            <a:r>
              <a:rPr lang="en-US" altLang="zh-CN" dirty="0" smtClean="0"/>
              <a:t>istribution of the internet </a:t>
            </a:r>
            <a:r>
              <a:rPr lang="en-US" altLang="zh-CN" dirty="0"/>
              <a:t>penetration and the number of </a:t>
            </a:r>
            <a:r>
              <a:rPr lang="en-US" altLang="zh-CN" dirty="0" smtClean="0"/>
              <a:t>delegates</a:t>
            </a:r>
            <a:endParaRPr lang="en-US" altLang="zh-CN" dirty="0"/>
          </a:p>
          <a:p>
            <a:pPr marL="971550" lvl="1" indent="-514350">
              <a:buFont typeface="+mj-lt"/>
              <a:buAutoNum type="alphaUcPeriod"/>
            </a:pPr>
            <a:r>
              <a:rPr lang="en-US" altLang="zh-CN" dirty="0" smtClean="0"/>
              <a:t>Outlier Analysis: </a:t>
            </a:r>
            <a:r>
              <a:rPr lang="en-US" altLang="zh-CN" dirty="0" smtClean="0"/>
              <a:t>Cook</a:t>
            </a:r>
            <a:r>
              <a:rPr lang="en-US" altLang="zh-CN" dirty="0"/>
              <a:t>-D analysis and </a:t>
            </a:r>
            <a:r>
              <a:rPr lang="en-US" altLang="zh-CN" dirty="0" err="1" smtClean="0"/>
              <a:t>dfbeta</a:t>
            </a:r>
            <a:endParaRPr lang="en-US" altLang="zh-CN" dirty="0"/>
          </a:p>
          <a:p>
            <a:pPr marL="971550" lvl="1" indent="-514350">
              <a:buFont typeface="+mj-lt"/>
              <a:buAutoNum type="alphaUcPeriod"/>
            </a:pPr>
            <a:r>
              <a:rPr lang="en-US" altLang="zh-CN" dirty="0" smtClean="0"/>
              <a:t>Drop </a:t>
            </a:r>
            <a:r>
              <a:rPr lang="en-US" altLang="zh-CN" dirty="0"/>
              <a:t>the outliers and re-run the regression 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U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Check </a:t>
            </a:r>
            <a:r>
              <a:rPr lang="en-US" altLang="zh-CN" dirty="0" smtClean="0"/>
              <a:t>the </a:t>
            </a:r>
            <a:r>
              <a:rPr lang="en-US" altLang="zh-CN" dirty="0"/>
              <a:t>pre</a:t>
            </a:r>
            <a:r>
              <a:rPr lang="en-US" altLang="zh-CN" dirty="0" smtClean="0"/>
              <a:t>-trend relationship between internet </a:t>
            </a:r>
            <a:r>
              <a:rPr lang="en-US" altLang="zh-CN" dirty="0"/>
              <a:t>penetration </a:t>
            </a:r>
            <a:r>
              <a:rPr lang="en-US" altLang="zh-CN" dirty="0" smtClean="0"/>
              <a:t>and participation and criticism</a:t>
            </a:r>
            <a:r>
              <a:rPr lang="en-US" altLang="zh-CN" dirty="0"/>
              <a:t> </a:t>
            </a:r>
            <a:r>
              <a:rPr lang="en-US" altLang="zh-CN" dirty="0" smtClean="0"/>
              <a:t>for the treatment and control groups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48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49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Distribution </a:t>
            </a:r>
            <a:r>
              <a:rPr kumimoji="1" lang="en-US" altLang="zh-CN" sz="4000" dirty="0" smtClean="0"/>
              <a:t>of the Internet </a:t>
            </a:r>
            <a:r>
              <a:rPr lang="en-US" altLang="zh-CN" sz="4000" dirty="0" smtClean="0"/>
              <a:t>Penetration </a:t>
            </a:r>
            <a:endParaRPr kumimoji="1"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670" y="1316724"/>
            <a:ext cx="6320661" cy="5346561"/>
          </a:xfrm>
        </p:spPr>
      </p:pic>
    </p:spTree>
    <p:extLst>
      <p:ext uri="{BB962C8B-B14F-4D97-AF65-F5344CB8AC3E}">
        <p14:creationId xmlns:p14="http://schemas.microsoft.com/office/powerpoint/2010/main" val="79115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492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Marginal Plots with the Distribution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24" y="959481"/>
            <a:ext cx="6943153" cy="5873119"/>
          </a:xfrm>
        </p:spPr>
      </p:pic>
    </p:spTree>
    <p:extLst>
      <p:ext uri="{BB962C8B-B14F-4D97-AF65-F5344CB8AC3E}">
        <p14:creationId xmlns:p14="http://schemas.microsoft.com/office/powerpoint/2010/main" val="81133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491"/>
            <a:ext cx="10515600" cy="1325563"/>
          </a:xfrm>
        </p:spPr>
        <p:txBody>
          <a:bodyPr/>
          <a:lstStyle/>
          <a:p>
            <a:r>
              <a:rPr lang="en-US" dirty="0" smtClean="0"/>
              <a:t>Outlier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10" y="1232933"/>
            <a:ext cx="6497817" cy="4725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577" y="146523"/>
            <a:ext cx="3583532" cy="1768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696" y="1875396"/>
            <a:ext cx="5012073" cy="50865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7884" y="6222527"/>
            <a:ext cx="6317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Delegates in Province 1 (Hanoi) are influential observations.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74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Rerun </a:t>
            </a:r>
            <a:r>
              <a:rPr kumimoji="1" lang="en-US" altLang="zh-CN" dirty="0" smtClean="0"/>
              <a:t>primary result without </a:t>
            </a:r>
            <a:r>
              <a:rPr kumimoji="1" lang="en-US" altLang="zh-CN" dirty="0" smtClean="0"/>
              <a:t>outliers</a:t>
            </a:r>
            <a:endParaRPr kumimoji="1"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83931"/>
              </p:ext>
            </p:extLst>
          </p:nvPr>
        </p:nvGraphicFramePr>
        <p:xfrm>
          <a:off x="1066800" y="1740694"/>
          <a:ext cx="10058400" cy="42672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  <a:gridCol w="1117600"/>
                <a:gridCol w="1117600"/>
                <a:gridCol w="1117600"/>
                <a:gridCol w="1117600"/>
                <a:gridCol w="1117600"/>
                <a:gridCol w="1117600"/>
              </a:tblGrid>
              <a:tr h="812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　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TABLE5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Drop if Internet penetration &gt;4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12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VARIABLES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Question Count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Critical Questions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Question Count between Sessions 1–5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&amp;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Session 6.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Question Count between Sessions 1–5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&amp;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Session 6.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Question Count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Critical Questions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Question Count between Sessions 1–5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&amp;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Session 6.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Question Count between Sessions 1–5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&amp;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Session 6.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Treated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0.271*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2.799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0.937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2.362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0.138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1.825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(0.154)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(1.907)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(0.129)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(1.762)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(0.216)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(2.642)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(0.188)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(2.501)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Internet penetration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2.850***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2.247***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0.508**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1.363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0.227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0.729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(0.070)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(0.843)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(0.033)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(0.319)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(0.231)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(2.269)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(0.178)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(2.634)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Treated × Internet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-0.179***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-1.865***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-0.058**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-0.738***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-0.112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-1.225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-0.252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-2.103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(0.027)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(0.330)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(0.027)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(0.276)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(0.240)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(2.471)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(0.247)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(2.629)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Controls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Observations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461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461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461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461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461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461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R-squared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0.056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0.042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94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527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Pre-treatment trends in relationship between participation and internet penetration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600200"/>
            <a:ext cx="502920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860137"/>
            <a:ext cx="8229600" cy="598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72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123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Post-treatment trends in relationship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22036"/>
            <a:ext cx="8257032" cy="60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6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88"/>
            <a:ext cx="10515600" cy="1325563"/>
          </a:xfrm>
        </p:spPr>
        <p:txBody>
          <a:bodyPr/>
          <a:lstStyle/>
          <a:p>
            <a:r>
              <a:rPr lang="en-US" dirty="0" smtClean="0"/>
              <a:t>Andersen (2013)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066099"/>
            <a:ext cx="10845800" cy="53149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30900" y="1930400"/>
            <a:ext cx="901700" cy="7620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30900" y="4152900"/>
            <a:ext cx="901700" cy="7620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99183" y="6425168"/>
            <a:ext cx="3841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Replication of table found </a:t>
            </a:r>
            <a:r>
              <a:rPr lang="en-US" dirty="0"/>
              <a:t>in .do </a:t>
            </a:r>
            <a:r>
              <a:rPr lang="en-US" dirty="0" smtClean="0"/>
              <a:t>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8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intensity variables used in robustness checks in article appendix have a similar distribution as internet penetration</a:t>
            </a:r>
          </a:p>
          <a:p>
            <a:pPr lvl="1"/>
            <a:r>
              <a:rPr lang="en-US" dirty="0" smtClean="0"/>
              <a:t>Urbanization and student share of population</a:t>
            </a:r>
          </a:p>
          <a:p>
            <a:r>
              <a:rPr lang="en-US" dirty="0" smtClean="0"/>
              <a:t>Dependent variable data on participation has a zero-heavy distribution</a:t>
            </a:r>
          </a:p>
          <a:p>
            <a:pPr lvl="1"/>
            <a:r>
              <a:rPr lang="en-US" dirty="0" smtClean="0"/>
              <a:t>Roughly 80-90 percent of delegates do not ever speak or criticism in sessions 5 or 6</a:t>
            </a:r>
          </a:p>
          <a:p>
            <a:pPr lvl="1"/>
            <a:r>
              <a:rPr lang="en-US" dirty="0" smtClean="0"/>
              <a:t>Small number of delegates can have substantial effect on results</a:t>
            </a:r>
          </a:p>
          <a:p>
            <a:pPr lvl="1"/>
            <a:r>
              <a:rPr lang="en-US" dirty="0" smtClean="0"/>
              <a:t>Appropriateness of OLS?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9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Roadmap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</a:p>
          <a:p>
            <a:r>
              <a:rPr kumimoji="1" lang="en-US" altLang="zh-CN" dirty="0" smtClean="0"/>
              <a:t>Data and Method</a:t>
            </a:r>
          </a:p>
          <a:p>
            <a:r>
              <a:rPr kumimoji="1" lang="en-US" altLang="zh-CN" dirty="0" smtClean="0"/>
              <a:t>Results</a:t>
            </a:r>
          </a:p>
          <a:p>
            <a:r>
              <a:rPr kumimoji="1" lang="en-US" altLang="zh-CN" dirty="0" smtClean="0"/>
              <a:t>Extension</a:t>
            </a:r>
          </a:p>
          <a:p>
            <a:r>
              <a:rPr kumimoji="1" lang="en-US" altLang="zh-CN" dirty="0" smtClean="0"/>
              <a:t>Discussion </a:t>
            </a:r>
          </a:p>
        </p:txBody>
      </p:sp>
    </p:spTree>
    <p:extLst>
      <p:ext uri="{BB962C8B-B14F-4D97-AF65-F5344CB8AC3E}">
        <p14:creationId xmlns:p14="http://schemas.microsoft.com/office/powerpoint/2010/main" val="389186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Malesky</a:t>
            </a:r>
            <a:r>
              <a:rPr lang="en-US" altLang="zh-CN" sz="2400" dirty="0"/>
              <a:t>, E., Schuler, P., &amp; Tran, A. (2012). The adverse effects of sunshine: a </a:t>
            </a:r>
            <a:r>
              <a:rPr kumimoji="1" lang="en-US" altLang="zh-CN" sz="2400" dirty="0"/>
              <a:t>field</a:t>
            </a:r>
            <a:r>
              <a:rPr lang="en-US" altLang="zh-CN" sz="2400" dirty="0"/>
              <a:t> experiment on legislative transparency in an authoritarian assembly. </a:t>
            </a:r>
            <a:r>
              <a:rPr lang="en-US" altLang="zh-CN" sz="2400" i="1" dirty="0"/>
              <a:t>American Political Science Review</a:t>
            </a:r>
            <a:r>
              <a:rPr lang="en-US" altLang="zh-CN" sz="2400" dirty="0"/>
              <a:t>, </a:t>
            </a:r>
            <a:r>
              <a:rPr lang="en-US" altLang="zh-CN" sz="2400" i="1" dirty="0"/>
              <a:t>106</a:t>
            </a:r>
            <a:r>
              <a:rPr lang="en-US" altLang="zh-CN" sz="2400" dirty="0"/>
              <a:t>(04), 762-786</a:t>
            </a:r>
            <a:r>
              <a:rPr lang="en-US" altLang="zh-CN" sz="2400" dirty="0" smtClean="0"/>
              <a:t>.</a:t>
            </a:r>
          </a:p>
          <a:p>
            <a:r>
              <a:rPr lang="en-US" sz="2400" dirty="0"/>
              <a:t>Anderson, James H., Sunshine Works -- Comment </a:t>
            </a:r>
            <a:r>
              <a:rPr lang="en-US" sz="2400" dirty="0" smtClean="0"/>
              <a:t>On "</a:t>
            </a:r>
            <a:r>
              <a:rPr lang="en-US" sz="2400" dirty="0"/>
              <a:t>The Adverse Effects of Sunshine: A Field Experiment on Legislative Transparency in an Authoritarian Assembly" (September 1, 2013). World Bank Policy Research Working Paper No. 6602. </a:t>
            </a:r>
            <a:endParaRPr lang="en-US" altLang="zh-CN" sz="2400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4234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alance statistics</a:t>
            </a:r>
          </a:p>
          <a:p>
            <a:r>
              <a:rPr lang="en-US" dirty="0" smtClean="0"/>
              <a:t>Table 3: ATE</a:t>
            </a:r>
          </a:p>
          <a:p>
            <a:r>
              <a:rPr lang="en-US" dirty="0" smtClean="0"/>
              <a:t>Original treatment intensity figures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62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073"/>
            <a:ext cx="10515600" cy="1325563"/>
          </a:xfrm>
        </p:spPr>
        <p:txBody>
          <a:bodyPr/>
          <a:lstStyle/>
          <a:p>
            <a:r>
              <a:rPr lang="en-US" dirty="0" smtClean="0"/>
              <a:t>Summary Stats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86" y="1099135"/>
            <a:ext cx="8928731" cy="565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03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Effects: 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96" y="2033710"/>
            <a:ext cx="11178674" cy="287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6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Research Question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 smtClean="0"/>
              <a:t>What’s the impact of transparency </a:t>
            </a:r>
            <a:r>
              <a:rPr kumimoji="1" lang="en-US" altLang="zh-CN" b="1" dirty="0"/>
              <a:t>on </a:t>
            </a:r>
            <a:r>
              <a:rPr kumimoji="1" lang="en-US" altLang="zh-CN" b="1" dirty="0" smtClean="0"/>
              <a:t>legislative responsiveness in an authoritarian assembly?</a:t>
            </a:r>
            <a:endParaRPr kumimoji="1" lang="en-US" altLang="zh-CN" b="1" dirty="0"/>
          </a:p>
          <a:p>
            <a:r>
              <a:rPr lang="en-US" altLang="zh-CN" dirty="0" smtClean="0"/>
              <a:t>Evidence shows that </a:t>
            </a:r>
            <a:r>
              <a:rPr kumimoji="1" lang="en-US" altLang="zh-CN" dirty="0"/>
              <a:t>transparency </a:t>
            </a:r>
            <a:r>
              <a:rPr lang="en-US" altLang="zh-CN" dirty="0" smtClean="0"/>
              <a:t>matters for responsiveness  both in developed (Alt, Lassen, and Skilling 2002) and developing countries </a:t>
            </a:r>
            <a:r>
              <a:rPr lang="en-US" altLang="zh-CN" dirty="0"/>
              <a:t>(</a:t>
            </a:r>
            <a:r>
              <a:rPr lang="en-US" altLang="zh-CN" dirty="0" err="1"/>
              <a:t>Besley</a:t>
            </a:r>
            <a:r>
              <a:rPr lang="en-US" altLang="zh-CN" dirty="0"/>
              <a:t> and Burgess 2002; </a:t>
            </a:r>
            <a:r>
              <a:rPr lang="en-US" altLang="zh-CN" dirty="0" err="1"/>
              <a:t>Besley</a:t>
            </a:r>
            <a:r>
              <a:rPr lang="en-US" altLang="zh-CN" dirty="0"/>
              <a:t>, </a:t>
            </a:r>
            <a:r>
              <a:rPr lang="en-US" altLang="zh-CN" dirty="0" err="1"/>
              <a:t>Pande</a:t>
            </a:r>
            <a:r>
              <a:rPr lang="en-US" altLang="zh-CN" dirty="0"/>
              <a:t>, and Rao 2006; Brunetti and </a:t>
            </a:r>
            <a:r>
              <a:rPr lang="en-US" altLang="zh-CN" dirty="0" err="1"/>
              <a:t>Weder</a:t>
            </a:r>
            <a:r>
              <a:rPr lang="en-US" altLang="zh-CN" dirty="0"/>
              <a:t> 2003).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Incentive </a:t>
            </a:r>
            <a:r>
              <a:rPr lang="en-US" altLang="zh-CN" dirty="0" smtClean="0"/>
              <a:t>Effect: delegates </a:t>
            </a:r>
            <a:r>
              <a:rPr lang="en-US" altLang="zh-CN" dirty="0" smtClean="0"/>
              <a:t>change </a:t>
            </a:r>
            <a:r>
              <a:rPr lang="en-US" altLang="zh-CN" dirty="0"/>
              <a:t>behavior in response to </a:t>
            </a:r>
            <a:r>
              <a:rPr lang="en-US" altLang="zh-CN" dirty="0" smtClean="0"/>
              <a:t>transparency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Selection </a:t>
            </a:r>
            <a:r>
              <a:rPr lang="en-US" altLang="zh-CN" dirty="0" smtClean="0"/>
              <a:t>Effect: voters </a:t>
            </a:r>
            <a:r>
              <a:rPr lang="en-US" altLang="zh-CN" dirty="0" smtClean="0"/>
              <a:t>replace </a:t>
            </a:r>
            <a:r>
              <a:rPr lang="en-US" altLang="zh-CN" dirty="0"/>
              <a:t>a delegate with someone more likely to act in their </a:t>
            </a:r>
            <a:r>
              <a:rPr lang="en-US" altLang="zh-CN" dirty="0" smtClean="0"/>
              <a:t>interest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53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However, legislators </a:t>
            </a:r>
            <a:r>
              <a:rPr lang="en-US" altLang="zh-CN" dirty="0"/>
              <a:t>in authoritarian systems serve </a:t>
            </a:r>
            <a:r>
              <a:rPr lang="en-US" altLang="zh-CN" dirty="0" smtClean="0"/>
              <a:t>a different role </a:t>
            </a:r>
            <a:r>
              <a:rPr lang="en-US" altLang="zh-CN" dirty="0"/>
              <a:t>as those in electoral democracies </a:t>
            </a:r>
          </a:p>
          <a:p>
            <a:r>
              <a:rPr lang="en-US" altLang="zh-CN" dirty="0"/>
              <a:t>T</a:t>
            </a:r>
            <a:r>
              <a:rPr lang="en-US" altLang="zh-CN" dirty="0" smtClean="0"/>
              <a:t>ransparency </a:t>
            </a:r>
            <a:r>
              <a:rPr lang="en-US" altLang="zh-CN" dirty="0"/>
              <a:t>in authoritarian </a:t>
            </a:r>
            <a:r>
              <a:rPr lang="en-US" altLang="zh-CN" dirty="0" smtClean="0"/>
              <a:t>assemblies </a:t>
            </a:r>
            <a:r>
              <a:rPr lang="en-US" altLang="zh-CN" dirty="0"/>
              <a:t>may have two contradictory </a:t>
            </a:r>
            <a:r>
              <a:rPr lang="en-US" altLang="zh-CN" dirty="0" smtClean="0"/>
              <a:t>effects:</a:t>
            </a:r>
          </a:p>
          <a:p>
            <a:pPr lvl="1"/>
            <a:r>
              <a:rPr lang="en-US" altLang="zh-CN" dirty="0" smtClean="0"/>
              <a:t>Tone </a:t>
            </a:r>
            <a:r>
              <a:rPr lang="en-US" altLang="zh-CN" dirty="0"/>
              <a:t>down illicit bargains and political self-dealing by exposing these activities to the public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sanction the behavior of legislators could actually curtail other forms of participation that have been shown to be associated with regime </a:t>
            </a:r>
            <a:r>
              <a:rPr lang="en-US" altLang="zh-CN" dirty="0" smtClean="0"/>
              <a:t>survival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They address this puzzle with a randomized experiment that tests the effect of transparency on the behavior of 463 delegates in the National Assembly of the single-party state of Vietnam (or VNA</a:t>
            </a:r>
            <a:r>
              <a:rPr lang="en-US" altLang="zh-CN" dirty="0" smtClean="0"/>
              <a:t>).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74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Hypotheses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914400" indent="-914400">
              <a:buFont typeface="+mj-lt"/>
              <a:buAutoNum type="arabicPeriod"/>
            </a:pPr>
            <a:endParaRPr kumimoji="1" lang="en-US" altLang="zh-CN" sz="4800" b="1" dirty="0" smtClean="0"/>
          </a:p>
          <a:p>
            <a:pPr marL="914400" indent="-914400">
              <a:buFont typeface="+mj-lt"/>
              <a:buAutoNum type="arabicPeriod"/>
            </a:pPr>
            <a:r>
              <a:rPr kumimoji="1" lang="en-US" altLang="zh-CN" sz="4800" b="1" dirty="0" smtClean="0"/>
              <a:t>The </a:t>
            </a:r>
            <a:r>
              <a:rPr kumimoji="1" lang="en-US" altLang="zh-CN" sz="4800" b="1" dirty="0"/>
              <a:t>adverse consequences </a:t>
            </a:r>
            <a:r>
              <a:rPr kumimoji="1" lang="en-US" altLang="zh-CN" sz="4800" b="1" dirty="0" smtClean="0"/>
              <a:t>hypothesis:</a:t>
            </a:r>
            <a:r>
              <a:rPr kumimoji="1" lang="en-US" altLang="zh-CN" sz="4800" dirty="0" smtClean="0"/>
              <a:t> </a:t>
            </a:r>
            <a:r>
              <a:rPr kumimoji="1" lang="en-US" altLang="zh-CN" sz="4800" dirty="0" smtClean="0">
                <a:latin typeface="+mj-lt"/>
                <a:ea typeface="+mj-ea"/>
                <a:cs typeface="+mj-cs"/>
              </a:rPr>
              <a:t>Transparency will lead to a reduction in the amount of critical activities </a:t>
            </a:r>
            <a:r>
              <a:rPr kumimoji="1" lang="en-US" altLang="zh-CN" sz="4800" dirty="0">
                <a:latin typeface="+mj-lt"/>
                <a:ea typeface="+mj-ea"/>
                <a:cs typeface="+mj-cs"/>
              </a:rPr>
              <a:t>engaged in by </a:t>
            </a:r>
            <a:r>
              <a:rPr kumimoji="1" lang="en-US" altLang="zh-CN" sz="4800" dirty="0" smtClean="0">
                <a:latin typeface="+mj-lt"/>
                <a:ea typeface="+mj-ea"/>
                <a:cs typeface="+mj-cs"/>
              </a:rPr>
              <a:t>delegates.</a:t>
            </a:r>
            <a:endParaRPr kumimoji="1" lang="en-US" altLang="zh-CN" sz="4800" dirty="0">
              <a:latin typeface="+mj-lt"/>
              <a:ea typeface="+mj-ea"/>
              <a:cs typeface="+mj-cs"/>
            </a:endParaRPr>
          </a:p>
          <a:p>
            <a:pPr marL="914400" indent="-914400">
              <a:buFont typeface="+mj-lt"/>
              <a:buAutoNum type="arabicPeriod"/>
            </a:pPr>
            <a:r>
              <a:rPr kumimoji="1" lang="en-US" altLang="zh-CN" sz="4800" b="1" dirty="0"/>
              <a:t>T</a:t>
            </a:r>
            <a:r>
              <a:rPr kumimoji="1" lang="en-US" altLang="zh-CN" sz="4800" b="1" dirty="0" smtClean="0"/>
              <a:t>he non-sensitive </a:t>
            </a:r>
            <a:r>
              <a:rPr kumimoji="1" lang="en-US" altLang="zh-CN" sz="4800" b="1" dirty="0"/>
              <a:t>effort </a:t>
            </a:r>
            <a:r>
              <a:rPr kumimoji="1" lang="en-US" altLang="zh-CN" sz="4800" b="1" dirty="0" smtClean="0"/>
              <a:t>hypothesis</a:t>
            </a:r>
            <a:r>
              <a:rPr kumimoji="1" lang="en-US" altLang="zh-CN" sz="4800" dirty="0" smtClean="0"/>
              <a:t>: </a:t>
            </a:r>
            <a:r>
              <a:rPr kumimoji="1" lang="en-US" altLang="zh-CN" sz="4800" dirty="0" smtClean="0">
                <a:latin typeface="+mj-lt"/>
                <a:ea typeface="+mj-ea"/>
                <a:cs typeface="+mj-cs"/>
              </a:rPr>
              <a:t>Transparency </a:t>
            </a:r>
            <a:r>
              <a:rPr kumimoji="1" lang="en-US" altLang="zh-CN" sz="4800" dirty="0">
                <a:latin typeface="+mj-lt"/>
                <a:ea typeface="+mj-ea"/>
                <a:cs typeface="+mj-cs"/>
              </a:rPr>
              <a:t>will increase the amount of visible </a:t>
            </a:r>
            <a:r>
              <a:rPr kumimoji="1" lang="en-US" altLang="zh-CN" sz="4800" dirty="0" smtClean="0">
                <a:latin typeface="+mj-lt"/>
                <a:ea typeface="+mj-ea"/>
                <a:cs typeface="+mj-cs"/>
              </a:rPr>
              <a:t>effort </a:t>
            </a:r>
            <a:r>
              <a:rPr kumimoji="1" lang="en-US" altLang="zh-CN" sz="4800" dirty="0">
                <a:latin typeface="+mj-lt"/>
                <a:ea typeface="+mj-ea"/>
                <a:cs typeface="+mj-cs"/>
              </a:rPr>
              <a:t>by legislators in </a:t>
            </a:r>
            <a:r>
              <a:rPr kumimoji="1" lang="en-US" altLang="zh-CN" sz="4800" dirty="0" err="1">
                <a:latin typeface="+mj-lt"/>
                <a:ea typeface="+mj-ea"/>
                <a:cs typeface="+mj-cs"/>
              </a:rPr>
              <a:t>nonsensitive</a:t>
            </a:r>
            <a:r>
              <a:rPr kumimoji="1" lang="en-US" altLang="zh-CN" sz="4800" dirty="0"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4800" dirty="0" smtClean="0">
                <a:latin typeface="+mj-lt"/>
                <a:ea typeface="+mj-ea"/>
                <a:cs typeface="+mj-cs"/>
              </a:rPr>
              <a:t>activities. </a:t>
            </a:r>
            <a:endParaRPr kumimoji="1" lang="en-US" altLang="zh-CN" sz="48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kumimoji="1" lang="en-US" altLang="zh-CN" sz="4800" dirty="0">
              <a:latin typeface="+mj-lt"/>
              <a:ea typeface="+mj-ea"/>
              <a:cs typeface="+mj-cs"/>
            </a:endParaRPr>
          </a:p>
          <a:p>
            <a:pPr marL="914400" indent="-914400">
              <a:buFont typeface="+mj-lt"/>
              <a:buAutoNum type="arabicPeriod"/>
            </a:pPr>
            <a:r>
              <a:rPr kumimoji="1" lang="en-US" altLang="zh-CN" sz="4700" b="1" dirty="0" smtClean="0"/>
              <a:t>The return </a:t>
            </a:r>
            <a:r>
              <a:rPr kumimoji="1" lang="en-US" altLang="zh-CN" sz="4700" b="1" dirty="0"/>
              <a:t>to </a:t>
            </a:r>
            <a:r>
              <a:rPr kumimoji="1" lang="en-US" altLang="zh-CN" sz="4700" b="1" dirty="0" smtClean="0"/>
              <a:t>salience</a:t>
            </a:r>
            <a:r>
              <a:rPr kumimoji="1" lang="en-US" altLang="zh-CN" sz="4700" b="1" dirty="0"/>
              <a:t>: </a:t>
            </a:r>
            <a:r>
              <a:rPr kumimoji="1" lang="en-US" altLang="zh-CN" sz="4800" dirty="0" smtClean="0">
                <a:latin typeface="+mj-lt"/>
                <a:ea typeface="+mj-ea"/>
                <a:cs typeface="+mj-cs"/>
              </a:rPr>
              <a:t>In </a:t>
            </a:r>
            <a:r>
              <a:rPr kumimoji="1" lang="en-US" altLang="zh-CN" sz="4800" dirty="0">
                <a:latin typeface="+mj-lt"/>
                <a:ea typeface="+mj-ea"/>
                <a:cs typeface="+mj-cs"/>
              </a:rPr>
              <a:t>the presence of transparency, delegates who remain silence and do not engage in sensitive activity will be </a:t>
            </a:r>
            <a:r>
              <a:rPr kumimoji="1" lang="en-US" altLang="zh-CN" sz="4800" dirty="0" smtClean="0">
                <a:latin typeface="+mj-lt"/>
                <a:ea typeface="+mj-ea"/>
                <a:cs typeface="+mj-cs"/>
              </a:rPr>
              <a:t>rewarded </a:t>
            </a:r>
            <a:r>
              <a:rPr kumimoji="1" lang="en-US" altLang="zh-CN" sz="4800" dirty="0">
                <a:latin typeface="+mj-lt"/>
                <a:ea typeface="+mj-ea"/>
                <a:cs typeface="+mj-cs"/>
              </a:rPr>
              <a:t>by the leadership. Delegates who do otherwise will be punished. </a:t>
            </a:r>
          </a:p>
          <a:p>
            <a:pPr marL="914400" indent="-914400">
              <a:buFont typeface="+mj-lt"/>
              <a:buAutoNum type="arabicPeriod"/>
            </a:pPr>
            <a:r>
              <a:rPr kumimoji="1" lang="en-US" altLang="zh-CN" sz="4800" b="1" dirty="0" smtClean="0"/>
              <a:t>The return </a:t>
            </a:r>
            <a:r>
              <a:rPr kumimoji="1" lang="en-US" altLang="zh-CN" sz="4800" b="1" dirty="0"/>
              <a:t>to </a:t>
            </a:r>
            <a:r>
              <a:rPr kumimoji="1" lang="en-US" altLang="zh-CN" sz="4800" b="1" dirty="0" smtClean="0"/>
              <a:t>n</a:t>
            </a:r>
            <a:r>
              <a:rPr kumimoji="1" lang="en-US" altLang="zh-CN" sz="4800" b="1" dirty="0" smtClean="0"/>
              <a:t>on</a:t>
            </a:r>
            <a:r>
              <a:rPr kumimoji="1" lang="en-US" altLang="zh-CN" sz="4800" b="1" dirty="0" smtClean="0"/>
              <a:t>-sensitiveness: </a:t>
            </a:r>
            <a:r>
              <a:rPr kumimoji="1" lang="en-US" altLang="zh-CN" sz="4800" dirty="0" smtClean="0">
                <a:latin typeface="+mj-lt"/>
                <a:ea typeface="+mj-ea"/>
                <a:cs typeface="+mj-cs"/>
              </a:rPr>
              <a:t>In </a:t>
            </a:r>
            <a:r>
              <a:rPr kumimoji="1" lang="en-US" altLang="zh-CN" sz="4800" dirty="0">
                <a:latin typeface="+mj-lt"/>
                <a:ea typeface="+mj-ea"/>
                <a:cs typeface="+mj-cs"/>
              </a:rPr>
              <a:t>the presence of transparency, delegates who display effort in </a:t>
            </a:r>
            <a:r>
              <a:rPr kumimoji="1" lang="en-US" altLang="zh-CN" sz="4800" dirty="0" smtClean="0">
                <a:latin typeface="+mj-lt"/>
                <a:ea typeface="+mj-ea"/>
                <a:cs typeface="+mj-cs"/>
              </a:rPr>
              <a:t>non-sensitive </a:t>
            </a:r>
            <a:r>
              <a:rPr kumimoji="1" lang="en-US" altLang="zh-CN" sz="4800" dirty="0">
                <a:latin typeface="+mj-lt"/>
                <a:ea typeface="+mj-ea"/>
                <a:cs typeface="+mj-cs"/>
              </a:rPr>
              <a:t>activities will be rewarded by the </a:t>
            </a:r>
            <a:r>
              <a:rPr kumimoji="1" lang="en-US" altLang="zh-CN" sz="4800" dirty="0" smtClean="0">
                <a:latin typeface="+mj-lt"/>
                <a:ea typeface="+mj-ea"/>
                <a:cs typeface="+mj-cs"/>
              </a:rPr>
              <a:t>leadership</a:t>
            </a:r>
            <a:r>
              <a:rPr kumimoji="1" lang="en-US" altLang="zh-CN" sz="4800" dirty="0">
                <a:latin typeface="+mj-lt"/>
                <a:ea typeface="+mj-ea"/>
                <a:cs typeface="+mj-cs"/>
              </a:rPr>
              <a:t>. Delegates who do otherwise will be punished. </a:t>
            </a:r>
          </a:p>
          <a:p>
            <a:endParaRPr kumimoji="1" lang="en-US" altLang="zh-CN" sz="4800" dirty="0">
              <a:latin typeface="+mj-lt"/>
              <a:ea typeface="+mj-ea"/>
              <a:cs typeface="+mj-cs"/>
            </a:endParaRPr>
          </a:p>
          <a:p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9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Experimental Design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Time period: 2007- 2010, six sessions of the VNA</a:t>
            </a:r>
          </a:p>
          <a:p>
            <a:r>
              <a:rPr kumimoji="1" lang="en-US" altLang="zh-CN" dirty="0" smtClean="0"/>
              <a:t>Intervention</a:t>
            </a:r>
            <a:r>
              <a:rPr kumimoji="1" lang="en-US" altLang="zh-CN" dirty="0" smtClean="0"/>
              <a:t>: </a:t>
            </a:r>
            <a:r>
              <a:rPr lang="en-US" altLang="zh-CN" dirty="0" smtClean="0"/>
              <a:t> Randomly selected 144 out of 493 delegates in the VNA to inform citizens daily about these delegates</a:t>
            </a:r>
            <a:r>
              <a:rPr lang="en-US" altLang="zh-CN" dirty="0" smtClean="0"/>
              <a:t>’ legislative </a:t>
            </a:r>
            <a:r>
              <a:rPr lang="en-US" altLang="zh-CN" dirty="0" smtClean="0"/>
              <a:t>activities on </a:t>
            </a:r>
            <a:r>
              <a:rPr lang="en-US" altLang="zh-CN" i="1" dirty="0" err="1" smtClean="0"/>
              <a:t>VietnamNet</a:t>
            </a:r>
            <a:r>
              <a:rPr lang="en-US" altLang="zh-CN" i="1" dirty="0" smtClean="0"/>
              <a:t> </a:t>
            </a:r>
          </a:p>
          <a:p>
            <a:pPr lvl="1"/>
            <a:r>
              <a:rPr lang="en-US" altLang="zh-CN" dirty="0" smtClean="0"/>
              <a:t>introduced </a:t>
            </a:r>
            <a:r>
              <a:rPr lang="en-US" altLang="zh-CN" dirty="0"/>
              <a:t>two delegates each day on their political homepage and launched their </a:t>
            </a:r>
            <a:r>
              <a:rPr lang="en-US" altLang="zh-CN" dirty="0" smtClean="0"/>
              <a:t>individual </a:t>
            </a:r>
            <a:r>
              <a:rPr lang="en-US" altLang="zh-CN" dirty="0"/>
              <a:t>web sites.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Later reported </a:t>
            </a:r>
            <a:r>
              <a:rPr lang="en-US" altLang="zh-CN" dirty="0" smtClean="0"/>
              <a:t>legislative performance </a:t>
            </a:r>
          </a:p>
          <a:p>
            <a:pPr lvl="2"/>
            <a:r>
              <a:rPr lang="en-US" altLang="zh-CN" dirty="0" smtClean="0"/>
              <a:t>legislative </a:t>
            </a:r>
            <a:r>
              <a:rPr lang="en-US" altLang="zh-CN" dirty="0"/>
              <a:t>speeches and queries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queries that </a:t>
            </a:r>
            <a:r>
              <a:rPr lang="en-US" altLang="zh-CN" dirty="0"/>
              <a:t>were critical of </a:t>
            </a:r>
            <a:r>
              <a:rPr lang="en-US" altLang="zh-CN" dirty="0" smtClean="0"/>
              <a:t>government policies</a:t>
            </a:r>
            <a:endParaRPr lang="en-US" altLang="zh-CN" dirty="0"/>
          </a:p>
          <a:p>
            <a:pPr lvl="2"/>
            <a:r>
              <a:rPr lang="en-US" altLang="zh-CN" dirty="0" smtClean="0"/>
              <a:t>queries were </a:t>
            </a:r>
            <a:r>
              <a:rPr lang="en-US" altLang="zh-CN" dirty="0"/>
              <a:t>relevant to the interests of the </a:t>
            </a:r>
            <a:r>
              <a:rPr lang="en-US" altLang="zh-CN" dirty="0" smtClean="0"/>
              <a:t>delegate’s </a:t>
            </a:r>
            <a:r>
              <a:rPr lang="en-US" altLang="zh-CN" dirty="0"/>
              <a:t>constituents, province, and </a:t>
            </a:r>
            <a:r>
              <a:rPr lang="en-US" altLang="zh-CN" dirty="0" smtClean="0"/>
              <a:t>profession</a:t>
            </a:r>
            <a:endParaRPr lang="en-US" altLang="zh-CN" dirty="0"/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/>
              <a:t>a comparison of the delegates’ performance on these indicators with the highest, average, and lowest </a:t>
            </a:r>
            <a:r>
              <a:rPr lang="en-US" altLang="zh-CN" dirty="0" smtClean="0"/>
              <a:t>delegates</a:t>
            </a:r>
            <a:r>
              <a:rPr lang="en-US" altLang="zh-CN" dirty="0"/>
              <a:t>. </a:t>
            </a:r>
          </a:p>
          <a:p>
            <a:pPr lvl="1"/>
            <a:endParaRPr lang="en-US" altLang="zh-CN" dirty="0"/>
          </a:p>
          <a:p>
            <a:endParaRPr lang="en-US" altLang="zh-CN" i="1" dirty="0" smtClean="0"/>
          </a:p>
          <a:p>
            <a:endParaRPr lang="en-US" altLang="zh-CN" i="1" dirty="0" smtClean="0"/>
          </a:p>
          <a:p>
            <a:endParaRPr lang="en-US" altLang="zh-CN" i="1" dirty="0" smtClean="0"/>
          </a:p>
          <a:p>
            <a:endParaRPr lang="en-US" altLang="zh-CN" i="1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9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and </a:t>
            </a:r>
            <a:r>
              <a:rPr kumimoji="1" lang="en-US" altLang="zh-CN" dirty="0" smtClean="0"/>
              <a:t>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Method: Difference-in-</a:t>
            </a:r>
            <a:r>
              <a:rPr kumimoji="1" lang="en-US" altLang="zh-CN" dirty="0" smtClean="0"/>
              <a:t>Difference</a:t>
            </a:r>
            <a:endParaRPr kumimoji="1" lang="en-US" altLang="zh-CN" dirty="0" smtClean="0"/>
          </a:p>
          <a:p>
            <a:r>
              <a:rPr kumimoji="1" lang="en-US" altLang="zh-CN" dirty="0" smtClean="0"/>
              <a:t>Dependent Variables: </a:t>
            </a:r>
            <a:r>
              <a:rPr kumimoji="1" lang="en-US" altLang="zh-CN" dirty="0" smtClean="0"/>
              <a:t>Questions asked by a delegate (#), Percent of questions critical of ministers, ministries, or </a:t>
            </a:r>
            <a:r>
              <a:rPr kumimoji="1" lang="en-US" altLang="zh-CN" dirty="0" err="1" smtClean="0"/>
              <a:t>govt</a:t>
            </a:r>
            <a:r>
              <a:rPr kumimoji="1" lang="en-US" altLang="zh-CN" dirty="0" smtClean="0"/>
              <a:t> (%)</a:t>
            </a:r>
            <a:endParaRPr kumimoji="1" lang="en-US" altLang="zh-CN" dirty="0" smtClean="0"/>
          </a:p>
          <a:p>
            <a:r>
              <a:rPr kumimoji="1" lang="en-US" altLang="zh-CN" dirty="0" smtClean="0"/>
              <a:t>Treatment: Coverage on </a:t>
            </a:r>
            <a:r>
              <a:rPr lang="en-US" altLang="zh-CN" i="1" dirty="0" err="1" smtClean="0"/>
              <a:t>VietnamNet</a:t>
            </a:r>
            <a:endParaRPr lang="en-US" altLang="zh-CN" i="1" dirty="0" smtClean="0"/>
          </a:p>
          <a:p>
            <a:r>
              <a:rPr lang="en-US" altLang="zh-CN" dirty="0" smtClean="0"/>
              <a:t>Treatment period: Sixth VNA </a:t>
            </a:r>
            <a:r>
              <a:rPr lang="en-US" altLang="zh-CN" dirty="0" smtClean="0"/>
              <a:t>session (2010)</a:t>
            </a:r>
            <a:endParaRPr lang="en-US" altLang="zh-CN" dirty="0" smtClean="0"/>
          </a:p>
          <a:p>
            <a:r>
              <a:rPr lang="en-US" altLang="zh-CN" dirty="0" smtClean="0"/>
              <a:t>Interaction term (treatment intensity): </a:t>
            </a:r>
            <a:r>
              <a:rPr lang="en-US" altLang="zh-CN" dirty="0" smtClean="0"/>
              <a:t>Provincial-level internet penetration </a:t>
            </a:r>
            <a:r>
              <a:rPr lang="en-US" altLang="zh-CN" dirty="0" smtClean="0"/>
              <a:t>rate</a:t>
            </a:r>
            <a:endParaRPr lang="en-US" altLang="zh-CN" dirty="0" smtClean="0"/>
          </a:p>
          <a:p>
            <a:r>
              <a:rPr kumimoji="1" lang="en-US" altLang="zh-CN" dirty="0" smtClean="0"/>
              <a:t>Controls</a:t>
            </a:r>
            <a:endParaRPr kumimoji="1" lang="en-US" altLang="zh-CN" i="1" dirty="0"/>
          </a:p>
          <a:p>
            <a:pPr lvl="1"/>
            <a:r>
              <a:rPr kumimoji="1" lang="en-US" altLang="zh-CN" dirty="0" smtClean="0"/>
              <a:t>Personal </a:t>
            </a:r>
            <a:r>
              <a:rPr kumimoji="1" lang="en-US" altLang="zh-CN" dirty="0" smtClean="0"/>
              <a:t>characteristics: centrally nominated, full time, retirement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Provincial social-economic </a:t>
            </a:r>
            <a:r>
              <a:rPr kumimoji="1" lang="en-US" altLang="zh-CN" dirty="0" smtClean="0"/>
              <a:t>indicators: GDP, pop, </a:t>
            </a:r>
            <a:r>
              <a:rPr kumimoji="1" lang="en-US" altLang="zh-CN" dirty="0" smtClean="0"/>
              <a:t>urbanization, </a:t>
            </a:r>
            <a:r>
              <a:rPr kumimoji="1" lang="en-US" altLang="zh-CN" dirty="0" err="1" smtClean="0"/>
              <a:t>souther</a:t>
            </a:r>
            <a:r>
              <a:rPr kumimoji="1" lang="en-US" altLang="zh-CN" dirty="0" smtClean="0"/>
              <a:t> province, </a:t>
            </a:r>
            <a:r>
              <a:rPr kumimoji="1" lang="en-US" altLang="zh-CN" dirty="0" err="1" smtClean="0"/>
              <a:t>govt</a:t>
            </a:r>
            <a:r>
              <a:rPr kumimoji="1" lang="en-US" altLang="zh-CN" dirty="0" smtClean="0"/>
              <a:t> transfers/GDP, college students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25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Replication of direct </a:t>
            </a:r>
            <a:r>
              <a:rPr lang="en-US" sz="3600" dirty="0"/>
              <a:t>r</a:t>
            </a:r>
            <a:r>
              <a:rPr lang="en-US" sz="3600" dirty="0" smtClean="0"/>
              <a:t>esults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230" y="1063810"/>
            <a:ext cx="8119896" cy="57806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21230" y="2593914"/>
            <a:ext cx="8119896" cy="38404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21230" y="4907909"/>
            <a:ext cx="8119896" cy="38404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6178"/>
          <a:stretch/>
        </p:blipFill>
        <p:spPr>
          <a:xfrm>
            <a:off x="915134" y="368655"/>
            <a:ext cx="10361733" cy="63052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5133" y="1904906"/>
            <a:ext cx="10361733" cy="98622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6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1132</Words>
  <Application>Microsoft Macintosh PowerPoint</Application>
  <PresentationFormat>Custom</PresentationFormat>
  <Paragraphs>193</Paragraphs>
  <Slides>23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主题</vt:lpstr>
      <vt:lpstr> Replication Study of “The Adverse Effects of Sunshine: A Field Experiment on Legislative Transparency in an Authoritarian Assembly”  </vt:lpstr>
      <vt:lpstr>Roadmap</vt:lpstr>
      <vt:lpstr>Research Question</vt:lpstr>
      <vt:lpstr>Theory</vt:lpstr>
      <vt:lpstr>Hypotheses</vt:lpstr>
      <vt:lpstr>Experimental Design</vt:lpstr>
      <vt:lpstr>Data and Methods</vt:lpstr>
      <vt:lpstr>Replication of direct results</vt:lpstr>
      <vt:lpstr>PowerPoint Presentation</vt:lpstr>
      <vt:lpstr>PowerPoint Presentation</vt:lpstr>
      <vt:lpstr>Extensions</vt:lpstr>
      <vt:lpstr>Distribution of the Internet Penetration </vt:lpstr>
      <vt:lpstr>Marginal Plots with the Distribution</vt:lpstr>
      <vt:lpstr>Outlier Analysis</vt:lpstr>
      <vt:lpstr>Rerun primary result without outliers</vt:lpstr>
      <vt:lpstr>Pre-treatment trends in relationship between participation and internet penetration</vt:lpstr>
      <vt:lpstr>Post-treatment trends in relationship</vt:lpstr>
      <vt:lpstr>Andersen (2013)</vt:lpstr>
      <vt:lpstr>Additional concerns</vt:lpstr>
      <vt:lpstr>Reference</vt:lpstr>
      <vt:lpstr>Appendix slides</vt:lpstr>
      <vt:lpstr>Summary Stats</vt:lpstr>
      <vt:lpstr>Direct Effects: 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Adverse Effects of Sunshine: A Field Experiment on Legislative Transparency in an Authoritarian Assembly  </dc:title>
  <dc:creator>Zeren LI</dc:creator>
  <cp:lastModifiedBy>Mitchell Watkins</cp:lastModifiedBy>
  <cp:revision>31</cp:revision>
  <dcterms:created xsi:type="dcterms:W3CDTF">2017-01-30T02:41:00Z</dcterms:created>
  <dcterms:modified xsi:type="dcterms:W3CDTF">2017-02-01T02:32:48Z</dcterms:modified>
</cp:coreProperties>
</file>