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5" r:id="rId9"/>
    <p:sldId id="266" r:id="rId10"/>
    <p:sldId id="267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8" r:id="rId21"/>
    <p:sldId id="269" r:id="rId22"/>
    <p:sldId id="270" r:id="rId23"/>
    <p:sldId id="271" r:id="rId2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163E4-DA7C-254B-9CE4-735B068DD717}" type="datetimeFigureOut">
              <a:rPr kumimoji="1" lang="ja-JP" altLang="en-US" smtClean="0"/>
              <a:t>17/02/13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1A2C3-893C-F949-AF82-CA8071E623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08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1A2C3-893C-F949-AF82-CA8071E6232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28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454-76E8-6342-BF32-09EEA9413E26}" type="datetimeFigureOut">
              <a:rPr kumimoji="1" lang="ja-JP" altLang="en-US" smtClean="0"/>
              <a:t>17/02/13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FC28-D540-7C4A-BBD2-ABDE6082D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53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454-76E8-6342-BF32-09EEA9413E26}" type="datetimeFigureOut">
              <a:rPr kumimoji="1" lang="ja-JP" altLang="en-US" smtClean="0"/>
              <a:t>17/02/13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FC28-D540-7C4A-BBD2-ABDE6082D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46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454-76E8-6342-BF32-09EEA9413E26}" type="datetimeFigureOut">
              <a:rPr kumimoji="1" lang="ja-JP" altLang="en-US" smtClean="0"/>
              <a:t>17/02/13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FC28-D540-7C4A-BBD2-ABDE6082D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59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454-76E8-6342-BF32-09EEA9413E26}" type="datetimeFigureOut">
              <a:rPr kumimoji="1" lang="ja-JP" altLang="en-US" smtClean="0"/>
              <a:t>17/02/13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FC28-D540-7C4A-BBD2-ABDE6082D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95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454-76E8-6342-BF32-09EEA9413E26}" type="datetimeFigureOut">
              <a:rPr kumimoji="1" lang="ja-JP" altLang="en-US" smtClean="0"/>
              <a:t>17/02/13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FC28-D540-7C4A-BBD2-ABDE6082D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04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454-76E8-6342-BF32-09EEA9413E26}" type="datetimeFigureOut">
              <a:rPr kumimoji="1" lang="ja-JP" altLang="en-US" smtClean="0"/>
              <a:t>17/02/13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FC28-D540-7C4A-BBD2-ABDE6082D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26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454-76E8-6342-BF32-09EEA9413E26}" type="datetimeFigureOut">
              <a:rPr kumimoji="1" lang="ja-JP" altLang="en-US" smtClean="0"/>
              <a:t>17/02/13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FC28-D540-7C4A-BBD2-ABDE6082D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69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454-76E8-6342-BF32-09EEA9413E26}" type="datetimeFigureOut">
              <a:rPr kumimoji="1" lang="ja-JP" altLang="en-US" smtClean="0"/>
              <a:t>17/02/13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FC28-D540-7C4A-BBD2-ABDE6082D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38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454-76E8-6342-BF32-09EEA9413E26}" type="datetimeFigureOut">
              <a:rPr kumimoji="1" lang="ja-JP" altLang="en-US" smtClean="0"/>
              <a:t>17/02/13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FC28-D540-7C4A-BBD2-ABDE6082D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45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454-76E8-6342-BF32-09EEA9413E26}" type="datetimeFigureOut">
              <a:rPr kumimoji="1" lang="ja-JP" altLang="en-US" smtClean="0"/>
              <a:t>17/02/13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FC28-D540-7C4A-BBD2-ABDE6082D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45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C454-76E8-6342-BF32-09EEA9413E26}" type="datetimeFigureOut">
              <a:rPr kumimoji="1" lang="ja-JP" altLang="en-US" smtClean="0"/>
              <a:t>17/02/13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FC28-D540-7C4A-BBD2-ABDE6082D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4C454-76E8-6342-BF32-09EEA9413E26}" type="datetimeFigureOut">
              <a:rPr kumimoji="1" lang="ja-JP" altLang="en-US" smtClean="0"/>
              <a:t>17/02/13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BFC28-D540-7C4A-BBD2-ABDE6082D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666051"/>
            <a:ext cx="7772400" cy="2868373"/>
          </a:xfrm>
        </p:spPr>
        <p:txBody>
          <a:bodyPr>
            <a:normAutofit fontScale="90000"/>
          </a:bodyPr>
          <a:lstStyle/>
          <a:p>
            <a:pPr>
              <a:lnSpc>
                <a:spcPts val="3800"/>
              </a:lnSpc>
            </a:pPr>
            <a:r>
              <a:rPr kumimoji="1" lang="en-US" altLang="ja-JP" dirty="0" smtClean="0"/>
              <a:t>Replication Exercise:</a:t>
            </a:r>
            <a:br>
              <a:rPr kumimoji="1" lang="en-US" altLang="ja-JP" dirty="0" smtClean="0"/>
            </a:br>
            <a:r>
              <a:rPr lang="en-US" altLang="ja-JP" dirty="0" smtClean="0"/>
              <a:t>Bruhn et al. (2010)</a:t>
            </a:r>
            <a:br>
              <a:rPr lang="en-US" altLang="ja-JP" dirty="0" smtClean="0"/>
            </a:br>
            <a:r>
              <a:rPr lang="en-US" altLang="ja-JP" b="1" dirty="0" smtClean="0"/>
              <a:t>“Good, Bad, and Ugly Colonial Activities: </a:t>
            </a:r>
            <a:br>
              <a:rPr lang="en-US" altLang="ja-JP" b="1" dirty="0" smtClean="0"/>
            </a:br>
            <a:r>
              <a:rPr lang="en-US" altLang="ja-JP" b="1" dirty="0" smtClean="0"/>
              <a:t>Do They Matter for Economic Development?”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Harunobu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Saijo</a:t>
            </a:r>
            <a:r>
              <a:rPr kumimoji="1" lang="en-US" altLang="ja-JP" dirty="0" smtClean="0"/>
              <a:t> &amp; Jan </a:t>
            </a:r>
            <a:r>
              <a:rPr kumimoji="1" lang="en-US" altLang="ja-JP" dirty="0" err="1" smtClean="0"/>
              <a:t>Vogler</a:t>
            </a:r>
            <a:endParaRPr kumimoji="1" lang="en-US" altLang="ja-JP" dirty="0" smtClean="0"/>
          </a:p>
          <a:p>
            <a:r>
              <a:rPr lang="en-US" altLang="ja-JP" dirty="0" smtClean="0"/>
              <a:t>Duke University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3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Unpacking Mechanisms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 </a:t>
            </a:r>
            <a:r>
              <a:rPr lang="en-US" altLang="ja-JP" dirty="0" smtClean="0"/>
              <a:t>AJR</a:t>
            </a:r>
            <a:r>
              <a:rPr lang="en-US" altLang="ja-JP" dirty="0"/>
              <a:t>: Property r</a:t>
            </a:r>
            <a:r>
              <a:rPr lang="en-US" altLang="ja-JP" dirty="0" smtClean="0"/>
              <a:t>ights through representative institutions</a:t>
            </a:r>
          </a:p>
          <a:p>
            <a:pPr lvl="1"/>
            <a:r>
              <a:rPr lang="en-US" altLang="ja-JP" dirty="0" smtClean="0"/>
              <a:t>Proxy: </a:t>
            </a:r>
            <a:r>
              <a:rPr lang="en-US" altLang="ja-JP" dirty="0" err="1" smtClean="0"/>
              <a:t>malapportionment</a:t>
            </a:r>
            <a:r>
              <a:rPr lang="en-US" altLang="ja-JP" dirty="0" smtClean="0"/>
              <a:t> in the legislature measured with log seats per voter in lower house</a:t>
            </a:r>
          </a:p>
          <a:p>
            <a:pPr lvl="1"/>
            <a:r>
              <a:rPr lang="en-US" altLang="ja-JP" dirty="0" smtClean="0"/>
              <a:t>Result: confirms hypothesis : bad/ugly activities and population density negatively correlated </a:t>
            </a:r>
            <a:r>
              <a:rPr lang="en-US" altLang="ja-JP" dirty="0"/>
              <a:t>with </a:t>
            </a:r>
            <a:r>
              <a:rPr lang="en-US" altLang="ja-JP" dirty="0" smtClean="0"/>
              <a:t>“Log Seats in lower house per voter”</a:t>
            </a:r>
          </a:p>
          <a:p>
            <a:r>
              <a:rPr lang="en-US" altLang="ja-JP" dirty="0" smtClean="0"/>
              <a:t>ES: Inequality</a:t>
            </a:r>
            <a:endParaRPr lang="ru-RU" altLang="ja-JP" dirty="0" smtClean="0"/>
          </a:p>
          <a:p>
            <a:pPr lvl="1"/>
            <a:r>
              <a:rPr lang="en-US" altLang="ja-JP" dirty="0" smtClean="0"/>
              <a:t>Proxy: current income inequality  (log </a:t>
            </a:r>
            <a:r>
              <a:rPr lang="en-US" altLang="ja-JP" dirty="0" err="1" smtClean="0"/>
              <a:t>Gini</a:t>
            </a:r>
            <a:r>
              <a:rPr lang="en-US" altLang="ja-JP" dirty="0" smtClean="0"/>
              <a:t> index)</a:t>
            </a:r>
          </a:p>
          <a:p>
            <a:pPr lvl="1"/>
            <a:r>
              <a:rPr lang="en-US" altLang="ja-JP" dirty="0" smtClean="0"/>
              <a:t>Result: no difference between activity areas</a:t>
            </a:r>
          </a:p>
          <a:p>
            <a:r>
              <a:rPr lang="en-US" altLang="ja-JP" dirty="0" err="1" smtClean="0"/>
              <a:t>Glaeser</a:t>
            </a:r>
            <a:r>
              <a:rPr lang="en-US" altLang="ja-JP" dirty="0"/>
              <a:t>: Human capital of </a:t>
            </a:r>
            <a:r>
              <a:rPr lang="en-US" altLang="ja-JP" dirty="0" smtClean="0"/>
              <a:t>colonists </a:t>
            </a:r>
          </a:p>
          <a:p>
            <a:pPr lvl="1"/>
            <a:r>
              <a:rPr lang="en-US" altLang="ja-JP" dirty="0" smtClean="0"/>
              <a:t>Proxy: log literacy rate and log schools per child</a:t>
            </a:r>
          </a:p>
          <a:p>
            <a:pPr lvl="1"/>
            <a:r>
              <a:rPr lang="en-US" altLang="ja-JP" dirty="0"/>
              <a:t>“</a:t>
            </a:r>
            <a:r>
              <a:rPr lang="en-US" altLang="ja-JP" i="1" dirty="0"/>
              <a:t>None of the colonial variables show any statistically </a:t>
            </a:r>
            <a:r>
              <a:rPr lang="en-US" altLang="ja-JP" i="1" dirty="0" smtClean="0"/>
              <a:t>significant </a:t>
            </a:r>
            <a:r>
              <a:rPr lang="en-US" altLang="ja-JP" i="1" dirty="0"/>
              <a:t>correlation with our human capital variables</a:t>
            </a:r>
            <a:r>
              <a:rPr lang="en-US" altLang="ja-JP" dirty="0" smtClean="0"/>
              <a:t>.”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097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Replication Exercise Slides</a:t>
            </a:r>
          </a:p>
        </p:txBody>
      </p:sp>
    </p:spTree>
    <p:extLst>
      <p:ext uri="{BB962C8B-B14F-4D97-AF65-F5344CB8AC3E}">
        <p14:creationId xmlns:p14="http://schemas.microsoft.com/office/powerpoint/2010/main" val="3528058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Contradictions in the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“In areas with a </a:t>
            </a:r>
            <a:r>
              <a:rPr lang="en-US" dirty="0">
                <a:solidFill>
                  <a:srgbClr val="FF0000"/>
                </a:solidFill>
              </a:rPr>
              <a:t>large native population</a:t>
            </a:r>
            <a:r>
              <a:rPr lang="en-US" dirty="0"/>
              <a:t>, activities </a:t>
            </a:r>
            <a:r>
              <a:rPr lang="en-US" u="sng" dirty="0">
                <a:solidFill>
                  <a:srgbClr val="FF0000"/>
                </a:solidFill>
              </a:rPr>
              <a:t>with economies of scale</a:t>
            </a:r>
            <a:r>
              <a:rPr lang="en-US" dirty="0"/>
              <a:t> were typically performed in large-scale operations with forced labor. </a:t>
            </a:r>
            <a:r>
              <a:rPr lang="en-US" dirty="0">
                <a:solidFill>
                  <a:srgbClr val="FF0000"/>
                </a:solidFill>
              </a:rPr>
              <a:t>We call these </a:t>
            </a:r>
            <a:r>
              <a:rPr lang="en-US" dirty="0"/>
              <a:t>colonial activities, which relied primarily on the native population as an exploitable resource, “</a:t>
            </a:r>
            <a:r>
              <a:rPr lang="en-US" dirty="0">
                <a:solidFill>
                  <a:srgbClr val="FF0000"/>
                </a:solidFill>
              </a:rPr>
              <a:t>ugly” colonial activities</a:t>
            </a:r>
            <a:r>
              <a:rPr lang="en-US" dirty="0"/>
              <a:t>.” (p. 433)</a:t>
            </a:r>
          </a:p>
          <a:p>
            <a:r>
              <a:rPr lang="en-US" dirty="0"/>
              <a:t>“More specifically, areas that had bad colonial activities (those with economies of scale, relying heavily on the exploitation of labor) or </a:t>
            </a:r>
            <a:r>
              <a:rPr lang="en-US" dirty="0">
                <a:solidFill>
                  <a:srgbClr val="FF0000"/>
                </a:solidFill>
              </a:rPr>
              <a:t>ugly colonial activities</a:t>
            </a:r>
            <a:r>
              <a:rPr lang="en-US" dirty="0"/>
              <a:t> (those </a:t>
            </a:r>
            <a:r>
              <a:rPr lang="en-US" u="sng" dirty="0">
                <a:solidFill>
                  <a:srgbClr val="FF0000"/>
                </a:solidFill>
              </a:rPr>
              <a:t>without economies of scale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practiced in areas with high precolonial population density, relying on forced labor)…” (p. 437)</a:t>
            </a:r>
          </a:p>
        </p:txBody>
      </p:sp>
    </p:spTree>
    <p:extLst>
      <p:ext uri="{BB962C8B-B14F-4D97-AF65-F5344CB8AC3E}">
        <p14:creationId xmlns:p14="http://schemas.microsoft.com/office/powerpoint/2010/main" val="196463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32516"/>
            <a:ext cx="7886700" cy="29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89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4 replication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69123"/>
            <a:ext cx="7886700" cy="406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6471"/>
            <a:ext cx="7886700" cy="59604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country_n</a:t>
            </a:r>
            <a:r>
              <a:rPr lang="en-US" dirty="0"/>
              <a:t>=group(country)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num</a:t>
            </a:r>
            <a:r>
              <a:rPr lang="en-US" dirty="0"/>
              <a:t> 1/17: g </a:t>
            </a:r>
            <a:r>
              <a:rPr lang="en-US" dirty="0" err="1"/>
              <a:t>cdX</a:t>
            </a:r>
            <a:r>
              <a:rPr lang="en-US" dirty="0"/>
              <a:t>=0 if </a:t>
            </a:r>
            <a:r>
              <a:rPr lang="en-US" dirty="0" err="1"/>
              <a:t>country_n</a:t>
            </a:r>
            <a:r>
              <a:rPr lang="en-US" dirty="0"/>
              <a:t>~=.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num</a:t>
            </a:r>
            <a:r>
              <a:rPr lang="en-US" dirty="0"/>
              <a:t> 1/17: replace </a:t>
            </a:r>
            <a:r>
              <a:rPr lang="en-US" dirty="0" err="1"/>
              <a:t>cdX</a:t>
            </a:r>
            <a:r>
              <a:rPr lang="en-US" dirty="0"/>
              <a:t>=1 if </a:t>
            </a:r>
            <a:r>
              <a:rPr lang="en-US" dirty="0" err="1"/>
              <a:t>country_n</a:t>
            </a:r>
            <a:r>
              <a:rPr lang="en-US" dirty="0"/>
              <a:t>==X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foreach</a:t>
            </a:r>
            <a:r>
              <a:rPr lang="en-US" dirty="0">
                <a:solidFill>
                  <a:srgbClr val="FF0000"/>
                </a:solidFill>
              </a:rPr>
              <a:t> z </a:t>
            </a:r>
            <a:r>
              <a:rPr lang="en-US" dirty="0"/>
              <a:t>in </a:t>
            </a:r>
            <a:r>
              <a:rPr lang="en-US" dirty="0" err="1"/>
              <a:t>ebad</a:t>
            </a:r>
            <a:r>
              <a:rPr lang="en-US" dirty="0"/>
              <a:t> </a:t>
            </a:r>
            <a:r>
              <a:rPr lang="en-US" dirty="0" err="1"/>
              <a:t>enone</a:t>
            </a:r>
            <a:r>
              <a:rPr lang="en-US" dirty="0"/>
              <a:t> mining plantations egood2_50 ugly_50{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reg</a:t>
            </a:r>
            <a:r>
              <a:rPr lang="en-US" dirty="0"/>
              <a:t> `z' </a:t>
            </a:r>
            <a:r>
              <a:rPr lang="en-US" dirty="0" err="1">
                <a:solidFill>
                  <a:srgbClr val="FF0000"/>
                </a:solidFill>
              </a:rPr>
              <a:t>lpopd</a:t>
            </a:r>
            <a:r>
              <a:rPr lang="en-US" dirty="0">
                <a:solidFill>
                  <a:srgbClr val="FF0000"/>
                </a:solidFill>
              </a:rPr>
              <a:t> temp* rain* </a:t>
            </a:r>
            <a:r>
              <a:rPr lang="en-US" dirty="0" err="1">
                <a:solidFill>
                  <a:srgbClr val="FF0000"/>
                </a:solidFill>
              </a:rPr>
              <a:t>alti</a:t>
            </a:r>
            <a:r>
              <a:rPr lang="en-US" dirty="0">
                <a:solidFill>
                  <a:srgbClr val="FF0000"/>
                </a:solidFill>
              </a:rPr>
              <a:t>* landlocked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cluster(</a:t>
            </a:r>
            <a:r>
              <a:rPr lang="en-US" dirty="0" err="1">
                <a:solidFill>
                  <a:srgbClr val="FF0000"/>
                </a:solidFill>
              </a:rPr>
              <a:t>lpopd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estimates store `z'_</a:t>
            </a:r>
            <a:r>
              <a:rPr lang="en-US" dirty="0" err="1"/>
              <a:t>wofe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test temp_ temp2 </a:t>
            </a:r>
            <a:r>
              <a:rPr lang="en-US" dirty="0" err="1"/>
              <a:t>rainf</a:t>
            </a:r>
            <a:r>
              <a:rPr lang="en-US" dirty="0"/>
              <a:t> rain2 </a:t>
            </a:r>
            <a:r>
              <a:rPr lang="en-US" dirty="0" err="1"/>
              <a:t>alti</a:t>
            </a:r>
            <a:r>
              <a:rPr lang="en-US" dirty="0"/>
              <a:t> alti2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reg</a:t>
            </a:r>
            <a:r>
              <a:rPr lang="en-US" dirty="0"/>
              <a:t> `z' </a:t>
            </a:r>
            <a:r>
              <a:rPr lang="en-US" dirty="0" err="1"/>
              <a:t>lpopd</a:t>
            </a:r>
            <a:r>
              <a:rPr lang="en-US" dirty="0"/>
              <a:t> temp* rain* </a:t>
            </a:r>
            <a:r>
              <a:rPr lang="en-US" dirty="0" err="1"/>
              <a:t>alti</a:t>
            </a:r>
            <a:r>
              <a:rPr lang="en-US" dirty="0"/>
              <a:t>* landlocked </a:t>
            </a:r>
            <a:r>
              <a:rPr lang="en-US" dirty="0">
                <a:solidFill>
                  <a:srgbClr val="FF0000"/>
                </a:solidFill>
              </a:rPr>
              <a:t>cd2-cd17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cluster(</a:t>
            </a:r>
            <a:r>
              <a:rPr lang="en-US" dirty="0" err="1">
                <a:solidFill>
                  <a:srgbClr val="FF0000"/>
                </a:solidFill>
              </a:rPr>
              <a:t>lpopd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estimates store `z'_</a:t>
            </a:r>
            <a:r>
              <a:rPr lang="en-US" dirty="0" err="1"/>
              <a:t>wfe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test temp_ temp2 </a:t>
            </a:r>
            <a:r>
              <a:rPr lang="en-US" dirty="0" err="1"/>
              <a:t>rainf</a:t>
            </a:r>
            <a:r>
              <a:rPr lang="en-US" dirty="0"/>
              <a:t> rain2 </a:t>
            </a:r>
            <a:r>
              <a:rPr lang="en-US" dirty="0" err="1"/>
              <a:t>alti</a:t>
            </a:r>
            <a:r>
              <a:rPr lang="en-US" dirty="0"/>
              <a:t> alti2 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7819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4 part 2 replication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12105"/>
            <a:ext cx="7886700" cy="3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50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5 replication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025" y="1825625"/>
            <a:ext cx="46079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91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5 replication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85114"/>
            <a:ext cx="7886700" cy="24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35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5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areg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lyppp</a:t>
            </a:r>
            <a:r>
              <a:rPr lang="en-US" dirty="0">
                <a:solidFill>
                  <a:srgbClr val="FF0000"/>
                </a:solidFill>
              </a:rPr>
              <a:t> egood2_50 </a:t>
            </a:r>
            <a:r>
              <a:rPr lang="en-US" dirty="0" err="1">
                <a:solidFill>
                  <a:srgbClr val="FF0000"/>
                </a:solidFill>
              </a:rPr>
              <a:t>ebad</a:t>
            </a:r>
            <a:r>
              <a:rPr lang="en-US" dirty="0">
                <a:solidFill>
                  <a:srgbClr val="FF0000"/>
                </a:solidFill>
              </a:rPr>
              <a:t> ugly_50, a(country) cluster(</a:t>
            </a:r>
            <a:r>
              <a:rPr lang="en-US" dirty="0" err="1">
                <a:solidFill>
                  <a:srgbClr val="FF0000"/>
                </a:solidFill>
              </a:rPr>
              <a:t>lpopd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estimates store reg1</a:t>
            </a:r>
          </a:p>
          <a:p>
            <a:pPr marL="0" indent="0">
              <a:buNone/>
            </a:pPr>
            <a:r>
              <a:rPr lang="en-US" dirty="0"/>
              <a:t>test egood2_50=</a:t>
            </a:r>
            <a:r>
              <a:rPr lang="en-US" dirty="0" err="1"/>
              <a:t>ebad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test egood2_50=ugly_50</a:t>
            </a:r>
          </a:p>
          <a:p>
            <a:pPr marL="0" indent="0">
              <a:buNone/>
            </a:pPr>
            <a:r>
              <a:rPr lang="en-US" dirty="0"/>
              <a:t>test </a:t>
            </a:r>
            <a:r>
              <a:rPr lang="en-US" dirty="0" err="1"/>
              <a:t>ebad</a:t>
            </a:r>
            <a:r>
              <a:rPr lang="en-US" dirty="0"/>
              <a:t>=ugly_50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areg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lyppp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lpopd</a:t>
            </a:r>
            <a:r>
              <a:rPr lang="en-US" dirty="0">
                <a:solidFill>
                  <a:srgbClr val="FF0000"/>
                </a:solidFill>
              </a:rPr>
              <a:t>, a(country) cluster(</a:t>
            </a:r>
            <a:r>
              <a:rPr lang="en-US" dirty="0" err="1">
                <a:solidFill>
                  <a:srgbClr val="FF0000"/>
                </a:solidFill>
              </a:rPr>
              <a:t>lpopd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estimates store reg2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areg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lyppp</a:t>
            </a:r>
            <a:r>
              <a:rPr lang="en-US" dirty="0">
                <a:solidFill>
                  <a:srgbClr val="FF0000"/>
                </a:solidFill>
              </a:rPr>
              <a:t> egood2_50 </a:t>
            </a:r>
            <a:r>
              <a:rPr lang="en-US" dirty="0" err="1">
                <a:solidFill>
                  <a:srgbClr val="FF0000"/>
                </a:solidFill>
              </a:rPr>
              <a:t>ebad</a:t>
            </a:r>
            <a:r>
              <a:rPr lang="en-US" dirty="0">
                <a:solidFill>
                  <a:srgbClr val="FF0000"/>
                </a:solidFill>
              </a:rPr>
              <a:t> ugly_50 </a:t>
            </a:r>
            <a:r>
              <a:rPr lang="en-US" dirty="0" err="1">
                <a:solidFill>
                  <a:srgbClr val="FF0000"/>
                </a:solidFill>
              </a:rPr>
              <a:t>lpopd</a:t>
            </a:r>
            <a:r>
              <a:rPr lang="en-US" dirty="0">
                <a:solidFill>
                  <a:srgbClr val="FF0000"/>
                </a:solidFill>
              </a:rPr>
              <a:t> , a(country) cluster(</a:t>
            </a:r>
            <a:r>
              <a:rPr lang="en-US" dirty="0" err="1">
                <a:solidFill>
                  <a:srgbClr val="FF0000"/>
                </a:solidFill>
              </a:rPr>
              <a:t>lpopd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estimates store reg3</a:t>
            </a:r>
          </a:p>
          <a:p>
            <a:pPr marL="0" indent="0">
              <a:buNone/>
            </a:pPr>
            <a:r>
              <a:rPr lang="en-US" dirty="0"/>
              <a:t>test egood2_50=</a:t>
            </a:r>
            <a:r>
              <a:rPr lang="en-US" dirty="0" err="1"/>
              <a:t>ebad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test egood2_50=ugly_50</a:t>
            </a:r>
          </a:p>
          <a:p>
            <a:pPr marL="0" indent="0">
              <a:buNone/>
            </a:pPr>
            <a:r>
              <a:rPr lang="en-US" dirty="0"/>
              <a:t>test </a:t>
            </a:r>
            <a:r>
              <a:rPr lang="en-US" dirty="0" err="1"/>
              <a:t>ebad</a:t>
            </a:r>
            <a:r>
              <a:rPr lang="en-US" dirty="0"/>
              <a:t>=ugly_50</a:t>
            </a:r>
          </a:p>
        </p:txBody>
      </p:sp>
    </p:spTree>
    <p:extLst>
      <p:ext uri="{BB962C8B-B14F-4D97-AF65-F5344CB8AC3E}">
        <p14:creationId xmlns:p14="http://schemas.microsoft.com/office/powerpoint/2010/main" val="338384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Research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Questions</a:t>
            </a:r>
          </a:p>
          <a:p>
            <a:r>
              <a:rPr lang="en-US" altLang="ja-JP" dirty="0" smtClean="0"/>
              <a:t>Background</a:t>
            </a:r>
            <a:endParaRPr kumimoji="1" lang="en-US" altLang="ja-JP" dirty="0" smtClean="0"/>
          </a:p>
          <a:p>
            <a:r>
              <a:rPr lang="en-US" altLang="ja-JP" dirty="0" smtClean="0"/>
              <a:t>Theory</a:t>
            </a:r>
          </a:p>
          <a:p>
            <a:r>
              <a:rPr lang="en-US" altLang="ja-JP" dirty="0" smtClean="0"/>
              <a:t>Findings</a:t>
            </a:r>
            <a:endParaRPr lang="en-US" altLang="ja-JP" dirty="0" smtClean="0"/>
          </a:p>
          <a:p>
            <a:r>
              <a:rPr lang="en-US" altLang="ja-JP" dirty="0" smtClean="0"/>
              <a:t>Replication exercise</a:t>
            </a:r>
          </a:p>
          <a:p>
            <a:r>
              <a:rPr lang="en-US" altLang="ja-JP" dirty="0" smtClean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1567019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Extension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Could </a:t>
            </a:r>
            <a:r>
              <a:rPr lang="en-US" altLang="ja-JP" dirty="0" smtClean="0"/>
              <a:t>colonial reversal be taking place through conflict</a:t>
            </a:r>
            <a:r>
              <a:rPr lang="ja-JP" altLang="en-US" dirty="0" smtClean="0"/>
              <a:t> </a:t>
            </a:r>
            <a:r>
              <a:rPr lang="en-US" altLang="ja-JP" dirty="0" smtClean="0"/>
              <a:t>as well? Use recent conflict centers as DV. </a:t>
            </a:r>
            <a:endParaRPr lang="en-US" altLang="ja-JP" dirty="0" smtClean="0"/>
          </a:p>
          <a:p>
            <a:r>
              <a:rPr lang="en-US" altLang="ja-JP" dirty="0" smtClean="0"/>
              <a:t>Are outliers driving the outcomes? Re-run regression with subsets of the data.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3769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スクリーンショット 2017-02-09 18.11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295"/>
            <a:ext cx="3681662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81662" y="274638"/>
            <a:ext cx="5005137" cy="1143000"/>
          </a:xfrm>
        </p:spPr>
        <p:txBody>
          <a:bodyPr>
            <a:noAutofit/>
          </a:bodyPr>
          <a:lstStyle/>
          <a:p>
            <a:r>
              <a:rPr kumimoji="1" lang="en-US" altLang="ja-JP" sz="2400" dirty="0" smtClean="0"/>
              <a:t>Extension 1: Do “colonial activities” cause variation in outcomes via modern conflict? 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6235" y="1600200"/>
            <a:ext cx="5647765" cy="4525963"/>
          </a:xfrm>
        </p:spPr>
        <p:txBody>
          <a:bodyPr>
            <a:normAutofit fontScale="92500"/>
          </a:bodyPr>
          <a:lstStyle/>
          <a:p>
            <a:r>
              <a:rPr lang="en-US" altLang="ja-JP" dirty="0" smtClean="0"/>
              <a:t>Column 1: Log GDP/</a:t>
            </a:r>
            <a:r>
              <a:rPr lang="en-US" altLang="ja-JP" dirty="0" smtClean="0"/>
              <a:t>Capita</a:t>
            </a:r>
            <a:r>
              <a:rPr lang="en-US" altLang="ja-JP" dirty="0" smtClean="0"/>
              <a:t> (10.1)</a:t>
            </a:r>
            <a:endParaRPr lang="en-US" altLang="ja-JP" dirty="0" smtClean="0"/>
          </a:p>
          <a:p>
            <a:r>
              <a:rPr kumimoji="1" lang="en-US" altLang="ja-JP" dirty="0" smtClean="0"/>
              <a:t>Column 2</a:t>
            </a:r>
            <a:r>
              <a:rPr lang="en-US" altLang="ja-JP" dirty="0"/>
              <a:t>: Log Seats in lower house per </a:t>
            </a:r>
            <a:r>
              <a:rPr lang="en-US" altLang="ja-JP" dirty="0" smtClean="0"/>
              <a:t>voter</a:t>
            </a:r>
            <a:r>
              <a:rPr lang="en-US" altLang="ja-JP" dirty="0" smtClean="0"/>
              <a:t> (10.5)</a:t>
            </a:r>
            <a:endParaRPr kumimoji="1" lang="en-US" altLang="ja-JP" dirty="0" smtClean="0"/>
          </a:p>
          <a:p>
            <a:r>
              <a:rPr lang="en-US" altLang="ja-JP" dirty="0" smtClean="0"/>
              <a:t>Column 3: Original conflict variable: Number of conflicts recorded in the subnational unit as recorded in the </a:t>
            </a:r>
            <a:r>
              <a:rPr lang="en-US" altLang="ja-JP" dirty="0" err="1" smtClean="0"/>
              <a:t>ConflictSite</a:t>
            </a:r>
            <a:r>
              <a:rPr lang="en-US" altLang="ja-JP" dirty="0" smtClean="0"/>
              <a:t> dataset (1989-2008)</a:t>
            </a:r>
          </a:p>
        </p:txBody>
      </p:sp>
    </p:spTree>
    <p:extLst>
      <p:ext uri="{BB962C8B-B14F-4D97-AF65-F5344CB8AC3E}">
        <p14:creationId xmlns:p14="http://schemas.microsoft.com/office/powerpoint/2010/main" val="11131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76730"/>
            <a:ext cx="8229600" cy="1143000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kumimoji="1" lang="en-US" altLang="ja-JP" sz="3600" dirty="0" smtClean="0"/>
              <a:t>Extension</a:t>
            </a:r>
            <a:r>
              <a:rPr kumimoji="1" lang="ja-JP" altLang="en-US" sz="3600" dirty="0" smtClean="0"/>
              <a:t> </a:t>
            </a:r>
            <a:r>
              <a:rPr kumimoji="1" lang="en-US" altLang="ja-JP" sz="3600" dirty="0" smtClean="0"/>
              <a:t>2:</a:t>
            </a:r>
            <a:r>
              <a:rPr kumimoji="1" lang="ja-JP" altLang="en-US" sz="3600" dirty="0" smtClean="0"/>
              <a:t> </a:t>
            </a:r>
            <a:r>
              <a:rPr kumimoji="1" lang="en-US" altLang="ja-JP" sz="3600" dirty="0" smtClean="0"/>
              <a:t>Are outliers driving results?</a:t>
            </a:r>
            <a:r>
              <a:rPr kumimoji="1" lang="ja-JP" altLang="en-US" sz="3600" dirty="0" smtClean="0"/>
              <a:t> 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en-US" altLang="ja-JP" sz="3600" dirty="0" smtClean="0"/>
              <a:t>Looking</a:t>
            </a:r>
            <a:r>
              <a:rPr kumimoji="1" lang="ja-JP" altLang="en-US" sz="3600" dirty="0" smtClean="0"/>
              <a:t> </a:t>
            </a:r>
            <a:r>
              <a:rPr kumimoji="1" lang="en-US" altLang="ja-JP" sz="3600" dirty="0" smtClean="0"/>
              <a:t>at</a:t>
            </a:r>
            <a:r>
              <a:rPr kumimoji="1" lang="ja-JP" altLang="en-US" sz="3600" dirty="0" smtClean="0"/>
              <a:t> </a:t>
            </a:r>
            <a:r>
              <a:rPr lang="ja-JP" altLang="ja-JP" sz="3600" dirty="0" smtClean="0"/>
              <a:t>b</a:t>
            </a:r>
            <a:r>
              <a:rPr lang="en-US" altLang="ja-JP" sz="3600" dirty="0" err="1" smtClean="0"/>
              <a:t>asic</a:t>
            </a:r>
            <a:r>
              <a:rPr lang="ja-JP" altLang="en-US" sz="3600" dirty="0" smtClean="0"/>
              <a:t> </a:t>
            </a:r>
            <a:r>
              <a:rPr lang="ja-JP" altLang="ja-JP" sz="3600" dirty="0" smtClean="0"/>
              <a:t>m</a:t>
            </a:r>
            <a:r>
              <a:rPr lang="en-US" altLang="ja-JP" sz="3600" dirty="0" err="1" smtClean="0"/>
              <a:t>odel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(Table</a:t>
            </a:r>
            <a:r>
              <a:rPr lang="ja-JP" altLang="en-US" sz="3600" dirty="0" smtClean="0"/>
              <a:t> </a:t>
            </a:r>
            <a:r>
              <a:rPr lang="ja-JP" altLang="ja-JP" sz="3600" dirty="0" smtClean="0"/>
              <a:t>5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Model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1)</a:t>
            </a:r>
            <a:br>
              <a:rPr lang="en-US" altLang="ja-JP" sz="3600" dirty="0" smtClean="0"/>
            </a:b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06029"/>
          </a:xfrm>
        </p:spPr>
        <p:txBody>
          <a:bodyPr/>
          <a:lstStyle/>
          <a:p>
            <a:r>
              <a:rPr kumimoji="1" lang="en-US" altLang="ja-JP" dirty="0" smtClean="0"/>
              <a:t>Lowest </a:t>
            </a:r>
            <a:r>
              <a:rPr kumimoji="1" lang="en-US" altLang="ja-JP" dirty="0" err="1" smtClean="0"/>
              <a:t>Bonferonni</a:t>
            </a:r>
            <a:r>
              <a:rPr kumimoji="1" lang="en-US" altLang="ja-JP" dirty="0" smtClean="0"/>
              <a:t> P-values: two regions from Ecuador </a:t>
            </a:r>
            <a:endParaRPr kumimoji="1" lang="ja-JP" altLang="en-US" dirty="0"/>
          </a:p>
        </p:txBody>
      </p:sp>
      <p:pic>
        <p:nvPicPr>
          <p:cNvPr id="5" name="図 4" descr="スクリーンショット 2017-02-13 12.44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96843"/>
            <a:ext cx="7312213" cy="177727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361765" y="2415099"/>
            <a:ext cx="358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Table 5 Model 1 readout:</a:t>
            </a:r>
            <a:endParaRPr kumimoji="1" lang="ja-JP" altLang="en-US" dirty="0"/>
          </a:p>
        </p:txBody>
      </p:sp>
      <p:pic>
        <p:nvPicPr>
          <p:cNvPr id="8" name="図 7" descr="スクリーンショット 2017-02-13 14.52.1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1"/>
          <a:stretch/>
        </p:blipFill>
        <p:spPr>
          <a:xfrm>
            <a:off x="119528" y="2784431"/>
            <a:ext cx="9147327" cy="19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6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Running 5.1 (limited sample)</a:t>
            </a:r>
            <a:endParaRPr kumimoji="1" lang="ja-JP" altLang="en-US" dirty="0"/>
          </a:p>
        </p:txBody>
      </p:sp>
      <p:pic>
        <p:nvPicPr>
          <p:cNvPr id="4" name="図 3" descr="スクリーンショット 2017-02-13 12.49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1691715"/>
            <a:ext cx="6807200" cy="1816100"/>
          </a:xfrm>
          <a:prstGeom prst="rect">
            <a:avLst/>
          </a:prstGeom>
        </p:spPr>
      </p:pic>
      <p:pic>
        <p:nvPicPr>
          <p:cNvPr id="5" name="図 4" descr="スクリーンショット 2017-02-13 12.50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18" y="4121523"/>
            <a:ext cx="8051800" cy="14986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976283" y="3797014"/>
            <a:ext cx="334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Without the US/Canada: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76283" y="1691715"/>
            <a:ext cx="334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Without Ecuador: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5406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Research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Questions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What determines long-term economic growth? </a:t>
            </a:r>
          </a:p>
          <a:p>
            <a:r>
              <a:rPr lang="en-US" altLang="ja-JP" dirty="0" smtClean="0"/>
              <a:t>What are the underlying causes for the variation in levels of economic development across regions in the New World?</a:t>
            </a:r>
          </a:p>
          <a:p>
            <a:r>
              <a:rPr kumimoji="1" lang="en-US" altLang="ja-JP" dirty="0" smtClean="0"/>
              <a:t>How </a:t>
            </a:r>
            <a:r>
              <a:rPr kumimoji="1" lang="en-US" altLang="ja-JP" dirty="0" smtClean="0"/>
              <a:t>did colonial activities affect developmental outcomes today?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698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 smtClean="0"/>
              <a:t>Engerman</a:t>
            </a:r>
            <a:r>
              <a:rPr kumimoji="1" lang="en-US" altLang="ja-JP" dirty="0" smtClean="0"/>
              <a:t> and </a:t>
            </a:r>
            <a:r>
              <a:rPr kumimoji="1" lang="en-US" altLang="ja-JP" dirty="0" err="1" smtClean="0"/>
              <a:t>Sokoloff</a:t>
            </a:r>
            <a:r>
              <a:rPr kumimoji="1" lang="en-US" altLang="ja-JP" dirty="0" smtClean="0"/>
              <a:t>: three types of colonial activities</a:t>
            </a:r>
          </a:p>
          <a:p>
            <a:pPr lvl="1"/>
            <a:r>
              <a:rPr lang="en-US" altLang="ja-JP" dirty="0" smtClean="0"/>
              <a:t>Determined by factor endowments and affected subsequent economic  development</a:t>
            </a:r>
          </a:p>
          <a:p>
            <a:r>
              <a:rPr lang="en-US" altLang="ja-JP" dirty="0" err="1" smtClean="0"/>
              <a:t>Acemoglu</a:t>
            </a:r>
            <a:r>
              <a:rPr lang="en-US" altLang="ja-JP" dirty="0" smtClean="0"/>
              <a:t>, Johnson, and Robinson: “Reversal of fortunes”</a:t>
            </a:r>
          </a:p>
          <a:p>
            <a:pPr lvl="1"/>
            <a:r>
              <a:rPr kumimoji="1" lang="en-US" altLang="ja-JP" dirty="0" smtClean="0"/>
              <a:t>To rule out the possibility that current levels of economic activity simply reflect those of pre-colonial times</a:t>
            </a:r>
          </a:p>
          <a:p>
            <a:pPr lvl="1"/>
            <a:r>
              <a:rPr lang="en-US" altLang="ja-JP" dirty="0" smtClean="0"/>
              <a:t>Bruhn et al. expands AJR to sub-national levels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964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Three types of colonial activities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Good: no economies of scale, low </a:t>
            </a:r>
            <a:r>
              <a:rPr kumimoji="1" lang="en-US" altLang="ja-JP" dirty="0" smtClean="0"/>
              <a:t>pre</a:t>
            </a:r>
            <a:r>
              <a:rPr kumimoji="1" lang="en-US" altLang="ja-JP" dirty="0" smtClean="0"/>
              <a:t>-</a:t>
            </a:r>
            <a:r>
              <a:rPr kumimoji="1" lang="en-US" altLang="ja-JP" dirty="0" smtClean="0"/>
              <a:t>colonial </a:t>
            </a:r>
            <a:r>
              <a:rPr kumimoji="1" lang="en-US" altLang="ja-JP" dirty="0" smtClean="0"/>
              <a:t>population density</a:t>
            </a:r>
          </a:p>
          <a:p>
            <a:pPr lvl="1"/>
            <a:r>
              <a:rPr lang="ja-JP" altLang="ja-JP" dirty="0" smtClean="0"/>
              <a:t>ES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These</a:t>
            </a:r>
            <a:r>
              <a:rPr lang="ja-JP" altLang="en-US" dirty="0" smtClean="0"/>
              <a:t> </a:t>
            </a:r>
            <a:r>
              <a:rPr lang="en-US" altLang="ja-JP" dirty="0" smtClean="0"/>
              <a:t>led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</a:t>
            </a:r>
            <a:r>
              <a:rPr lang="ja-JP" altLang="en-US" dirty="0" smtClean="0"/>
              <a:t> </a:t>
            </a:r>
            <a:r>
              <a:rPr lang="en-US" altLang="ja-JP" dirty="0" smtClean="0"/>
              <a:t>small-scale</a:t>
            </a:r>
            <a:r>
              <a:rPr lang="ja-JP" altLang="en-US" dirty="0" smtClean="0"/>
              <a:t> </a:t>
            </a:r>
            <a:r>
              <a:rPr lang="en-US" altLang="ja-JP" dirty="0" smtClean="0"/>
              <a:t>independent</a:t>
            </a:r>
            <a:r>
              <a:rPr lang="ja-JP" altLang="en-US" dirty="0" smtClean="0"/>
              <a:t> </a:t>
            </a:r>
            <a:r>
              <a:rPr lang="en-US" altLang="ja-JP" dirty="0" smtClean="0"/>
              <a:t>economic</a:t>
            </a:r>
            <a:r>
              <a:rPr lang="ja-JP" altLang="en-US" dirty="0" smtClean="0"/>
              <a:t> </a:t>
            </a:r>
            <a:r>
              <a:rPr lang="en-US" altLang="ja-JP" dirty="0" smtClean="0"/>
              <a:t>activity</a:t>
            </a:r>
            <a:r>
              <a:rPr lang="ja-JP" altLang="en-US" dirty="0" smtClean="0"/>
              <a:t> </a:t>
            </a:r>
            <a:endParaRPr kumimoji="1" lang="en-US" altLang="ja-JP" dirty="0" smtClean="0"/>
          </a:p>
          <a:p>
            <a:r>
              <a:rPr lang="ja-JP" altLang="ja-JP" dirty="0" smtClean="0"/>
              <a:t>B</a:t>
            </a:r>
            <a:r>
              <a:rPr lang="en-US" altLang="ja-JP" dirty="0" smtClean="0"/>
              <a:t>ad: economies of scale, rely on exploitation of labor</a:t>
            </a:r>
          </a:p>
          <a:p>
            <a:r>
              <a:rPr kumimoji="1" lang="ja-JP" altLang="ja-JP" dirty="0" smtClean="0"/>
              <a:t>U</a:t>
            </a:r>
            <a:r>
              <a:rPr kumimoji="1" lang="en-US" altLang="ja-JP" dirty="0" err="1" smtClean="0"/>
              <a:t>gly</a:t>
            </a:r>
            <a:r>
              <a:rPr kumimoji="1" lang="en-US" altLang="ja-JP" dirty="0" smtClean="0"/>
              <a:t>: no economies of scale but performed on large scale with forced labor</a:t>
            </a:r>
          </a:p>
        </p:txBody>
      </p:sp>
    </p:spTree>
    <p:extLst>
      <p:ext uri="{BB962C8B-B14F-4D97-AF65-F5344CB8AC3E}">
        <p14:creationId xmlns:p14="http://schemas.microsoft.com/office/powerpoint/2010/main" val="134791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Theory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How “good”, “bad”, and “ugly” activities could affect outcomes</a:t>
            </a:r>
          </a:p>
          <a:p>
            <a:pPr lvl="1"/>
            <a:r>
              <a:rPr lang="en-US" altLang="ja-JP" dirty="0"/>
              <a:t>AJR: Property Rights</a:t>
            </a:r>
          </a:p>
          <a:p>
            <a:pPr lvl="1"/>
            <a:r>
              <a:rPr lang="en-US" altLang="ja-JP" dirty="0" smtClean="0"/>
              <a:t>ES: Inequality</a:t>
            </a:r>
          </a:p>
          <a:p>
            <a:pPr lvl="1"/>
            <a:r>
              <a:rPr lang="en-US" altLang="ja-JP" dirty="0" err="1" smtClean="0"/>
              <a:t>Glaeser</a:t>
            </a:r>
            <a:r>
              <a:rPr lang="en-US" altLang="ja-JP" dirty="0" smtClean="0"/>
              <a:t>: Human capital of colonists</a:t>
            </a:r>
          </a:p>
          <a:p>
            <a:r>
              <a:rPr lang="en-US" altLang="ja-JP" dirty="0" smtClean="0"/>
              <a:t>Analysis seeks to differentiate between different channels/mechanisms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107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Hypotheses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/>
              <a:t>“Differences in currents levels of development within countries can be explained by </a:t>
            </a:r>
            <a:r>
              <a:rPr lang="en-US" altLang="ja-JP" dirty="0" smtClean="0"/>
              <a:t>differences in </a:t>
            </a:r>
            <a:r>
              <a:rPr lang="en-US" altLang="ja-JP" dirty="0"/>
              <a:t>colonial activities</a:t>
            </a:r>
            <a:r>
              <a:rPr lang="en-US" altLang="ja-JP" dirty="0" smtClean="0"/>
              <a:t>.”</a:t>
            </a:r>
          </a:p>
          <a:p>
            <a:r>
              <a:rPr lang="en-US" altLang="ja-JP" dirty="0" smtClean="0"/>
              <a:t>Areas that had “bad” and “ugly” colonial activities will have lower levels of development today compared to areas that had “good” colonial activities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807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Findings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Main findings: </a:t>
            </a:r>
            <a:r>
              <a:rPr lang="en-US" altLang="ja-JP" dirty="0" err="1"/>
              <a:t>c.p</a:t>
            </a:r>
            <a:r>
              <a:rPr lang="en-US" altLang="ja-JP" dirty="0" smtClean="0"/>
              <a:t>., </a:t>
            </a:r>
            <a:r>
              <a:rPr lang="en-US" altLang="ja-JP" dirty="0"/>
              <a:t>areas with “Good” activities have higher level of log PPP GDP per capita  than locations that experienced “Ugly” or “Bad” </a:t>
            </a:r>
            <a:r>
              <a:rPr lang="en-US" altLang="ja-JP" dirty="0" smtClean="0"/>
              <a:t>activities</a:t>
            </a:r>
          </a:p>
          <a:p>
            <a:pPr lvl="1"/>
            <a:r>
              <a:rPr lang="en-US" altLang="ja-JP" dirty="0"/>
              <a:t>P</a:t>
            </a:r>
            <a:r>
              <a:rPr lang="en-US" altLang="ja-JP" dirty="0" smtClean="0"/>
              <a:t>laces with “Bad” activities did worse than places with “Ugly” activities </a:t>
            </a:r>
          </a:p>
          <a:p>
            <a:pPr lvl="1"/>
            <a:r>
              <a:rPr lang="en-US" altLang="ja-JP" dirty="0" smtClean="0"/>
              <a:t>Only “Bad” activities significant when poverty rate is used as the DV </a:t>
            </a:r>
          </a:p>
          <a:p>
            <a:r>
              <a:rPr kumimoji="1" lang="en-US" altLang="ja-JP" dirty="0" smtClean="0"/>
              <a:t>The estimated effect of pre-colonial population density is significant and strongly negative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252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Reversal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Fortunes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Are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“Bad”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“Ugly”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activities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correlated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with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pre-colonial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development?</a:t>
            </a:r>
            <a:r>
              <a:rPr kumimoji="1" lang="ja-JP" altLang="en-US" dirty="0" smtClean="0"/>
              <a:t> 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Diff in diff design</a:t>
            </a:r>
          </a:p>
          <a:p>
            <a:pPr lvl="1"/>
            <a:r>
              <a:rPr kumimoji="1" lang="en-US" altLang="ja-JP" dirty="0" smtClean="0"/>
              <a:t>Findings: no difference in development</a:t>
            </a:r>
          </a:p>
          <a:p>
            <a:pPr lvl="1"/>
            <a:r>
              <a:rPr kumimoji="1" lang="en-US" altLang="ja-JP" dirty="0" smtClean="0"/>
              <a:t>Pre</a:t>
            </a:r>
            <a:r>
              <a:rPr kumimoji="1" lang="en-US" altLang="ja-JP" dirty="0" smtClean="0"/>
              <a:t>-colonial: </a:t>
            </a:r>
            <a:r>
              <a:rPr lang="en-US" altLang="ja-JP" dirty="0" smtClean="0"/>
              <a:t>High population density areas more developed previously</a:t>
            </a:r>
          </a:p>
          <a:p>
            <a:pPr lvl="1"/>
            <a:r>
              <a:rPr lang="en-US" altLang="ja-JP" dirty="0" smtClean="0"/>
              <a:t>Post-colonial: High population density areas less developed</a:t>
            </a:r>
          </a:p>
          <a:p>
            <a:pPr lvl="1"/>
            <a:r>
              <a:rPr kumimoji="1" lang="en-US" altLang="ja-JP" dirty="0" smtClean="0"/>
              <a:t>Areas without colonial activities saw positive relationship between population density and development; the opposite is true for areas where there were such activities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787853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7200</TotalTime>
  <Words>907</Words>
  <Application>Microsoft Macintosh PowerPoint</Application>
  <PresentationFormat>画面に合わせる (4:3)</PresentationFormat>
  <Paragraphs>107</Paragraphs>
  <Slides>23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ホワイト</vt:lpstr>
      <vt:lpstr>Replication Exercise: Bruhn et al. (2010) “Good, Bad, and Ugly Colonial Activities:  Do They Matter for Economic Development?”</vt:lpstr>
      <vt:lpstr>Overview</vt:lpstr>
      <vt:lpstr>Research Questions</vt:lpstr>
      <vt:lpstr>Background</vt:lpstr>
      <vt:lpstr>Three types of colonial activities</vt:lpstr>
      <vt:lpstr>Theory</vt:lpstr>
      <vt:lpstr>Hypotheses</vt:lpstr>
      <vt:lpstr>Findings</vt:lpstr>
      <vt:lpstr>Reversal of Fortunes</vt:lpstr>
      <vt:lpstr>Unpacking Mechanisms</vt:lpstr>
      <vt:lpstr>Replication Exercise Slides</vt:lpstr>
      <vt:lpstr>Contradictions in the text</vt:lpstr>
      <vt:lpstr>The solution?</vt:lpstr>
      <vt:lpstr>Table 4 replication</vt:lpstr>
      <vt:lpstr>PowerPoint プレゼンテーション</vt:lpstr>
      <vt:lpstr>Table 4 part 2 replication</vt:lpstr>
      <vt:lpstr>Table 5 replication</vt:lpstr>
      <vt:lpstr>Table 5 replication</vt:lpstr>
      <vt:lpstr>Table 5 replication</vt:lpstr>
      <vt:lpstr>Extension</vt:lpstr>
      <vt:lpstr>Extension 1: Do “colonial activities” cause variation in outcomes via modern conflict? </vt:lpstr>
      <vt:lpstr>Extension 2: Are outliers driving results?  Looking at basic model (Table 5 Model 1) </vt:lpstr>
      <vt:lpstr>Running 5.1 (limited sample)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Replication Exercise: Bruhn et al. (2010) “Good, Bad, and Ugly Colonial Activities: Do They Matter for Economic Development?”</dc:title>
  <dc:creator>S Baika</dc:creator>
  <cp:lastModifiedBy>S Baika</cp:lastModifiedBy>
  <cp:revision>28</cp:revision>
  <dcterms:created xsi:type="dcterms:W3CDTF">2017-01-31T17:49:13Z</dcterms:created>
  <dcterms:modified xsi:type="dcterms:W3CDTF">2017-02-15T19:11:15Z</dcterms:modified>
</cp:coreProperties>
</file>