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Delivery → CSAT → Repeat Growth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Orders analyzed: 99,441</a:t>
            </a:r>
          </a:p>
          <a:p>
            <a:r>
              <a:t>Late deliveries: 6.57%</a:t>
            </a:r>
          </a:p>
          <a:p>
            <a:r>
              <a:t>Avg review: on-time 4.21 vs late 2.27</a:t>
            </a:r>
          </a:p>
          <a:p>
            <a:r>
              <a:t>Repeat in 90d: on-time 2.36% vs late 2.04%</a:t>
            </a:r>
          </a:p>
          <a:p>
            <a:r>
              <a:t>Assumed AOV: $137.75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Key KPIs</a:t>
            </a:r>
          </a:p>
        </p:txBody>
      </p:sp>
      <p:pic>
        <p:nvPicPr>
          <p:cNvPr id="3" name="Picture 2" descr="late_pct_by_state_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3474720" cy="2606040"/>
          </a:xfrm>
          <a:prstGeom prst="rect">
            <a:avLst/>
          </a:prstGeom>
        </p:spPr>
      </p:pic>
      <p:pic>
        <p:nvPicPr>
          <p:cNvPr id="4" name="Picture 3" descr="avg_review_by_delay_buck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0" y="1005840"/>
            <a:ext cx="3474720" cy="2606040"/>
          </a:xfrm>
          <a:prstGeom prst="rect">
            <a:avLst/>
          </a:prstGeom>
        </p:spPr>
      </p:pic>
      <p:pic>
        <p:nvPicPr>
          <p:cNvPr id="5" name="Picture 4" descr="repeat_90d_on_time_vs_la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49040"/>
            <a:ext cx="347472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to Fix First (Impact &amp; Priorities)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Impact summary:</a:t>
            </a:r>
          </a:p>
          <a:p>
            <a:pPr lvl="1"/>
            <a:r>
              <a:t>=== DELIVERY → CSAT → REPEAT: $ IMPACT SIMULATION ===</a:t>
            </a:r>
          </a:p>
          <a:p>
            <a:pPr lvl="1"/>
            <a:r>
              <a:t>Orders analyzed: 99,441</a:t>
            </a:r>
          </a:p>
          <a:p>
            <a:pPr lvl="1"/>
            <a:r>
              <a:t>Baseline late%: 6.57%</a:t>
            </a:r>
          </a:p>
          <a:p>
            <a:pPr lvl="1"/>
            <a:r>
              <a:t>Observed repeat 90d: on-time 2.36% | late 2.04%</a:t>
            </a:r>
          </a:p>
          <a:p>
            <a:pPr lvl="1"/>
            <a:r>
              <a:t>Delta repeat rate from fixing lateness: +0.32 pp</a:t>
            </a:r>
          </a:p>
          <a:p>
            <a:pPr lvl="1"/>
            <a:r>
              <a:t>Assumed AOV: $137.75</a:t>
            </a:r>
          </a:p>
          <a:p>
            <a:pPr lvl="1"/>
          </a:p>
          <a:p>
            <a:pPr lvl="1"/>
            <a:r>
              <a:t>[Overall] Reduce late% by 5.0 pp:</a:t>
            </a:r>
          </a:p>
          <a:p/>
          <a:p>
            <a:pPr>
              <a:defRPr b="1"/>
            </a:pPr>
            <a:r>
              <a:t>Prioritization:</a:t>
            </a:r>
          </a:p>
          <a:p>
            <a:pPr lvl="1"/>
            <a:r>
              <a:t>=== WHERE TO FIX FIRST — PRIORITIZATION ===</a:t>
            </a:r>
          </a:p>
          <a:p>
            <a:pPr lvl="1"/>
            <a:r>
              <a:t>Lift assumption: converting late → on-time yields +0.32 pp to repeat-in-90d</a:t>
            </a:r>
          </a:p>
          <a:p>
            <a:pPr lvl="1"/>
            <a:r>
              <a:t>Assumed AOV: $137.75</a:t>
            </a:r>
          </a:p>
          <a:p>
            <a:pPr lvl="1"/>
          </a:p>
          <a:p>
            <a:pPr lvl="1"/>
            <a:r>
              <a:t>Top states by $ impact (simulate -3 pp late):</a:t>
            </a:r>
          </a:p>
          <a:p>
            <a:pPr lvl="1"/>
            <a:r>
              <a:t>- SP: 41,746 orders, late 4.4% → convert 1,252 → +$509</a:t>
            </a:r>
          </a:p>
          <a:p>
            <a:pPr lvl="1"/>
            <a:r>
              <a:t>- RJ: 12,852 orders, late 11.6% → convert 386 → +$178</a:t>
            </a:r>
          </a:p>
          <a:p>
            <a:pPr lvl="1"/>
            <a:r>
              <a:t>- MG: 11,635 orders, late 4.5% → convert 349 → +$155</a:t>
            </a:r>
          </a:p>
          <a:p>
            <a:pPr lvl="1"/>
            <a:r>
              <a:t>- RS: 5,466 orders, late 5.9% → convert 164 → +$73</a:t>
            </a:r>
          </a:p>
          <a:p>
            <a:pPr lvl="1"/>
            <a:r>
              <a:t>- PR: 5,045 orders, late 3.9% → convert 151 → +$67</a:t>
            </a:r>
          </a:p>
          <a:p>
            <a:pPr lvl="1"/>
            <a:r>
              <a:t>- SC: 3,637 orders, late 8.0% → convert 109 → +$51</a:t>
            </a:r>
          </a:p>
          <a:p>
            <a:pPr lvl="1"/>
            <a:r>
              <a:t>- BA: 3,380 orders, late 11.7% → convert 101 → +$50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