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Lato Black"/>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lack-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lack-boldItalic.fntdata"/><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776e4dc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776e4dc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776e4dc1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776e4dc1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"trolley problem" scenario for a self-driving car is, in the event of an accident, whether the car will prioritize protecting the occupants and hitting pedestrians, or prioritize protecting pedestrians on the road and putting the occupants in danger.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776e4dc1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776e4dc1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32323"/>
                </a:solidFill>
                <a:latin typeface="Lato"/>
                <a:ea typeface="Lato"/>
                <a:cs typeface="Lato"/>
                <a:sym typeface="Lato"/>
              </a:rPr>
              <a:t>Fry argues that if manufacturers do devise an algorithm that sacrifices themselves to save others, they could be heavily liable for it, since it is illegal to harm consumers.</a:t>
            </a:r>
            <a:endParaRPr sz="1500">
              <a:solidFill>
                <a:srgbClr val="232323"/>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500">
                <a:solidFill>
                  <a:srgbClr val="232323"/>
                </a:solidFill>
                <a:latin typeface="Lato"/>
                <a:ea typeface="Lato"/>
                <a:cs typeface="Lato"/>
                <a:sym typeface="Lato"/>
              </a:rPr>
              <a:t>Therefore, Fry suggests that since each individual has his or her own moral considerations, allowing people to develop their own individualized ethical solutions for algorithms to practice may help certain groups in real life.</a:t>
            </a:r>
            <a:endParaRPr sz="1500">
              <a:solidFill>
                <a:srgbClr val="232323"/>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776e4dc1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776e4dc1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776e4dc1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776e4dc1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4244276" y="3367125"/>
            <a:ext cx="38457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By Hannah Fry</a:t>
            </a:r>
            <a:endParaRPr b="1" sz="1800"/>
          </a:p>
        </p:txBody>
      </p:sp>
      <p:pic>
        <p:nvPicPr>
          <p:cNvPr id="87" name="Google Shape;87;p13"/>
          <p:cNvPicPr preferRelativeResize="0"/>
          <p:nvPr/>
        </p:nvPicPr>
        <p:blipFill>
          <a:blip r:embed="rId3">
            <a:alphaModFix/>
          </a:blip>
          <a:stretch>
            <a:fillRect/>
          </a:stretch>
        </p:blipFill>
        <p:spPr>
          <a:xfrm>
            <a:off x="402850" y="507900"/>
            <a:ext cx="2989275" cy="4327025"/>
          </a:xfrm>
          <a:prstGeom prst="rect">
            <a:avLst/>
          </a:prstGeom>
          <a:noFill/>
          <a:ln>
            <a:noFill/>
          </a:ln>
        </p:spPr>
      </p:pic>
      <p:sp>
        <p:nvSpPr>
          <p:cNvPr id="88" name="Google Shape;88;p13"/>
          <p:cNvSpPr txBox="1"/>
          <p:nvPr/>
        </p:nvSpPr>
        <p:spPr>
          <a:xfrm>
            <a:off x="4244275" y="1263700"/>
            <a:ext cx="4942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232323"/>
                </a:solidFill>
                <a:latin typeface="Lato Black"/>
                <a:ea typeface="Lato Black"/>
                <a:cs typeface="Lato Black"/>
                <a:sym typeface="Lato Black"/>
              </a:rPr>
              <a:t>Hello World</a:t>
            </a:r>
            <a:r>
              <a:rPr b="1" lang="en" sz="1600">
                <a:solidFill>
                  <a:srgbClr val="232323"/>
                </a:solidFill>
                <a:latin typeface="Lato"/>
                <a:ea typeface="Lato"/>
                <a:cs typeface="Lato"/>
                <a:sym typeface="Lato"/>
              </a:rPr>
              <a:t>: </a:t>
            </a:r>
            <a:endParaRPr b="1" sz="1600">
              <a:solidFill>
                <a:srgbClr val="232323"/>
              </a:solidFill>
              <a:latin typeface="Lato"/>
              <a:ea typeface="Lato"/>
              <a:cs typeface="Lato"/>
              <a:sym typeface="Lato"/>
            </a:endParaRPr>
          </a:p>
          <a:p>
            <a:pPr indent="0" lvl="0" marL="0" rtl="0" algn="l">
              <a:spcBef>
                <a:spcPts val="0"/>
              </a:spcBef>
              <a:spcAft>
                <a:spcPts val="0"/>
              </a:spcAft>
              <a:buNone/>
            </a:pPr>
            <a:r>
              <a:rPr b="1" lang="en" sz="1600">
                <a:solidFill>
                  <a:srgbClr val="3ABCBD"/>
                </a:solidFill>
                <a:latin typeface="Lato"/>
                <a:ea typeface="Lato"/>
                <a:cs typeface="Lato"/>
                <a:sym typeface="Lato"/>
              </a:rPr>
              <a:t>How to be Human in the Age of the Machine</a:t>
            </a:r>
            <a:endParaRPr b="1">
              <a:solidFill>
                <a:srgbClr val="3ABCBD"/>
              </a:solidFill>
              <a:latin typeface="Lato"/>
              <a:ea typeface="Lato"/>
              <a:cs typeface="Lato"/>
              <a:sym typeface="Lato"/>
            </a:endParaRPr>
          </a:p>
        </p:txBody>
      </p:sp>
      <p:sp>
        <p:nvSpPr>
          <p:cNvPr id="89" name="Google Shape;89;p13"/>
          <p:cNvSpPr txBox="1"/>
          <p:nvPr/>
        </p:nvSpPr>
        <p:spPr>
          <a:xfrm>
            <a:off x="0" y="0"/>
            <a:ext cx="246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Lato"/>
                <a:ea typeface="Lato"/>
                <a:cs typeface="Lato"/>
                <a:sym typeface="Lato"/>
              </a:rPr>
              <a:t>Data 303 Presentation </a:t>
            </a:r>
            <a:endParaRPr sz="1300">
              <a:latin typeface="Lato"/>
              <a:ea typeface="Lato"/>
              <a:cs typeface="Lato"/>
              <a:sym typeface="Lato"/>
            </a:endParaRPr>
          </a:p>
          <a:p>
            <a:pPr indent="0" lvl="0" marL="0" rtl="0" algn="l">
              <a:spcBef>
                <a:spcPts val="0"/>
              </a:spcBef>
              <a:spcAft>
                <a:spcPts val="0"/>
              </a:spcAft>
              <a:buNone/>
            </a:pPr>
            <a:r>
              <a:rPr lang="en" sz="800">
                <a:latin typeface="Lato"/>
                <a:ea typeface="Lato"/>
                <a:cs typeface="Lato"/>
                <a:sym typeface="Lato"/>
              </a:rPr>
              <a:t>Presented by Yuqian Wang</a:t>
            </a:r>
            <a:endParaRPr sz="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25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127">
                <a:solidFill>
                  <a:srgbClr val="373A3C"/>
                </a:solidFill>
                <a:highlight>
                  <a:srgbClr val="FFFFFF"/>
                </a:highlight>
                <a:latin typeface="Lato Black"/>
                <a:ea typeface="Lato Black"/>
                <a:cs typeface="Lato Black"/>
                <a:sym typeface="Lato Black"/>
              </a:rPr>
              <a:t>Summary of the Big Ideas</a:t>
            </a:r>
            <a:endParaRPr b="0" sz="3377">
              <a:latin typeface="Lato Black"/>
              <a:ea typeface="Lato Black"/>
              <a:cs typeface="Lato Black"/>
              <a:sym typeface="Lato Black"/>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book raises ethical considerations about the transparency, human oversight, and potential biases in algorithms, and emphasizes the importance of human touch, morality, and individualized ethical solutions.</a:t>
            </a:r>
            <a:endParaRPr/>
          </a:p>
          <a:p>
            <a:pPr indent="-311150" lvl="0" marL="457200" rtl="0" algn="l">
              <a:spcBef>
                <a:spcPts val="0"/>
              </a:spcBef>
              <a:spcAft>
                <a:spcPts val="0"/>
              </a:spcAft>
              <a:buSzPts val="1300"/>
              <a:buChar char="●"/>
            </a:pPr>
            <a:r>
              <a:rPr lang="en"/>
              <a:t>Sometimes, using algorithms means forcing people to develop a practical solution to ethical or philosophical problems</a:t>
            </a:r>
            <a:endParaRPr/>
          </a:p>
          <a:p>
            <a:pPr indent="-311150" lvl="0" marL="457200" rtl="0" algn="l">
              <a:spcBef>
                <a:spcPts val="0"/>
              </a:spcBef>
              <a:spcAft>
                <a:spcPts val="0"/>
              </a:spcAft>
              <a:buSzPts val="1300"/>
              <a:buChar char="●"/>
            </a:pPr>
            <a:r>
              <a:rPr lang="en"/>
              <a:t>Don't rely too much on algorithms written by others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46775" y="481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461">
                <a:solidFill>
                  <a:srgbClr val="373A3C"/>
                </a:solidFill>
                <a:highlight>
                  <a:srgbClr val="FFFFFF"/>
                </a:highlight>
                <a:latin typeface="Lato Black"/>
                <a:ea typeface="Lato Black"/>
                <a:cs typeface="Lato Black"/>
                <a:sym typeface="Lato Black"/>
              </a:rPr>
              <a:t>T</a:t>
            </a:r>
            <a:r>
              <a:rPr b="0" lang="en" sz="2461">
                <a:solidFill>
                  <a:srgbClr val="373A3C"/>
                </a:solidFill>
                <a:highlight>
                  <a:srgbClr val="FFFFFF"/>
                </a:highlight>
                <a:latin typeface="Lato Black"/>
                <a:ea typeface="Lato Black"/>
                <a:cs typeface="Lato Black"/>
                <a:sym typeface="Lato Black"/>
              </a:rPr>
              <a:t>rolley Problem in Self-Driving Cars</a:t>
            </a:r>
            <a:r>
              <a:rPr b="0" lang="en" sz="2461">
                <a:solidFill>
                  <a:srgbClr val="373A3C"/>
                </a:solidFill>
                <a:highlight>
                  <a:srgbClr val="FFFFFF"/>
                </a:highlight>
                <a:latin typeface="Lato Black"/>
                <a:ea typeface="Lato Black"/>
                <a:cs typeface="Lato Black"/>
                <a:sym typeface="Lato Black"/>
              </a:rPr>
              <a:t> </a:t>
            </a:r>
            <a:endParaRPr sz="2933"/>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4543225" y="1196375"/>
            <a:ext cx="4044576" cy="3570675"/>
          </a:xfrm>
          <a:prstGeom prst="rect">
            <a:avLst/>
          </a:prstGeom>
          <a:noFill/>
          <a:ln>
            <a:noFill/>
          </a:ln>
        </p:spPr>
      </p:pic>
      <p:pic>
        <p:nvPicPr>
          <p:cNvPr id="103" name="Google Shape;103;p15"/>
          <p:cNvPicPr preferRelativeResize="0"/>
          <p:nvPr/>
        </p:nvPicPr>
        <p:blipFill>
          <a:blip r:embed="rId4">
            <a:alphaModFix/>
          </a:blip>
          <a:stretch>
            <a:fillRect/>
          </a:stretch>
        </p:blipFill>
        <p:spPr>
          <a:xfrm>
            <a:off x="146775" y="1329425"/>
            <a:ext cx="4574751" cy="330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 to </a:t>
            </a:r>
            <a:r>
              <a:rPr b="0" lang="en" sz="2461">
                <a:solidFill>
                  <a:srgbClr val="373A3C"/>
                </a:solidFill>
                <a:highlight>
                  <a:srgbClr val="FFFFFF"/>
                </a:highlight>
                <a:latin typeface="Lato Black"/>
                <a:ea typeface="Lato Black"/>
                <a:cs typeface="Lato Black"/>
                <a:sym typeface="Lato Black"/>
              </a:rPr>
              <a:t>T</a:t>
            </a:r>
            <a:r>
              <a:rPr b="0" lang="en" sz="2461">
                <a:solidFill>
                  <a:srgbClr val="373A3C"/>
                </a:solidFill>
                <a:highlight>
                  <a:srgbClr val="FFFFFF"/>
                </a:highlight>
                <a:latin typeface="Lato Black"/>
                <a:ea typeface="Lato Black"/>
                <a:cs typeface="Lato Black"/>
                <a:sym typeface="Lato Black"/>
              </a:rPr>
              <a:t>rolley Problem</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32323"/>
                </a:solidFill>
              </a:rPr>
              <a:t>This question directly challenges our view of algorithms making value judgments about our own lives and the lives of others, because algorithms will prioritize protecting their own users when there is no better solution. </a:t>
            </a:r>
            <a:endParaRPr sz="1500">
              <a:solidFill>
                <a:srgbClr val="23232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Points</a:t>
            </a:r>
            <a:endParaRPr/>
          </a:p>
        </p:txBody>
      </p:sp>
      <p:sp>
        <p:nvSpPr>
          <p:cNvPr id="115" name="Google Shape;115;p17"/>
          <p:cNvSpPr txBox="1"/>
          <p:nvPr>
            <p:ph idx="1" type="body"/>
          </p:nvPr>
        </p:nvSpPr>
        <p:spPr>
          <a:xfrm>
            <a:off x="727650" y="2022375"/>
            <a:ext cx="7688700" cy="1422300"/>
          </a:xfrm>
          <a:prstGeom prst="rect">
            <a:avLst/>
          </a:prstGeom>
        </p:spPr>
        <p:txBody>
          <a:bodyPr anchorCtr="0" anchor="t" bIns="91425" lIns="91425" spcFirstLastPara="1" rIns="91425" wrap="square" tIns="91425">
            <a:normAutofit fontScale="40000"/>
          </a:bodyPr>
          <a:lstStyle/>
          <a:p>
            <a:pPr indent="-323340" lvl="0" marL="457200" marR="0" rtl="0" algn="l">
              <a:lnSpc>
                <a:spcPct val="200000"/>
              </a:lnSpc>
              <a:spcBef>
                <a:spcPts val="0"/>
              </a:spcBef>
              <a:spcAft>
                <a:spcPts val="0"/>
              </a:spcAft>
              <a:buClr>
                <a:srgbClr val="232323"/>
              </a:buClr>
              <a:buSzPct val="100000"/>
              <a:buChar char="●"/>
            </a:pPr>
            <a:r>
              <a:rPr lang="en" sz="3729">
                <a:solidFill>
                  <a:srgbClr val="232323"/>
                </a:solidFill>
              </a:rPr>
              <a:t>What we should be more worried about is not machines becoming people, but people becoming machines</a:t>
            </a:r>
            <a:endParaRPr sz="3729">
              <a:solidFill>
                <a:srgbClr val="232323"/>
              </a:solidFill>
            </a:endParaRPr>
          </a:p>
          <a:p>
            <a:pPr indent="-323340" lvl="0" marL="457200" marR="0" rtl="0" algn="l">
              <a:lnSpc>
                <a:spcPct val="200000"/>
              </a:lnSpc>
              <a:spcBef>
                <a:spcPts val="0"/>
              </a:spcBef>
              <a:spcAft>
                <a:spcPts val="0"/>
              </a:spcAft>
              <a:buClr>
                <a:srgbClr val="232323"/>
              </a:buClr>
              <a:buSzPct val="100000"/>
              <a:buChar char="●"/>
            </a:pPr>
            <a:r>
              <a:rPr lang="en" sz="3729">
                <a:solidFill>
                  <a:srgbClr val="232323"/>
                </a:solidFill>
              </a:rPr>
              <a:t>Artificial intelligence is all about old algorithms running on high-speed computers</a:t>
            </a:r>
            <a:endParaRPr sz="11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r>
              <a:rPr lang="en"/>
              <a:t> </a:t>
            </a:r>
            <a:endParaRPr/>
          </a:p>
        </p:txBody>
      </p:sp>
      <p:pic>
        <p:nvPicPr>
          <p:cNvPr id="121" name="Google Shape;121;p18"/>
          <p:cNvPicPr preferRelativeResize="0"/>
          <p:nvPr/>
        </p:nvPicPr>
        <p:blipFill>
          <a:blip r:embed="rId3">
            <a:alphaModFix/>
          </a:blip>
          <a:stretch>
            <a:fillRect/>
          </a:stretch>
        </p:blipFill>
        <p:spPr>
          <a:xfrm>
            <a:off x="729450" y="2040025"/>
            <a:ext cx="7406100" cy="535200"/>
          </a:xfrm>
          <a:prstGeom prst="rect">
            <a:avLst/>
          </a:prstGeom>
          <a:noFill/>
          <a:ln>
            <a:noFill/>
          </a:ln>
        </p:spPr>
      </p:pic>
      <p:sp>
        <p:nvSpPr>
          <p:cNvPr id="122" name="Google Shape;122;p18"/>
          <p:cNvSpPr txBox="1"/>
          <p:nvPr/>
        </p:nvSpPr>
        <p:spPr>
          <a:xfrm>
            <a:off x="729450" y="4367900"/>
            <a:ext cx="491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But… Great for Data 101 student</a:t>
            </a:r>
            <a:endParaRPr sz="1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