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80" r:id="rId4"/>
    <p:sldId id="295" r:id="rId5"/>
    <p:sldId id="289" r:id="rId6"/>
    <p:sldId id="290" r:id="rId7"/>
    <p:sldId id="294" r:id="rId8"/>
    <p:sldId id="296" r:id="rId9"/>
    <p:sldId id="284" r:id="rId10"/>
    <p:sldId id="283" r:id="rId11"/>
    <p:sldId id="285" r:id="rId12"/>
    <p:sldId id="286" r:id="rId13"/>
    <p:sldId id="297" r:id="rId14"/>
    <p:sldId id="287" r:id="rId15"/>
    <p:sldId id="288" r:id="rId16"/>
    <p:sldId id="298" r:id="rId17"/>
    <p:sldId id="291" r:id="rId18"/>
    <p:sldId id="299" r:id="rId19"/>
    <p:sldId id="300" r:id="rId20"/>
    <p:sldId id="301" r:id="rId21"/>
    <p:sldId id="282" r:id="rId22"/>
    <p:sldId id="292" r:id="rId23"/>
    <p:sldId id="281" r:id="rId24"/>
    <p:sldId id="293" r:id="rId25"/>
    <p:sldId id="271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A79"/>
    <a:srgbClr val="D7D7D7"/>
    <a:srgbClr val="E9E9E9"/>
    <a:srgbClr val="344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4" autoAdjust="0"/>
    <p:restoredTop sz="63177" autoAdjust="0"/>
  </p:normalViewPr>
  <p:slideViewPr>
    <p:cSldViewPr snapToGrid="0">
      <p:cViewPr varScale="1">
        <p:scale>
          <a:sx n="80" d="100"/>
          <a:sy n="80" d="100"/>
        </p:scale>
        <p:origin x="-2328" y="-104"/>
      </p:cViewPr>
      <p:guideLst>
        <p:guide orient="horz" pos="1620"/>
        <p:guide orient="horz" pos="273"/>
        <p:guide orient="horz" pos="3175"/>
        <p:guide orient="horz" pos="432"/>
        <p:guide orient="horz" pos="599"/>
        <p:guide pos="2880"/>
        <p:guide pos="295"/>
        <p:guide pos="1882"/>
        <p:guide pos="5436"/>
        <p:guide pos="1660"/>
        <p:guide pos="1978"/>
        <p:guide pos="2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-10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DA935-0D64-6C41-A589-1303AAC2C2D8}" type="datetimeFigureOut">
              <a:rPr lang="en-US" smtClean="0"/>
              <a:t>16/01/2013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42321-2900-D847-966E-5426AD41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Talk is going</a:t>
            </a:r>
            <a:r>
              <a:rPr lang="en-GB" baseline="0" dirty="0" smtClean="0"/>
              <a:t> to cover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	. Arrange act assert</a:t>
            </a:r>
          </a:p>
          <a:p>
            <a:endParaRPr lang="en-GB" baseline="0" dirty="0" smtClean="0"/>
          </a:p>
          <a:p>
            <a:r>
              <a:rPr lang="en-GB" baseline="0" dirty="0" smtClean="0"/>
              <a:t>	. Intro to BDD</a:t>
            </a:r>
          </a:p>
          <a:p>
            <a:r>
              <a:rPr lang="en-GB" baseline="0" dirty="0" smtClean="0"/>
              <a:t>	</a:t>
            </a:r>
          </a:p>
          <a:p>
            <a:r>
              <a:rPr lang="en-GB" baseline="0" dirty="0" smtClean="0"/>
              <a:t>	. Quick look at specification and story based testing using </a:t>
            </a:r>
            <a:r>
              <a:rPr lang="en-GB" baseline="0" dirty="0" err="1" smtClean="0"/>
              <a:t>specflow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	.A fast run through of the major features of the </a:t>
            </a:r>
            <a:r>
              <a:rPr lang="en-GB" baseline="0" dirty="0" err="1" smtClean="0"/>
              <a:t>mspec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machine.fakes</a:t>
            </a:r>
            <a:r>
              <a:rPr lang="en-GB" baseline="0" smtClean="0"/>
              <a:t> project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06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Bare</a:t>
            </a:r>
            <a:r>
              <a:rPr lang="en-US" baseline="0" dirty="0" smtClean="0"/>
              <a:t> bones you can just use the command line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Visual studio integration with </a:t>
            </a:r>
            <a:r>
              <a:rPr lang="en-US" baseline="0" dirty="0" err="1" smtClean="0"/>
              <a:t>resharper</a:t>
            </a:r>
            <a:r>
              <a:rPr lang="en-US" baseline="0" dirty="0" smtClean="0"/>
              <a:t>, requires 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04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91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you to encapsulate your assertions, also makes the test more readable.</a:t>
            </a:r>
          </a:p>
          <a:p>
            <a:endParaRPr lang="en-US" dirty="0" smtClean="0"/>
          </a:p>
          <a:p>
            <a:r>
              <a:rPr lang="en-US" dirty="0" smtClean="0"/>
              <a:t>Important to note:</a:t>
            </a:r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Step1</a:t>
            </a:r>
            <a:r>
              <a:rPr lang="en-US" baseline="0" dirty="0" smtClean="0"/>
              <a:t> : Create a new class with a behavior attribute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Step2 : Define your assertions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Step3 : Create the context variable in the behavior as </a:t>
            </a:r>
            <a:r>
              <a:rPr lang="en-US" b="1" baseline="0" dirty="0" smtClean="0"/>
              <a:t>protected</a:t>
            </a:r>
            <a:r>
              <a:rPr lang="en-US" baseline="0" dirty="0" smtClean="0"/>
              <a:t> with the same name as the associated test class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97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59080" y="4343400"/>
            <a:ext cx="6324600" cy="41148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Fangsong Std R" pitchFamily="18" charset="-128"/>
                <a:ea typeface="Adobe Fangsong Std R" pitchFamily="18" charset="-128"/>
                <a:cs typeface="+mn-cs"/>
              </a:rPr>
              <a:t> 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[Subject(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typeof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(Customer))]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public class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When_a_customer_transfers_money_between_accounts</a:t>
            </a: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Establish context = () =&gt; customer =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CustomerFactory.CustomerWithSavingAndCurrentAccount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(savingsAccountCredit:100m);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Because of = () =&gt;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customer.SavingsAccount.Transfer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(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customer.CurrentAccount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, </a:t>
            </a:r>
            <a:r>
              <a:rPr kumimoji="0" lang="en-GB" sz="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100m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It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should_debit_the_saving_account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= () =&gt;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customer.SavingsAccount.Balance.ShouldEqual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(0m);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It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should_credit_the_current_account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= () =&gt;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customer.CurrentAccount.Balance.ShouldEqual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(100m);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Behaves_like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&lt;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CustomerWithACurrentAccountInCredit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&gt;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a_customer_with_a_current_account_in_credit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= () =&gt; { };            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protected static Customer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[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Behaviors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public class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CustomerWithACurrentAccountInCredit</a:t>
            </a: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protected static Customer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It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should_have_a_current_account_in_credit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= () =&gt;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customer.CurrentAccount.Balance.ShouldBeGreaterThan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(0m);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Behaves_like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&lt;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CustomerWithACurrentAccountInCredit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&gt;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a_customer_with_a_current_account_in_credit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= () =&gt; { };            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protected static Customer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[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Behaviors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public class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CustomerWithACurrentAccountInCredit</a:t>
            </a: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protected static Customer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    It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should_have_a_current_account_in_credit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= () =&gt; </a:t>
            </a:r>
            <a:r>
              <a:rPr kumimoji="0" lang="en-GB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customer.CurrentAccount.Balance.ShouldBeGreaterThan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(0m);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    }</a:t>
            </a:r>
            <a:endParaRPr lang="en-GB" sz="800" kern="1200" dirty="0" smtClean="0">
              <a:solidFill>
                <a:schemeClr val="tx1"/>
              </a:solidFill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2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via </a:t>
            </a:r>
            <a:r>
              <a:rPr lang="en-US" dirty="0" err="1" smtClean="0"/>
              <a:t>nuget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Provides</a:t>
            </a:r>
            <a:r>
              <a:rPr lang="en-US" baseline="0" dirty="0" smtClean="0"/>
              <a:t> an integration layer between machine fakes and your mocking layer and also abstracts to some degree which framework you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86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81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When_a_customer_object_is_saved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WithFakes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static Customer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Establish context = () =&gt;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customer = new Customer(An&lt;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IRepository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&lt;Customer&gt;&gt;());</a:t>
            </a:r>
          </a:p>
          <a:p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Because of = () =&gt;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customer.Save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It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should_call_the_repository_save_method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() =&gt;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customer.Repository.WasToldTo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(x=&gt;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x.Save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7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31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800" kern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When_persisting_a_customer_record</a:t>
            </a:r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GB" sz="800" kern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WithSubject</a:t>
            </a:r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&lt;Customer&gt;</a:t>
            </a:r>
          </a:p>
          <a:p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Because of = () =&gt; </a:t>
            </a:r>
            <a:r>
              <a:rPr lang="en-GB" sz="800" kern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Subject.Save</a:t>
            </a:r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GB" sz="800" kern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It </a:t>
            </a:r>
            <a:r>
              <a:rPr lang="en-GB" sz="800" kern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should_call_the_repository_save_method</a:t>
            </a:r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() =&gt; </a:t>
            </a:r>
            <a:r>
              <a:rPr lang="en-GB" sz="800" kern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Subject.Repository.WasToldTo</a:t>
            </a:r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(x=&gt;</a:t>
            </a:r>
            <a:r>
              <a:rPr lang="en-GB" sz="800" kern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x.Save</a:t>
            </a:r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GB" sz="800" kern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GB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9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4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not religious</a:t>
            </a:r>
            <a:r>
              <a:rPr lang="en-US" baseline="0" dirty="0" smtClean="0"/>
              <a:t> this is just the way I like to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	: I like </a:t>
            </a:r>
            <a:r>
              <a:rPr lang="en-US" baseline="0" dirty="0" err="1" smtClean="0"/>
              <a:t>resharper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nuget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mspec</a:t>
            </a:r>
            <a:r>
              <a:rPr lang="en-US" baseline="0" dirty="0" smtClean="0"/>
              <a:t> &amp; machine fakes</a:t>
            </a:r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chocolatey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launchy</a:t>
            </a:r>
            <a:endParaRPr lang="en-US" baseline="0" dirty="0" smtClean="0"/>
          </a:p>
          <a:p>
            <a:r>
              <a:rPr lang="en-US" baseline="0" dirty="0" smtClean="0"/>
              <a:t>		console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97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RepositoryDown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</a:t>
            </a:r>
          </a:p>
          <a:p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OnEstablish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context = fake =&gt;</a:t>
            </a:r>
          </a:p>
          <a:p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fake.The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IRepository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&lt;T&gt;&gt;().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WhenToldTo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(x=&gt;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x.Save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()).Throw(new Exception());</a:t>
            </a:r>
          </a:p>
          <a:p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</a:p>
          <a:p>
            <a:endParaRPr lang="en-GB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OnCleanup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test_data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test =&gt; { 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Debug.WriteLine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(test); };</a:t>
            </a:r>
          </a:p>
          <a:p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86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7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Treat test code like production code</a:t>
            </a:r>
          </a:p>
          <a:p>
            <a:r>
              <a:rPr lang="en-US" dirty="0" smtClean="0"/>
              <a:t>Same level of respect and</a:t>
            </a:r>
            <a:r>
              <a:rPr lang="en-US" baseline="0" dirty="0" smtClean="0"/>
              <a:t> rigor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Use DI and Factories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Instantiating</a:t>
            </a:r>
            <a:r>
              <a:rPr lang="en-US" b="0" baseline="0" dirty="0" smtClean="0"/>
              <a:t> objects in test code, is likely to make your tests brittle and a pain to maintain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Be wary of inheritance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Can obscure important meaning of your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2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practice for organizing</a:t>
            </a:r>
            <a:r>
              <a:rPr lang="en-US" baseline="0" dirty="0" smtClean="0"/>
              <a:t> tests.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5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[Test]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transfering_money_between_account_with_sufficient_funds_should_credit_target_account()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Customer customer =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CustomerFactory.CustomerWithSavingAndCurrentAccount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currentAccountCredit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0m,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savingsAccountCredit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100m);</a:t>
            </a:r>
          </a:p>
          <a:p>
            <a:endParaRPr lang="en-US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customer.SavingsAccount.Transfer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customer.CurrentAccount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100m);</a:t>
            </a:r>
          </a:p>
          <a:p>
            <a:endParaRPr lang="en-US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Assert.That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customer.CurrentAccount.Balance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Is.EqualTo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(100m));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3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a bit of background Dan North etc….</a:t>
            </a:r>
          </a:p>
          <a:p>
            <a:endParaRPr lang="en-US" dirty="0" smtClean="0"/>
          </a:p>
          <a:p>
            <a:r>
              <a:rPr lang="en-US" dirty="0" smtClean="0"/>
              <a:t>Test names should be sentences</a:t>
            </a:r>
          </a:p>
          <a:p>
            <a:r>
              <a:rPr lang="en-US" dirty="0" smtClean="0"/>
              <a:t>	Self documenting, most developers write the test name in business language, and should in</a:t>
            </a:r>
            <a:r>
              <a:rPr lang="en-US" baseline="0" dirty="0" smtClean="0"/>
              <a:t> terms of desired </a:t>
            </a:r>
            <a:r>
              <a:rPr lang="en-US" baseline="0" dirty="0" err="1" smtClean="0"/>
              <a:t>behaviour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Focused</a:t>
            </a:r>
          </a:p>
          <a:p>
            <a:r>
              <a:rPr lang="en-US" dirty="0" smtClean="0"/>
              <a:t>	What</a:t>
            </a:r>
            <a:r>
              <a:rPr lang="en-US" baseline="0" dirty="0" smtClean="0"/>
              <a:t> do we mean here, well form assertions beginning with should_..... If you find your tests are getting complicated and don’t fit a simple arrange, act , assert it might be an indication your class is trying to do 	too much and might need some form of composition.</a:t>
            </a:r>
          </a:p>
          <a:p>
            <a:endParaRPr lang="en-US" dirty="0" smtClean="0"/>
          </a:p>
          <a:p>
            <a:r>
              <a:rPr lang="en-US" dirty="0" smtClean="0"/>
              <a:t>	So refactor and test the interaction with the composed class instead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2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second fundamental</a:t>
            </a:r>
            <a:r>
              <a:rPr lang="en-GB" baseline="0" dirty="0" smtClean="0"/>
              <a:t> choice made by BDD is how desired behaviour should be specified.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And you can see that you have a good fit here with Agile</a:t>
            </a:r>
          </a:p>
          <a:p>
            <a:endParaRPr lang="en-GB" baseline="0" dirty="0" smtClean="0"/>
          </a:p>
          <a:p>
            <a:r>
              <a:rPr lang="en-GB" dirty="0" smtClean="0"/>
              <a:t>This is an example template and is based on user story specifications, importantly</a:t>
            </a:r>
            <a:r>
              <a:rPr lang="en-GB" baseline="0" dirty="0" smtClean="0"/>
              <a:t> expressed in business language expressing the desired behaviour and business value achieved.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55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32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4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Context</a:t>
            </a:r>
            <a:r>
              <a:rPr lang="en-GB" baseline="0" dirty="0" smtClean="0"/>
              <a:t> specification framework is a fancy way for saying it’s a framework that helps distinguish context and the specification.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	The context being the arrange</a:t>
            </a:r>
          </a:p>
          <a:p>
            <a:r>
              <a:rPr lang="en-GB" baseline="0" dirty="0" smtClean="0"/>
              <a:t>	And the </a:t>
            </a:r>
            <a:r>
              <a:rPr lang="en-GB" baseline="0" dirty="0" err="1" smtClean="0"/>
              <a:t>specificatoin</a:t>
            </a:r>
            <a:r>
              <a:rPr lang="en-GB" baseline="0" dirty="0" smtClean="0"/>
              <a:t> being the assert part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is what MSPEC does really well.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MSPEC</a:t>
            </a:r>
            <a:r>
              <a:rPr lang="en-GB" baseline="0" dirty="0" smtClean="0"/>
              <a:t> supports </a:t>
            </a:r>
            <a:r>
              <a:rPr lang="en-GB" baseline="0" dirty="0" err="1" smtClean="0"/>
              <a:t>behavior</a:t>
            </a:r>
            <a:r>
              <a:rPr lang="en-GB" baseline="0" dirty="0" smtClean="0"/>
              <a:t> driven design</a:t>
            </a:r>
          </a:p>
          <a:p>
            <a:endParaRPr lang="en-GB" baseline="0" dirty="0" smtClean="0"/>
          </a:p>
          <a:p>
            <a:r>
              <a:rPr lang="en-GB" baseline="0" dirty="0" smtClean="0"/>
              <a:t>But unlike Spec flow, it doesn’t allow the business to create the specification and is more developer focused.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More refactor friendly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84" y="484146"/>
            <a:ext cx="8397228" cy="3240360"/>
          </a:xfrm>
        </p:spPr>
        <p:txBody>
          <a:bodyPr anchor="t" anchorCtr="0">
            <a:noAutofit/>
          </a:bodyPr>
          <a:lstStyle>
            <a:lvl1pPr algn="l">
              <a:lnSpc>
                <a:spcPts val="5000"/>
              </a:lnSpc>
              <a:defRPr sz="6600" b="0" cap="all" baseline="0">
                <a:solidFill>
                  <a:srgbClr val="344447"/>
                </a:solidFill>
                <a:latin typeface="Helvetica Neue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972" y="3334504"/>
            <a:ext cx="8389316" cy="1314450"/>
          </a:xfrm>
        </p:spPr>
        <p:txBody>
          <a:bodyPr>
            <a:normAutofit/>
          </a:bodyPr>
          <a:lstStyle>
            <a:lvl1pPr marL="0" indent="0" algn="l">
              <a:lnSpc>
                <a:spcPts val="1500"/>
              </a:lnSpc>
              <a:buNone/>
              <a:defRPr sz="2000">
                <a:solidFill>
                  <a:srgbClr val="344447"/>
                </a:solidFill>
                <a:latin typeface="Helvetica Neu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5724128" y="3025400"/>
            <a:ext cx="2353444" cy="2118100"/>
          </a:xfrm>
          <a:prstGeom prst="line">
            <a:avLst/>
          </a:prstGeom>
          <a:ln>
            <a:solidFill>
              <a:srgbClr val="344447">
                <a:alpha val="14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12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2749921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95" y="1598348"/>
            <a:ext cx="2124109" cy="2523098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4447"/>
                </a:solidFill>
              </a:defRPr>
            </a:lvl1pPr>
            <a:lvl2pPr marL="0" indent="0">
              <a:buNone/>
              <a:defRPr sz="1400">
                <a:solidFill>
                  <a:srgbClr val="344447"/>
                </a:solidFill>
              </a:defRPr>
            </a:lvl2pPr>
            <a:lvl3pPr marL="0" indent="0">
              <a:buNone/>
              <a:defRPr sz="1400">
                <a:solidFill>
                  <a:srgbClr val="344447"/>
                </a:solidFill>
              </a:defRPr>
            </a:lvl3pPr>
            <a:lvl4pPr marL="0" indent="0">
              <a:buNone/>
              <a:defRPr sz="1400">
                <a:solidFill>
                  <a:srgbClr val="344447"/>
                </a:solidFill>
              </a:defRPr>
            </a:lvl4pPr>
            <a:lvl5pPr marL="0" indent="0">
              <a:buNone/>
              <a:defRPr sz="1400"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35" y="538346"/>
            <a:ext cx="6003583" cy="3964245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331066" y="879618"/>
            <a:ext cx="5104800" cy="3000240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2560" y="1360171"/>
            <a:ext cx="2162690" cy="212746"/>
          </a:xfrm>
          <a:solidFill>
            <a:srgbClr val="E31A79"/>
          </a:solidFill>
        </p:spPr>
        <p:txBody>
          <a:bodyPr tIns="32400" anchor="t" anchorCtr="0">
            <a:noAutofit/>
          </a:bodyPr>
          <a:lstStyle>
            <a:lvl1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2pPr>
            <a:lvl3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3pPr>
            <a:lvl4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4pPr>
            <a:lvl5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33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2749921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95" y="1598348"/>
            <a:ext cx="2124109" cy="2523098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4447"/>
                </a:solidFill>
              </a:defRPr>
            </a:lvl1pPr>
            <a:lvl2pPr marL="0" indent="0">
              <a:buNone/>
              <a:defRPr sz="1400">
                <a:solidFill>
                  <a:srgbClr val="344447"/>
                </a:solidFill>
              </a:defRPr>
            </a:lvl2pPr>
            <a:lvl3pPr marL="0" indent="0">
              <a:buNone/>
              <a:defRPr sz="1400">
                <a:solidFill>
                  <a:srgbClr val="344447"/>
                </a:solidFill>
              </a:defRPr>
            </a:lvl3pPr>
            <a:lvl4pPr marL="0" indent="0">
              <a:buNone/>
              <a:defRPr sz="1400">
                <a:solidFill>
                  <a:srgbClr val="344447"/>
                </a:solidFill>
              </a:defRPr>
            </a:lvl4pPr>
            <a:lvl5pPr marL="0" indent="0">
              <a:buNone/>
              <a:defRPr sz="1400"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2560" y="1360171"/>
            <a:ext cx="2162690" cy="212746"/>
          </a:xfrm>
          <a:solidFill>
            <a:srgbClr val="E31A79"/>
          </a:solidFill>
        </p:spPr>
        <p:txBody>
          <a:bodyPr tIns="32400" anchor="t" anchorCtr="0">
            <a:noAutofit/>
          </a:bodyPr>
          <a:lstStyle>
            <a:lvl1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2pPr>
            <a:lvl3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3pPr>
            <a:lvl4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4pPr>
            <a:lvl5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23" y="589111"/>
            <a:ext cx="5753148" cy="3969000"/>
          </a:xfrm>
          <a:prstGeom prst="rect">
            <a:avLst/>
          </a:prstGeom>
        </p:spPr>
      </p:pic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3133725" y="964820"/>
            <a:ext cx="5398217" cy="350172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07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7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852" y="1200151"/>
            <a:ext cx="5877741" cy="3251008"/>
          </a:xfrm>
        </p:spPr>
        <p:txBody>
          <a:bodyPr/>
          <a:lstStyle>
            <a:lvl1pPr marL="0" indent="0">
              <a:buNone/>
              <a:defRPr>
                <a:solidFill>
                  <a:srgbClr val="344447"/>
                </a:solidFill>
              </a:defRPr>
            </a:lvl1pPr>
            <a:lvl2pPr marL="457200" indent="0">
              <a:buNone/>
              <a:defRPr>
                <a:solidFill>
                  <a:srgbClr val="344447"/>
                </a:solidFill>
              </a:defRPr>
            </a:lvl2pPr>
            <a:lvl3pPr marL="914400" indent="0">
              <a:buNone/>
              <a:defRPr>
                <a:solidFill>
                  <a:srgbClr val="344447"/>
                </a:solidFill>
              </a:defRPr>
            </a:lvl3pPr>
            <a:lvl4pPr marL="1371600" indent="0">
              <a:buNone/>
              <a:defRPr>
                <a:solidFill>
                  <a:srgbClr val="344447"/>
                </a:solidFill>
              </a:defRPr>
            </a:lvl4pPr>
            <a:lvl5pPr marL="1828800" indent="0"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11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 rot="18900000">
            <a:off x="277536" y="2471023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 rot="18900000">
            <a:off x="729853" y="2358006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 rot="18900000">
            <a:off x="962296" y="2443591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 rot="18900000">
            <a:off x="975623" y="2725596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 rot="18900000">
            <a:off x="1505813" y="2544815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 rot="18900000">
            <a:off x="1621631" y="2734648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 rot="18900000">
            <a:off x="2080848" y="2616136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 rot="18900000">
            <a:off x="2117335" y="2878392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 rot="18900000">
            <a:off x="2706909" y="2641102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 rot="18900000">
            <a:off x="3161778" y="2528085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 rot="18900000">
            <a:off x="3243154" y="2751927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 rot="18900000">
            <a:off x="3580199" y="2744252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/>
          </p:nvPr>
        </p:nvSpPr>
        <p:spPr>
          <a:xfrm rot="18900000">
            <a:off x="4213661" y="2471024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/>
          </p:nvPr>
        </p:nvSpPr>
        <p:spPr>
          <a:xfrm rot="18900000">
            <a:off x="4651532" y="2372267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7"/>
          </p:nvPr>
        </p:nvSpPr>
        <p:spPr>
          <a:xfrm rot="18900000">
            <a:off x="4996257" y="2358275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8"/>
          </p:nvPr>
        </p:nvSpPr>
        <p:spPr>
          <a:xfrm rot="18900000">
            <a:off x="5200247" y="2471024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9"/>
          </p:nvPr>
        </p:nvSpPr>
        <p:spPr>
          <a:xfrm rot="18900000">
            <a:off x="5613650" y="2397231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0"/>
          </p:nvPr>
        </p:nvSpPr>
        <p:spPr>
          <a:xfrm rot="18900000">
            <a:off x="6070730" y="2284214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31"/>
          </p:nvPr>
        </p:nvSpPr>
        <p:spPr>
          <a:xfrm rot="18900000">
            <a:off x="6305725" y="2369799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 rot="18900000">
            <a:off x="6285028" y="2684723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33"/>
          </p:nvPr>
        </p:nvSpPr>
        <p:spPr>
          <a:xfrm rot="18900000">
            <a:off x="6727510" y="2582945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34"/>
          </p:nvPr>
        </p:nvSpPr>
        <p:spPr>
          <a:xfrm rot="18900000">
            <a:off x="7182379" y="2471024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35"/>
          </p:nvPr>
        </p:nvSpPr>
        <p:spPr>
          <a:xfrm rot="18900000">
            <a:off x="-1295110" y="2404092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36"/>
          </p:nvPr>
        </p:nvSpPr>
        <p:spPr>
          <a:xfrm rot="18900000">
            <a:off x="-1060115" y="2489677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37"/>
          </p:nvPr>
        </p:nvSpPr>
        <p:spPr>
          <a:xfrm rot="18900000">
            <a:off x="-649215" y="2416164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8"/>
          </p:nvPr>
        </p:nvSpPr>
        <p:spPr>
          <a:xfrm rot="18900000">
            <a:off x="-638330" y="2702823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9"/>
          </p:nvPr>
        </p:nvSpPr>
        <p:spPr>
          <a:xfrm rot="18900000">
            <a:off x="-183461" y="2590902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40"/>
          </p:nvPr>
        </p:nvSpPr>
        <p:spPr>
          <a:xfrm rot="18900000">
            <a:off x="7686162" y="2316310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41"/>
          </p:nvPr>
        </p:nvSpPr>
        <p:spPr>
          <a:xfrm rot="18900000">
            <a:off x="7767538" y="2540152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2"/>
          </p:nvPr>
        </p:nvSpPr>
        <p:spPr>
          <a:xfrm rot="18900000">
            <a:off x="8104583" y="2532476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3"/>
          </p:nvPr>
        </p:nvSpPr>
        <p:spPr>
          <a:xfrm rot="18900000">
            <a:off x="8738045" y="2259248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611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69" y="416371"/>
            <a:ext cx="8229600" cy="857250"/>
          </a:xfrm>
        </p:spPr>
        <p:txBody>
          <a:bodyPr/>
          <a:lstStyle>
            <a:lvl1pPr>
              <a:lnSpc>
                <a:spcPts val="23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48462" y="1273320"/>
            <a:ext cx="2516188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48463" y="1563375"/>
            <a:ext cx="3730251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48463" y="1857716"/>
            <a:ext cx="3069028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448462" y="2152058"/>
            <a:ext cx="4123538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448463" y="2442112"/>
            <a:ext cx="3924435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48463" y="2732167"/>
            <a:ext cx="2691613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48463" y="3022222"/>
            <a:ext cx="3400867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48463" y="3312277"/>
            <a:ext cx="3083777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48463" y="3606615"/>
            <a:ext cx="2346357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163208" y="1201579"/>
            <a:ext cx="3466443" cy="331760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068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1" y="1200151"/>
            <a:ext cx="5007077" cy="3251008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22" y="1175658"/>
            <a:ext cx="4036728" cy="286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978" y="1200152"/>
            <a:ext cx="2520000" cy="1441285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412964" y="1201579"/>
            <a:ext cx="2520000" cy="14401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519524" y="2916860"/>
            <a:ext cx="2520000" cy="1441285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410510" y="2918287"/>
            <a:ext cx="2520000" cy="14401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8364" y="1175658"/>
            <a:ext cx="4036728" cy="28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2273" y="1516160"/>
            <a:ext cx="2520000" cy="1441285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3259" y="1517587"/>
            <a:ext cx="2520000" cy="14401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3199819" y="3206534"/>
            <a:ext cx="2520000" cy="1441285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090805" y="3207961"/>
            <a:ext cx="2520000" cy="14401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361042" y="1521650"/>
            <a:ext cx="2520000" cy="1441285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358588" y="3212024"/>
            <a:ext cx="2520000" cy="1441285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5" y="1267556"/>
            <a:ext cx="2516188" cy="1944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3205910" y="1273046"/>
            <a:ext cx="2516188" cy="1944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1517" y="1265365"/>
            <a:ext cx="2516188" cy="1944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364875" y="2951878"/>
            <a:ext cx="2516188" cy="1944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212010" y="2957368"/>
            <a:ext cx="2516188" cy="1944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6097617" y="2949687"/>
            <a:ext cx="2516188" cy="1944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Bi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63715" y="1866450"/>
            <a:ext cx="4489450" cy="27055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57664" y="1188250"/>
            <a:ext cx="4427537" cy="374333"/>
          </a:xfrm>
        </p:spPr>
        <p:txBody>
          <a:bodyPr>
            <a:noAutofit/>
          </a:bodyPr>
          <a:lstStyle>
            <a:lvl1pPr>
              <a:buNone/>
              <a:defRPr sz="1600" cap="all" baseline="0">
                <a:latin typeface="Helvetica Neue" pitchFamily="2" charset="0"/>
              </a:defRPr>
            </a:lvl1pPr>
            <a:lvl2pPr>
              <a:buNone/>
              <a:defRPr sz="1600" cap="all" baseline="0">
                <a:latin typeface="Helvetica Neue" pitchFamily="2" charset="0"/>
              </a:defRPr>
            </a:lvl2pPr>
            <a:lvl3pPr>
              <a:buNone/>
              <a:defRPr sz="1600" cap="all" baseline="0">
                <a:latin typeface="Helvetica Neue" pitchFamily="2" charset="0"/>
              </a:defRPr>
            </a:lvl3pPr>
            <a:lvl4pPr>
              <a:buNone/>
              <a:defRPr sz="1600" cap="all" baseline="0">
                <a:latin typeface="Helvetica Neue" pitchFamily="2" charset="0"/>
              </a:defRPr>
            </a:lvl4pPr>
            <a:lvl5pPr>
              <a:buNone/>
              <a:defRPr sz="1600" cap="all" baseline="0">
                <a:latin typeface="Helvetica Neue" pitchFamily="2" charset="0"/>
              </a:defRPr>
            </a:lvl5pPr>
          </a:lstStyle>
          <a:p>
            <a:pPr lvl="0"/>
            <a:r>
              <a:rPr lang="en-US" dirty="0" smtClean="0"/>
              <a:t>Team player name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166125" y="1493057"/>
            <a:ext cx="4427537" cy="374333"/>
          </a:xfrm>
        </p:spPr>
        <p:txBody>
          <a:bodyPr>
            <a:noAutofit/>
          </a:bodyPr>
          <a:lstStyle>
            <a:lvl1pPr>
              <a:buNone/>
              <a:defRPr sz="1600" cap="none" baseline="0">
                <a:solidFill>
                  <a:schemeClr val="bg1">
                    <a:lumMod val="50000"/>
                  </a:schemeClr>
                </a:solidFill>
                <a:latin typeface="Helvetica Neue" pitchFamily="2" charset="0"/>
              </a:defRPr>
            </a:lvl1pPr>
            <a:lvl2pPr>
              <a:buNone/>
              <a:defRPr sz="1600" cap="all" baseline="0">
                <a:latin typeface="Helvetica Neue" pitchFamily="2" charset="0"/>
              </a:defRPr>
            </a:lvl2pPr>
            <a:lvl3pPr>
              <a:buNone/>
              <a:defRPr sz="1600" cap="all" baseline="0">
                <a:latin typeface="Helvetica Neue" pitchFamily="2" charset="0"/>
              </a:defRPr>
            </a:lvl3pPr>
            <a:lvl4pPr>
              <a:buNone/>
              <a:defRPr sz="1600" cap="all" baseline="0">
                <a:latin typeface="Helvetica Neue" pitchFamily="2" charset="0"/>
              </a:defRPr>
            </a:lvl4pPr>
            <a:lvl5pPr>
              <a:buNone/>
              <a:defRPr sz="1600" cap="all" baseline="0">
                <a:latin typeface="Helvetica Neue" pitchFamily="2" charset="0"/>
              </a:defRPr>
            </a:lvl5pPr>
          </a:lstStyle>
          <a:p>
            <a:pPr lvl="0"/>
            <a:r>
              <a:rPr lang="en-US" dirty="0" smtClean="0"/>
              <a:t>Team player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620" y="0"/>
            <a:ext cx="3073474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669" y="34336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22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-7374" y="417202"/>
            <a:ext cx="353961" cy="119462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4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6" r:id="rId4"/>
    <p:sldLayoutId id="2147483660" r:id="rId5"/>
    <p:sldLayoutId id="2147483662" r:id="rId6"/>
    <p:sldLayoutId id="2147483664" r:id="rId7"/>
    <p:sldLayoutId id="2147483665" r:id="rId8"/>
    <p:sldLayoutId id="2147483667" r:id="rId9"/>
    <p:sldLayoutId id="2147483658" r:id="rId10"/>
    <p:sldLayoutId id="2147483661" r:id="rId11"/>
    <p:sldLayoutId id="214748365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 cap="all" baseline="0">
          <a:solidFill>
            <a:srgbClr val="344447"/>
          </a:solidFill>
          <a:latin typeface="Helvetica Neue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0" kern="1200">
          <a:solidFill>
            <a:srgbClr val="344447"/>
          </a:solidFill>
          <a:latin typeface="Helvetica Neue Light"/>
          <a:ea typeface="+mn-ea"/>
          <a:cs typeface="Helvetica Neue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i="0" kern="1200">
          <a:solidFill>
            <a:srgbClr val="344447"/>
          </a:solidFill>
          <a:latin typeface="Helvetica Neue Light"/>
          <a:ea typeface="+mn-ea"/>
          <a:cs typeface="Helvetica Neue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0" kern="1200">
          <a:solidFill>
            <a:srgbClr val="344447"/>
          </a:solidFill>
          <a:latin typeface="Helvetica Neue Light"/>
          <a:ea typeface="+mn-ea"/>
          <a:cs typeface="Helvetica Neue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i="0" kern="1200">
          <a:solidFill>
            <a:srgbClr val="344447"/>
          </a:solidFill>
          <a:latin typeface="Helvetica Neue Light"/>
          <a:ea typeface="+mn-ea"/>
          <a:cs typeface="Helvetica Neue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i="0" kern="1200">
          <a:solidFill>
            <a:srgbClr val="344447"/>
          </a:solidFill>
          <a:latin typeface="Helvetica Neue Light"/>
          <a:ea typeface="+mn-ea"/>
          <a:cs typeface="Helvetica Neue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chine/machine.fakes" TargetMode="External"/><Relationship Id="rId4" Type="http://schemas.openxmlformats.org/officeDocument/2006/relationships/hyperlink" Target="http://therightstuff.de/2010/03/03/MachineSpecifications-Templates-For-ReSharper.aspx" TargetMode="External"/><Relationship Id="rId5" Type="http://schemas.openxmlformats.org/officeDocument/2006/relationships/hyperlink" Target="http://www.thebooleanfrog.com/post/2011/11/24/ReSharper-StyleCop-and-MSpec-All-Together-Now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chine/machine.specification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hould.codeplex.com/" TargetMode="External"/><Relationship Id="rId4" Type="http://schemas.openxmlformats.org/officeDocument/2006/relationships/hyperlink" Target="https://github.com/joliver/EventStore" TargetMode="External"/><Relationship Id="rId5" Type="http://schemas.openxmlformats.org/officeDocument/2006/relationships/hyperlink" Target="https://github.com/jongeorge1/Who-Can-Help-M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luentnhibernate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2.com/cgi/wiki?ArrangeActAsser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84" y="484146"/>
            <a:ext cx="8397228" cy="3276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b="1" dirty="0" smtClean="0"/>
              <a:t>Introduction</a:t>
            </a:r>
            <a:br>
              <a:rPr lang="en-GB" b="1" dirty="0" smtClean="0"/>
            </a:br>
            <a:r>
              <a:rPr lang="en-GB" b="1" dirty="0" smtClean="0"/>
              <a:t>to 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>
                <a:solidFill>
                  <a:srgbClr val="E31A79"/>
                </a:solidFill>
              </a:rPr>
              <a:t>MSPEC</a:t>
            </a:r>
            <a:r>
              <a:rPr lang="en-GB" b="1" dirty="0" smtClean="0"/>
              <a:t> </a:t>
            </a:r>
            <a:r>
              <a:rPr lang="en-GB" b="1" dirty="0"/>
              <a:t/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884" y="4106460"/>
            <a:ext cx="8389316" cy="352246"/>
          </a:xfrm>
        </p:spPr>
        <p:txBody>
          <a:bodyPr>
            <a:normAutofit/>
          </a:bodyPr>
          <a:lstStyle/>
          <a:p>
            <a:r>
              <a:rPr lang="en-GB" dirty="0" smtClean="0"/>
              <a:t>Edward Wilde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70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chocolatey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err="1" smtClean="0"/>
              <a:t>cinst</a:t>
            </a:r>
            <a:r>
              <a:rPr lang="en-US" dirty="0" smtClean="0"/>
              <a:t> </a:t>
            </a:r>
            <a:r>
              <a:rPr lang="en-US" dirty="0" err="1" smtClean="0"/>
              <a:t>machine.specifications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/>
              <a:t>run InstallResharperRunner.</a:t>
            </a:r>
            <a:r>
              <a:rPr lang="en-US" dirty="0" smtClean="0"/>
              <a:t>7.1</a:t>
            </a:r>
          </a:p>
          <a:p>
            <a:endParaRPr lang="en-US" dirty="0"/>
          </a:p>
          <a:p>
            <a:r>
              <a:rPr lang="en-US" dirty="0" err="1" smtClean="0"/>
              <a:t>Resharper</a:t>
            </a:r>
            <a:r>
              <a:rPr lang="en-US" dirty="0" smtClean="0"/>
              <a:t> live templates</a:t>
            </a:r>
          </a:p>
          <a:p>
            <a:endParaRPr lang="en-US" dirty="0"/>
          </a:p>
          <a:p>
            <a:r>
              <a:rPr lang="en-US" dirty="0" err="1" smtClean="0"/>
              <a:t>Resharper</a:t>
            </a:r>
            <a:r>
              <a:rPr lang="en-US" dirty="0" smtClean="0"/>
              <a:t> settings – see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853" y="334108"/>
            <a:ext cx="3705532" cy="436489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when_describe_context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Establish context =&gt; ()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Because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of = () =&gt;...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It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should_...() =&gt;...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It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should_...() =&gt;...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Cleanup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test_data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() =&gt;...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44662" y="426032"/>
            <a:ext cx="2365130" cy="2308324"/>
            <a:chOff x="5644662" y="1028480"/>
            <a:chExt cx="2365130" cy="2308324"/>
          </a:xfrm>
        </p:grpSpPr>
        <p:grpSp>
          <p:nvGrpSpPr>
            <p:cNvPr id="15" name="Group 14"/>
            <p:cNvGrpSpPr/>
            <p:nvPr/>
          </p:nvGrpSpPr>
          <p:grpSpPr>
            <a:xfrm>
              <a:off x="5644662" y="1028480"/>
              <a:ext cx="2365130" cy="2308324"/>
              <a:chOff x="5644662" y="1028480"/>
              <a:chExt cx="2365130" cy="230832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884377" y="1028480"/>
                <a:ext cx="112541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 smtClean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r>
                  <a:rPr lang="en-GB" dirty="0" smtClean="0">
                    <a:solidFill>
                      <a:srgbClr val="344447"/>
                    </a:solidFill>
                    <a:latin typeface="Helvetica Neue Light"/>
                    <a:cs typeface="Helvetica Neue Light"/>
                  </a:rPr>
                  <a:t>Arrange</a:t>
                </a:r>
                <a:endParaRPr lang="en-GB" dirty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endParaRPr lang="en-GB" dirty="0" smtClean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endParaRPr lang="en-GB" dirty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r>
                  <a:rPr lang="en-GB" dirty="0" smtClean="0">
                    <a:solidFill>
                      <a:srgbClr val="344447"/>
                    </a:solidFill>
                    <a:latin typeface="Helvetica Neue Light"/>
                    <a:cs typeface="Helvetica Neue Light"/>
                  </a:rPr>
                  <a:t>Act</a:t>
                </a:r>
                <a:endParaRPr lang="en-GB" dirty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endParaRPr lang="en-GB" dirty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endParaRPr lang="en-GB" dirty="0" smtClean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r>
                  <a:rPr lang="en-GB" dirty="0" smtClean="0">
                    <a:solidFill>
                      <a:srgbClr val="344447"/>
                    </a:solidFill>
                    <a:latin typeface="Helvetica Neue Light"/>
                    <a:cs typeface="Helvetica Neue Light"/>
                  </a:rPr>
                  <a:t>Assert</a:t>
                </a:r>
                <a:endParaRPr lang="en-GB" dirty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5882054" y="1441938"/>
                <a:ext cx="826478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5644662" y="2182642"/>
                <a:ext cx="1239716" cy="1736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5644662" y="2795954"/>
                <a:ext cx="1239715" cy="3956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/>
            <p:nvPr/>
          </p:nvCxnSpPr>
          <p:spPr>
            <a:xfrm flipH="1">
              <a:off x="6295292" y="3191608"/>
              <a:ext cx="509954" cy="791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863254" y="426032"/>
            <a:ext cx="1125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r>
              <a:rPr lang="en-GB" dirty="0" smtClean="0">
                <a:solidFill>
                  <a:srgbClr val="344447"/>
                </a:solidFill>
                <a:latin typeface="Helvetica Neue Light"/>
                <a:cs typeface="Helvetica Neue Light"/>
              </a:rPr>
              <a:t>Given</a:t>
            </a:r>
            <a:endParaRPr lang="en-GB" dirty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endParaRPr lang="en-GB" dirty="0" smtClean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endParaRPr lang="en-GB" dirty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r>
              <a:rPr lang="en-GB" dirty="0" smtClean="0">
                <a:solidFill>
                  <a:srgbClr val="344447"/>
                </a:solidFill>
                <a:latin typeface="Helvetica Neue Light"/>
                <a:cs typeface="Helvetica Neue Light"/>
              </a:rPr>
              <a:t>When</a:t>
            </a:r>
            <a:endParaRPr lang="en-GB" dirty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endParaRPr lang="en-GB" dirty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endParaRPr lang="en-GB" dirty="0" smtClean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r>
              <a:rPr lang="en-GB" dirty="0" smtClean="0">
                <a:solidFill>
                  <a:srgbClr val="344447"/>
                </a:solidFill>
                <a:latin typeface="Helvetica Neue Light"/>
                <a:cs typeface="Helvetica Neue Light"/>
              </a:rPr>
              <a:t>Then</a:t>
            </a:r>
            <a:endParaRPr lang="en-GB" dirty="0">
              <a:solidFill>
                <a:srgbClr val="344447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8893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BEHAVIOR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852" y="325315"/>
            <a:ext cx="5877741" cy="4125844"/>
          </a:xfrm>
        </p:spPr>
        <p:txBody>
          <a:bodyPr>
            <a:normAutofit/>
          </a:bodyPr>
          <a:lstStyle/>
          <a:p>
            <a:r>
              <a:rPr lang="en-US" dirty="0" err="1" smtClean="0"/>
              <a:t>Behaves_like</a:t>
            </a:r>
            <a:r>
              <a:rPr lang="en-US" dirty="0" smtClean="0"/>
              <a:t>&lt;</a:t>
            </a:r>
            <a:r>
              <a:rPr lang="en-US" dirty="0" err="1" smtClean="0"/>
              <a:t>TBehavior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Behaviors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AccountInCredit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r>
              <a:rPr lang="en-GB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protected 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static Account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account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It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should_have_a_positive_balance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 = () =&gt;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account.Balance.ShouldBeGreaterThan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(0m);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0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BREAK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an </a:t>
            </a:r>
            <a:r>
              <a:rPr lang="en-GB" dirty="0" err="1" smtClean="0"/>
              <a:t>mspec</a:t>
            </a:r>
            <a:r>
              <a:rPr lang="en-GB" dirty="0" smtClean="0"/>
              <a:t> test</a:t>
            </a:r>
          </a:p>
          <a:p>
            <a:endParaRPr lang="en-GB" dirty="0"/>
          </a:p>
          <a:p>
            <a:r>
              <a:rPr lang="en-GB" dirty="0" smtClean="0"/>
              <a:t>Creating an </a:t>
            </a:r>
            <a:r>
              <a:rPr lang="en-GB" dirty="0" err="1" smtClean="0"/>
              <a:t>mspec</a:t>
            </a:r>
            <a:r>
              <a:rPr lang="en-GB" dirty="0" smtClean="0"/>
              <a:t> test using </a:t>
            </a:r>
            <a:r>
              <a:rPr lang="en-GB" dirty="0" err="1" smtClean="0"/>
              <a:t>behaviors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27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FAKES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Integrates </a:t>
            </a:r>
            <a:r>
              <a:rPr lang="en-US" dirty="0" err="1"/>
              <a:t>machine.specifications</a:t>
            </a:r>
            <a:r>
              <a:rPr lang="en-US" dirty="0"/>
              <a:t> and mocking</a:t>
            </a:r>
          </a:p>
          <a:p>
            <a:endParaRPr lang="en-US" dirty="0" smtClean="0"/>
          </a:p>
          <a:p>
            <a:r>
              <a:rPr lang="en-US" dirty="0" smtClean="0"/>
              <a:t>Auto-mocking container</a:t>
            </a:r>
          </a:p>
          <a:p>
            <a:endParaRPr lang="en-US" dirty="0"/>
          </a:p>
          <a:p>
            <a:r>
              <a:rPr lang="en-US" dirty="0" smtClean="0"/>
              <a:t>Choose between:</a:t>
            </a:r>
          </a:p>
          <a:p>
            <a:r>
              <a:rPr lang="en-US" dirty="0"/>
              <a:t>	</a:t>
            </a:r>
            <a:r>
              <a:rPr lang="en-US" dirty="0" err="1" smtClean="0"/>
              <a:t>RhinoMocks</a:t>
            </a:r>
            <a:r>
              <a:rPr lang="en-US" dirty="0" smtClean="0"/>
              <a:t>, </a:t>
            </a:r>
            <a:r>
              <a:rPr lang="en-US" dirty="0" err="1" smtClean="0"/>
              <a:t>Moq</a:t>
            </a:r>
            <a:r>
              <a:rPr lang="en-US" dirty="0" smtClean="0"/>
              <a:t>, </a:t>
            </a:r>
            <a:r>
              <a:rPr lang="en-US" dirty="0" err="1" smtClean="0"/>
              <a:t>NSubstitue</a:t>
            </a:r>
            <a:r>
              <a:rPr lang="en-US" dirty="0" smtClean="0"/>
              <a:t> and </a:t>
            </a:r>
            <a:r>
              <a:rPr lang="en-US" dirty="0" err="1" smtClean="0"/>
              <a:t>FakeItEasy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nsolas"/>
                <a:cs typeface="Consolas"/>
              </a:rPr>
              <a:t>Install-Package </a:t>
            </a:r>
            <a:r>
              <a:rPr lang="en-US" dirty="0" err="1" smtClean="0">
                <a:latin typeface="Consolas"/>
                <a:cs typeface="Consolas"/>
              </a:rPr>
              <a:t>machine.specifications.moq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7323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FAKES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WITHFAKES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WithFakes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Base class giving you access to </a:t>
            </a:r>
          </a:p>
          <a:p>
            <a:endParaRPr lang="en-US" dirty="0"/>
          </a:p>
          <a:p>
            <a:r>
              <a:rPr lang="en-US" dirty="0" smtClean="0"/>
              <a:t>An&lt;</a:t>
            </a:r>
            <a:r>
              <a:rPr lang="en-US" dirty="0" err="1" smtClean="0"/>
              <a:t>TFake</a:t>
            </a:r>
            <a:r>
              <a:rPr lang="en-US" dirty="0" smtClean="0"/>
              <a:t>&gt; or Some&lt;</a:t>
            </a:r>
            <a:r>
              <a:rPr lang="en-US" dirty="0" err="1" smtClean="0"/>
              <a:t>TFake</a:t>
            </a:r>
            <a:r>
              <a:rPr lang="en-US" dirty="0" smtClean="0"/>
              <a:t>&gt; to create fakes</a:t>
            </a:r>
          </a:p>
          <a:p>
            <a:endParaRPr lang="en-US" dirty="0" smtClean="0"/>
          </a:p>
          <a:p>
            <a:r>
              <a:rPr lang="en-US" dirty="0" err="1" smtClean="0"/>
              <a:t>WhenToldTo</a:t>
            </a:r>
            <a:r>
              <a:rPr lang="en-US" dirty="0" smtClean="0"/>
              <a:t>(x=&gt;</a:t>
            </a:r>
            <a:r>
              <a:rPr lang="en-US" dirty="0" err="1" smtClean="0"/>
              <a:t>x.foo</a:t>
            </a:r>
            <a:r>
              <a:rPr lang="en-US" dirty="0" smtClean="0"/>
              <a:t>).Return(3) // create an expectation</a:t>
            </a:r>
            <a:endParaRPr lang="en-US" dirty="0"/>
          </a:p>
          <a:p>
            <a:r>
              <a:rPr lang="en-US" dirty="0" err="1" smtClean="0"/>
              <a:t>WasToldTo</a:t>
            </a:r>
            <a:r>
              <a:rPr lang="en-US" dirty="0" smtClean="0"/>
              <a:t>(x=&gt;</a:t>
            </a:r>
            <a:r>
              <a:rPr lang="en-US" dirty="0" err="1" smtClean="0"/>
              <a:t>x.foo</a:t>
            </a:r>
            <a:r>
              <a:rPr lang="en-US" dirty="0" smtClean="0"/>
              <a:t>) // </a:t>
            </a:r>
            <a:r>
              <a:rPr lang="en-US" dirty="0" err="1" smtClean="0"/>
              <a:t>verfiy</a:t>
            </a:r>
            <a:r>
              <a:rPr lang="en-US" dirty="0" smtClean="0"/>
              <a:t> an expectation</a:t>
            </a:r>
          </a:p>
          <a:p>
            <a:r>
              <a:rPr lang="en-US" dirty="0" err="1" smtClean="0"/>
              <a:t>Param</a:t>
            </a:r>
            <a:r>
              <a:rPr lang="en-US" dirty="0" smtClean="0"/>
              <a:t>&lt;T&gt;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br>
              <a:rPr lang="en-GB" dirty="0" smtClean="0"/>
            </a:b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 test using </a:t>
            </a:r>
            <a:r>
              <a:rPr lang="en-GB" dirty="0" err="1" smtClean="0"/>
              <a:t>WithFakes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66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FAKES</a:t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WITHSUBJECT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WithSubject</a:t>
            </a:r>
            <a:r>
              <a:rPr lang="en-US" dirty="0" smtClean="0"/>
              <a:t>&lt;T&gt;</a:t>
            </a:r>
          </a:p>
          <a:p>
            <a:endParaRPr lang="en-US" dirty="0"/>
          </a:p>
          <a:p>
            <a:r>
              <a:rPr lang="en-US" dirty="0" err="1" smtClean="0"/>
              <a:t>Automocking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Creates subject under test for you</a:t>
            </a:r>
          </a:p>
          <a:p>
            <a:endParaRPr lang="en-US" dirty="0"/>
          </a:p>
          <a:p>
            <a:r>
              <a:rPr lang="en-US" dirty="0" smtClean="0"/>
              <a:t>The&lt;</a:t>
            </a:r>
            <a:r>
              <a:rPr lang="en-US" dirty="0" err="1" smtClean="0"/>
              <a:t>Tinterface</a:t>
            </a:r>
            <a:r>
              <a:rPr lang="en-US" dirty="0" smtClean="0"/>
              <a:t>&gt; access existing fakes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9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  <a:br>
              <a:rPr lang="en-GB" dirty="0"/>
            </a:b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BREAK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 test using </a:t>
            </a:r>
            <a:r>
              <a:rPr lang="en-GB" dirty="0" err="1" smtClean="0"/>
              <a:t>WithSubject</a:t>
            </a:r>
            <a:r>
              <a:rPr lang="en-GB" dirty="0" smtClean="0"/>
              <a:t>&lt;T&gt;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19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MACHINE.Fakes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reusing context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OnEstablish</a:t>
            </a:r>
            <a:r>
              <a:rPr lang="en-GB" dirty="0" smtClean="0"/>
              <a:t> context = fake =&gt;</a:t>
            </a:r>
            <a:br>
              <a:rPr lang="en-GB" dirty="0" smtClean="0"/>
            </a:br>
            <a:r>
              <a:rPr lang="en-GB" dirty="0" smtClean="0"/>
              <a:t>{</a:t>
            </a:r>
          </a:p>
          <a:p>
            <a:r>
              <a:rPr lang="en-GB" dirty="0" smtClean="0"/>
              <a:t>    fake</a:t>
            </a:r>
          </a:p>
          <a:p>
            <a:r>
              <a:rPr lang="en-GB" dirty="0"/>
              <a:t>	</a:t>
            </a:r>
            <a:r>
              <a:rPr lang="en-GB" dirty="0" smtClean="0"/>
              <a:t>.The&lt;</a:t>
            </a:r>
            <a:r>
              <a:rPr lang="en-GB" dirty="0" err="1" smtClean="0"/>
              <a:t>IFoo</a:t>
            </a:r>
            <a:r>
              <a:rPr lang="en-GB" dirty="0" smtClean="0"/>
              <a:t>&gt;</a:t>
            </a:r>
          </a:p>
          <a:p>
            <a:r>
              <a:rPr lang="en-GB" dirty="0"/>
              <a:t>	</a:t>
            </a:r>
            <a:r>
              <a:rPr lang="en-GB" dirty="0" smtClean="0"/>
              <a:t>.</a:t>
            </a:r>
            <a:r>
              <a:rPr lang="en-GB" dirty="0" err="1" smtClean="0"/>
              <a:t>WhenToldTo</a:t>
            </a:r>
            <a:r>
              <a:rPr lang="en-GB" dirty="0" smtClean="0"/>
              <a:t>(x=&gt;</a:t>
            </a:r>
            <a:r>
              <a:rPr lang="en-GB" dirty="0" err="1" smtClean="0"/>
              <a:t>x.Bar</a:t>
            </a:r>
            <a:r>
              <a:rPr lang="en-GB" dirty="0" smtClean="0"/>
              <a:t>())</a:t>
            </a:r>
          </a:p>
          <a:p>
            <a:r>
              <a:rPr lang="en-GB" dirty="0"/>
              <a:t>	</a:t>
            </a:r>
            <a:r>
              <a:rPr lang="en-GB" dirty="0" smtClean="0"/>
              <a:t>.Return(“</a:t>
            </a:r>
            <a:r>
              <a:rPr lang="en-GB" dirty="0" err="1" smtClean="0"/>
              <a:t>Baz</a:t>
            </a:r>
            <a:r>
              <a:rPr lang="en-GB" dirty="0" smtClean="0"/>
              <a:t>”);           </a:t>
            </a:r>
            <a:br>
              <a:rPr lang="en-GB" dirty="0" smtClean="0"/>
            </a:br>
            <a:r>
              <a:rPr lang="en-GB" dirty="0" smtClean="0"/>
              <a:t>}</a:t>
            </a:r>
          </a:p>
          <a:p>
            <a:endParaRPr lang="en-GB" dirty="0"/>
          </a:p>
          <a:p>
            <a:r>
              <a:rPr lang="en-GB" dirty="0" err="1" smtClean="0"/>
              <a:t>OnCleanup</a:t>
            </a:r>
            <a:r>
              <a:rPr lang="en-GB" dirty="0" smtClean="0"/>
              <a:t> sub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85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little</a:t>
            </a:r>
            <a:br>
              <a:rPr lang="en-GB" dirty="0"/>
            </a:b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about ME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8388" y="1200151"/>
            <a:ext cx="5902205" cy="2192543"/>
          </a:xfrm>
        </p:spPr>
        <p:txBody>
          <a:bodyPr>
            <a:normAutofit/>
          </a:bodyPr>
          <a:lstStyle/>
          <a:p>
            <a:r>
              <a:rPr lang="en-GB" sz="6000" dirty="0">
                <a:latin typeface="Helvetica Neue" pitchFamily="2" charset="0"/>
              </a:rPr>
              <a:t>I’M </a:t>
            </a:r>
            <a:r>
              <a:rPr lang="en-GB" sz="6000" dirty="0">
                <a:solidFill>
                  <a:srgbClr val="E31A79"/>
                </a:solidFill>
                <a:latin typeface="Helvetica Neue" pitchFamily="2" charset="0"/>
              </a:rPr>
              <a:t>NOT </a:t>
            </a:r>
            <a:br>
              <a:rPr lang="en-GB" sz="6000" dirty="0">
                <a:solidFill>
                  <a:srgbClr val="E31A79"/>
                </a:solidFill>
                <a:latin typeface="Helvetica Neue" pitchFamily="2" charset="0"/>
              </a:rPr>
            </a:br>
            <a:r>
              <a:rPr lang="en-GB" sz="6000" dirty="0">
                <a:latin typeface="Helvetica Neue" pitchFamily="2" charset="0"/>
              </a:rPr>
              <a:t>AN </a:t>
            </a:r>
            <a:r>
              <a:rPr lang="en-GB" sz="6000" dirty="0" smtClean="0">
                <a:latin typeface="Helvetica Neue" pitchFamily="2" charset="0"/>
              </a:rPr>
              <a:t>EXPERT</a:t>
            </a:r>
            <a:endParaRPr lang="en-GB" sz="6000" dirty="0">
              <a:latin typeface="Helvetica Neu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8388" y="1200151"/>
            <a:ext cx="5065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6000" dirty="0">
                <a:solidFill>
                  <a:srgbClr val="344447"/>
                </a:solidFill>
                <a:latin typeface="Helvetica Neue" pitchFamily="2" charset="0"/>
                <a:cs typeface="Helvetica Neue Light"/>
              </a:rPr>
              <a:t>I’M </a:t>
            </a:r>
            <a:r>
              <a:rPr lang="en-GB" sz="6000" dirty="0">
                <a:solidFill>
                  <a:srgbClr val="E31A79"/>
                </a:solidFill>
                <a:latin typeface="Helvetica Neue" pitchFamily="2" charset="0"/>
                <a:cs typeface="Helvetica Neue Light"/>
              </a:rPr>
              <a:t>NOT </a:t>
            </a:r>
            <a:br>
              <a:rPr lang="en-GB" sz="6000" dirty="0">
                <a:solidFill>
                  <a:srgbClr val="E31A79"/>
                </a:solidFill>
                <a:latin typeface="Helvetica Neue" pitchFamily="2" charset="0"/>
                <a:cs typeface="Helvetica Neue Light"/>
              </a:rPr>
            </a:br>
            <a:r>
              <a:rPr lang="en-GB" sz="6000" dirty="0">
                <a:solidFill>
                  <a:srgbClr val="344447"/>
                </a:solidFill>
                <a:latin typeface="Helvetica Neue" pitchFamily="2" charset="0"/>
                <a:cs typeface="Helvetica Neue Light"/>
              </a:rPr>
              <a:t>RELIGIOUS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61555" y="846669"/>
            <a:ext cx="2482936" cy="3530218"/>
            <a:chOff x="4261555" y="846669"/>
            <a:chExt cx="2482936" cy="3530218"/>
          </a:xfrm>
        </p:grpSpPr>
        <p:sp>
          <p:nvSpPr>
            <p:cNvPr id="5" name="TextBox 4"/>
            <p:cNvSpPr txBox="1"/>
            <p:nvPr/>
          </p:nvSpPr>
          <p:spPr>
            <a:xfrm>
              <a:off x="4318000" y="4007555"/>
              <a:ext cx="2426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 SOME </a:t>
              </a:r>
              <a:r>
                <a:rPr lang="en-US" dirty="0" smtClean="0">
                  <a:solidFill>
                    <a:srgbClr val="E31A79"/>
                  </a:solidFill>
                </a:rPr>
                <a:t>CLIENTS </a:t>
              </a:r>
              <a:r>
                <a:rPr lang="en-US" dirty="0" smtClean="0"/>
                <a:t>ARE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61555" y="846669"/>
              <a:ext cx="139699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dirty="0" smtClean="0">
                  <a:solidFill>
                    <a:srgbClr val="344447"/>
                  </a:solidFill>
                  <a:latin typeface="Wingdings" charset="2"/>
                  <a:cs typeface="Wingdings" charset="2"/>
                </a:rPr>
                <a:t>✘</a:t>
              </a:r>
              <a:endParaRPr lang="en-US" sz="10000" dirty="0">
                <a:solidFill>
                  <a:srgbClr val="344447"/>
                </a:solidFill>
                <a:latin typeface="Wingdings" charset="2"/>
                <a:cs typeface="Wingdings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64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  <a:br>
              <a:rPr lang="en-GB" dirty="0"/>
            </a:b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BREAK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 test reusing context setup code.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23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MSPEC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SHARPDEVELOP</a:t>
            </a:r>
          </a:p>
          <a:p>
            <a:endParaRPr lang="en-US" dirty="0"/>
          </a:p>
          <a:p>
            <a:r>
              <a:rPr lang="en-US" dirty="0" smtClean="0"/>
              <a:t>TEAM CITY</a:t>
            </a:r>
          </a:p>
          <a:p>
            <a:endParaRPr lang="en-US" dirty="0"/>
          </a:p>
          <a:p>
            <a:r>
              <a:rPr lang="en-US" dirty="0" smtClean="0"/>
              <a:t>COMMAND LINE</a:t>
            </a:r>
          </a:p>
          <a:p>
            <a:endParaRPr lang="en-US" dirty="0"/>
          </a:p>
          <a:p>
            <a:r>
              <a:rPr lang="en-US" dirty="0" smtClean="0"/>
              <a:t>MSBUILD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2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 LEARNED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test code like production code</a:t>
            </a:r>
          </a:p>
          <a:p>
            <a:endParaRPr lang="en-US" dirty="0"/>
          </a:p>
          <a:p>
            <a:r>
              <a:rPr lang="en-US" dirty="0" smtClean="0"/>
              <a:t>Use DI and Factories</a:t>
            </a:r>
          </a:p>
          <a:p>
            <a:endParaRPr lang="en-US" dirty="0" smtClean="0"/>
          </a:p>
          <a:p>
            <a:r>
              <a:rPr lang="en-US" dirty="0" smtClean="0"/>
              <a:t>Be wary of inheritance</a:t>
            </a:r>
          </a:p>
          <a:p>
            <a:endParaRPr lang="en-US" dirty="0" smtClean="0"/>
          </a:p>
          <a:p>
            <a:r>
              <a:rPr lang="en-US" dirty="0" smtClean="0"/>
              <a:t>Tests should be simple</a:t>
            </a:r>
          </a:p>
          <a:p>
            <a:endParaRPr lang="en-US" dirty="0" smtClean="0"/>
          </a:p>
          <a:p>
            <a:r>
              <a:rPr lang="en-US" dirty="0" smtClean="0"/>
              <a:t>Don’t be scared to delete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4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Machine.Specifications</a:t>
            </a:r>
            <a:endParaRPr lang="en-US" dirty="0" smtClean="0"/>
          </a:p>
          <a:p>
            <a:r>
              <a:rPr lang="en-US" sz="1000" dirty="0">
                <a:hlinkClick r:id="rId2"/>
              </a:rPr>
              <a:t>https://github.com/machine/</a:t>
            </a:r>
            <a:r>
              <a:rPr lang="en-US" sz="1000" dirty="0" smtClean="0">
                <a:hlinkClick r:id="rId2"/>
              </a:rPr>
              <a:t>machine.specifications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dirty="0" err="1"/>
              <a:t>Machine.Fakes</a:t>
            </a:r>
            <a:endParaRPr lang="en-US" dirty="0"/>
          </a:p>
          <a:p>
            <a:r>
              <a:rPr lang="en-US" sz="1000" dirty="0" smtClean="0">
                <a:hlinkClick r:id="rId3"/>
              </a:rPr>
              <a:t>https://github.com/machine/machine.fakes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dirty="0" err="1" smtClean="0"/>
              <a:t>Resharper</a:t>
            </a:r>
            <a:r>
              <a:rPr lang="en-US" dirty="0" smtClean="0"/>
              <a:t> templates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sz="1000" dirty="0" smtClean="0">
                <a:hlinkClick r:id="rId4"/>
              </a:rPr>
              <a:t>http</a:t>
            </a:r>
            <a:r>
              <a:rPr lang="en-US" sz="1000" dirty="0">
                <a:hlinkClick r:id="rId4"/>
              </a:rPr>
              <a:t>://</a:t>
            </a:r>
            <a:r>
              <a:rPr lang="en-US" sz="1000" dirty="0" smtClean="0">
                <a:hlinkClick r:id="rId4"/>
              </a:rPr>
              <a:t>therightstuff.de/2010/03/03/MachineSpecifications-Templates-For-ReSharper.aspx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dirty="0" err="1"/>
              <a:t>Resharper</a:t>
            </a:r>
            <a:r>
              <a:rPr lang="en-US" dirty="0"/>
              <a:t> settings</a:t>
            </a:r>
          </a:p>
          <a:p>
            <a:r>
              <a:rPr lang="en-US" sz="1000" dirty="0">
                <a:hlinkClick r:id="rId5"/>
              </a:rPr>
              <a:t>http://www.thebooleanfrog.com/post/2011/11/24/ReSharper-StyleCop-and-MSpec-All-Together-Now.aspx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3756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Projects using</a:t>
            </a:r>
            <a:br>
              <a:rPr lang="en-GB" dirty="0" smtClean="0"/>
            </a:b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MSpec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Fluent </a:t>
            </a:r>
            <a:r>
              <a:rPr lang="en-GB" dirty="0" err="1" smtClean="0"/>
              <a:t>NHibernate</a:t>
            </a:r>
            <a:endParaRPr lang="en-GB" dirty="0" smtClean="0"/>
          </a:p>
          <a:p>
            <a:r>
              <a:rPr lang="en-GB" sz="1000" dirty="0">
                <a:hlinkClick r:id="rId2"/>
              </a:rPr>
              <a:t>http://www.fluentnhibernate.org</a:t>
            </a:r>
            <a:r>
              <a:rPr lang="en-GB" sz="1000" dirty="0" smtClean="0">
                <a:hlinkClick r:id="rId2"/>
              </a:rPr>
              <a:t>/</a:t>
            </a:r>
            <a:endParaRPr lang="en-GB" sz="1000" dirty="0" smtClean="0"/>
          </a:p>
          <a:p>
            <a:endParaRPr lang="en-GB" sz="1000" dirty="0"/>
          </a:p>
          <a:p>
            <a:r>
              <a:rPr lang="en-GB" dirty="0" smtClean="0"/>
              <a:t>Should Assertion Library</a:t>
            </a:r>
          </a:p>
          <a:p>
            <a:r>
              <a:rPr lang="en-GB" sz="1000" dirty="0">
                <a:hlinkClick r:id="rId3"/>
              </a:rPr>
              <a:t>http://should.codeplex.com</a:t>
            </a:r>
            <a:endParaRPr lang="en-GB" sz="1000" dirty="0"/>
          </a:p>
          <a:p>
            <a:endParaRPr lang="en-GB" dirty="0"/>
          </a:p>
          <a:p>
            <a:r>
              <a:rPr lang="en-GB" dirty="0" err="1" smtClean="0"/>
              <a:t>EventStore</a:t>
            </a:r>
            <a:endParaRPr lang="en-GB" dirty="0"/>
          </a:p>
          <a:p>
            <a:r>
              <a:rPr lang="en-GB" sz="1000" dirty="0">
                <a:hlinkClick r:id="rId4"/>
              </a:rPr>
              <a:t>https://</a:t>
            </a:r>
            <a:r>
              <a:rPr lang="en-GB" sz="1000" dirty="0" smtClean="0">
                <a:hlinkClick r:id="rId4"/>
              </a:rPr>
              <a:t>github.com/joliver/EventStore</a:t>
            </a:r>
            <a:endParaRPr lang="en-GB" sz="1000" dirty="0" smtClean="0"/>
          </a:p>
          <a:p>
            <a:endParaRPr lang="en-GB" sz="1000" dirty="0"/>
          </a:p>
          <a:p>
            <a:r>
              <a:rPr lang="en-GB" dirty="0"/>
              <a:t>Who-Can-Help-Me</a:t>
            </a:r>
          </a:p>
          <a:p>
            <a:r>
              <a:rPr lang="en-GB" sz="1000" dirty="0">
                <a:hlinkClick r:id="rId5"/>
              </a:rPr>
              <a:t>https://github.com/jongeorge1/Who-Can-Help-Me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13706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drive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home </a:t>
            </a:r>
            <a:br>
              <a:rPr lang="en-GB" dirty="0" smtClean="0"/>
            </a:br>
            <a:r>
              <a:rPr lang="en-GB" dirty="0" smtClean="0">
                <a:solidFill>
                  <a:srgbClr val="E31A79"/>
                </a:solidFill>
              </a:rPr>
              <a:t>safely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blogs.edwardwilde.com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06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193" y="1200151"/>
            <a:ext cx="2706930" cy="325100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Helvetica Neue Light"/>
                <a:cs typeface="Helvetica Neue Light"/>
              </a:rPr>
              <a:t>Arrange</a:t>
            </a:r>
            <a:endParaRPr lang="en-US" sz="4000" dirty="0">
              <a:latin typeface="Helvetica Neue Light"/>
              <a:cs typeface="Helvetica Neue Light"/>
            </a:endParaRPr>
          </a:p>
          <a:p>
            <a:r>
              <a:rPr lang="en-US" sz="4000" dirty="0" smtClean="0">
                <a:latin typeface="Helvetica Neue Light"/>
                <a:cs typeface="Helvetica Neue Light"/>
              </a:rPr>
              <a:t>Act </a:t>
            </a:r>
            <a:endParaRPr lang="en-US" sz="4000" dirty="0">
              <a:latin typeface="Helvetica Neue Light"/>
              <a:cs typeface="Helvetica Neue Light"/>
            </a:endParaRPr>
          </a:p>
          <a:p>
            <a:r>
              <a:rPr lang="en-US" sz="4000" dirty="0" smtClean="0">
                <a:latin typeface="Helvetica Neue Light"/>
                <a:cs typeface="Helvetica Neue Light"/>
              </a:rPr>
              <a:t>Assert</a:t>
            </a:r>
            <a:endParaRPr lang="en-US" sz="4000" dirty="0">
              <a:latin typeface="Helvetica Neue Light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2267" y="435672"/>
            <a:ext cx="276255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"Arrange-Act-Assert"</a:t>
            </a:r>
          </a:p>
          <a:p>
            <a:r>
              <a:rPr lang="en-US" dirty="0"/>
              <a:t>a pattern for arranging and formatting code in </a:t>
            </a:r>
            <a:r>
              <a:rPr lang="en-US" dirty="0" err="1"/>
              <a:t>UnitTest</a:t>
            </a:r>
            <a:r>
              <a:rPr lang="en-US" dirty="0"/>
              <a:t> methods:</a:t>
            </a:r>
            <a:br>
              <a:rPr lang="en-US" dirty="0"/>
            </a:br>
            <a:r>
              <a:rPr lang="en-US" sz="1000" dirty="0">
                <a:hlinkClick r:id="rId3"/>
              </a:rPr>
              <a:t>http://c2.com/</a:t>
            </a:r>
            <a:r>
              <a:rPr lang="en-US" sz="1000" dirty="0" err="1">
                <a:hlinkClick r:id="rId3"/>
              </a:rPr>
              <a:t>cgi</a:t>
            </a:r>
            <a:r>
              <a:rPr lang="en-US" sz="1000" dirty="0">
                <a:hlinkClick r:id="rId3"/>
              </a:rPr>
              <a:t>/</a:t>
            </a:r>
            <a:r>
              <a:rPr lang="en-US" sz="1000" dirty="0" err="1">
                <a:hlinkClick r:id="rId3"/>
              </a:rPr>
              <a:t>wiki?ArrangeActAssert</a:t>
            </a:r>
            <a:endParaRPr lang="en-US" sz="1000" dirty="0" smtClean="0"/>
          </a:p>
          <a:p>
            <a:endParaRPr lang="en-US" dirty="0"/>
          </a:p>
          <a:p>
            <a:r>
              <a:rPr lang="en-US" sz="1400" dirty="0" smtClean="0"/>
              <a:t>Arrange </a:t>
            </a:r>
            <a:r>
              <a:rPr lang="en-US" sz="1400" dirty="0"/>
              <a:t>all necessary preconditions and inputs.</a:t>
            </a:r>
          </a:p>
          <a:p>
            <a:endParaRPr lang="en-US" sz="1400" dirty="0" smtClean="0"/>
          </a:p>
          <a:p>
            <a:r>
              <a:rPr lang="en-US" sz="1400" dirty="0" smtClean="0"/>
              <a:t>Act </a:t>
            </a:r>
            <a:r>
              <a:rPr lang="en-US" sz="1400" dirty="0"/>
              <a:t>on the object or method under test.</a:t>
            </a:r>
          </a:p>
          <a:p>
            <a:endParaRPr lang="en-US" sz="1400" dirty="0" smtClean="0"/>
          </a:p>
          <a:p>
            <a:r>
              <a:rPr lang="en-US" sz="1400" dirty="0" smtClean="0"/>
              <a:t>Assert </a:t>
            </a:r>
            <a:r>
              <a:rPr lang="en-US" sz="1400" dirty="0"/>
              <a:t>that the expected results have occurred.</a:t>
            </a:r>
          </a:p>
        </p:txBody>
      </p:sp>
    </p:spTree>
    <p:extLst>
      <p:ext uri="{BB962C8B-B14F-4D97-AF65-F5344CB8AC3E}">
        <p14:creationId xmlns:p14="http://schemas.microsoft.com/office/powerpoint/2010/main" val="88379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BREAK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 ARRANGE ACT ASSERT</a:t>
            </a:r>
          </a:p>
        </p:txBody>
      </p:sp>
    </p:spTree>
    <p:extLst>
      <p:ext uri="{BB962C8B-B14F-4D97-AF65-F5344CB8AC3E}">
        <p14:creationId xmlns:p14="http://schemas.microsoft.com/office/powerpoint/2010/main" val="287348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IS IT?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with some structure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 names should be sentences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Tests should be focused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Tracing requirements, executable acceptance criteria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27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Callout 1 (Accent Bar) 5"/>
          <p:cNvSpPr/>
          <p:nvPr/>
        </p:nvSpPr>
        <p:spPr>
          <a:xfrm>
            <a:off x="2708032" y="1937238"/>
            <a:ext cx="5521568" cy="2696307"/>
          </a:xfrm>
          <a:prstGeom prst="accentCallout1">
            <a:avLst>
              <a:gd name="adj1" fmla="val 26725"/>
              <a:gd name="adj2" fmla="val -2187"/>
              <a:gd name="adj3" fmla="val 52499"/>
              <a:gd name="adj4" fmla="val -19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ine Callout 1 (Accent Bar) 3"/>
          <p:cNvSpPr/>
          <p:nvPr/>
        </p:nvSpPr>
        <p:spPr>
          <a:xfrm>
            <a:off x="2708032" y="263770"/>
            <a:ext cx="5521568" cy="1433146"/>
          </a:xfrm>
          <a:prstGeom prst="accentCallout1">
            <a:avLst>
              <a:gd name="adj1" fmla="val 26725"/>
              <a:gd name="adj2" fmla="val -2187"/>
              <a:gd name="adj3" fmla="val 119740"/>
              <a:gd name="adj4" fmla="val -2121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BASED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852" y="404446"/>
            <a:ext cx="5877741" cy="450166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Feature:</a:t>
            </a:r>
            <a:r>
              <a:rPr lang="en-US" dirty="0" smtClean="0"/>
              <a:t>		Short &amp; clear</a:t>
            </a:r>
          </a:p>
          <a:p>
            <a:r>
              <a:rPr lang="en-US" b="1" dirty="0"/>
              <a:t>As an		</a:t>
            </a:r>
            <a:r>
              <a:rPr lang="en-US" dirty="0"/>
              <a:t>actor of the system</a:t>
            </a:r>
          </a:p>
          <a:p>
            <a:r>
              <a:rPr lang="en-US" b="1" dirty="0"/>
              <a:t>I want		</a:t>
            </a:r>
            <a:r>
              <a:rPr lang="en-US" dirty="0"/>
              <a:t>to </a:t>
            </a:r>
            <a:r>
              <a:rPr lang="en-US" dirty="0" smtClean="0"/>
              <a:t>perform some action</a:t>
            </a:r>
            <a:endParaRPr lang="en-US" dirty="0"/>
          </a:p>
          <a:p>
            <a:r>
              <a:rPr lang="en-US" b="1" dirty="0" smtClean="0"/>
              <a:t>In order to</a:t>
            </a:r>
            <a:r>
              <a:rPr lang="en-US" dirty="0" smtClean="0"/>
              <a:t>	realize some business value</a:t>
            </a:r>
          </a:p>
          <a:p>
            <a:endParaRPr lang="en-US" b="1" dirty="0"/>
          </a:p>
          <a:p>
            <a:r>
              <a:rPr lang="en-US" b="1" dirty="0" smtClean="0"/>
              <a:t>Scenario:	</a:t>
            </a:r>
            <a:r>
              <a:rPr lang="en-US" dirty="0" smtClean="0"/>
              <a:t>Some business situation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 some context</a:t>
            </a:r>
          </a:p>
          <a:p>
            <a:pPr lvl="1"/>
            <a:r>
              <a:rPr lang="en-US" b="1" dirty="0" smtClean="0"/>
              <a:t>And </a:t>
            </a:r>
            <a:r>
              <a:rPr lang="en-US" dirty="0" smtClean="0"/>
              <a:t>some other condition</a:t>
            </a:r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 the actor perform an action</a:t>
            </a:r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 the outcome is achieved</a:t>
            </a:r>
          </a:p>
          <a:p>
            <a:pPr lvl="1"/>
            <a:r>
              <a:rPr lang="en-US" b="1" dirty="0" smtClean="0"/>
              <a:t>And </a:t>
            </a:r>
            <a:r>
              <a:rPr lang="en-US" dirty="0" smtClean="0"/>
              <a:t>some other outcome is achieved</a:t>
            </a:r>
            <a:r>
              <a:rPr lang="en-US" b="1" dirty="0" smtClean="0"/>
              <a:t>	</a:t>
            </a:r>
          </a:p>
          <a:p>
            <a:endParaRPr lang="en-US" dirty="0" smtClean="0"/>
          </a:p>
          <a:p>
            <a:r>
              <a:rPr lang="en-US" b="1" dirty="0" smtClean="0"/>
              <a:t>Scenario:</a:t>
            </a:r>
            <a:r>
              <a:rPr lang="en-US" dirty="0" smtClean="0"/>
              <a:t>	Some other situation related to the 			same story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239" y="1865026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User story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13239" y="3111050"/>
            <a:ext cx="1269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Acceptance</a:t>
            </a:r>
            <a:br>
              <a:rPr lang="en-GB" dirty="0" smtClean="0"/>
            </a:br>
            <a:r>
              <a:rPr lang="en-GB" dirty="0" smtClean="0"/>
              <a:t>Criteria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7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STORY </a:t>
            </a:r>
            <a:br>
              <a:rPr lang="en-GB" dirty="0" smtClean="0"/>
            </a:b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ExAMPLE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12852" y="404446"/>
            <a:ext cx="6299263" cy="4739054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Feature:</a:t>
            </a:r>
            <a:r>
              <a:rPr lang="en-US" dirty="0" smtClean="0"/>
              <a:t>		Account transfer</a:t>
            </a:r>
          </a:p>
          <a:p>
            <a:r>
              <a:rPr lang="en-US" b="1" dirty="0"/>
              <a:t>As </a:t>
            </a:r>
            <a:r>
              <a:rPr lang="en-US" b="1" dirty="0" smtClean="0"/>
              <a:t>a</a:t>
            </a:r>
            <a:r>
              <a:rPr lang="en-US" b="1" dirty="0"/>
              <a:t>		</a:t>
            </a:r>
            <a:r>
              <a:rPr lang="en-US" dirty="0" smtClean="0"/>
              <a:t>customer</a:t>
            </a:r>
            <a:endParaRPr lang="en-US" dirty="0"/>
          </a:p>
          <a:p>
            <a:r>
              <a:rPr lang="en-US" b="1" dirty="0" smtClean="0"/>
              <a:t>I want		</a:t>
            </a:r>
            <a:r>
              <a:rPr lang="en-US" sz="1400" dirty="0" smtClean="0"/>
              <a:t>to transfer money between accounts online</a:t>
            </a:r>
          </a:p>
          <a:p>
            <a:r>
              <a:rPr lang="en-US" b="1" dirty="0" smtClean="0"/>
              <a:t>In </a:t>
            </a:r>
            <a:r>
              <a:rPr lang="en-US" b="1" dirty="0"/>
              <a:t>order to</a:t>
            </a:r>
            <a:r>
              <a:rPr lang="en-US" dirty="0"/>
              <a:t>	</a:t>
            </a:r>
            <a:r>
              <a:rPr lang="en-US" sz="1400" dirty="0"/>
              <a:t>avoid having to telephone my </a:t>
            </a:r>
            <a:r>
              <a:rPr lang="en-US" sz="1400" dirty="0" smtClean="0"/>
              <a:t>bank to carry do this</a:t>
            </a:r>
            <a:endParaRPr lang="en-US" sz="1400" dirty="0"/>
          </a:p>
          <a:p>
            <a:endParaRPr lang="en-US" b="1" dirty="0"/>
          </a:p>
          <a:p>
            <a:r>
              <a:rPr lang="en-US" b="1" dirty="0" smtClean="0"/>
              <a:t>Scenario:	</a:t>
            </a:r>
            <a:r>
              <a:rPr lang="en-US" dirty="0" smtClean="0"/>
              <a:t>Account has required funds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 the source account is sufficient</a:t>
            </a:r>
          </a:p>
          <a:p>
            <a:pPr lvl="1"/>
            <a:r>
              <a:rPr lang="en-US" b="1" dirty="0" smtClean="0"/>
              <a:t>And </a:t>
            </a:r>
            <a:r>
              <a:rPr lang="en-US" dirty="0" smtClean="0"/>
              <a:t>the customer has signed up to online banking</a:t>
            </a:r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 the customer transfers money between accounts</a:t>
            </a:r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 the target account is credited immediately</a:t>
            </a:r>
          </a:p>
          <a:p>
            <a:pPr lvl="1"/>
            <a:r>
              <a:rPr lang="en-US" b="1" dirty="0" smtClean="0"/>
              <a:t>And </a:t>
            </a:r>
            <a:r>
              <a:rPr lang="en-US" dirty="0" smtClean="0"/>
              <a:t>the source account is debited immediately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Scenario:</a:t>
            </a:r>
            <a:r>
              <a:rPr lang="en-US" dirty="0" smtClean="0"/>
              <a:t>	Account has insufficient funds</a:t>
            </a:r>
          </a:p>
          <a:p>
            <a:pPr marL="0" lvl="1"/>
            <a:r>
              <a:rPr lang="en-US" b="1" dirty="0" smtClean="0"/>
              <a:t>         Given</a:t>
            </a:r>
            <a:r>
              <a:rPr lang="en-US" dirty="0" smtClean="0"/>
              <a:t> </a:t>
            </a:r>
            <a:r>
              <a:rPr lang="en-US" dirty="0"/>
              <a:t>the source account is </a:t>
            </a:r>
            <a:r>
              <a:rPr lang="en-US" dirty="0" smtClean="0"/>
              <a:t>insufficient funds...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032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BREAK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 BDD test using SPEC 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50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MSPEC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SPECIFICATION FRAMEWORK</a:t>
            </a:r>
          </a:p>
          <a:p>
            <a:endParaRPr lang="en-US" dirty="0"/>
          </a:p>
          <a:p>
            <a:r>
              <a:rPr lang="en-US" dirty="0" smtClean="0"/>
              <a:t>	CONTEXT == ARRANGE or GIVEN</a:t>
            </a:r>
          </a:p>
          <a:p>
            <a:endParaRPr lang="en-US" dirty="0"/>
          </a:p>
          <a:p>
            <a:r>
              <a:rPr lang="en-US" dirty="0" smtClean="0"/>
              <a:t>	SPECIFICATION == ASSERT or THEN</a:t>
            </a:r>
          </a:p>
          <a:p>
            <a:endParaRPr lang="en-US" dirty="0"/>
          </a:p>
          <a:p>
            <a:r>
              <a:rPr lang="en-US" dirty="0" smtClean="0"/>
              <a:t>DEVELOPER CENTRIC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BETTER FOR UNIT TESTING</a:t>
            </a:r>
          </a:p>
        </p:txBody>
      </p:sp>
    </p:spTree>
    <p:extLst>
      <p:ext uri="{BB962C8B-B14F-4D97-AF65-F5344CB8AC3E}">
        <p14:creationId xmlns:p14="http://schemas.microsoft.com/office/powerpoint/2010/main" val="50156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SwissStyle.potx</Template>
  <TotalTime>13469</TotalTime>
  <Words>1011</Words>
  <Application>Microsoft Macintosh PowerPoint</Application>
  <PresentationFormat>On-screen Show (16:9)</PresentationFormat>
  <Paragraphs>358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Introduction to  MSPEC  </vt:lpstr>
      <vt:lpstr>A little about ME</vt:lpstr>
      <vt:lpstr>UNIT TESTING BASICs</vt:lpstr>
      <vt:lpstr>CODE BREAK</vt:lpstr>
      <vt:lpstr>BDD WHAT IS IT?</vt:lpstr>
      <vt:lpstr>STORy  BASED Testing</vt:lpstr>
      <vt:lpstr>USER STORY  ExAMPLE </vt:lpstr>
      <vt:lpstr>CODE BREAK</vt:lpstr>
      <vt:lpstr>ENTer MSPEC</vt:lpstr>
      <vt:lpstr>INSTALLATION</vt:lpstr>
      <vt:lpstr>TEST Structure</vt:lpstr>
      <vt:lpstr>TESTING BEHAVIOR</vt:lpstr>
      <vt:lpstr>CODE BREAK</vt:lpstr>
      <vt:lpstr>MACHINE FAKES</vt:lpstr>
      <vt:lpstr>MACHINE FAKES WITHFAKES</vt:lpstr>
      <vt:lpstr>CODE BREAK</vt:lpstr>
      <vt:lpstr>MACHINE FAKES WITHSUBJECT</vt:lpstr>
      <vt:lpstr>CODE BREAK </vt:lpstr>
      <vt:lpstr>MACHINE.Fakes reusing context</vt:lpstr>
      <vt:lpstr>CODE BREAK</vt:lpstr>
      <vt:lpstr>MSPEC ALT</vt:lpstr>
      <vt:lpstr>LESSONS I LEARNED</vt:lpstr>
      <vt:lpstr>RESOURCES</vt:lpstr>
      <vt:lpstr>Projects using MSpec</vt:lpstr>
      <vt:lpstr>drive home  safely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dmx</dc:creator>
  <cp:lastModifiedBy>Edward Wilde</cp:lastModifiedBy>
  <cp:revision>250</cp:revision>
  <dcterms:created xsi:type="dcterms:W3CDTF">2010-10-03T18:33:51Z</dcterms:created>
  <dcterms:modified xsi:type="dcterms:W3CDTF">2013-01-16T23:07:18Z</dcterms:modified>
</cp:coreProperties>
</file>