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87FAECB-4721-43B1-B23C-A1878D2BB1D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C6B65D0-5359-41D8-BDDB-72097601CDC1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9C847EF-45E5-47C4-A8E6-B345A65F19A4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BA400E7-DCD9-4D74-9996-CCF2A24E4A5A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AB37655-A1DB-4C40-B7A4-1BB5CA9C4FD8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BDFAC57-2F06-47FF-BA0E-14978D6838D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907DD4B-F9FC-4D00-B1E4-3654A867E95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B885A7C-B9E0-4919-A1D4-14E392B42A1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46B638C-C07C-41D6-B5EA-5ACB1801EF51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14D59EC-EC1B-4AB7-A91B-3F041155A98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ADC8D11-5675-4F18-89BE-0F6CF843E2A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203E9C8-4BBC-46EA-AF51-0DF002C955C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&lt;date/time&gt;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0D5C6AC-9C37-4B08-8D68-205A051D06E9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wilded/DFIR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samy.pl/slipstream/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491480" y="0"/>
            <a:ext cx="9200160" cy="898560"/>
          </a:xfrm>
          <a:prstGeom prst="rect">
            <a:avLst/>
          </a:prstGeom>
          <a:solidFill>
            <a:srgbClr val="000000">
              <a:alpha val="79000"/>
            </a:srgbClr>
          </a:solidFill>
          <a:ln w="0">
            <a:noFill/>
          </a:ln>
        </p:spPr>
        <p:txBody>
          <a:bodyPr anchor="ctr">
            <a:noAutofit/>
          </a:bodyPr>
          <a:lstStyle/>
          <a:p>
            <a:pPr marL="21600" indent="-11520" algn="ctr">
              <a:lnSpc>
                <a:spcPct val="81000"/>
              </a:lnSpc>
              <a:buNone/>
              <a:tabLst>
                <a:tab pos="0" algn="l"/>
              </a:tabLst>
            </a:pPr>
            <a:r>
              <a:rPr lang="en-US" sz="3540" b="0" strike="noStrike" spc="-1">
                <a:solidFill>
                  <a:srgbClr val="FFFFFF"/>
                </a:solidFill>
                <a:latin typeface="Arial"/>
              </a:rPr>
              <a:t>Wykrywanie i reagowanie na incydenty bezpieczeństwa</a:t>
            </a:r>
            <a:endParaRPr lang="en-US" sz="354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object 6"/>
          <p:cNvSpPr/>
          <p:nvPr/>
        </p:nvSpPr>
        <p:spPr>
          <a:xfrm>
            <a:off x="1540440" y="4651200"/>
            <a:ext cx="9151200" cy="546840"/>
          </a:xfrm>
          <a:prstGeom prst="rect">
            <a:avLst/>
          </a:prstGeom>
          <a:solidFill>
            <a:schemeClr val="tx1">
              <a:alpha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1520" algn="ctr">
              <a:lnSpc>
                <a:spcPct val="100000"/>
              </a:lnSpc>
              <a:buNone/>
            </a:pPr>
            <a:r>
              <a:rPr lang="en-US" sz="3590" b="0" strike="noStrike" spc="-1">
                <a:solidFill>
                  <a:srgbClr val="FFFFFF"/>
                </a:solidFill>
                <a:latin typeface="Arial"/>
              </a:rPr>
              <a:t>Wykład #I – Infrastruktura IT</a:t>
            </a:r>
            <a:endParaRPr lang="en-US" sz="3590" b="0" strike="noStrike" spc="-1">
              <a:latin typeface="Arial"/>
            </a:endParaRPr>
          </a:p>
        </p:txBody>
      </p:sp>
      <p:sp>
        <p:nvSpPr>
          <p:cNvPr id="43" name="object 10"/>
          <p:cNvSpPr/>
          <p:nvPr/>
        </p:nvSpPr>
        <p:spPr>
          <a:xfrm>
            <a:off x="7395480" y="3561480"/>
            <a:ext cx="27000" cy="6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10" b="0" strike="noStrike" spc="-38">
                <a:solidFill>
                  <a:srgbClr val="9E9C9E"/>
                </a:solidFill>
                <a:latin typeface="Times New Roman"/>
              </a:rPr>
              <a:t>'</a:t>
            </a:r>
            <a:endParaRPr lang="en-US" sz="41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287280" y="64800"/>
            <a:ext cx="11616840" cy="828138"/>
          </a:xfrm>
          <a:prstGeom prst="rect">
            <a:avLst/>
          </a:prstGeom>
          <a:noFill/>
          <a:ln w="0">
            <a:noFill/>
          </a:ln>
        </p:spPr>
        <p:txBody>
          <a:bodyPr tIns="190440" anchor="ctr">
            <a:normAutofit/>
          </a:bodyPr>
          <a:lstStyle/>
          <a:p>
            <a:pPr marL="44280">
              <a:lnSpc>
                <a:spcPct val="90000"/>
              </a:lnSpc>
              <a:buNone/>
            </a:pPr>
            <a:r>
              <a:rPr lang="pl-PL" sz="3200" b="1" strike="noStrike" spc="284" dirty="0">
                <a:solidFill>
                  <a:srgbClr val="000000"/>
                </a:solidFill>
                <a:latin typeface="Consolas"/>
              </a:rPr>
              <a:t>Sieć lokalna</a:t>
            </a: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TextBox 6"/>
          <p:cNvSpPr/>
          <p:nvPr/>
        </p:nvSpPr>
        <p:spPr>
          <a:xfrm>
            <a:off x="462630" y="1805514"/>
            <a:ext cx="4780579" cy="16297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Każda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Calibri"/>
              </a:rPr>
              <a:t>sieć</a:t>
            </a:r>
            <a:r>
              <a:rPr lang="en-US" sz="20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Calibri"/>
              </a:rPr>
              <a:t>lokalna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- </a:t>
            </a:r>
            <a:r>
              <a:rPr lang="en-US" sz="2000" b="1" strike="noStrike" spc="-1" dirty="0">
                <a:solidFill>
                  <a:srgbClr val="000000"/>
                </a:solidFill>
                <a:latin typeface="Calibri"/>
              </a:rPr>
              <a:t>intranet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- (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określana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również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jako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Calibri"/>
              </a:rPr>
              <a:t>wewnętrzna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tj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.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stosująca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adresy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IP z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zakresu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zarezerwowanego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dla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sieci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prywatnych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tj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. </a:t>
            </a:r>
            <a:r>
              <a:rPr lang="en-US" sz="2000" b="1" strike="noStrike" spc="-1" dirty="0">
                <a:solidFill>
                  <a:srgbClr val="000000"/>
                </a:solidFill>
                <a:latin typeface="Calibri"/>
              </a:rPr>
              <a:t>10.0.0.0/8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2000" b="1" strike="noStrike" spc="-1" dirty="0">
                <a:solidFill>
                  <a:srgbClr val="000000"/>
                </a:solidFill>
                <a:latin typeface="Calibri"/>
              </a:rPr>
              <a:t>172.16.0.0/12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2000" b="1" strike="noStrike" spc="-1" dirty="0">
                <a:solidFill>
                  <a:srgbClr val="000000"/>
                </a:solidFill>
                <a:latin typeface="Calibri"/>
              </a:rPr>
              <a:t>192.168.0.0/16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)</a:t>
            </a:r>
            <a:r>
              <a:rPr lang="pl-PL" sz="2000" b="0" strike="noStrike" spc="-1" dirty="0">
                <a:solidFill>
                  <a:srgbClr val="000000"/>
                </a:solidFill>
                <a:latin typeface="Calibri"/>
              </a:rPr>
              <a:t>.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D39DF4-0392-4403-A9AD-AAE7411A6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199" y="1116471"/>
            <a:ext cx="4437555" cy="506059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287280" y="64799"/>
            <a:ext cx="11616840" cy="927421"/>
          </a:xfrm>
          <a:prstGeom prst="rect">
            <a:avLst/>
          </a:prstGeom>
          <a:noFill/>
          <a:ln w="0">
            <a:noFill/>
          </a:ln>
        </p:spPr>
        <p:txBody>
          <a:bodyPr tIns="190440" anchor="ctr">
            <a:noAutofit/>
          </a:bodyPr>
          <a:lstStyle/>
          <a:p>
            <a:pPr marL="44280">
              <a:lnSpc>
                <a:spcPct val="90000"/>
              </a:lnSpc>
              <a:buNone/>
            </a:pPr>
            <a:r>
              <a:rPr lang="pl-PL" sz="2900" b="1" strike="noStrike" spc="284" dirty="0">
                <a:solidFill>
                  <a:srgbClr val="000000"/>
                </a:solidFill>
                <a:latin typeface="Consolas"/>
              </a:rPr>
              <a:t>Sieć lokalna z połączeniem do Internetu</a:t>
            </a:r>
            <a:endParaRPr lang="en-US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73" name="Picture 5"/>
          <p:cNvPicPr/>
          <p:nvPr/>
        </p:nvPicPr>
        <p:blipFill>
          <a:blip r:embed="rId2"/>
          <a:stretch/>
        </p:blipFill>
        <p:spPr>
          <a:xfrm>
            <a:off x="1428434" y="1357920"/>
            <a:ext cx="9520920" cy="4142160"/>
          </a:xfrm>
          <a:prstGeom prst="rect">
            <a:avLst/>
          </a:prstGeom>
          <a:ln w="0">
            <a:noFill/>
          </a:ln>
        </p:spPr>
      </p:pic>
      <p:sp>
        <p:nvSpPr>
          <p:cNvPr id="74" name="TextBox 6"/>
          <p:cNvSpPr/>
          <p:nvPr/>
        </p:nvSpPr>
        <p:spPr>
          <a:xfrm>
            <a:off x="374055" y="4245258"/>
            <a:ext cx="8515440" cy="2559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u="sng" strike="noStrike" spc="-1" dirty="0">
                <a:solidFill>
                  <a:srgbClr val="000000"/>
                </a:solidFill>
                <a:uFillTx/>
                <a:latin typeface="Calibri"/>
              </a:rPr>
              <a:t>192.168.0.1-255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-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przykładowy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zakres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prywatnych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wewnętrznych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)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adresów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IP.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Te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adresy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nie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są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bezpośrednio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osiągalne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z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Internetu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powtarzają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się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pomiędzy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wieloma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różnymi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sieciami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wewnętrznymi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prywatnymi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).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u="sng" strike="noStrike" spc="-1" dirty="0">
                <a:solidFill>
                  <a:srgbClr val="000000"/>
                </a:solidFill>
                <a:uFillTx/>
                <a:latin typeface="Calibri"/>
              </a:rPr>
              <a:t>72.12.18.101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-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przykładowy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publiczny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adres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IP. Ten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adres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jest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osiągalny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z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Internetu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-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każdy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inny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komputer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z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dostępem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do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Internetu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może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adresować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pakiety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dokonywać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prób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połączeń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, a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więc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ataków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). Ten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adres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jest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unikalny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niepowtarzalny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) -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żadno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inne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urządzenie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w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Internecie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nie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ma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takiego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adresu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IP.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287280" y="64799"/>
            <a:ext cx="11616840" cy="1063609"/>
          </a:xfrm>
          <a:prstGeom prst="rect">
            <a:avLst/>
          </a:prstGeom>
          <a:noFill/>
          <a:ln w="0">
            <a:noFill/>
          </a:ln>
        </p:spPr>
        <p:txBody>
          <a:bodyPr tIns="190440" anchor="ctr">
            <a:normAutofit fontScale="90000"/>
          </a:bodyPr>
          <a:lstStyle/>
          <a:p>
            <a:pPr marL="44280">
              <a:lnSpc>
                <a:spcPct val="90000"/>
              </a:lnSpc>
              <a:buNone/>
            </a:pPr>
            <a:r>
              <a:rPr lang="pl-PL" sz="3200" b="1" spc="284" dirty="0">
                <a:solidFill>
                  <a:srgbClr val="000000"/>
                </a:solidFill>
                <a:latin typeface="Consolas"/>
              </a:rPr>
              <a:t>Sieć lokalna z połączeniem do Internetu – ruch wyjściowy (NAT)</a:t>
            </a: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76" name="Picture 5"/>
          <p:cNvPicPr/>
          <p:nvPr/>
        </p:nvPicPr>
        <p:blipFill>
          <a:blip r:embed="rId2"/>
          <a:stretch/>
        </p:blipFill>
        <p:spPr>
          <a:xfrm>
            <a:off x="1457617" y="1357920"/>
            <a:ext cx="9520920" cy="4142160"/>
          </a:xfrm>
          <a:prstGeom prst="rect">
            <a:avLst/>
          </a:prstGeom>
          <a:ln w="0">
            <a:noFill/>
          </a:ln>
        </p:spPr>
      </p:pic>
      <p:sp>
        <p:nvSpPr>
          <p:cNvPr id="77" name="TextBox 6"/>
          <p:cNvSpPr/>
          <p:nvPr/>
        </p:nvSpPr>
        <p:spPr>
          <a:xfrm>
            <a:off x="367530" y="4751640"/>
            <a:ext cx="8515440" cy="202987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Komputery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w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sieci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prywatnej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(192.168.0.1-255)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alibri"/>
              </a:rPr>
              <a:t>mogą</a:t>
            </a:r>
            <a:r>
              <a:rPr lang="en-US" sz="18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alibri"/>
              </a:rPr>
              <a:t>nawiązywać</a:t>
            </a:r>
            <a:r>
              <a:rPr lang="en-US" sz="18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alibri"/>
              </a:rPr>
              <a:t>połączenia</a:t>
            </a:r>
            <a:r>
              <a:rPr lang="en-US" sz="1800" b="1" strike="noStrike" spc="-1" dirty="0">
                <a:solidFill>
                  <a:srgbClr val="000000"/>
                </a:solidFill>
                <a:latin typeface="Calibri"/>
              </a:rPr>
              <a:t> z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alibri"/>
              </a:rPr>
              <a:t>komputeram</a:t>
            </a:r>
            <a:r>
              <a:rPr lang="en-US" sz="1800" b="1" strike="noStrike" spc="-1" dirty="0">
                <a:solidFill>
                  <a:srgbClr val="000000"/>
                </a:solidFill>
                <a:latin typeface="Calibri"/>
              </a:rPr>
              <a:t> w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alibri"/>
              </a:rPr>
              <a:t>Internecie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1" strike="noStrike" spc="-1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alibri"/>
              </a:rPr>
              <a:t>mającymi</a:t>
            </a:r>
            <a:r>
              <a:rPr lang="en-US" sz="18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alibri"/>
              </a:rPr>
              <a:t>publiczny</a:t>
            </a:r>
            <a:r>
              <a:rPr lang="en-US" sz="18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alibri"/>
              </a:rPr>
              <a:t>adres</a:t>
            </a:r>
            <a:r>
              <a:rPr lang="en-US" sz="1800" b="1" strike="noStrike" spc="-1" dirty="0">
                <a:solidFill>
                  <a:srgbClr val="000000"/>
                </a:solidFill>
                <a:latin typeface="Calibri"/>
              </a:rPr>
              <a:t> IP)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za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pośrednictwem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routera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którego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publicznym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adresem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jest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tutaj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72.12.18.101. W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Internecie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takie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połączenia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są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widoczne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jako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pochodzące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z 72.12.18.101 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adres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źródłowy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) – </a:t>
            </a:r>
            <a:r>
              <a:rPr lang="pl-PL" sz="1800" b="1" strike="noStrike" spc="-1" dirty="0">
                <a:solidFill>
                  <a:srgbClr val="000000"/>
                </a:solidFill>
                <a:latin typeface="Calibri"/>
              </a:rPr>
              <a:t>Network Address Translation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.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Wszystkie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komputery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za NAT-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em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w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Internecie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wyglądają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" jak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jeden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komputer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 - 72.12.18.101.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5"/>
          <p:cNvPicPr/>
          <p:nvPr/>
        </p:nvPicPr>
        <p:blipFill>
          <a:blip r:embed="rId2"/>
          <a:stretch/>
        </p:blipFill>
        <p:spPr>
          <a:xfrm>
            <a:off x="1486800" y="609480"/>
            <a:ext cx="9520920" cy="4142160"/>
          </a:xfrm>
          <a:prstGeom prst="rect">
            <a:avLst/>
          </a:prstGeom>
          <a:ln w="0">
            <a:noFill/>
          </a:ln>
        </p:spPr>
      </p:pic>
      <p:sp>
        <p:nvSpPr>
          <p:cNvPr id="80" name="TextBox 6"/>
          <p:cNvSpPr/>
          <p:nvPr/>
        </p:nvSpPr>
        <p:spPr>
          <a:xfrm>
            <a:off x="406440" y="3620520"/>
            <a:ext cx="8515440" cy="310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1" strike="noStrike" spc="-1" dirty="0" err="1">
                <a:solidFill>
                  <a:srgbClr val="000000"/>
                </a:solidFill>
                <a:latin typeface="Calibri"/>
              </a:rPr>
              <a:t>Komputery</a:t>
            </a:r>
            <a:r>
              <a:rPr lang="en-US" sz="1800" b="1" strike="noStrike" spc="-1" dirty="0">
                <a:solidFill>
                  <a:srgbClr val="000000"/>
                </a:solidFill>
                <a:latin typeface="Calibri"/>
              </a:rPr>
              <a:t> z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alibri"/>
              </a:rPr>
              <a:t>Internetu</a:t>
            </a:r>
            <a:r>
              <a:rPr lang="en-US" sz="18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alibri"/>
              </a:rPr>
              <a:t>mogą</a:t>
            </a:r>
            <a:r>
              <a:rPr lang="en-US" sz="18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alibri"/>
              </a:rPr>
              <a:t>jedynie</a:t>
            </a:r>
            <a:r>
              <a:rPr lang="en-US" sz="18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alibri"/>
              </a:rPr>
              <a:t>nawiązywać</a:t>
            </a:r>
            <a:r>
              <a:rPr lang="en-US" sz="18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alibri"/>
              </a:rPr>
              <a:t>połączenia</a:t>
            </a:r>
            <a:r>
              <a:rPr lang="en-US" sz="1800" b="1" strike="noStrike" spc="-1" dirty="0">
                <a:solidFill>
                  <a:srgbClr val="000000"/>
                </a:solidFill>
                <a:latin typeface="Calibri"/>
              </a:rPr>
              <a:t> z 72.12.18.101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publicznym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adresem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routera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.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Nie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są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w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stanie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bezpośrednio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nawiązywać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połączeń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z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komputerami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za NAT-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em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(w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tym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przypadku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adresami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192.168.0.1-255).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Pakiety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pochodzące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z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Internetu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są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przez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router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przesyłane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do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danego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komputera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w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sieci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wewnętrznej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tylko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wtedy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gdy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są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odpowiedzią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na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nawiązane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wcześniej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przez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ten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komputer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połączenie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stąd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też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router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wie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, do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którego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komputera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wysłać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dany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pakiet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).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br>
              <a:rPr dirty="0"/>
            </a:b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*</a:t>
            </a:r>
            <a:r>
              <a:rPr lang="en-US" sz="1800" b="0" u="sng" strike="noStrike" spc="-1" dirty="0" err="1">
                <a:solidFill>
                  <a:srgbClr val="000000"/>
                </a:solidFill>
                <a:uFillTx/>
                <a:latin typeface="Calibri"/>
              </a:rPr>
              <a:t>Rozszerzeniem</a:t>
            </a:r>
            <a:r>
              <a:rPr lang="en-US" sz="1800" b="0" u="sng" strike="noStrike" spc="-1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n-US" sz="1800" b="0" u="sng" strike="noStrike" spc="-1" dirty="0" err="1">
                <a:solidFill>
                  <a:srgbClr val="000000"/>
                </a:solidFill>
                <a:uFillTx/>
                <a:latin typeface="Calibri"/>
              </a:rPr>
              <a:t>zmieniającym</a:t>
            </a:r>
            <a:r>
              <a:rPr lang="en-US" sz="1800" b="0" u="sng" strike="noStrike" spc="-1" dirty="0">
                <a:solidFill>
                  <a:srgbClr val="000000"/>
                </a:solidFill>
                <a:uFillTx/>
                <a:latin typeface="Calibri"/>
              </a:rPr>
              <a:t> to </a:t>
            </a:r>
            <a:r>
              <a:rPr lang="en-US" sz="1800" b="0" u="sng" strike="noStrike" spc="-1" dirty="0" err="1">
                <a:solidFill>
                  <a:srgbClr val="000000"/>
                </a:solidFill>
                <a:uFillTx/>
                <a:latin typeface="Calibri"/>
              </a:rPr>
              <a:t>zachowanie</a:t>
            </a:r>
            <a:r>
              <a:rPr lang="en-US" sz="1800" b="0" u="sng" strike="noStrike" spc="-1" dirty="0">
                <a:solidFill>
                  <a:srgbClr val="000000"/>
                </a:solidFill>
                <a:uFillTx/>
                <a:latin typeface="Calibri"/>
              </a:rPr>
              <a:t> jest Destination NAT (DNAT), </a:t>
            </a:r>
            <a:r>
              <a:rPr lang="en-US" sz="1800" b="0" u="sng" strike="noStrike" spc="-1" dirty="0" err="1">
                <a:solidFill>
                  <a:srgbClr val="000000"/>
                </a:solidFill>
                <a:uFillTx/>
                <a:latin typeface="Calibri"/>
              </a:rPr>
              <a:t>znany</a:t>
            </a:r>
            <a:r>
              <a:rPr lang="en-US" sz="1800" b="0" u="sng" strike="noStrike" spc="-1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n-US" sz="1800" b="0" u="sng" strike="noStrike" spc="-1" dirty="0" err="1">
                <a:solidFill>
                  <a:srgbClr val="000000"/>
                </a:solidFill>
                <a:uFillTx/>
                <a:latin typeface="Calibri"/>
              </a:rPr>
              <a:t>również</a:t>
            </a:r>
            <a:r>
              <a:rPr lang="en-US" sz="1800" b="0" u="sng" strike="noStrike" spc="-1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n-US" sz="1800" b="0" u="sng" strike="noStrike" spc="-1" dirty="0" err="1">
                <a:solidFill>
                  <a:srgbClr val="000000"/>
                </a:solidFill>
                <a:uFillTx/>
                <a:latin typeface="Calibri"/>
              </a:rPr>
              <a:t>jako</a:t>
            </a:r>
            <a:r>
              <a:rPr lang="en-US" sz="1800" b="0" u="sng" strike="noStrike" spc="-1" dirty="0">
                <a:solidFill>
                  <a:srgbClr val="000000"/>
                </a:solidFill>
                <a:uFillTx/>
                <a:latin typeface="Calibri"/>
              </a:rPr>
              <a:t> port forwarding (</a:t>
            </a:r>
            <a:r>
              <a:rPr lang="en-US" sz="1800" b="0" u="sng" strike="noStrike" spc="-1" dirty="0" err="1">
                <a:solidFill>
                  <a:srgbClr val="000000"/>
                </a:solidFill>
                <a:uFillTx/>
                <a:latin typeface="Calibri"/>
              </a:rPr>
              <a:t>indywidualne</a:t>
            </a:r>
            <a:r>
              <a:rPr lang="en-US" sz="1800" b="0" u="sng" strike="noStrike" spc="-1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n-US" sz="1800" b="0" u="sng" strike="noStrike" spc="-1" dirty="0" err="1">
                <a:solidFill>
                  <a:srgbClr val="000000"/>
                </a:solidFill>
                <a:uFillTx/>
                <a:latin typeface="Calibri"/>
              </a:rPr>
              <a:t>mapowanie</a:t>
            </a:r>
            <a:r>
              <a:rPr lang="en-US" sz="1800" b="0" u="sng" strike="noStrike" spc="-1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n-US" sz="1800" b="0" u="sng" strike="noStrike" spc="-1" dirty="0" err="1">
                <a:solidFill>
                  <a:srgbClr val="000000"/>
                </a:solidFill>
                <a:uFillTx/>
                <a:latin typeface="Calibri"/>
              </a:rPr>
              <a:t>zewnętrznych</a:t>
            </a:r>
            <a:r>
              <a:rPr lang="en-US" sz="1800" b="0" u="sng" strike="noStrike" spc="-1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n-US" sz="1800" b="0" u="sng" strike="noStrike" spc="-1" dirty="0" err="1">
                <a:solidFill>
                  <a:srgbClr val="000000"/>
                </a:solidFill>
                <a:uFillTx/>
                <a:latin typeface="Calibri"/>
              </a:rPr>
              <a:t>portów</a:t>
            </a:r>
            <a:r>
              <a:rPr lang="en-US" sz="1800" b="0" u="sng" strike="noStrike" spc="-1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n-US" sz="1800" b="0" u="sng" strike="noStrike" spc="-1" dirty="0" err="1">
                <a:solidFill>
                  <a:srgbClr val="000000"/>
                </a:solidFill>
                <a:uFillTx/>
                <a:latin typeface="Calibri"/>
              </a:rPr>
              <a:t>na</a:t>
            </a:r>
            <a:r>
              <a:rPr lang="en-US" sz="1800" b="0" u="sng" strike="noStrike" spc="-1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n-US" sz="1800" b="0" u="sng" strike="noStrike" spc="-1" dirty="0" err="1">
                <a:solidFill>
                  <a:srgbClr val="000000"/>
                </a:solidFill>
                <a:uFillTx/>
                <a:latin typeface="Calibri"/>
              </a:rPr>
              <a:t>wybrany</a:t>
            </a:r>
            <a:r>
              <a:rPr lang="en-US" sz="1800" b="0" u="sng" strike="noStrike" spc="-1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n-US" sz="1800" b="0" u="sng" strike="noStrike" spc="-1" dirty="0" err="1">
                <a:solidFill>
                  <a:srgbClr val="000000"/>
                </a:solidFill>
                <a:uFillTx/>
                <a:latin typeface="Calibri"/>
              </a:rPr>
              <a:t>wewnętrzny</a:t>
            </a:r>
            <a:r>
              <a:rPr lang="en-US" sz="1800" b="0" u="sng" strike="noStrike" spc="-1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n-US" sz="1800" b="0" u="sng" strike="noStrike" spc="-1" dirty="0" err="1">
                <a:solidFill>
                  <a:srgbClr val="000000"/>
                </a:solidFill>
                <a:uFillTx/>
                <a:latin typeface="Calibri"/>
              </a:rPr>
              <a:t>adres</a:t>
            </a:r>
            <a:r>
              <a:rPr lang="en-US" sz="1800" b="0" u="sng" strike="noStrike" spc="-1" dirty="0">
                <a:solidFill>
                  <a:srgbClr val="000000"/>
                </a:solidFill>
                <a:uFillTx/>
                <a:latin typeface="Calibri"/>
              </a:rPr>
              <a:t> IP </a:t>
            </a:r>
            <a:r>
              <a:rPr lang="en-US" sz="1800" b="0" u="sng" strike="noStrike" spc="-1" dirty="0" err="1">
                <a:solidFill>
                  <a:srgbClr val="000000"/>
                </a:solidFill>
                <a:uFillTx/>
                <a:latin typeface="Calibri"/>
              </a:rPr>
              <a:t>i</a:t>
            </a:r>
            <a:r>
              <a:rPr lang="en-US" sz="1800" b="0" u="sng" strike="noStrike" spc="-1" dirty="0">
                <a:solidFill>
                  <a:srgbClr val="000000"/>
                </a:solidFill>
                <a:uFillTx/>
                <a:latin typeface="Calibri"/>
              </a:rPr>
              <a:t> port).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" name="PlaceHolder 1">
            <a:extLst>
              <a:ext uri="{FF2B5EF4-FFF2-40B4-BE49-F238E27FC236}">
                <a16:creationId xmlns:a16="http://schemas.microsoft.com/office/drawing/2014/main" id="{BB7452F9-0B69-486C-8BA7-219874A498C5}"/>
              </a:ext>
            </a:extLst>
          </p:cNvPr>
          <p:cNvSpPr txBox="1">
            <a:spLocks/>
          </p:cNvSpPr>
          <p:nvPr/>
        </p:nvSpPr>
        <p:spPr>
          <a:xfrm>
            <a:off x="287280" y="64799"/>
            <a:ext cx="11616840" cy="1063609"/>
          </a:xfrm>
          <a:prstGeom prst="rect">
            <a:avLst/>
          </a:prstGeom>
          <a:noFill/>
          <a:ln w="0">
            <a:noFill/>
          </a:ln>
        </p:spPr>
        <p:txBody>
          <a:bodyPr tIns="19044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4280"/>
            <a:r>
              <a:rPr lang="pl-PL" sz="3200" b="1" spc="284" dirty="0">
                <a:solidFill>
                  <a:srgbClr val="000000"/>
                </a:solidFill>
                <a:latin typeface="Consolas"/>
              </a:rPr>
              <a:t>Sieć lokalna z połączeniem do Internetu – ruch wejściowy (NAT)</a:t>
            </a:r>
            <a:endParaRPr lang="en-US" sz="3200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5"/>
          <p:cNvPicPr/>
          <p:nvPr/>
        </p:nvPicPr>
        <p:blipFill>
          <a:blip r:embed="rId2"/>
          <a:stretch/>
        </p:blipFill>
        <p:spPr>
          <a:xfrm>
            <a:off x="1486800" y="609480"/>
            <a:ext cx="9520920" cy="4142160"/>
          </a:xfrm>
          <a:prstGeom prst="rect">
            <a:avLst/>
          </a:prstGeom>
          <a:ln w="0">
            <a:noFill/>
          </a:ln>
        </p:spPr>
      </p:pic>
      <p:sp>
        <p:nvSpPr>
          <p:cNvPr id="83" name="TextBox 6"/>
          <p:cNvSpPr/>
          <p:nvPr/>
        </p:nvSpPr>
        <p:spPr>
          <a:xfrm>
            <a:off x="406440" y="3620520"/>
            <a:ext cx="8515440" cy="228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W ten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sposób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1" strike="noStrike" spc="-1" dirty="0">
                <a:solidFill>
                  <a:srgbClr val="000000"/>
                </a:solidFill>
                <a:latin typeface="Calibri"/>
              </a:rPr>
              <a:t>NAT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alibri"/>
              </a:rPr>
              <a:t>pełni</a:t>
            </a:r>
            <a:r>
              <a:rPr lang="en-US" sz="18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alibri"/>
              </a:rPr>
              <a:t>naturalną</a:t>
            </a:r>
            <a:r>
              <a:rPr lang="en-US" sz="18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alibri"/>
              </a:rPr>
              <a:t>rolę</a:t>
            </a:r>
            <a:r>
              <a:rPr lang="en-US" sz="18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alibri"/>
              </a:rPr>
              <a:t>firewalla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uniemożliwiając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bezpośrednie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ataki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z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Internetu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na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komputery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znajdujące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się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za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nim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.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Dodatkowo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1" strike="noStrike" spc="-1" dirty="0">
                <a:solidFill>
                  <a:srgbClr val="000000"/>
                </a:solidFill>
                <a:latin typeface="Calibri"/>
              </a:rPr>
              <a:t>router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(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alibri"/>
              </a:rPr>
              <a:t>brama</a:t>
            </a:r>
            <a:r>
              <a:rPr lang="en-US" sz="18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alibri"/>
              </a:rPr>
              <a:t>domyślna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),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jako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pośrednik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1800" b="1" strike="noStrike" spc="-1" dirty="0">
                <a:solidFill>
                  <a:srgbClr val="000000"/>
                </a:solidFill>
                <a:latin typeface="Calibri"/>
              </a:rPr>
              <a:t>ma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alibri"/>
              </a:rPr>
              <a:t>również</a:t>
            </a:r>
            <a:r>
              <a:rPr lang="en-US" sz="18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alibri"/>
              </a:rPr>
              <a:t>możliwość</a:t>
            </a:r>
            <a:r>
              <a:rPr lang="en-US" sz="18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alibri"/>
              </a:rPr>
              <a:t>kontroli</a:t>
            </a:r>
            <a:r>
              <a:rPr lang="en-US" sz="18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alibri"/>
              </a:rPr>
              <a:t>połączeń</a:t>
            </a:r>
            <a:r>
              <a:rPr lang="en-US" sz="18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alibri"/>
              </a:rPr>
              <a:t>wychodzących</a:t>
            </a:r>
            <a:r>
              <a:rPr lang="en-US" sz="1800" b="1" strike="noStrike" spc="-1" dirty="0">
                <a:solidFill>
                  <a:srgbClr val="000000"/>
                </a:solidFill>
                <a:latin typeface="Calibri"/>
              </a:rPr>
              <a:t> do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alibri"/>
              </a:rPr>
              <a:t>Internetu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, co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pozwala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na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stosowanie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dodatkowych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mechanizmów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zabezpieczających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, np:</a:t>
            </a:r>
            <a:endParaRPr lang="en-US" sz="18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polityka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firewall 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blokowanie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adresów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IP,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portów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protokołów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),</a:t>
            </a:r>
            <a:endParaRPr lang="en-US" sz="18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monitoring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całego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ruchu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w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jednym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miejscu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netflow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).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" name="PlaceHolder 1">
            <a:extLst>
              <a:ext uri="{FF2B5EF4-FFF2-40B4-BE49-F238E27FC236}">
                <a16:creationId xmlns:a16="http://schemas.microsoft.com/office/drawing/2014/main" id="{2B25697A-C9DC-4686-8C2C-738321989DD4}"/>
              </a:ext>
            </a:extLst>
          </p:cNvPr>
          <p:cNvSpPr txBox="1">
            <a:spLocks/>
          </p:cNvSpPr>
          <p:nvPr/>
        </p:nvSpPr>
        <p:spPr>
          <a:xfrm>
            <a:off x="287280" y="64799"/>
            <a:ext cx="11616840" cy="1063609"/>
          </a:xfrm>
          <a:prstGeom prst="rect">
            <a:avLst/>
          </a:prstGeom>
          <a:noFill/>
          <a:ln w="0">
            <a:noFill/>
          </a:ln>
        </p:spPr>
        <p:txBody>
          <a:bodyPr tIns="19044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4280"/>
            <a:r>
              <a:rPr lang="pl-PL" sz="3200" b="1" spc="284" dirty="0">
                <a:solidFill>
                  <a:srgbClr val="000000"/>
                </a:solidFill>
                <a:latin typeface="Consolas"/>
              </a:rPr>
              <a:t>Sieć lokalna z połączeniem do Internetu – ruch wejściowy (NAT)</a:t>
            </a:r>
            <a:endParaRPr lang="en-US" sz="3200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753840" y="-1"/>
            <a:ext cx="10684080" cy="1461960"/>
          </a:xfrm>
          <a:prstGeom prst="rect">
            <a:avLst/>
          </a:prstGeom>
          <a:noFill/>
          <a:ln w="0">
            <a:noFill/>
          </a:ln>
        </p:spPr>
        <p:txBody>
          <a:bodyPr tIns="190440" anchor="ctr">
            <a:normAutofit/>
          </a:bodyPr>
          <a:lstStyle/>
          <a:p>
            <a:pPr marL="44280">
              <a:lnSpc>
                <a:spcPct val="90000"/>
              </a:lnSpc>
              <a:buNone/>
            </a:pPr>
            <a:r>
              <a:rPr lang="en-US" sz="4808" b="1" strike="noStrike" spc="284" baseline="-18000" dirty="0">
                <a:solidFill>
                  <a:srgbClr val="000000"/>
                </a:solidFill>
                <a:latin typeface="Consolas"/>
              </a:rPr>
              <a:t>Proxy </a:t>
            </a:r>
            <a:r>
              <a:rPr lang="en-US" sz="4808" b="1" strike="noStrike" spc="284" baseline="-18000" dirty="0" err="1">
                <a:solidFill>
                  <a:srgbClr val="000000"/>
                </a:solidFill>
                <a:latin typeface="Consolas"/>
              </a:rPr>
              <a:t>jako</a:t>
            </a:r>
            <a:r>
              <a:rPr lang="en-US" sz="4808" b="1" strike="noStrike" spc="284" baseline="-18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4808" b="1" strike="noStrike" spc="284" baseline="-18000" dirty="0" err="1">
                <a:solidFill>
                  <a:srgbClr val="000000"/>
                </a:solidFill>
                <a:latin typeface="Consolas"/>
              </a:rPr>
              <a:t>scentralizowana</a:t>
            </a:r>
            <a:r>
              <a:rPr lang="en-US" sz="4808" b="1" strike="noStrike" spc="284" baseline="-18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4808" b="1" strike="noStrike" spc="284" baseline="-18000" dirty="0" err="1">
                <a:solidFill>
                  <a:srgbClr val="000000"/>
                </a:solidFill>
                <a:latin typeface="Consolas"/>
              </a:rPr>
              <a:t>kontrola</a:t>
            </a:r>
            <a:r>
              <a:rPr lang="en-US" sz="4808" b="1" strike="noStrike" spc="284" baseline="-18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4808" b="1" strike="noStrike" spc="284" baseline="-18000" dirty="0" err="1">
                <a:solidFill>
                  <a:srgbClr val="000000"/>
                </a:solidFill>
                <a:latin typeface="Consolas"/>
              </a:rPr>
              <a:t>ruchu</a:t>
            </a:r>
            <a:r>
              <a:rPr lang="en-US" sz="4808" b="1" strike="noStrike" spc="284" baseline="-18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4808" b="1" strike="noStrike" spc="284" baseline="-18000" dirty="0" err="1">
                <a:solidFill>
                  <a:srgbClr val="000000"/>
                </a:solidFill>
                <a:latin typeface="Consolas"/>
              </a:rPr>
              <a:t>wychodzącego</a:t>
            </a:r>
            <a:endParaRPr lang="en-US" sz="481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5" name="Picture 1"/>
          <p:cNvPicPr/>
          <p:nvPr/>
        </p:nvPicPr>
        <p:blipFill>
          <a:blip r:embed="rId2"/>
          <a:stretch/>
        </p:blipFill>
        <p:spPr>
          <a:xfrm>
            <a:off x="1670847" y="1461959"/>
            <a:ext cx="8850305" cy="3583865"/>
          </a:xfrm>
          <a:prstGeom prst="rect">
            <a:avLst/>
          </a:prstGeom>
          <a:ln w="0">
            <a:noFill/>
          </a:ln>
        </p:spPr>
      </p:pic>
      <p:sp>
        <p:nvSpPr>
          <p:cNvPr id="86" name="TextBox 2"/>
          <p:cNvSpPr/>
          <p:nvPr/>
        </p:nvSpPr>
        <p:spPr>
          <a:xfrm>
            <a:off x="753840" y="5279760"/>
            <a:ext cx="11055600" cy="1461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W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organizacjach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bardzo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powszechnym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rozwiązaniem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jest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alibri"/>
              </a:rPr>
              <a:t>blokowanie</a:t>
            </a:r>
            <a:r>
              <a:rPr lang="en-US" sz="18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alibri"/>
              </a:rPr>
              <a:t>całego</a:t>
            </a:r>
            <a:r>
              <a:rPr lang="en-US" sz="18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alibri"/>
              </a:rPr>
              <a:t>ruchu</a:t>
            </a:r>
            <a:r>
              <a:rPr lang="en-US" sz="18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alibri"/>
              </a:rPr>
              <a:t>wychodzącego</a:t>
            </a:r>
            <a:r>
              <a:rPr lang="en-US" sz="1800" b="1" strike="noStrike" spc="-1" dirty="0">
                <a:solidFill>
                  <a:srgbClr val="000000"/>
                </a:solidFill>
                <a:latin typeface="Calibri"/>
              </a:rPr>
              <a:t> do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alibri"/>
              </a:rPr>
              <a:t>Internetu</a:t>
            </a:r>
            <a:r>
              <a:rPr lang="pl-PL" sz="18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z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wyjątkiem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ruchu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HTTP/HTTPS,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który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alibri"/>
              </a:rPr>
              <a:t>dozwolony</a:t>
            </a:r>
            <a:r>
              <a:rPr lang="en-US" sz="1800" b="1" strike="noStrike" spc="-1" dirty="0">
                <a:solidFill>
                  <a:srgbClr val="000000"/>
                </a:solidFill>
                <a:latin typeface="Calibri"/>
              </a:rPr>
              <a:t> jest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alibri"/>
              </a:rPr>
              <a:t>jedynie</a:t>
            </a:r>
            <a:r>
              <a:rPr lang="en-US" sz="18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alibri"/>
              </a:rPr>
              <a:t>poprzez</a:t>
            </a:r>
            <a:r>
              <a:rPr lang="en-US" sz="18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alibri"/>
              </a:rPr>
              <a:t>dedykowan</a:t>
            </a:r>
            <a:r>
              <a:rPr lang="pl-PL" sz="1800" b="1" strike="noStrike" spc="-1" dirty="0">
                <a:solidFill>
                  <a:srgbClr val="000000"/>
                </a:solidFill>
                <a:latin typeface="Calibri"/>
              </a:rPr>
              <a:t>y serwer</a:t>
            </a:r>
            <a:r>
              <a:rPr lang="en-US" sz="1800" b="1" strike="noStrike" spc="-1" dirty="0">
                <a:solidFill>
                  <a:srgbClr val="000000"/>
                </a:solidFill>
                <a:latin typeface="Calibri"/>
              </a:rPr>
              <a:t> proxy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stacje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robocze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stosują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odpowiednią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konfigurację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)</a:t>
            </a:r>
            <a:endParaRPr lang="en-US" sz="18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Bardzo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alibri"/>
              </a:rPr>
              <a:t>ułatwia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to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administratorom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alibri"/>
              </a:rPr>
              <a:t>kontrolę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nad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ruchem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między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siecią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wewnętrzną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a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Internete</a:t>
            </a:r>
            <a:r>
              <a:rPr lang="pl-PL" spc="-1" dirty="0">
                <a:solidFill>
                  <a:srgbClr val="000000"/>
                </a:solidFill>
                <a:latin typeface="Calibri"/>
              </a:rPr>
              <a:t>m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jednocześnie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alibri"/>
              </a:rPr>
              <a:t>utrudniając</a:t>
            </a:r>
            <a:r>
              <a:rPr lang="en-US" sz="18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alibri"/>
              </a:rPr>
              <a:t>komunikację</a:t>
            </a:r>
            <a:r>
              <a:rPr lang="en-US" sz="18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alibri"/>
              </a:rPr>
              <a:t>złośliwemu</a:t>
            </a:r>
            <a:r>
              <a:rPr lang="en-US" sz="18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alibri"/>
              </a:rPr>
              <a:t>oprogramowaniu</a:t>
            </a:r>
            <a:endParaRPr lang="en-US" sz="1800" b="1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287280" y="0"/>
            <a:ext cx="11616840" cy="918000"/>
          </a:xfrm>
          <a:prstGeom prst="rect">
            <a:avLst/>
          </a:prstGeom>
          <a:noFill/>
          <a:ln w="0">
            <a:noFill/>
          </a:ln>
        </p:spPr>
        <p:txBody>
          <a:bodyPr tIns="190440" anchor="ctr">
            <a:normAutofit/>
          </a:bodyPr>
          <a:lstStyle/>
          <a:p>
            <a:pPr marL="44280">
              <a:lnSpc>
                <a:spcPct val="90000"/>
              </a:lnSpc>
              <a:buNone/>
            </a:pPr>
            <a:r>
              <a:rPr lang="pl-PL" sz="3200" b="1" strike="noStrike" spc="284" dirty="0">
                <a:solidFill>
                  <a:srgbClr val="000000"/>
                </a:solidFill>
                <a:latin typeface="Consolas"/>
              </a:rPr>
              <a:t>Internet a sieć</a:t>
            </a:r>
            <a:r>
              <a:rPr lang="en-US" sz="3200" b="1" strike="noStrike" spc="284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3200" b="1" strike="noStrike" spc="284" dirty="0">
                <a:solidFill>
                  <a:srgbClr val="000000"/>
                </a:solidFill>
                <a:latin typeface="Consolas"/>
              </a:rPr>
              <a:t>lokalna</a:t>
            </a:r>
            <a:r>
              <a:rPr lang="en-US" sz="3200" b="1" strike="noStrike" spc="284" dirty="0">
                <a:solidFill>
                  <a:srgbClr val="000000"/>
                </a:solidFill>
                <a:latin typeface="Consolas"/>
              </a:rPr>
              <a:t> - </a:t>
            </a:r>
            <a:r>
              <a:rPr lang="en-US" sz="3200" b="1" strike="noStrike" spc="284" dirty="0" err="1">
                <a:solidFill>
                  <a:srgbClr val="000000"/>
                </a:solidFill>
                <a:latin typeface="Consolas"/>
              </a:rPr>
              <a:t>zaufanie</a:t>
            </a: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TextBox 6"/>
          <p:cNvSpPr/>
          <p:nvPr/>
        </p:nvSpPr>
        <p:spPr>
          <a:xfrm>
            <a:off x="287280" y="918360"/>
            <a:ext cx="10935360" cy="252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Bardzo ważne jest rozróżnienie kontekstu zaufania pomiędzy Internetem a siecią wewnętrzną.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Jako administratorzy:</a:t>
            </a:r>
            <a:endParaRPr lang="en-US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nie mamy </a:t>
            </a:r>
            <a:r>
              <a:rPr lang="en-US" sz="2000" b="1" strike="noStrike" spc="-1">
                <a:solidFill>
                  <a:srgbClr val="000000"/>
                </a:solidFill>
                <a:latin typeface="Calibri"/>
              </a:rPr>
              <a:t>żadnej kontroli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 nad Internetem,</a:t>
            </a:r>
            <a:endParaRPr lang="en-US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powinniśmy natomiast mieć </a:t>
            </a:r>
            <a:r>
              <a:rPr lang="en-US" sz="2000" b="1" strike="noStrike" spc="-1">
                <a:solidFill>
                  <a:srgbClr val="000000"/>
                </a:solidFill>
                <a:latin typeface="Calibri"/>
              </a:rPr>
              <a:t>pełną kontrolę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 nad siecią wewnętrzną.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W związku z tym do sieci wewnętrznej i zewnętrznej stosowane są zupełnie odmienne polityki: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000" b="0" strike="noStrike" spc="-1">
              <a:latin typeface="Arial"/>
            </a:endParaRPr>
          </a:p>
        </p:txBody>
      </p:sp>
      <p:pic>
        <p:nvPicPr>
          <p:cNvPr id="89" name="Picture 1"/>
          <p:cNvPicPr/>
          <p:nvPr/>
        </p:nvPicPr>
        <p:blipFill>
          <a:blip r:embed="rId2"/>
          <a:stretch/>
        </p:blipFill>
        <p:spPr>
          <a:xfrm>
            <a:off x="4971600" y="3458880"/>
            <a:ext cx="6932880" cy="3483720"/>
          </a:xfrm>
          <a:prstGeom prst="rect">
            <a:avLst/>
          </a:prstGeom>
          <a:ln w="0">
            <a:noFill/>
          </a:ln>
        </p:spPr>
      </p:pic>
      <p:sp>
        <p:nvSpPr>
          <p:cNvPr id="90" name="TextBox 2"/>
          <p:cNvSpPr/>
          <p:nvPr/>
        </p:nvSpPr>
        <p:spPr>
          <a:xfrm>
            <a:off x="287280" y="2988720"/>
            <a:ext cx="4286880" cy="63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monitoringu,</a:t>
            </a:r>
            <a:endParaRPr lang="en-US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polityk firewalli.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287280" y="0"/>
            <a:ext cx="11616840" cy="918000"/>
          </a:xfrm>
          <a:prstGeom prst="rect">
            <a:avLst/>
          </a:prstGeom>
          <a:noFill/>
          <a:ln w="0">
            <a:noFill/>
          </a:ln>
        </p:spPr>
        <p:txBody>
          <a:bodyPr tIns="190440" anchor="ctr">
            <a:normAutofit fontScale="90000"/>
          </a:bodyPr>
          <a:lstStyle/>
          <a:p>
            <a:pPr marL="44280">
              <a:lnSpc>
                <a:spcPct val="90000"/>
              </a:lnSpc>
              <a:buNone/>
            </a:pPr>
            <a:r>
              <a:rPr lang="pl-PL" sz="3200" b="1" strike="noStrike" spc="284" dirty="0">
                <a:solidFill>
                  <a:srgbClr val="000000"/>
                </a:solidFill>
                <a:latin typeface="Consolas"/>
              </a:rPr>
              <a:t>Internet a sieć</a:t>
            </a:r>
            <a:r>
              <a:rPr lang="en-US" sz="3200" b="1" strike="noStrike" spc="284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3200" b="1" strike="noStrike" spc="284" dirty="0">
                <a:solidFill>
                  <a:srgbClr val="000000"/>
                </a:solidFill>
                <a:latin typeface="Consolas"/>
              </a:rPr>
              <a:t>lokalna</a:t>
            </a:r>
            <a:r>
              <a:rPr lang="en-US" sz="3200" b="1" strike="noStrike" spc="284" dirty="0">
                <a:solidFill>
                  <a:srgbClr val="000000"/>
                </a:solidFill>
                <a:latin typeface="Consolas"/>
              </a:rPr>
              <a:t> - </a:t>
            </a:r>
            <a:r>
              <a:rPr lang="en-US" sz="3200" b="1" strike="noStrike" spc="284" dirty="0" err="1">
                <a:solidFill>
                  <a:srgbClr val="000000"/>
                </a:solidFill>
                <a:latin typeface="Consolas"/>
              </a:rPr>
              <a:t>zaufanie</a:t>
            </a:r>
            <a:r>
              <a:rPr lang="en-US" sz="3200" b="1" strike="noStrike" spc="284" dirty="0">
                <a:solidFill>
                  <a:srgbClr val="000000"/>
                </a:solidFill>
                <a:latin typeface="Consolas"/>
              </a:rPr>
              <a:t> - monitoring</a:t>
            </a: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TextBox 6"/>
          <p:cNvSpPr/>
          <p:nvPr/>
        </p:nvSpPr>
        <p:spPr>
          <a:xfrm>
            <a:off x="287280" y="1177200"/>
            <a:ext cx="10935360" cy="2834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l-PL" sz="2000" b="0" strike="noStrike" spc="-1" dirty="0">
                <a:solidFill>
                  <a:srgbClr val="000000"/>
                </a:solidFill>
                <a:latin typeface="Calibri"/>
              </a:rPr>
              <a:t>Spora część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prób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nawiązywania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połączeń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nadchodzących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z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Internetu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na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nasz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publiczny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adres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IP to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próby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ataków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.</a:t>
            </a:r>
            <a:endParaRPr lang="en-US" sz="20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Jest to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norma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na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którą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nie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mamy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wpływu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¯\_(</a:t>
            </a:r>
            <a:r>
              <a:rPr lang="ja-JP" sz="2000" b="0" strike="noStrike" spc="-1" dirty="0">
                <a:solidFill>
                  <a:srgbClr val="000000"/>
                </a:solidFill>
                <a:latin typeface="Calibri"/>
              </a:rPr>
              <a:t>ツ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)_/¯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Nie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musimy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się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tym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specjalnie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przejmować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dopóki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:</a:t>
            </a:r>
            <a:endParaRPr lang="en-US" sz="20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polityka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firewall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oraz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NAT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nie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wpuszcza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żadnego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ruchu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do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sieci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wewnętrznej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,</a:t>
            </a:r>
            <a:endParaRPr lang="en-US" sz="20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nie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mamy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żadnych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usług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sieciowych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dostępnych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na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publicznym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adresie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IP (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nie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ma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żadnych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otwartych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portów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).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pic>
        <p:nvPicPr>
          <p:cNvPr id="93" name="Picture 1"/>
          <p:cNvPicPr/>
          <p:nvPr/>
        </p:nvPicPr>
        <p:blipFill>
          <a:blip r:embed="rId2"/>
          <a:stretch/>
        </p:blipFill>
        <p:spPr>
          <a:xfrm>
            <a:off x="4971600" y="3458880"/>
            <a:ext cx="6932880" cy="3483720"/>
          </a:xfrm>
          <a:prstGeom prst="rect">
            <a:avLst/>
          </a:prstGeom>
          <a:ln w="0">
            <a:noFill/>
          </a:ln>
        </p:spPr>
      </p:pic>
      <p:sp>
        <p:nvSpPr>
          <p:cNvPr id="94" name="TextBox 4"/>
          <p:cNvSpPr/>
          <p:nvPr/>
        </p:nvSpPr>
        <p:spPr>
          <a:xfrm>
            <a:off x="396720" y="4209840"/>
            <a:ext cx="4123080" cy="1736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</a:rPr>
              <a:t>Jeśli jednak zaobserwujemy jakąkolwiek podejrzaną aktywność  w sieci wewnętrznej (np. próby ataków z 192.168.0.103 na 192.168.0.1), oznacza to, że mamy w sieci intruza (192.168.0.103).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287280" y="0"/>
            <a:ext cx="11616840" cy="918000"/>
          </a:xfrm>
          <a:prstGeom prst="rect">
            <a:avLst/>
          </a:prstGeom>
          <a:noFill/>
          <a:ln w="0">
            <a:noFill/>
          </a:ln>
        </p:spPr>
        <p:txBody>
          <a:bodyPr tIns="190440" anchor="ctr">
            <a:normAutofit fontScale="90000"/>
          </a:bodyPr>
          <a:lstStyle/>
          <a:p>
            <a:pPr marL="44280">
              <a:lnSpc>
                <a:spcPct val="90000"/>
              </a:lnSpc>
              <a:buNone/>
            </a:pPr>
            <a:r>
              <a:rPr lang="pl-PL" sz="3200" b="1" strike="noStrike" spc="284" dirty="0">
                <a:solidFill>
                  <a:srgbClr val="000000"/>
                </a:solidFill>
                <a:latin typeface="Consolas"/>
              </a:rPr>
              <a:t>Internet a sieć</a:t>
            </a:r>
            <a:r>
              <a:rPr lang="en-US" sz="3200" b="1" strike="noStrike" spc="284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3200" b="1" strike="noStrike" spc="284" dirty="0">
                <a:solidFill>
                  <a:srgbClr val="000000"/>
                </a:solidFill>
                <a:latin typeface="Consolas"/>
              </a:rPr>
              <a:t>lokalna</a:t>
            </a:r>
            <a:r>
              <a:rPr lang="en-US" sz="3200" b="1" strike="noStrike" spc="284" dirty="0">
                <a:solidFill>
                  <a:srgbClr val="000000"/>
                </a:solidFill>
                <a:latin typeface="Consolas"/>
              </a:rPr>
              <a:t> - </a:t>
            </a:r>
            <a:r>
              <a:rPr lang="en-US" sz="3200" b="1" strike="noStrike" spc="284" dirty="0" err="1">
                <a:solidFill>
                  <a:srgbClr val="000000"/>
                </a:solidFill>
                <a:latin typeface="Consolas"/>
              </a:rPr>
              <a:t>zaufanie</a:t>
            </a:r>
            <a:r>
              <a:rPr lang="en-US" sz="3200" b="1" strike="noStrike" spc="284" dirty="0">
                <a:solidFill>
                  <a:srgbClr val="000000"/>
                </a:solidFill>
                <a:latin typeface="Consolas"/>
              </a:rPr>
              <a:t> - Firewall</a:t>
            </a: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TextBox 6"/>
          <p:cNvSpPr/>
          <p:nvPr/>
        </p:nvSpPr>
        <p:spPr>
          <a:xfrm>
            <a:off x="287280" y="1177200"/>
            <a:ext cx="10935360" cy="22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1" strike="noStrike" spc="-1" dirty="0" err="1">
                <a:solidFill>
                  <a:srgbClr val="000000"/>
                </a:solidFill>
                <a:latin typeface="Calibri"/>
              </a:rPr>
              <a:t>Zewnętrzne</a:t>
            </a:r>
            <a:r>
              <a:rPr lang="en-US" sz="20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Calibri"/>
              </a:rPr>
              <a:t>adresy</a:t>
            </a:r>
            <a:r>
              <a:rPr lang="en-US" sz="2000" b="1" strike="noStrike" spc="-1" dirty="0">
                <a:solidFill>
                  <a:srgbClr val="000000"/>
                </a:solidFill>
                <a:latin typeface="Calibri"/>
              </a:rPr>
              <a:t> IP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mają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zazwyczaj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Calibri"/>
              </a:rPr>
              <a:t>restrykcyjną</a:t>
            </a:r>
            <a:r>
              <a:rPr lang="en-US" sz="20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Calibri"/>
              </a:rPr>
              <a:t>politykę</a:t>
            </a:r>
            <a:r>
              <a:rPr lang="en-US" sz="2000" b="1" strike="noStrike" spc="-1" dirty="0">
                <a:solidFill>
                  <a:srgbClr val="000000"/>
                </a:solidFill>
                <a:latin typeface="Calibri"/>
              </a:rPr>
              <a:t> firewall 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Calibri"/>
              </a:rPr>
              <a:t>dla</a:t>
            </a:r>
            <a:r>
              <a:rPr lang="en-US" sz="20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Calibri"/>
              </a:rPr>
              <a:t>połączeń</a:t>
            </a:r>
            <a:r>
              <a:rPr lang="en-US" sz="20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Calibri"/>
              </a:rPr>
              <a:t>przychodzących</a:t>
            </a:r>
            <a:r>
              <a:rPr lang="pl-PL" sz="2000" spc="-1" dirty="0">
                <a:solidFill>
                  <a:srgbClr val="000000"/>
                </a:solidFill>
                <a:latin typeface="Calibri"/>
              </a:rPr>
              <a:t>.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pl-PL" sz="2000" b="0" strike="noStrike" spc="-1" dirty="0">
                <a:solidFill>
                  <a:srgbClr val="000000"/>
                </a:solidFill>
                <a:latin typeface="Calibri"/>
              </a:rPr>
              <a:t>J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eśli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router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pełni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też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funkcję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NAT,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chroni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jednocześnie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komputery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w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sieci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wewnętrznej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przed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połączeniami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z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Internetu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(Internet =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sieć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publiczna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=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niezaufana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).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1" strike="noStrike" spc="-1" dirty="0" err="1">
                <a:solidFill>
                  <a:srgbClr val="000000"/>
                </a:solidFill>
                <a:latin typeface="Calibri"/>
              </a:rPr>
              <a:t>Komputery</a:t>
            </a:r>
            <a:r>
              <a:rPr lang="en-US" sz="2000" b="1" strike="noStrike" spc="-1" dirty="0">
                <a:solidFill>
                  <a:srgbClr val="000000"/>
                </a:solidFill>
                <a:latin typeface="Calibri"/>
              </a:rPr>
              <a:t> w 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Calibri"/>
              </a:rPr>
              <a:t>sieci</a:t>
            </a:r>
            <a:r>
              <a:rPr lang="en-US" sz="20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Calibri"/>
              </a:rPr>
              <a:t>wewnętrznej</a:t>
            </a:r>
            <a:r>
              <a:rPr lang="en-US" sz="20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sieć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prywatna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=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zaufana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)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mają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zazwyczaj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Calibri"/>
              </a:rPr>
              <a:t>znacznie</a:t>
            </a:r>
            <a:r>
              <a:rPr lang="en-US" sz="20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Calibri"/>
              </a:rPr>
              <a:t>mniej</a:t>
            </a:r>
            <a:r>
              <a:rPr lang="en-US" sz="20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Calibri"/>
              </a:rPr>
              <a:t>restrykcyjną</a:t>
            </a:r>
            <a:r>
              <a:rPr lang="en-US" sz="20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Calibri"/>
              </a:rPr>
              <a:t>politykę</a:t>
            </a:r>
            <a:r>
              <a:rPr lang="en-US" sz="2000" b="1" strike="noStrike" spc="-1" dirty="0">
                <a:solidFill>
                  <a:srgbClr val="000000"/>
                </a:solidFill>
                <a:latin typeface="Calibri"/>
              </a:rPr>
              <a:t> firewall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(host-based firewall,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ustawienia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indywidualnie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kontrolowane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przez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sam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system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operacyjny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, np. Windows Firewall/iptables)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97" name="Picture 1"/>
          <p:cNvPicPr/>
          <p:nvPr/>
        </p:nvPicPr>
        <p:blipFill>
          <a:blip r:embed="rId2"/>
          <a:stretch/>
        </p:blipFill>
        <p:spPr>
          <a:xfrm>
            <a:off x="4971600" y="3458880"/>
            <a:ext cx="6932880" cy="3483720"/>
          </a:xfrm>
          <a:prstGeom prst="rect">
            <a:avLst/>
          </a:prstGeom>
          <a:ln w="0">
            <a:noFill/>
          </a:ln>
        </p:spPr>
      </p:pic>
      <p:sp>
        <p:nvSpPr>
          <p:cNvPr id="98" name="TextBox 2"/>
          <p:cNvSpPr/>
          <p:nvPr/>
        </p:nvSpPr>
        <p:spPr>
          <a:xfrm>
            <a:off x="287280" y="3657600"/>
            <a:ext cx="3467520" cy="2833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Najczęściej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alibri"/>
              </a:rPr>
              <a:t>akceptują</a:t>
            </a:r>
            <a:r>
              <a:rPr lang="en-US" sz="1800" b="1" strike="noStrike" spc="-1" dirty="0">
                <a:solidFill>
                  <a:srgbClr val="000000"/>
                </a:solidFill>
                <a:latin typeface="Calibri"/>
              </a:rPr>
              <a:t> one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alibri"/>
              </a:rPr>
              <a:t>wszystkie</a:t>
            </a:r>
            <a:r>
              <a:rPr lang="en-US" sz="18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alibri"/>
              </a:rPr>
              <a:t>połączenia</a:t>
            </a:r>
            <a:r>
              <a:rPr lang="en-US" sz="18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alibri"/>
              </a:rPr>
              <a:t>przychodzące</a:t>
            </a:r>
            <a:r>
              <a:rPr lang="en-US" sz="1800" b="1" strike="noStrike" spc="-1" dirty="0">
                <a:solidFill>
                  <a:srgbClr val="000000"/>
                </a:solidFill>
                <a:latin typeface="Calibri"/>
              </a:rPr>
              <a:t>, z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alibri"/>
              </a:rPr>
              <a:t>dowolnych</a:t>
            </a:r>
            <a:r>
              <a:rPr lang="en-US" sz="18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alibri"/>
              </a:rPr>
              <a:t>adresów</a:t>
            </a:r>
            <a:r>
              <a:rPr lang="en-US" sz="18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(np.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ruch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kierowany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na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port 445 TCP - Windows NetBIOS).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1" strike="noStrike" spc="-1" dirty="0" err="1">
                <a:solidFill>
                  <a:srgbClr val="000000"/>
                </a:solidFill>
                <a:latin typeface="Calibri"/>
              </a:rPr>
              <a:t>Przykładowo</a:t>
            </a:r>
            <a:r>
              <a:rPr lang="en-US" sz="1800" b="1" strike="noStrike" spc="-1" dirty="0">
                <a:solidFill>
                  <a:srgbClr val="000000"/>
                </a:solidFill>
                <a:latin typeface="Calibri"/>
              </a:rPr>
              <a:t>, 192.168.0.102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alibri"/>
              </a:rPr>
              <a:t>najprawdopodobniej</a:t>
            </a:r>
            <a:r>
              <a:rPr lang="en-US" sz="18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alibri"/>
              </a:rPr>
              <a:t>może</a:t>
            </a:r>
            <a:r>
              <a:rPr lang="en-US" sz="18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alibri"/>
              </a:rPr>
              <a:t>swobodnie</a:t>
            </a:r>
            <a:r>
              <a:rPr lang="en-US" sz="18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alibri"/>
              </a:rPr>
              <a:t>połączyć</a:t>
            </a:r>
            <a:r>
              <a:rPr lang="en-US" sz="18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alibri"/>
              </a:rPr>
              <a:t>się</a:t>
            </a:r>
            <a:r>
              <a:rPr lang="en-US" sz="1800" b="1" strike="noStrike" spc="-1" dirty="0">
                <a:solidFill>
                  <a:srgbClr val="000000"/>
                </a:solidFill>
                <a:latin typeface="Calibri"/>
              </a:rPr>
              <a:t> z 192.168.0.1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alibri"/>
              </a:rPr>
              <a:t>na</a:t>
            </a:r>
            <a:r>
              <a:rPr lang="en-US" sz="1800" b="1" strike="noStrike" spc="-1" dirty="0">
                <a:solidFill>
                  <a:srgbClr val="000000"/>
                </a:solidFill>
                <a:latin typeface="Calibri"/>
              </a:rPr>
              <a:t> port 445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.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287280" y="64800"/>
            <a:ext cx="11616840" cy="544320"/>
          </a:xfrm>
          <a:prstGeom prst="rect">
            <a:avLst/>
          </a:prstGeom>
          <a:noFill/>
          <a:ln w="0">
            <a:noFill/>
          </a:ln>
        </p:spPr>
        <p:txBody>
          <a:bodyPr tIns="190440" anchor="ctr">
            <a:normAutofit fontScale="90000"/>
          </a:bodyPr>
          <a:lstStyle/>
          <a:p>
            <a:pPr marL="44280">
              <a:lnSpc>
                <a:spcPct val="90000"/>
              </a:lnSpc>
              <a:buNone/>
            </a:pPr>
            <a:r>
              <a:rPr lang="en-US" sz="3200" b="1" strike="noStrike" spc="284">
                <a:solidFill>
                  <a:srgbClr val="000000"/>
                </a:solidFill>
                <a:latin typeface="Consolas"/>
              </a:rPr>
              <a:t>Firewall - Zero Trust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TextBox 6"/>
          <p:cNvSpPr/>
          <p:nvPr/>
        </p:nvSpPr>
        <p:spPr>
          <a:xfrm>
            <a:off x="287280" y="4765320"/>
            <a:ext cx="1131480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Bezpieczniejszym wariantem jest tzw. Zero-Trust Network Model - model o zerowym zaufaniu. 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1" name="Rectangle 2"/>
          <p:cNvSpPr/>
          <p:nvPr/>
        </p:nvSpPr>
        <p:spPr>
          <a:xfrm>
            <a:off x="287280" y="5165640"/>
            <a:ext cx="102711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u="sng" strike="noStrike" spc="-1">
                <a:solidFill>
                  <a:srgbClr val="000000"/>
                </a:solidFill>
                <a:uFillTx/>
                <a:latin typeface="Calibri"/>
              </a:rPr>
              <a:t>Nie można zaatakować czegoś, z czym nie można wejść w interakcję.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2" name="TextBox 7"/>
          <p:cNvSpPr/>
          <p:nvPr/>
        </p:nvSpPr>
        <p:spPr>
          <a:xfrm>
            <a:off x="287280" y="5904720"/>
            <a:ext cx="11314800" cy="700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Podejście do monitoringu pozostaje tutaj to samo - zwracamy szczególną uwagę na podejrzany ruch wewnątrz naszej sieci.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103" name="Picture 4"/>
          <p:cNvPicPr/>
          <p:nvPr/>
        </p:nvPicPr>
        <p:blipFill>
          <a:blip r:embed="rId2"/>
          <a:stretch/>
        </p:blipFill>
        <p:spPr>
          <a:xfrm>
            <a:off x="2405520" y="675720"/>
            <a:ext cx="8006400" cy="4023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bject 5"/>
          <p:cNvSpPr/>
          <p:nvPr/>
        </p:nvSpPr>
        <p:spPr>
          <a:xfrm>
            <a:off x="919080" y="1462320"/>
            <a:ext cx="10501920" cy="2421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23760">
              <a:lnSpc>
                <a:spcPct val="100000"/>
              </a:lnSpc>
              <a:buNone/>
            </a:pPr>
            <a:r>
              <a:rPr lang="en-US" sz="2270" b="1" strike="noStrike" spc="-1">
                <a:solidFill>
                  <a:srgbClr val="000000"/>
                </a:solidFill>
                <a:latin typeface="Arial"/>
              </a:rPr>
              <a:t>Test w formie pisemnej, 10 pytań zamkniętych.</a:t>
            </a:r>
            <a:endParaRPr lang="en-US" sz="2270" b="0" strike="noStrike" spc="-1">
              <a:latin typeface="Arial"/>
            </a:endParaRPr>
          </a:p>
          <a:p>
            <a:pPr marL="23760">
              <a:lnSpc>
                <a:spcPct val="100000"/>
              </a:lnSpc>
              <a:buNone/>
            </a:pPr>
            <a:r>
              <a:rPr lang="en-US" sz="2270" b="0" u="sng" strike="noStrike" spc="-1">
                <a:solidFill>
                  <a:srgbClr val="000000"/>
                </a:solidFill>
                <a:uFillTx/>
                <a:latin typeface="Arial"/>
              </a:rPr>
              <a:t>Progi punktowe:</a:t>
            </a:r>
            <a:endParaRPr lang="en-US" sz="2270" b="0" strike="noStrike" spc="-1">
              <a:latin typeface="Arial"/>
            </a:endParaRPr>
          </a:p>
          <a:p>
            <a:pPr marL="23760">
              <a:lnSpc>
                <a:spcPct val="100000"/>
              </a:lnSpc>
              <a:buNone/>
            </a:pPr>
            <a:r>
              <a:rPr lang="en-US" sz="2270" b="0" strike="noStrike" spc="-1">
                <a:solidFill>
                  <a:srgbClr val="000000"/>
                </a:solidFill>
                <a:latin typeface="Arial"/>
              </a:rPr>
              <a:t>9-10: bdb</a:t>
            </a:r>
            <a:endParaRPr lang="en-US" sz="2270" b="0" strike="noStrike" spc="-1">
              <a:latin typeface="Arial"/>
            </a:endParaRPr>
          </a:p>
          <a:p>
            <a:pPr marL="23760">
              <a:lnSpc>
                <a:spcPct val="100000"/>
              </a:lnSpc>
              <a:buNone/>
            </a:pPr>
            <a:r>
              <a:rPr lang="en-US" sz="2270" b="0" strike="noStrike" spc="-1">
                <a:solidFill>
                  <a:srgbClr val="000000"/>
                </a:solidFill>
                <a:latin typeface="Arial"/>
              </a:rPr>
              <a:t>8-9:   db+</a:t>
            </a:r>
            <a:endParaRPr lang="en-US" sz="2270" b="0" strike="noStrike" spc="-1">
              <a:latin typeface="Arial"/>
            </a:endParaRPr>
          </a:p>
          <a:p>
            <a:pPr marL="23760">
              <a:lnSpc>
                <a:spcPct val="100000"/>
              </a:lnSpc>
              <a:buNone/>
            </a:pPr>
            <a:r>
              <a:rPr lang="en-US" sz="2270" b="0" strike="noStrike" spc="-1">
                <a:solidFill>
                  <a:srgbClr val="000000"/>
                </a:solidFill>
                <a:latin typeface="Arial"/>
              </a:rPr>
              <a:t>6-7:   db</a:t>
            </a:r>
            <a:endParaRPr lang="en-US" sz="2270" b="0" strike="noStrike" spc="-1">
              <a:latin typeface="Arial"/>
            </a:endParaRPr>
          </a:p>
          <a:p>
            <a:pPr marL="23760">
              <a:lnSpc>
                <a:spcPct val="100000"/>
              </a:lnSpc>
              <a:buNone/>
            </a:pPr>
            <a:r>
              <a:rPr lang="en-US" sz="2270" b="0" strike="noStrike" spc="-1">
                <a:solidFill>
                  <a:srgbClr val="000000"/>
                </a:solidFill>
                <a:latin typeface="Arial"/>
              </a:rPr>
              <a:t>4-5:   dst+</a:t>
            </a:r>
            <a:endParaRPr lang="en-US" sz="2270" b="0" strike="noStrike" spc="-1">
              <a:latin typeface="Arial"/>
            </a:endParaRPr>
          </a:p>
          <a:p>
            <a:pPr marL="23760">
              <a:lnSpc>
                <a:spcPct val="100000"/>
              </a:lnSpc>
              <a:buNone/>
            </a:pPr>
            <a:r>
              <a:rPr lang="en-US" sz="2270" b="0" strike="noStrike" spc="-1">
                <a:solidFill>
                  <a:srgbClr val="000000"/>
                </a:solidFill>
                <a:latin typeface="Arial"/>
              </a:rPr>
              <a:t>2-3:   dst</a:t>
            </a:r>
            <a:endParaRPr lang="en-US" sz="2270" b="0" strike="noStrike" spc="-1">
              <a:latin typeface="Arial"/>
            </a:endParaRPr>
          </a:p>
        </p:txBody>
      </p:sp>
      <p:sp>
        <p:nvSpPr>
          <p:cNvPr id="45" name="object 6"/>
          <p:cNvSpPr/>
          <p:nvPr/>
        </p:nvSpPr>
        <p:spPr>
          <a:xfrm>
            <a:off x="865800" y="5210280"/>
            <a:ext cx="8964000" cy="415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2600">
              <a:lnSpc>
                <a:spcPct val="105000"/>
              </a:lnSpc>
              <a:buNone/>
            </a:pPr>
            <a:r>
              <a:rPr lang="en-US" sz="2600" b="0" u="sng" strike="noStrike" spc="-1">
                <a:solidFill>
                  <a:srgbClr val="0563C1"/>
                </a:solidFill>
                <a:uFillTx/>
                <a:latin typeface="Arial"/>
                <a:hlinkClick r:id="rId2"/>
              </a:rPr>
              <a:t>https://github.com/ewilded/DFIR</a:t>
            </a:r>
            <a:r>
              <a:rPr lang="en-US" sz="2600" b="0" strike="noStrike" spc="-1">
                <a:solidFill>
                  <a:srgbClr val="3B52A3"/>
                </a:solidFill>
                <a:latin typeface="Arial"/>
              </a:rPr>
              <a:t>/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59920" y="273240"/>
            <a:ext cx="8168040" cy="931680"/>
          </a:xfrm>
          <a:prstGeom prst="rect">
            <a:avLst/>
          </a:prstGeom>
          <a:noFill/>
          <a:ln w="0">
            <a:noFill/>
          </a:ln>
        </p:spPr>
        <p:txBody>
          <a:bodyPr tIns="190440" anchor="ctr">
            <a:normAutofit/>
          </a:bodyPr>
          <a:lstStyle/>
          <a:p>
            <a:pPr marL="44280">
              <a:lnSpc>
                <a:spcPct val="90000"/>
              </a:lnSpc>
              <a:buNone/>
            </a:pPr>
            <a:r>
              <a:rPr lang="en-US" sz="4810" b="1" u="sng" strike="noStrike" spc="284">
                <a:solidFill>
                  <a:srgbClr val="000000"/>
                </a:solidFill>
                <a:uFillTx/>
                <a:latin typeface="Consolas"/>
              </a:rPr>
              <a:t>Zaliczenie</a:t>
            </a:r>
            <a:endParaRPr lang="en-US" sz="481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object 2"/>
          <p:cNvSpPr txBox="1"/>
          <p:nvPr/>
        </p:nvSpPr>
        <p:spPr>
          <a:xfrm>
            <a:off x="290160" y="4114800"/>
            <a:ext cx="8168040" cy="931680"/>
          </a:xfrm>
          <a:prstGeom prst="rect">
            <a:avLst/>
          </a:prstGeom>
          <a:noFill/>
          <a:ln w="0">
            <a:noFill/>
          </a:ln>
        </p:spPr>
        <p:txBody>
          <a:bodyPr tIns="190440" anchor="ctr">
            <a:normAutofit fontScale="95000"/>
          </a:bodyPr>
          <a:lstStyle/>
          <a:p>
            <a:pPr marL="44280">
              <a:lnSpc>
                <a:spcPct val="90000"/>
              </a:lnSpc>
              <a:buNone/>
            </a:pPr>
            <a:r>
              <a:rPr lang="en-US" sz="4810" b="1" u="sng" strike="noStrike" spc="284">
                <a:solidFill>
                  <a:srgbClr val="000000"/>
                </a:solidFill>
                <a:uFillTx/>
                <a:latin typeface="Consolas"/>
              </a:rPr>
              <a:t>Wykład dostępny online</a:t>
            </a:r>
            <a:endParaRPr lang="en-US" sz="481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716760" y="194040"/>
            <a:ext cx="9309960" cy="931680"/>
          </a:xfrm>
          <a:prstGeom prst="rect">
            <a:avLst/>
          </a:prstGeom>
          <a:noFill/>
          <a:ln w="0">
            <a:noFill/>
          </a:ln>
        </p:spPr>
        <p:txBody>
          <a:bodyPr tIns="190440" anchor="ctr">
            <a:normAutofit fontScale="90000"/>
          </a:bodyPr>
          <a:lstStyle/>
          <a:p>
            <a:pPr marL="44280">
              <a:lnSpc>
                <a:spcPct val="90000"/>
              </a:lnSpc>
              <a:buNone/>
            </a:pPr>
            <a:r>
              <a:rPr lang="en-US" sz="4810" b="1" strike="noStrike" spc="284">
                <a:solidFill>
                  <a:srgbClr val="000000"/>
                </a:solidFill>
                <a:latin typeface="Consolas"/>
              </a:rPr>
              <a:t>Work from home/Home office</a:t>
            </a:r>
            <a:endParaRPr lang="en-US" sz="481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object 5"/>
          <p:cNvSpPr/>
          <p:nvPr/>
        </p:nvSpPr>
        <p:spPr>
          <a:xfrm>
            <a:off x="716760" y="1683000"/>
            <a:ext cx="11024280" cy="4497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36684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270" b="0" strike="noStrike" spc="-1" dirty="0">
                <a:solidFill>
                  <a:srgbClr val="000000"/>
                </a:solidFill>
                <a:latin typeface="Arial"/>
              </a:rPr>
              <a:t>W 2020 </a:t>
            </a:r>
            <a:r>
              <a:rPr lang="en-US" sz="2270" b="0" strike="noStrike" spc="-1" dirty="0" err="1">
                <a:solidFill>
                  <a:srgbClr val="000000"/>
                </a:solidFill>
                <a:latin typeface="Arial"/>
              </a:rPr>
              <a:t>praca</a:t>
            </a:r>
            <a:r>
              <a:rPr lang="en-US" sz="227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70" b="0" strike="noStrike" spc="-1" dirty="0" err="1">
                <a:solidFill>
                  <a:srgbClr val="000000"/>
                </a:solidFill>
                <a:latin typeface="Arial"/>
              </a:rPr>
              <a:t>biurowa</a:t>
            </a:r>
            <a:r>
              <a:rPr lang="en-US" sz="227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70" b="0" strike="noStrike" spc="-1" dirty="0" err="1">
                <a:solidFill>
                  <a:srgbClr val="000000"/>
                </a:solidFill>
                <a:latin typeface="Arial"/>
              </a:rPr>
              <a:t>wykonywana</a:t>
            </a:r>
            <a:r>
              <a:rPr lang="en-US" sz="2270" b="0" strike="noStrike" spc="-1" dirty="0">
                <a:solidFill>
                  <a:srgbClr val="000000"/>
                </a:solidFill>
                <a:latin typeface="Arial"/>
              </a:rPr>
              <a:t> z </a:t>
            </a:r>
            <a:r>
              <a:rPr lang="en-US" sz="2270" b="0" strike="noStrike" spc="-1" dirty="0" err="1">
                <a:solidFill>
                  <a:srgbClr val="000000"/>
                </a:solidFill>
                <a:latin typeface="Arial"/>
              </a:rPr>
              <a:t>miejsca</a:t>
            </a:r>
            <a:r>
              <a:rPr lang="en-US" sz="227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70" b="0" strike="noStrike" spc="-1" dirty="0" err="1">
                <a:solidFill>
                  <a:srgbClr val="000000"/>
                </a:solidFill>
                <a:latin typeface="Arial"/>
              </a:rPr>
              <a:t>zamieszkania</a:t>
            </a:r>
            <a:r>
              <a:rPr lang="en-US" sz="227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70" b="0" strike="noStrike" spc="-1" dirty="0" err="1">
                <a:solidFill>
                  <a:srgbClr val="000000"/>
                </a:solidFill>
                <a:latin typeface="Arial"/>
              </a:rPr>
              <a:t>stała</a:t>
            </a:r>
            <a:r>
              <a:rPr lang="en-US" sz="227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70" b="0" strike="noStrike" spc="-1" dirty="0" err="1">
                <a:solidFill>
                  <a:srgbClr val="000000"/>
                </a:solidFill>
                <a:latin typeface="Arial"/>
              </a:rPr>
              <a:t>się</a:t>
            </a:r>
            <a:r>
              <a:rPr lang="en-US" sz="227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70" b="0" strike="noStrike" spc="-1" dirty="0" err="1">
                <a:solidFill>
                  <a:srgbClr val="000000"/>
                </a:solidFill>
                <a:latin typeface="Arial"/>
              </a:rPr>
              <a:t>standardem</a:t>
            </a:r>
            <a:endParaRPr lang="en-US" sz="2270" b="0" strike="noStrike" spc="-1" dirty="0">
              <a:latin typeface="Arial"/>
            </a:endParaRPr>
          </a:p>
          <a:p>
            <a:pPr marL="36684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270" b="0" strike="noStrike" spc="-1" dirty="0" err="1">
                <a:solidFill>
                  <a:srgbClr val="000000"/>
                </a:solidFill>
                <a:latin typeface="Arial"/>
              </a:rPr>
              <a:t>Konsekwencj</a:t>
            </a:r>
            <a:r>
              <a:rPr lang="pl-PL" sz="2270" b="0" strike="noStrike" spc="-1" dirty="0">
                <a:solidFill>
                  <a:srgbClr val="000000"/>
                </a:solidFill>
                <a:latin typeface="Arial"/>
              </a:rPr>
              <a:t>a to </a:t>
            </a:r>
            <a:r>
              <a:rPr lang="en-US" sz="2270" b="0" strike="noStrike" spc="-1" dirty="0" err="1">
                <a:solidFill>
                  <a:srgbClr val="000000"/>
                </a:solidFill>
                <a:latin typeface="Arial"/>
              </a:rPr>
              <a:t>między</a:t>
            </a:r>
            <a:r>
              <a:rPr lang="en-US" sz="227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70" b="0" strike="noStrike" spc="-1" dirty="0" err="1">
                <a:solidFill>
                  <a:srgbClr val="000000"/>
                </a:solidFill>
                <a:latin typeface="Arial"/>
              </a:rPr>
              <a:t>innymi</a:t>
            </a:r>
            <a:r>
              <a:rPr lang="en-US" sz="227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70" b="0" strike="noStrike" spc="-1" dirty="0" err="1">
                <a:solidFill>
                  <a:srgbClr val="000000"/>
                </a:solidFill>
                <a:latin typeface="Arial"/>
              </a:rPr>
              <a:t>fakt</a:t>
            </a:r>
            <a:r>
              <a:rPr lang="en-US" sz="2270" b="0" strike="noStrike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270" b="0" strike="noStrike" spc="-1" dirty="0" err="1">
                <a:solidFill>
                  <a:srgbClr val="000000"/>
                </a:solidFill>
                <a:latin typeface="Arial"/>
              </a:rPr>
              <a:t>że</a:t>
            </a:r>
            <a:r>
              <a:rPr lang="en-US" sz="227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70" b="0" strike="noStrike" spc="-1" dirty="0" err="1">
                <a:solidFill>
                  <a:srgbClr val="000000"/>
                </a:solidFill>
                <a:latin typeface="Arial"/>
              </a:rPr>
              <a:t>stacje</a:t>
            </a:r>
            <a:r>
              <a:rPr lang="en-US" sz="227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70" b="0" strike="noStrike" spc="-1" dirty="0" err="1">
                <a:solidFill>
                  <a:srgbClr val="000000"/>
                </a:solidFill>
                <a:latin typeface="Arial"/>
              </a:rPr>
              <a:t>robocze</a:t>
            </a:r>
            <a:r>
              <a:rPr lang="en-US" sz="227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70" b="0" strike="noStrike" spc="-1" dirty="0" err="1">
                <a:solidFill>
                  <a:srgbClr val="000000"/>
                </a:solidFill>
                <a:latin typeface="Arial"/>
              </a:rPr>
              <a:t>pracowników</a:t>
            </a:r>
            <a:r>
              <a:rPr lang="en-US" sz="227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70" b="0" strike="noStrike" spc="-1" dirty="0" err="1">
                <a:solidFill>
                  <a:srgbClr val="000000"/>
                </a:solidFill>
                <a:latin typeface="Arial"/>
              </a:rPr>
              <a:t>organizacji</a:t>
            </a:r>
            <a:r>
              <a:rPr lang="en-US" sz="227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70" b="0" strike="noStrike" spc="-1" dirty="0" err="1">
                <a:solidFill>
                  <a:srgbClr val="000000"/>
                </a:solidFill>
                <a:latin typeface="Arial"/>
              </a:rPr>
              <a:t>pracują</a:t>
            </a:r>
            <a:r>
              <a:rPr lang="en-US" sz="2270" b="0" strike="noStrike" spc="-1" dirty="0">
                <a:solidFill>
                  <a:srgbClr val="000000"/>
                </a:solidFill>
                <a:latin typeface="Arial"/>
              </a:rPr>
              <a:t> w </a:t>
            </a:r>
            <a:r>
              <a:rPr lang="en-US" sz="2270" b="0" strike="noStrike" spc="-1" dirty="0" err="1">
                <a:solidFill>
                  <a:srgbClr val="000000"/>
                </a:solidFill>
                <a:latin typeface="Arial"/>
              </a:rPr>
              <a:t>prywatnych</a:t>
            </a:r>
            <a:r>
              <a:rPr lang="en-US" sz="227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70" b="0" strike="noStrike" spc="-1" dirty="0" err="1">
                <a:solidFill>
                  <a:srgbClr val="000000"/>
                </a:solidFill>
                <a:latin typeface="Arial"/>
              </a:rPr>
              <a:t>sieciach</a:t>
            </a:r>
            <a:r>
              <a:rPr lang="en-US" sz="227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70" b="0" strike="noStrike" spc="-1" dirty="0" err="1">
                <a:solidFill>
                  <a:srgbClr val="000000"/>
                </a:solidFill>
                <a:latin typeface="Arial"/>
              </a:rPr>
              <a:t>domowych</a:t>
            </a:r>
            <a:r>
              <a:rPr lang="en-US" sz="227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70" b="0" strike="noStrike" spc="-1" dirty="0" err="1">
                <a:solidFill>
                  <a:srgbClr val="000000"/>
                </a:solidFill>
                <a:latin typeface="Arial"/>
              </a:rPr>
              <a:t>pracowników</a:t>
            </a:r>
            <a:r>
              <a:rPr lang="en-US" sz="2270" b="0" strike="noStrike" spc="-1" dirty="0">
                <a:solidFill>
                  <a:srgbClr val="000000"/>
                </a:solidFill>
                <a:latin typeface="Arial"/>
              </a:rPr>
              <a:t>, za NAT-</a:t>
            </a:r>
            <a:r>
              <a:rPr lang="en-US" sz="2270" b="0" strike="noStrike" spc="-1" dirty="0" err="1">
                <a:solidFill>
                  <a:srgbClr val="000000"/>
                </a:solidFill>
                <a:latin typeface="Arial"/>
              </a:rPr>
              <a:t>em</a:t>
            </a:r>
            <a:r>
              <a:rPr lang="en-US" sz="2270" b="0" strike="noStrike" spc="-1" dirty="0">
                <a:solidFill>
                  <a:srgbClr val="000000"/>
                </a:solidFill>
                <a:latin typeface="Arial"/>
              </a:rPr>
              <a:t> ich </a:t>
            </a:r>
            <a:r>
              <a:rPr lang="en-US" sz="2270" b="0" strike="noStrike" spc="-1" dirty="0" err="1">
                <a:solidFill>
                  <a:srgbClr val="000000"/>
                </a:solidFill>
                <a:latin typeface="Arial"/>
              </a:rPr>
              <a:t>domowych</a:t>
            </a:r>
            <a:r>
              <a:rPr lang="en-US" sz="227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70" b="0" strike="noStrike" spc="-1" dirty="0" err="1">
                <a:solidFill>
                  <a:srgbClr val="000000"/>
                </a:solidFill>
                <a:latin typeface="Arial"/>
              </a:rPr>
              <a:t>routerów</a:t>
            </a:r>
            <a:endParaRPr lang="en-US" sz="2270" b="0" strike="noStrike" spc="-1" dirty="0">
              <a:latin typeface="Arial"/>
            </a:endParaRPr>
          </a:p>
          <a:p>
            <a:pPr marL="36684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270" b="1" strike="noStrike" spc="-1" dirty="0" err="1">
                <a:solidFill>
                  <a:srgbClr val="000000"/>
                </a:solidFill>
                <a:latin typeface="Arial"/>
              </a:rPr>
              <a:t>Brak</a:t>
            </a:r>
            <a:r>
              <a:rPr lang="en-US" sz="2270" b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70" b="1" strike="noStrike" spc="-1" dirty="0" err="1">
                <a:solidFill>
                  <a:srgbClr val="000000"/>
                </a:solidFill>
                <a:latin typeface="Arial"/>
              </a:rPr>
              <a:t>restrykcyjnej</a:t>
            </a:r>
            <a:r>
              <a:rPr lang="en-US" sz="2270" b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70" b="1" strike="noStrike" spc="-1" dirty="0" err="1">
                <a:solidFill>
                  <a:srgbClr val="000000"/>
                </a:solidFill>
                <a:latin typeface="Arial"/>
              </a:rPr>
              <a:t>polityki</a:t>
            </a:r>
            <a:r>
              <a:rPr lang="en-US" sz="2270" b="1" strike="noStrike" spc="-1" dirty="0">
                <a:solidFill>
                  <a:srgbClr val="000000"/>
                </a:solidFill>
                <a:latin typeface="Arial"/>
              </a:rPr>
              <a:t> firewall </a:t>
            </a:r>
            <a:r>
              <a:rPr lang="en-US" sz="2270" b="1" strike="noStrike" spc="-1" dirty="0" err="1">
                <a:solidFill>
                  <a:srgbClr val="000000"/>
                </a:solidFill>
                <a:latin typeface="Arial"/>
              </a:rPr>
              <a:t>dla</a:t>
            </a:r>
            <a:r>
              <a:rPr lang="en-US" sz="2270" b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70" b="1" strike="noStrike" spc="-1" dirty="0" err="1">
                <a:solidFill>
                  <a:srgbClr val="000000"/>
                </a:solidFill>
                <a:latin typeface="Arial"/>
              </a:rPr>
              <a:t>ruchu</a:t>
            </a:r>
            <a:r>
              <a:rPr lang="en-US" sz="2270" b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70" b="1" strike="noStrike" spc="-1" dirty="0" err="1">
                <a:solidFill>
                  <a:srgbClr val="000000"/>
                </a:solidFill>
                <a:latin typeface="Arial"/>
              </a:rPr>
              <a:t>wychodzącego</a:t>
            </a:r>
            <a:r>
              <a:rPr lang="en-US" sz="2270" b="1" strike="noStrike" spc="-1" dirty="0">
                <a:solidFill>
                  <a:srgbClr val="000000"/>
                </a:solidFill>
                <a:latin typeface="Arial"/>
              </a:rPr>
              <a:t> do </a:t>
            </a:r>
            <a:r>
              <a:rPr lang="en-US" sz="2270" b="1" strike="noStrike" spc="-1" dirty="0" err="1">
                <a:solidFill>
                  <a:srgbClr val="000000"/>
                </a:solidFill>
                <a:latin typeface="Arial"/>
              </a:rPr>
              <a:t>Internetu</a:t>
            </a:r>
            <a:r>
              <a:rPr lang="en-US" sz="2270" b="1" strike="noStrike" spc="-1" dirty="0">
                <a:solidFill>
                  <a:srgbClr val="000000"/>
                </a:solidFill>
                <a:latin typeface="Arial"/>
              </a:rPr>
              <a:t> (</a:t>
            </a:r>
            <a:r>
              <a:rPr lang="en-US" sz="2270" b="1" strike="noStrike" spc="-1" dirty="0" err="1">
                <a:solidFill>
                  <a:srgbClr val="000000"/>
                </a:solidFill>
                <a:latin typeface="Arial"/>
              </a:rPr>
              <a:t>wspomnianego</a:t>
            </a:r>
            <a:r>
              <a:rPr lang="en-US" sz="2270" b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70" b="1" strike="noStrike" spc="-1" dirty="0" err="1">
                <a:solidFill>
                  <a:srgbClr val="000000"/>
                </a:solidFill>
                <a:latin typeface="Arial"/>
              </a:rPr>
              <a:t>wcześniej</a:t>
            </a:r>
            <a:r>
              <a:rPr lang="en-US" sz="2270" b="1" strike="noStrike" spc="-1" dirty="0">
                <a:solidFill>
                  <a:srgbClr val="000000"/>
                </a:solidFill>
                <a:latin typeface="Arial"/>
              </a:rPr>
              <a:t> proxy)</a:t>
            </a:r>
            <a:endParaRPr lang="en-US" sz="2270" b="0" strike="noStrike" spc="-1" dirty="0">
              <a:latin typeface="Arial"/>
            </a:endParaRPr>
          </a:p>
          <a:p>
            <a:pPr marL="36684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270" b="1" strike="noStrike" spc="-1" dirty="0" err="1">
                <a:solidFill>
                  <a:srgbClr val="000000"/>
                </a:solidFill>
                <a:latin typeface="Arial"/>
              </a:rPr>
              <a:t>Brak</a:t>
            </a:r>
            <a:r>
              <a:rPr lang="en-US" sz="2270" b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70" b="1" strike="noStrike" spc="-1" dirty="0" err="1">
                <a:solidFill>
                  <a:srgbClr val="000000"/>
                </a:solidFill>
                <a:latin typeface="Arial"/>
              </a:rPr>
              <a:t>restrykcyjnej</a:t>
            </a:r>
            <a:r>
              <a:rPr lang="en-US" sz="2270" b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70" b="1" strike="noStrike" spc="-1" dirty="0" err="1">
                <a:solidFill>
                  <a:srgbClr val="000000"/>
                </a:solidFill>
                <a:latin typeface="Arial"/>
              </a:rPr>
              <a:t>polityki</a:t>
            </a:r>
            <a:r>
              <a:rPr lang="en-US" sz="2270" b="1" strike="noStrike" spc="-1" dirty="0">
                <a:solidFill>
                  <a:srgbClr val="000000"/>
                </a:solidFill>
                <a:latin typeface="Arial"/>
              </a:rPr>
              <a:t> firewall </a:t>
            </a:r>
            <a:r>
              <a:rPr lang="en-US" sz="2270" b="1" strike="noStrike" spc="-1" dirty="0" err="1">
                <a:solidFill>
                  <a:srgbClr val="000000"/>
                </a:solidFill>
                <a:latin typeface="Arial"/>
              </a:rPr>
              <a:t>wewnątrz</a:t>
            </a:r>
            <a:r>
              <a:rPr lang="en-US" sz="2270" b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70" b="1" strike="noStrike" spc="-1" dirty="0" err="1">
                <a:solidFill>
                  <a:srgbClr val="000000"/>
                </a:solidFill>
                <a:latin typeface="Arial"/>
              </a:rPr>
              <a:t>sieci</a:t>
            </a:r>
            <a:r>
              <a:rPr lang="en-US" sz="2270" b="1" strike="noStrike" spc="-1" dirty="0">
                <a:solidFill>
                  <a:srgbClr val="000000"/>
                </a:solidFill>
                <a:latin typeface="Arial"/>
              </a:rPr>
              <a:t> (</a:t>
            </a:r>
            <a:r>
              <a:rPr lang="en-US" sz="2270" b="1" strike="noStrike" spc="-1" dirty="0" err="1">
                <a:solidFill>
                  <a:srgbClr val="000000"/>
                </a:solidFill>
                <a:latin typeface="Arial"/>
              </a:rPr>
              <a:t>standardowe</a:t>
            </a:r>
            <a:r>
              <a:rPr lang="en-US" sz="2270" b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70" b="1" strike="noStrike" spc="-1" dirty="0" err="1">
                <a:solidFill>
                  <a:srgbClr val="000000"/>
                </a:solidFill>
                <a:latin typeface="Arial"/>
              </a:rPr>
              <a:t>podejście</a:t>
            </a:r>
            <a:r>
              <a:rPr lang="en-US" sz="2270" b="1" strike="noStrike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270" b="1" strike="noStrike" spc="-1" dirty="0" err="1">
                <a:solidFill>
                  <a:srgbClr val="000000"/>
                </a:solidFill>
                <a:latin typeface="Arial"/>
              </a:rPr>
              <a:t>jako</a:t>
            </a:r>
            <a:r>
              <a:rPr lang="en-US" sz="2270" b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70" b="1" strike="noStrike" spc="-1" dirty="0" err="1">
                <a:solidFill>
                  <a:srgbClr val="000000"/>
                </a:solidFill>
                <a:latin typeface="Arial"/>
              </a:rPr>
              <a:t>przeciwieństwo</a:t>
            </a:r>
            <a:r>
              <a:rPr lang="en-US" sz="2270" b="1" strike="noStrike" spc="-1" dirty="0">
                <a:solidFill>
                  <a:srgbClr val="000000"/>
                </a:solidFill>
                <a:latin typeface="Arial"/>
              </a:rPr>
              <a:t> Zero Trust)</a:t>
            </a:r>
            <a:endParaRPr lang="en-US" sz="2270" b="0" strike="noStrike" spc="-1" dirty="0">
              <a:latin typeface="Arial"/>
            </a:endParaRPr>
          </a:p>
          <a:p>
            <a:pPr marL="36684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270" b="1" strike="noStrike" spc="-1" dirty="0" err="1">
                <a:solidFill>
                  <a:srgbClr val="000000"/>
                </a:solidFill>
                <a:latin typeface="Arial"/>
              </a:rPr>
              <a:t>Brak</a:t>
            </a:r>
            <a:r>
              <a:rPr lang="en-US" sz="2270" b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70" b="1" strike="noStrike" spc="-1" dirty="0" err="1">
                <a:solidFill>
                  <a:srgbClr val="000000"/>
                </a:solidFill>
                <a:latin typeface="Arial"/>
              </a:rPr>
              <a:t>monitoringu</a:t>
            </a:r>
            <a:r>
              <a:rPr lang="en-US" sz="2270" b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70" b="1" strike="noStrike" spc="-1" dirty="0" err="1">
                <a:solidFill>
                  <a:srgbClr val="000000"/>
                </a:solidFill>
                <a:latin typeface="Arial"/>
              </a:rPr>
              <a:t>wewnątrz</a:t>
            </a:r>
            <a:r>
              <a:rPr lang="en-US" sz="2270" b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70" b="1" strike="noStrike" spc="-1" dirty="0" err="1">
                <a:solidFill>
                  <a:srgbClr val="000000"/>
                </a:solidFill>
                <a:latin typeface="Arial"/>
              </a:rPr>
              <a:t>sieci</a:t>
            </a:r>
            <a:r>
              <a:rPr lang="en-US" sz="2270" b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70" b="1" strike="noStrike" spc="-1" dirty="0" err="1">
                <a:solidFill>
                  <a:srgbClr val="000000"/>
                </a:solidFill>
                <a:latin typeface="Arial"/>
              </a:rPr>
              <a:t>domowej</a:t>
            </a:r>
            <a:endParaRPr lang="en-US" sz="2270" b="0" strike="noStrike" spc="-1" dirty="0">
              <a:latin typeface="Arial"/>
            </a:endParaRPr>
          </a:p>
          <a:p>
            <a:pPr marL="36684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270" b="1" strike="noStrike" spc="-1" dirty="0" err="1">
                <a:solidFill>
                  <a:srgbClr val="000000"/>
                </a:solidFill>
                <a:latin typeface="Arial"/>
              </a:rPr>
              <a:t>Brak</a:t>
            </a:r>
            <a:r>
              <a:rPr lang="en-US" sz="2270" b="1" strike="noStrike" spc="-1" dirty="0">
                <a:solidFill>
                  <a:srgbClr val="000000"/>
                </a:solidFill>
                <a:latin typeface="Arial"/>
              </a:rPr>
              <a:t> monitoring </a:t>
            </a:r>
            <a:r>
              <a:rPr lang="en-US" sz="2270" b="1" strike="noStrike" spc="-1" dirty="0" err="1">
                <a:solidFill>
                  <a:srgbClr val="000000"/>
                </a:solidFill>
                <a:latin typeface="Arial"/>
              </a:rPr>
              <a:t>ruchu</a:t>
            </a:r>
            <a:r>
              <a:rPr lang="en-US" sz="2270" b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70" b="1" strike="noStrike" spc="-1" dirty="0" err="1">
                <a:solidFill>
                  <a:srgbClr val="000000"/>
                </a:solidFill>
                <a:latin typeface="Arial"/>
              </a:rPr>
              <a:t>wychodzącego</a:t>
            </a:r>
            <a:r>
              <a:rPr lang="en-US" sz="2270" b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70" b="1" strike="noStrike" spc="-1" dirty="0" err="1">
                <a:solidFill>
                  <a:srgbClr val="000000"/>
                </a:solidFill>
                <a:latin typeface="Arial"/>
              </a:rPr>
              <a:t>na</a:t>
            </a:r>
            <a:r>
              <a:rPr lang="en-US" sz="2270" b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70" b="1" strike="noStrike" spc="-1" dirty="0" err="1">
                <a:solidFill>
                  <a:srgbClr val="000000"/>
                </a:solidFill>
                <a:latin typeface="Arial"/>
              </a:rPr>
              <a:t>zewnątrz</a:t>
            </a:r>
            <a:endParaRPr lang="en-US" sz="2270" b="0" strike="noStrike" spc="-1" dirty="0">
              <a:latin typeface="Arial"/>
            </a:endParaRPr>
          </a:p>
          <a:p>
            <a:pPr marL="36684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270" b="1" strike="noStrike" spc="-1" dirty="0" err="1">
                <a:solidFill>
                  <a:srgbClr val="000000"/>
                </a:solidFill>
                <a:latin typeface="Arial"/>
              </a:rPr>
              <a:t>Ochrona</a:t>
            </a:r>
            <a:r>
              <a:rPr lang="en-US" sz="2270" b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70" b="1" strike="noStrike" spc="-1" dirty="0" err="1">
                <a:solidFill>
                  <a:srgbClr val="000000"/>
                </a:solidFill>
                <a:latin typeface="Arial"/>
              </a:rPr>
              <a:t>wewnętrznej</a:t>
            </a:r>
            <a:r>
              <a:rPr lang="en-US" sz="2270" b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70" b="1" strike="noStrike" spc="-1" dirty="0" err="1">
                <a:solidFill>
                  <a:srgbClr val="000000"/>
                </a:solidFill>
                <a:latin typeface="Arial"/>
              </a:rPr>
              <a:t>sieci</a:t>
            </a:r>
            <a:r>
              <a:rPr lang="en-US" sz="2270" b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70" b="1" strike="noStrike" spc="-1" dirty="0" err="1">
                <a:solidFill>
                  <a:srgbClr val="000000"/>
                </a:solidFill>
                <a:latin typeface="Arial"/>
              </a:rPr>
              <a:t>przez</a:t>
            </a:r>
            <a:r>
              <a:rPr lang="en-US" sz="2270" b="1" strike="noStrike" spc="-1" dirty="0">
                <a:solidFill>
                  <a:srgbClr val="000000"/>
                </a:solidFill>
                <a:latin typeface="Arial"/>
              </a:rPr>
              <a:t> NAT </a:t>
            </a:r>
            <a:r>
              <a:rPr lang="en-US" sz="2270" b="1" strike="noStrike" spc="-1" dirty="0" err="1">
                <a:solidFill>
                  <a:srgbClr val="000000"/>
                </a:solidFill>
                <a:latin typeface="Arial"/>
              </a:rPr>
              <a:t>może</a:t>
            </a:r>
            <a:r>
              <a:rPr lang="en-US" sz="2270" b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70" b="1" strike="noStrike" spc="-1" dirty="0" err="1">
                <a:solidFill>
                  <a:srgbClr val="000000"/>
                </a:solidFill>
                <a:latin typeface="Arial"/>
              </a:rPr>
              <a:t>być</a:t>
            </a:r>
            <a:r>
              <a:rPr lang="en-US" sz="2270" b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70" b="1" strike="noStrike" spc="-1" dirty="0" err="1">
                <a:solidFill>
                  <a:srgbClr val="000000"/>
                </a:solidFill>
                <a:latin typeface="Arial"/>
              </a:rPr>
              <a:t>naruszana</a:t>
            </a:r>
            <a:r>
              <a:rPr lang="en-US" sz="2270" b="1" strike="noStrike" spc="-1" dirty="0">
                <a:solidFill>
                  <a:srgbClr val="000000"/>
                </a:solidFill>
                <a:latin typeface="Arial"/>
              </a:rPr>
              <a:t> (</a:t>
            </a:r>
            <a:r>
              <a:rPr lang="en-US" sz="2270" b="1" strike="noStrike" spc="-1" dirty="0" err="1">
                <a:solidFill>
                  <a:srgbClr val="000000"/>
                </a:solidFill>
                <a:latin typeface="Arial"/>
              </a:rPr>
              <a:t>SlipStream</a:t>
            </a:r>
            <a:r>
              <a:rPr lang="en-US" sz="2270" b="1" strike="noStrike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270" b="1" strike="noStrike" spc="-1" dirty="0" err="1">
                <a:solidFill>
                  <a:srgbClr val="000000"/>
                </a:solidFill>
                <a:latin typeface="Arial"/>
              </a:rPr>
              <a:t>świeża</a:t>
            </a:r>
            <a:r>
              <a:rPr lang="en-US" sz="2270" b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70" b="1" strike="noStrike" spc="-1" dirty="0" err="1">
                <a:solidFill>
                  <a:srgbClr val="000000"/>
                </a:solidFill>
                <a:latin typeface="Arial"/>
              </a:rPr>
              <a:t>technika</a:t>
            </a:r>
            <a:r>
              <a:rPr lang="en-US" sz="2270" b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70" b="1" strike="noStrike" spc="-1" dirty="0" err="1">
                <a:solidFill>
                  <a:srgbClr val="000000"/>
                </a:solidFill>
                <a:latin typeface="Arial"/>
              </a:rPr>
              <a:t>opublikowana</a:t>
            </a:r>
            <a:r>
              <a:rPr lang="en-US" sz="2270" b="1" strike="noStrike" spc="-1" dirty="0">
                <a:solidFill>
                  <a:srgbClr val="000000"/>
                </a:solidFill>
                <a:latin typeface="Arial"/>
              </a:rPr>
              <a:t> 01.11.2020: </a:t>
            </a:r>
            <a:r>
              <a:rPr lang="en-US" sz="2270" b="1" u="sng" strike="noStrike" spc="-1" dirty="0">
                <a:solidFill>
                  <a:srgbClr val="0563C1"/>
                </a:solidFill>
                <a:uFillTx/>
                <a:latin typeface="Arial"/>
                <a:hlinkClick r:id="rId2"/>
              </a:rPr>
              <a:t>https://samy.pl/slipstream/</a:t>
            </a:r>
            <a:r>
              <a:rPr lang="en-US" sz="2270" b="1" strike="noStrike" spc="-1" dirty="0">
                <a:solidFill>
                  <a:srgbClr val="000000"/>
                </a:solidFill>
                <a:latin typeface="Arial"/>
              </a:rPr>
              <a:t>) - </a:t>
            </a:r>
            <a:r>
              <a:rPr lang="en-US" sz="2270" b="1" strike="noStrike" spc="-1" dirty="0" err="1">
                <a:solidFill>
                  <a:srgbClr val="000000"/>
                </a:solidFill>
                <a:latin typeface="Arial"/>
              </a:rPr>
              <a:t>kolejny</a:t>
            </a:r>
            <a:r>
              <a:rPr lang="en-US" sz="2270" b="1" strike="noStrike" spc="-1" dirty="0">
                <a:solidFill>
                  <a:srgbClr val="000000"/>
                </a:solidFill>
                <a:latin typeface="Arial"/>
              </a:rPr>
              <a:t> argument </a:t>
            </a:r>
            <a:r>
              <a:rPr lang="en-US" sz="2270" b="1" strike="noStrike" spc="-1" dirty="0" err="1">
                <a:solidFill>
                  <a:srgbClr val="000000"/>
                </a:solidFill>
                <a:latin typeface="Arial"/>
              </a:rPr>
              <a:t>na</a:t>
            </a:r>
            <a:r>
              <a:rPr lang="en-US" sz="2270" b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70" b="1" strike="noStrike" spc="-1" dirty="0" err="1">
                <a:solidFill>
                  <a:srgbClr val="000000"/>
                </a:solidFill>
                <a:latin typeface="Arial"/>
              </a:rPr>
              <a:t>rzecz</a:t>
            </a:r>
            <a:r>
              <a:rPr lang="en-US" sz="2270" b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70" b="1" strike="noStrike" spc="-1" dirty="0" err="1">
                <a:solidFill>
                  <a:srgbClr val="000000"/>
                </a:solidFill>
                <a:latin typeface="Arial"/>
              </a:rPr>
              <a:t>modelu</a:t>
            </a:r>
            <a:r>
              <a:rPr lang="en-US" sz="2270" b="1" strike="noStrike" spc="-1" dirty="0">
                <a:solidFill>
                  <a:srgbClr val="000000"/>
                </a:solidFill>
                <a:latin typeface="Arial"/>
              </a:rPr>
              <a:t> Zero Trust  </a:t>
            </a:r>
            <a:r>
              <a:rPr lang="pl-PL" sz="1800" b="1" strike="noStrike" spc="-1" dirty="0">
                <a:solidFill>
                  <a:srgbClr val="000000"/>
                </a:solidFill>
                <a:latin typeface="Calibri"/>
              </a:rPr>
              <a:t>😎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106" name="Picture 2" descr="Icon&#10;&#10;Description automatically generated"/>
          <p:cNvPicPr/>
          <p:nvPr/>
        </p:nvPicPr>
        <p:blipFill>
          <a:blip r:embed="rId3"/>
          <a:stretch/>
        </p:blipFill>
        <p:spPr>
          <a:xfrm>
            <a:off x="10176120" y="129240"/>
            <a:ext cx="1408320" cy="1408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711000" y="194040"/>
            <a:ext cx="10942920" cy="1292400"/>
          </a:xfrm>
          <a:prstGeom prst="rect">
            <a:avLst/>
          </a:prstGeom>
          <a:noFill/>
          <a:ln w="0">
            <a:noFill/>
          </a:ln>
        </p:spPr>
        <p:txBody>
          <a:bodyPr tIns="190440" anchor="ctr">
            <a:normAutofit/>
          </a:bodyPr>
          <a:lstStyle/>
          <a:p>
            <a:pPr marL="44280">
              <a:lnSpc>
                <a:spcPct val="90000"/>
              </a:lnSpc>
              <a:buNone/>
            </a:pPr>
            <a:r>
              <a:rPr lang="en-US" sz="4808" b="1" strike="noStrike" spc="284" baseline="-18000">
                <a:solidFill>
                  <a:srgbClr val="000000"/>
                </a:solidFill>
                <a:latin typeface="Consolas"/>
              </a:rPr>
              <a:t>Rozproszenie infrastruktury, mobile, BYOD</a:t>
            </a:r>
            <a:endParaRPr lang="en-US" sz="481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object 5"/>
          <p:cNvSpPr/>
          <p:nvPr/>
        </p:nvSpPr>
        <p:spPr>
          <a:xfrm>
            <a:off x="711000" y="1867680"/>
            <a:ext cx="11024280" cy="349326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36684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270" b="0" strike="noStrike" spc="-1" dirty="0" err="1">
                <a:solidFill>
                  <a:srgbClr val="000000"/>
                </a:solidFill>
                <a:latin typeface="Arial"/>
              </a:rPr>
              <a:t>Aktualnie</a:t>
            </a:r>
            <a:r>
              <a:rPr lang="en-US" sz="227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70" b="0" strike="noStrike" spc="-1" dirty="0" err="1">
                <a:solidFill>
                  <a:srgbClr val="000000"/>
                </a:solidFill>
                <a:latin typeface="Arial"/>
              </a:rPr>
              <a:t>infrastruktura</a:t>
            </a:r>
            <a:r>
              <a:rPr lang="en-US" sz="227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70" b="0" strike="noStrike" spc="-1" dirty="0" err="1">
                <a:solidFill>
                  <a:srgbClr val="000000"/>
                </a:solidFill>
                <a:latin typeface="Arial"/>
              </a:rPr>
              <a:t>każdej</a:t>
            </a:r>
            <a:r>
              <a:rPr lang="en-US" sz="227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70" b="0" strike="noStrike" spc="-1" dirty="0" err="1">
                <a:solidFill>
                  <a:srgbClr val="000000"/>
                </a:solidFill>
                <a:latin typeface="Arial"/>
              </a:rPr>
              <a:t>organizacji</a:t>
            </a:r>
            <a:r>
              <a:rPr lang="en-US" sz="2270" b="0" strike="noStrike" spc="-1" dirty="0">
                <a:solidFill>
                  <a:srgbClr val="000000"/>
                </a:solidFill>
                <a:latin typeface="Arial"/>
              </a:rPr>
              <a:t> jest </a:t>
            </a:r>
            <a:r>
              <a:rPr lang="en-US" sz="2270" b="0" strike="noStrike" spc="-1" dirty="0" err="1">
                <a:solidFill>
                  <a:srgbClr val="000000"/>
                </a:solidFill>
                <a:latin typeface="Arial"/>
              </a:rPr>
              <a:t>rozproszona</a:t>
            </a:r>
            <a:r>
              <a:rPr lang="en-US" sz="2270" b="0" strike="noStrike" spc="-1" dirty="0">
                <a:solidFill>
                  <a:srgbClr val="000000"/>
                </a:solidFill>
                <a:latin typeface="Arial"/>
              </a:rPr>
              <a:t> (</a:t>
            </a:r>
            <a:r>
              <a:rPr lang="en-US" sz="2270" b="0" strike="noStrike" spc="-1" dirty="0" err="1">
                <a:solidFill>
                  <a:srgbClr val="000000"/>
                </a:solidFill>
                <a:latin typeface="Arial"/>
              </a:rPr>
              <a:t>i</a:t>
            </a:r>
            <a:r>
              <a:rPr lang="en-US" sz="227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70" b="0" strike="noStrike" spc="-1" dirty="0" err="1">
                <a:solidFill>
                  <a:srgbClr val="000000"/>
                </a:solidFill>
                <a:latin typeface="Arial"/>
              </a:rPr>
              <a:t>wiążą</a:t>
            </a:r>
            <a:r>
              <a:rPr lang="en-US" sz="227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70" b="0" strike="noStrike" spc="-1" dirty="0" err="1">
                <a:solidFill>
                  <a:srgbClr val="000000"/>
                </a:solidFill>
                <a:latin typeface="Arial"/>
              </a:rPr>
              <a:t>się</a:t>
            </a:r>
            <a:r>
              <a:rPr lang="en-US" sz="2270" b="0" strike="noStrike" spc="-1" dirty="0">
                <a:solidFill>
                  <a:srgbClr val="000000"/>
                </a:solidFill>
                <a:latin typeface="Arial"/>
              </a:rPr>
              <a:t> z </a:t>
            </a:r>
            <a:r>
              <a:rPr lang="en-US" sz="2270" b="0" strike="noStrike" spc="-1" dirty="0" err="1">
                <a:solidFill>
                  <a:srgbClr val="000000"/>
                </a:solidFill>
                <a:latin typeface="Arial"/>
              </a:rPr>
              <a:t>tym</a:t>
            </a:r>
            <a:r>
              <a:rPr lang="en-US" sz="227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70" b="0" strike="noStrike" spc="-1" dirty="0" err="1">
                <a:solidFill>
                  <a:srgbClr val="000000"/>
                </a:solidFill>
                <a:latin typeface="Arial"/>
              </a:rPr>
              <a:t>wyzwania</a:t>
            </a:r>
            <a:r>
              <a:rPr lang="en-US" sz="227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70" b="0" strike="noStrike" spc="-1" dirty="0" err="1">
                <a:solidFill>
                  <a:srgbClr val="000000"/>
                </a:solidFill>
                <a:latin typeface="Arial"/>
              </a:rPr>
              <a:t>bezpieczeństwa</a:t>
            </a:r>
            <a:r>
              <a:rPr lang="en-US" sz="2270" b="0" strike="noStrike" spc="-1" dirty="0">
                <a:solidFill>
                  <a:srgbClr val="000000"/>
                </a:solidFill>
                <a:latin typeface="Arial"/>
              </a:rPr>
              <a:t>)</a:t>
            </a:r>
            <a:endParaRPr lang="en-US" sz="2270" b="0" strike="noStrike" spc="-1" dirty="0">
              <a:latin typeface="Arial"/>
            </a:endParaRPr>
          </a:p>
          <a:p>
            <a:pPr marL="36684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270" b="0" strike="noStrike" spc="-1" dirty="0" err="1">
                <a:solidFill>
                  <a:srgbClr val="000000"/>
                </a:solidFill>
                <a:latin typeface="Arial"/>
              </a:rPr>
              <a:t>Urządzenia</a:t>
            </a:r>
            <a:r>
              <a:rPr lang="en-US" sz="227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70" b="0" strike="noStrike" spc="-1" dirty="0" err="1">
                <a:solidFill>
                  <a:srgbClr val="000000"/>
                </a:solidFill>
                <a:latin typeface="Arial"/>
              </a:rPr>
              <a:t>mobilne</a:t>
            </a:r>
            <a:r>
              <a:rPr lang="en-US" sz="2270" b="0" strike="noStrike" spc="-1" dirty="0">
                <a:solidFill>
                  <a:srgbClr val="000000"/>
                </a:solidFill>
                <a:latin typeface="Arial"/>
              </a:rPr>
              <a:t> (</a:t>
            </a:r>
            <a:r>
              <a:rPr lang="en-US" sz="2270" b="0" strike="noStrike" spc="-1" dirty="0" err="1">
                <a:solidFill>
                  <a:srgbClr val="000000"/>
                </a:solidFill>
                <a:latin typeface="Arial"/>
              </a:rPr>
              <a:t>przede</a:t>
            </a:r>
            <a:r>
              <a:rPr lang="en-US" sz="227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70" b="0" strike="noStrike" spc="-1" dirty="0" err="1">
                <a:solidFill>
                  <a:srgbClr val="000000"/>
                </a:solidFill>
                <a:latin typeface="Arial"/>
              </a:rPr>
              <a:t>wszystkim</a:t>
            </a:r>
            <a:r>
              <a:rPr lang="en-US" sz="227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70" b="0" strike="noStrike" spc="-1" dirty="0" err="1">
                <a:solidFill>
                  <a:srgbClr val="000000"/>
                </a:solidFill>
                <a:latin typeface="Arial"/>
              </a:rPr>
              <a:t>smartfony</a:t>
            </a:r>
            <a:r>
              <a:rPr lang="en-US" sz="2270" b="0" strike="noStrike" spc="-1" dirty="0">
                <a:solidFill>
                  <a:srgbClr val="000000"/>
                </a:solidFill>
                <a:latin typeface="Arial"/>
              </a:rPr>
              <a:t>) </a:t>
            </a:r>
            <a:r>
              <a:rPr lang="pl-PL" sz="2270" b="0" strike="noStrike" spc="-1" dirty="0">
                <a:solidFill>
                  <a:srgbClr val="000000"/>
                </a:solidFill>
                <a:latin typeface="Arial"/>
              </a:rPr>
              <a:t>są </a:t>
            </a:r>
            <a:r>
              <a:rPr lang="en-US" sz="2270" b="0" strike="noStrike" spc="-1" dirty="0" err="1">
                <a:solidFill>
                  <a:srgbClr val="000000"/>
                </a:solidFill>
                <a:latin typeface="Arial"/>
              </a:rPr>
              <a:t>powszechnie</a:t>
            </a:r>
            <a:r>
              <a:rPr lang="en-US" sz="227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70" b="0" strike="noStrike" spc="-1" dirty="0" err="1">
                <a:solidFill>
                  <a:srgbClr val="000000"/>
                </a:solidFill>
                <a:latin typeface="Arial"/>
              </a:rPr>
              <a:t>stosowane</a:t>
            </a:r>
            <a:r>
              <a:rPr lang="en-US" sz="2270" b="0" strike="noStrike" spc="-1" dirty="0">
                <a:solidFill>
                  <a:srgbClr val="000000"/>
                </a:solidFill>
                <a:latin typeface="Arial"/>
              </a:rPr>
              <a:t> do </a:t>
            </a:r>
            <a:r>
              <a:rPr lang="en-US" sz="2270" b="0" strike="noStrike" spc="-1" dirty="0" err="1">
                <a:solidFill>
                  <a:srgbClr val="000000"/>
                </a:solidFill>
                <a:latin typeface="Arial"/>
              </a:rPr>
              <a:t>pracy</a:t>
            </a:r>
            <a:r>
              <a:rPr lang="en-US" sz="2270" b="0" strike="noStrike" spc="-1" dirty="0">
                <a:solidFill>
                  <a:srgbClr val="000000"/>
                </a:solidFill>
                <a:latin typeface="Arial"/>
              </a:rPr>
              <a:t>/</a:t>
            </a:r>
            <a:r>
              <a:rPr lang="en-US" sz="2270" b="0" strike="noStrike" spc="-1" dirty="0" err="1">
                <a:solidFill>
                  <a:srgbClr val="000000"/>
                </a:solidFill>
                <a:latin typeface="Arial"/>
              </a:rPr>
              <a:t>celów</a:t>
            </a:r>
            <a:r>
              <a:rPr lang="en-US" sz="227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70" b="0" strike="noStrike" spc="-1" dirty="0" err="1">
                <a:solidFill>
                  <a:srgbClr val="000000"/>
                </a:solidFill>
                <a:latin typeface="Arial"/>
              </a:rPr>
              <a:t>służbowych</a:t>
            </a:r>
            <a:r>
              <a:rPr lang="en-US" sz="2270" b="0" strike="noStrike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pl-PL" sz="2270" b="0" strike="noStrike" spc="-1" dirty="0">
                <a:solidFill>
                  <a:srgbClr val="000000"/>
                </a:solidFill>
                <a:latin typeface="Arial"/>
              </a:rPr>
              <a:t>co tworzy potrzebę </a:t>
            </a:r>
            <a:r>
              <a:rPr lang="en-US" sz="2270" b="0" strike="noStrike" spc="-1" dirty="0">
                <a:solidFill>
                  <a:srgbClr val="000000"/>
                </a:solidFill>
                <a:latin typeface="Arial"/>
              </a:rPr>
              <a:t>MDM (Mobile Device Management)</a:t>
            </a:r>
            <a:endParaRPr lang="en-US" sz="2270" b="0" strike="noStrike" spc="-1" dirty="0">
              <a:latin typeface="Arial"/>
            </a:endParaRPr>
          </a:p>
          <a:p>
            <a:pPr marL="36684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270" b="0" strike="noStrike" spc="-1" dirty="0" err="1">
                <a:solidFill>
                  <a:srgbClr val="000000"/>
                </a:solidFill>
                <a:latin typeface="Arial"/>
              </a:rPr>
              <a:t>Używanie</a:t>
            </a:r>
            <a:r>
              <a:rPr lang="en-US" sz="227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70" b="0" strike="noStrike" spc="-1" dirty="0" err="1">
                <a:solidFill>
                  <a:srgbClr val="000000"/>
                </a:solidFill>
                <a:latin typeface="Arial"/>
              </a:rPr>
              <a:t>prywatnego</a:t>
            </a:r>
            <a:r>
              <a:rPr lang="en-US" sz="227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70" b="0" strike="noStrike" spc="-1" dirty="0" err="1">
                <a:solidFill>
                  <a:srgbClr val="000000"/>
                </a:solidFill>
                <a:latin typeface="Arial"/>
              </a:rPr>
              <a:t>sprzętu</a:t>
            </a:r>
            <a:r>
              <a:rPr lang="en-US" sz="2270" b="0" strike="noStrike" spc="-1" dirty="0">
                <a:solidFill>
                  <a:srgbClr val="000000"/>
                </a:solidFill>
                <a:latin typeface="Arial"/>
              </a:rPr>
              <a:t>, Bring Your Own Device</a:t>
            </a:r>
            <a:endParaRPr lang="en-US" sz="2270" b="0" strike="noStrike" spc="-1" dirty="0">
              <a:latin typeface="Arial"/>
            </a:endParaRPr>
          </a:p>
          <a:p>
            <a:pPr marL="36684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270" b="0" strike="noStrike" spc="-1" dirty="0" err="1">
                <a:solidFill>
                  <a:srgbClr val="000000"/>
                </a:solidFill>
                <a:latin typeface="Arial"/>
              </a:rPr>
              <a:t>Zasoby</a:t>
            </a:r>
            <a:r>
              <a:rPr lang="en-US" sz="227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70" b="0" strike="noStrike" spc="-1" dirty="0" err="1">
                <a:solidFill>
                  <a:srgbClr val="000000"/>
                </a:solidFill>
                <a:latin typeface="Arial"/>
              </a:rPr>
              <a:t>organizacji</a:t>
            </a:r>
            <a:r>
              <a:rPr lang="en-US" sz="227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70" b="0" strike="noStrike" spc="-1" dirty="0" err="1">
                <a:solidFill>
                  <a:srgbClr val="000000"/>
                </a:solidFill>
                <a:latin typeface="Arial"/>
              </a:rPr>
              <a:t>rozproszone</a:t>
            </a:r>
            <a:r>
              <a:rPr lang="en-US" sz="227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70" b="0" strike="noStrike" spc="-1" dirty="0" err="1">
                <a:solidFill>
                  <a:srgbClr val="000000"/>
                </a:solidFill>
                <a:latin typeface="Arial"/>
              </a:rPr>
              <a:t>pomiędzy</a:t>
            </a:r>
            <a:r>
              <a:rPr lang="pl-PL" sz="2270" spc="-1" dirty="0">
                <a:solidFill>
                  <a:srgbClr val="000000"/>
                </a:solidFill>
                <a:latin typeface="Arial"/>
              </a:rPr>
              <a:t>, co angażuje zespoły bezpieczeństwa na kilku frontach:</a:t>
            </a:r>
            <a:endParaRPr lang="en-US" sz="2270" b="0" strike="noStrike" spc="-1" dirty="0">
              <a:latin typeface="Arial"/>
            </a:endParaRPr>
          </a:p>
          <a:p>
            <a:pPr marL="1085760" lvl="1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270" b="0" strike="noStrike" spc="-1" dirty="0">
                <a:solidFill>
                  <a:srgbClr val="000000"/>
                </a:solidFill>
                <a:latin typeface="Arial"/>
              </a:rPr>
              <a:t>home office (</a:t>
            </a:r>
            <a:r>
              <a:rPr lang="en-US" sz="2270" b="0" strike="noStrike" spc="-1" dirty="0" err="1">
                <a:solidFill>
                  <a:srgbClr val="000000"/>
                </a:solidFill>
                <a:latin typeface="Arial"/>
              </a:rPr>
              <a:t>laptopty</a:t>
            </a:r>
            <a:r>
              <a:rPr lang="en-US" sz="2270" b="0" strike="noStrike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270" b="0" strike="noStrike" spc="-1" dirty="0" err="1">
                <a:solidFill>
                  <a:srgbClr val="000000"/>
                </a:solidFill>
                <a:latin typeface="Arial"/>
              </a:rPr>
              <a:t>urządzenia</a:t>
            </a:r>
            <a:r>
              <a:rPr lang="en-US" sz="227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70" b="0" strike="noStrike" spc="-1" dirty="0" err="1">
                <a:solidFill>
                  <a:srgbClr val="000000"/>
                </a:solidFill>
                <a:latin typeface="Arial"/>
              </a:rPr>
              <a:t>mobilne</a:t>
            </a:r>
            <a:r>
              <a:rPr lang="en-US" sz="2270" b="0" strike="noStrike" spc="-1" dirty="0">
                <a:solidFill>
                  <a:srgbClr val="000000"/>
                </a:solidFill>
                <a:latin typeface="Arial"/>
              </a:rPr>
              <a:t>),</a:t>
            </a:r>
            <a:endParaRPr lang="en-US" sz="2270" b="0" strike="noStrike" spc="-1" dirty="0">
              <a:latin typeface="Arial"/>
            </a:endParaRPr>
          </a:p>
          <a:p>
            <a:pPr marL="1085760" lvl="1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270" b="0" strike="noStrike" spc="-1" dirty="0">
                <a:solidFill>
                  <a:srgbClr val="000000"/>
                </a:solidFill>
                <a:latin typeface="Arial"/>
              </a:rPr>
              <a:t>cloud,</a:t>
            </a:r>
            <a:endParaRPr lang="en-US" sz="2270" b="0" strike="noStrike" spc="-1" dirty="0">
              <a:latin typeface="Arial"/>
            </a:endParaRPr>
          </a:p>
          <a:p>
            <a:pPr marL="1085760" lvl="1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270" b="0" strike="noStrike" spc="-1" dirty="0">
                <a:solidFill>
                  <a:srgbClr val="000000"/>
                </a:solidFill>
                <a:latin typeface="Arial"/>
              </a:rPr>
              <a:t>on-premises.</a:t>
            </a:r>
            <a:endParaRPr lang="en-US" sz="227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object 6"/>
          <p:cNvSpPr/>
          <p:nvPr/>
        </p:nvSpPr>
        <p:spPr>
          <a:xfrm>
            <a:off x="1540440" y="3153240"/>
            <a:ext cx="9151200" cy="546840"/>
          </a:xfrm>
          <a:prstGeom prst="rect">
            <a:avLst/>
          </a:prstGeom>
          <a:solidFill>
            <a:schemeClr val="tx1">
              <a:alpha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1520" algn="ctr">
              <a:lnSpc>
                <a:spcPct val="100000"/>
              </a:lnSpc>
              <a:buNone/>
            </a:pPr>
            <a:r>
              <a:rPr lang="en-US" sz="3590" b="0" strike="noStrike" spc="-1">
                <a:solidFill>
                  <a:srgbClr val="FFFFFF"/>
                </a:solidFill>
                <a:latin typeface="Arial"/>
              </a:rPr>
              <a:t>Koniec części #I</a:t>
            </a:r>
            <a:endParaRPr lang="en-US" sz="3590" b="0" strike="noStrike" spc="-1">
              <a:latin typeface="Arial"/>
            </a:endParaRPr>
          </a:p>
        </p:txBody>
      </p:sp>
      <p:sp>
        <p:nvSpPr>
          <p:cNvPr id="110" name="object 10"/>
          <p:cNvSpPr/>
          <p:nvPr/>
        </p:nvSpPr>
        <p:spPr>
          <a:xfrm>
            <a:off x="7395480" y="3561480"/>
            <a:ext cx="27000" cy="6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10" b="0" strike="noStrike" spc="-38">
                <a:solidFill>
                  <a:srgbClr val="9E9C9E"/>
                </a:solidFill>
                <a:latin typeface="Times New Roman"/>
              </a:rPr>
              <a:t>'</a:t>
            </a:r>
            <a:endParaRPr lang="en-US" sz="41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000" b="0" u="sng" strike="noStrike" spc="-1">
                <a:solidFill>
                  <a:srgbClr val="000000"/>
                </a:solidFill>
                <a:uFillTx/>
                <a:latin typeface="Calibri Light"/>
              </a:rPr>
              <a:t>Źródła użytych grafik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838080" y="134532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l-PL" sz="1100" b="0" strike="noStrike" spc="-1">
                <a:solidFill>
                  <a:srgbClr val="000000"/>
                </a:solidFill>
                <a:latin typeface="Calibri"/>
              </a:rPr>
              <a:t>https://salientnetworks.com/wp-content/uploads/2019/06/An-Introductory-Guide-to-Understanding-Network-Infrastructure.jpg</a:t>
            </a:r>
            <a:endParaRPr lang="en-US" sz="11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100" b="0" strike="noStrike" spc="-1">
                <a:solidFill>
                  <a:srgbClr val="000000"/>
                </a:solidFill>
                <a:latin typeface="Calibri"/>
              </a:rPr>
              <a:t>https://encrypted-tbn0.gstatic.com/images?q=tbn%3AANd9GcTaFcGBFVf_TtTOr_B0tPQBaC0fdlUVAtSeKw&amp;usqp=CAU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100" b="0" strike="noStrike" spc="-1">
                <a:solidFill>
                  <a:srgbClr val="000000"/>
                </a:solidFill>
                <a:latin typeface="Calibri"/>
              </a:rPr>
              <a:t>https://www.guruadvisor.net/images/numero11/cloud.png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100" b="0" strike="noStrike" spc="-1">
                <a:solidFill>
                  <a:srgbClr val="000000"/>
                </a:solidFill>
                <a:latin typeface="Calibri"/>
              </a:rPr>
              <a:t>https://www.area19delegate.org/wp-content/uploads/2018/08/on-premise-iaas-paas.png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100" b="0" strike="noStrike" spc="-1">
                <a:solidFill>
                  <a:srgbClr val="000000"/>
                </a:solidFill>
                <a:latin typeface="Calibri"/>
              </a:rPr>
              <a:t>https://www.onlinecomputertips.com/images/networking/n146.jpg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100" b="0" strike="noStrike" spc="-1">
                <a:solidFill>
                  <a:srgbClr val="000000"/>
                </a:solidFill>
                <a:latin typeface="Calibri"/>
              </a:rPr>
              <a:t>https://external-content.duckduckgo.com/iu/?u=http%3A%2F%2Fsharepointmaven.com%2Fwp-content%2Fuploads%2F2016%2F06%2Fhome-icon2.png&amp;f=1&amp;nofb=1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11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1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bject 4"/>
          <p:cNvSpPr/>
          <p:nvPr/>
        </p:nvSpPr>
        <p:spPr>
          <a:xfrm>
            <a:off x="1619640" y="615240"/>
            <a:ext cx="7768080" cy="63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1520" algn="ctr">
              <a:lnSpc>
                <a:spcPct val="100000"/>
              </a:lnSpc>
              <a:buNone/>
              <a:tabLst>
                <a:tab pos="2285280" algn="l"/>
              </a:tabLst>
            </a:pPr>
            <a:r>
              <a:rPr lang="en-US" sz="4180" b="1" u="sng" strike="noStrike" spc="253">
                <a:solidFill>
                  <a:srgbClr val="000000"/>
                </a:solidFill>
                <a:uFillTx/>
                <a:latin typeface="Consolas"/>
              </a:rPr>
              <a:t>PLAN WYKŁADÓW</a:t>
            </a:r>
            <a:endParaRPr lang="en-US" sz="4180" b="0" strike="noStrike" spc="-1">
              <a:latin typeface="Arial"/>
            </a:endParaRPr>
          </a:p>
        </p:txBody>
      </p:sp>
      <p:sp>
        <p:nvSpPr>
          <p:cNvPr id="49" name="object 5"/>
          <p:cNvSpPr/>
          <p:nvPr/>
        </p:nvSpPr>
        <p:spPr>
          <a:xfrm>
            <a:off x="1619640" y="1735920"/>
            <a:ext cx="9509760" cy="341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I 	Infrastruktura IT</a:t>
            </a:r>
            <a:endParaRPr lang="en-US" sz="2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II 	Wprowadzenie do bezpieczeństwa IT</a:t>
            </a:r>
            <a:endParaRPr lang="en-US" sz="2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III 	Bezpieczeństwo ofensywne</a:t>
            </a:r>
            <a:endParaRPr lang="en-US" sz="2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IV	Incydenty bezpieczeństwa i związana z nimi terminologia</a:t>
            </a:r>
            <a:endParaRPr lang="en-US" sz="2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V	Wykrywanie incydentów bezpieczeństwa</a:t>
            </a:r>
            <a:endParaRPr lang="en-US" sz="2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VI	Reagowanie na incydenty bezpieczeństwa</a:t>
            </a:r>
            <a:endParaRPr lang="en-US" sz="2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VII   Wybrane przykłady i statystyki</a:t>
            </a:r>
            <a:endParaRPr lang="en-US" sz="2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VIII	Zaliczenie (test w formie pisemnej)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88840" y="362160"/>
            <a:ext cx="10961280" cy="931680"/>
          </a:xfrm>
          <a:prstGeom prst="rect">
            <a:avLst/>
          </a:prstGeom>
          <a:noFill/>
          <a:ln w="0">
            <a:noFill/>
          </a:ln>
        </p:spPr>
        <p:txBody>
          <a:bodyPr tIns="190440" anchor="ctr">
            <a:normAutofit/>
          </a:bodyPr>
          <a:lstStyle/>
          <a:p>
            <a:pPr marL="44280">
              <a:lnSpc>
                <a:spcPct val="90000"/>
              </a:lnSpc>
              <a:buNone/>
            </a:pPr>
            <a:r>
              <a:rPr lang="en-US" sz="4810" b="1" strike="noStrike" spc="284">
                <a:solidFill>
                  <a:srgbClr val="000000"/>
                </a:solidFill>
                <a:latin typeface="Consolas"/>
              </a:rPr>
              <a:t>Podstawy infrastruktury IT</a:t>
            </a:r>
            <a:endParaRPr lang="en-US" sz="481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object 5"/>
          <p:cNvSpPr/>
          <p:nvPr/>
        </p:nvSpPr>
        <p:spPr>
          <a:xfrm>
            <a:off x="1118160" y="1857600"/>
            <a:ext cx="10501920" cy="3114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36684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270" b="0" strike="noStrike" spc="-1">
                <a:solidFill>
                  <a:srgbClr val="000000"/>
                </a:solidFill>
                <a:latin typeface="Arial"/>
              </a:rPr>
              <a:t>On-premises</a:t>
            </a:r>
            <a:endParaRPr lang="en-US" sz="2270" b="0" strike="noStrike" spc="-1">
              <a:latin typeface="Arial"/>
            </a:endParaRPr>
          </a:p>
          <a:p>
            <a:pPr marL="36684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270" b="0" strike="noStrike" spc="-1">
                <a:solidFill>
                  <a:srgbClr val="000000"/>
                </a:solidFill>
                <a:latin typeface="Arial"/>
              </a:rPr>
              <a:t>Cloud</a:t>
            </a:r>
            <a:endParaRPr lang="en-US" sz="2270" b="0" strike="noStrike" spc="-1">
              <a:latin typeface="Arial"/>
            </a:endParaRPr>
          </a:p>
          <a:p>
            <a:pPr marL="36684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270" b="0" strike="noStrike" spc="-1">
                <a:solidFill>
                  <a:srgbClr val="000000"/>
                </a:solidFill>
                <a:latin typeface="Arial"/>
              </a:rPr>
              <a:t>Hybrid</a:t>
            </a:r>
            <a:endParaRPr lang="en-US" sz="2270" b="0" strike="noStrike" spc="-1">
              <a:latin typeface="Arial"/>
            </a:endParaRPr>
          </a:p>
          <a:p>
            <a:pPr marL="36684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270" b="0" strike="noStrike" spc="-1">
                <a:solidFill>
                  <a:srgbClr val="000000"/>
                </a:solidFill>
                <a:latin typeface="Arial"/>
              </a:rPr>
              <a:t>NAT</a:t>
            </a:r>
            <a:endParaRPr lang="en-US" sz="2270" b="0" strike="noStrike" spc="-1">
              <a:latin typeface="Arial"/>
            </a:endParaRPr>
          </a:p>
          <a:p>
            <a:pPr marL="36684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270" b="0" strike="noStrike" spc="-1">
                <a:solidFill>
                  <a:srgbClr val="000000"/>
                </a:solidFill>
                <a:latin typeface="Arial"/>
              </a:rPr>
              <a:t>Proxy</a:t>
            </a:r>
            <a:endParaRPr lang="en-US" sz="2270" b="0" strike="noStrike" spc="-1">
              <a:latin typeface="Arial"/>
            </a:endParaRPr>
          </a:p>
          <a:p>
            <a:pPr marL="36684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270" b="0" strike="noStrike" spc="-1">
                <a:solidFill>
                  <a:srgbClr val="000000"/>
                </a:solidFill>
                <a:latin typeface="Arial"/>
              </a:rPr>
              <a:t>Work from home</a:t>
            </a:r>
            <a:endParaRPr lang="en-US" sz="2270" b="0" strike="noStrike" spc="-1">
              <a:latin typeface="Arial"/>
            </a:endParaRPr>
          </a:p>
          <a:p>
            <a:pPr marL="36684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270" b="0" strike="noStrike" spc="-1">
                <a:solidFill>
                  <a:srgbClr val="000000"/>
                </a:solidFill>
                <a:latin typeface="Arial"/>
              </a:rPr>
              <a:t>BYOD</a:t>
            </a:r>
            <a:endParaRPr lang="en-US" sz="2270" b="0" strike="noStrike" spc="-1">
              <a:latin typeface="Arial"/>
            </a:endParaRPr>
          </a:p>
          <a:p>
            <a:pPr marL="36684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270" b="0" strike="noStrike" spc="-1">
                <a:solidFill>
                  <a:srgbClr val="000000"/>
                </a:solidFill>
                <a:latin typeface="Arial"/>
              </a:rPr>
              <a:t>MDM</a:t>
            </a:r>
            <a:endParaRPr lang="en-US" sz="2270" b="0" strike="noStrike" spc="-1">
              <a:latin typeface="Arial"/>
            </a:endParaRPr>
          </a:p>
          <a:p>
            <a:pPr marL="36684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270" b="0" strike="noStrike" spc="-1">
                <a:solidFill>
                  <a:srgbClr val="000000"/>
                </a:solidFill>
                <a:latin typeface="Arial"/>
              </a:rPr>
              <a:t>Zero-trust</a:t>
            </a:r>
            <a:endParaRPr lang="en-US" sz="227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88840" y="362160"/>
            <a:ext cx="8964000" cy="931680"/>
          </a:xfrm>
          <a:prstGeom prst="rect">
            <a:avLst/>
          </a:prstGeom>
          <a:noFill/>
          <a:ln w="0">
            <a:noFill/>
          </a:ln>
        </p:spPr>
        <p:txBody>
          <a:bodyPr tIns="190440" anchor="ctr">
            <a:normAutofit/>
          </a:bodyPr>
          <a:lstStyle/>
          <a:p>
            <a:pPr marL="44280">
              <a:lnSpc>
                <a:spcPct val="90000"/>
              </a:lnSpc>
              <a:buNone/>
            </a:pPr>
            <a:r>
              <a:rPr lang="en-US" sz="4810" b="1" strike="noStrike" spc="284">
                <a:solidFill>
                  <a:srgbClr val="000000"/>
                </a:solidFill>
                <a:latin typeface="Consolas"/>
              </a:rPr>
              <a:t>Infrastruktura IT</a:t>
            </a:r>
            <a:endParaRPr lang="en-US" sz="481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object 5"/>
          <p:cNvSpPr/>
          <p:nvPr/>
        </p:nvSpPr>
        <p:spPr>
          <a:xfrm>
            <a:off x="1020600" y="1665360"/>
            <a:ext cx="10501920" cy="4151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23760">
              <a:lnSpc>
                <a:spcPct val="100000"/>
              </a:lnSpc>
              <a:buNone/>
            </a:pPr>
            <a:r>
              <a:rPr lang="en-US" sz="2270" b="0" strike="noStrike" spc="-1">
                <a:solidFill>
                  <a:srgbClr val="000000"/>
                </a:solidFill>
                <a:latin typeface="Arial"/>
              </a:rPr>
              <a:t>Elementy infrastruktury IT:</a:t>
            </a:r>
            <a:endParaRPr lang="en-US" sz="2270" b="0" strike="noStrike" spc="-1">
              <a:latin typeface="Arial"/>
            </a:endParaRPr>
          </a:p>
          <a:p>
            <a:pPr marL="36684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270" b="0" strike="noStrike" spc="-1">
                <a:solidFill>
                  <a:srgbClr val="000000"/>
                </a:solidFill>
                <a:latin typeface="Arial"/>
              </a:rPr>
              <a:t>sieć komputerowa</a:t>
            </a:r>
            <a:endParaRPr lang="en-US" sz="2270" b="0" strike="noStrike" spc="-1">
              <a:latin typeface="Arial"/>
            </a:endParaRPr>
          </a:p>
          <a:p>
            <a:pPr marL="1085760" lvl="1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270" b="0" strike="noStrike" spc="-1">
                <a:solidFill>
                  <a:srgbClr val="000000"/>
                </a:solidFill>
                <a:latin typeface="Arial"/>
              </a:rPr>
              <a:t>okablowanie, anteny i inne fizyczne elementy łączące</a:t>
            </a:r>
            <a:endParaRPr lang="en-US" sz="2270" b="0" strike="noStrike" spc="-1">
              <a:latin typeface="Arial"/>
            </a:endParaRPr>
          </a:p>
          <a:p>
            <a:pPr marL="1085760" lvl="1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270" b="0" strike="noStrike" spc="-1">
                <a:solidFill>
                  <a:srgbClr val="000000"/>
                </a:solidFill>
                <a:latin typeface="Arial"/>
              </a:rPr>
              <a:t>urządzenia sieciowe</a:t>
            </a:r>
            <a:endParaRPr lang="en-US" sz="2270" b="0" strike="noStrike" spc="-1">
              <a:latin typeface="Arial"/>
            </a:endParaRPr>
          </a:p>
          <a:p>
            <a:pPr marL="1486080" lvl="2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270" b="0" strike="noStrike" spc="-1">
                <a:solidFill>
                  <a:srgbClr val="000000"/>
                </a:solidFill>
                <a:latin typeface="Arial"/>
              </a:rPr>
              <a:t>routery, switche, access pointy, repeatery, modemy</a:t>
            </a:r>
            <a:endParaRPr lang="en-US" sz="2270" b="0" strike="noStrike" spc="-1">
              <a:latin typeface="Arial"/>
            </a:endParaRPr>
          </a:p>
          <a:p>
            <a:pPr marL="36684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270" b="0" strike="noStrike" spc="-1">
                <a:solidFill>
                  <a:srgbClr val="000000"/>
                </a:solidFill>
                <a:latin typeface="Arial"/>
              </a:rPr>
              <a:t>stacje robocze</a:t>
            </a:r>
            <a:endParaRPr lang="en-US" sz="2270" b="0" strike="noStrike" spc="-1">
              <a:latin typeface="Arial"/>
            </a:endParaRPr>
          </a:p>
          <a:p>
            <a:pPr marL="1085760" lvl="1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270" b="0" strike="noStrike" spc="-1">
                <a:solidFill>
                  <a:srgbClr val="000000"/>
                </a:solidFill>
                <a:latin typeface="Arial"/>
              </a:rPr>
              <a:t>komputery stacjonarne</a:t>
            </a:r>
            <a:endParaRPr lang="en-US" sz="2270" b="0" strike="noStrike" spc="-1">
              <a:latin typeface="Arial"/>
            </a:endParaRPr>
          </a:p>
          <a:p>
            <a:pPr marL="1085760" lvl="1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270" b="0" strike="noStrike" spc="-1">
                <a:solidFill>
                  <a:srgbClr val="000000"/>
                </a:solidFill>
                <a:latin typeface="Arial"/>
              </a:rPr>
              <a:t>laptopy</a:t>
            </a:r>
            <a:endParaRPr lang="en-US" sz="2270" b="0" strike="noStrike" spc="-1">
              <a:latin typeface="Arial"/>
            </a:endParaRPr>
          </a:p>
          <a:p>
            <a:pPr marL="1085760" lvl="1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270" b="0" strike="noStrike" spc="-1">
                <a:solidFill>
                  <a:srgbClr val="000000"/>
                </a:solidFill>
                <a:latin typeface="Arial"/>
              </a:rPr>
              <a:t>urządzenia mobilne</a:t>
            </a:r>
            <a:endParaRPr lang="en-US" sz="2270" b="0" strike="noStrike" spc="-1">
              <a:latin typeface="Arial"/>
            </a:endParaRPr>
          </a:p>
          <a:p>
            <a:pPr marL="36684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270" b="0" strike="noStrike" spc="-1">
                <a:solidFill>
                  <a:srgbClr val="000000"/>
                </a:solidFill>
                <a:latin typeface="Arial"/>
              </a:rPr>
              <a:t>serwery (stacjonarne komputery stale podłączone do sieci, pracujące 24h na dobę - 7 dni w tygodniu, dedykowane dla konkretnych usług sieciowych świadczonych wielu użytkownikom)</a:t>
            </a:r>
            <a:endParaRPr lang="en-US" sz="2270" b="0" strike="noStrike" spc="-1">
              <a:latin typeface="Arial"/>
            </a:endParaRPr>
          </a:p>
        </p:txBody>
      </p:sp>
      <p:pic>
        <p:nvPicPr>
          <p:cNvPr id="54" name="Picture 1"/>
          <p:cNvPicPr/>
          <p:nvPr/>
        </p:nvPicPr>
        <p:blipFill>
          <a:blip r:embed="rId2"/>
          <a:stretch/>
        </p:blipFill>
        <p:spPr>
          <a:xfrm>
            <a:off x="9060480" y="63000"/>
            <a:ext cx="3012480" cy="1878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06440" y="362160"/>
            <a:ext cx="11785320" cy="931680"/>
          </a:xfrm>
          <a:prstGeom prst="rect">
            <a:avLst/>
          </a:prstGeom>
          <a:noFill/>
          <a:ln w="0">
            <a:noFill/>
          </a:ln>
        </p:spPr>
        <p:txBody>
          <a:bodyPr tIns="190440" anchor="ctr">
            <a:normAutofit/>
          </a:bodyPr>
          <a:lstStyle/>
          <a:p>
            <a:pPr marL="44280">
              <a:lnSpc>
                <a:spcPct val="90000"/>
              </a:lnSpc>
              <a:buNone/>
            </a:pPr>
            <a:r>
              <a:rPr lang="en-US" sz="4810" b="1" strike="noStrike" spc="284">
                <a:solidFill>
                  <a:srgbClr val="000000"/>
                </a:solidFill>
                <a:latin typeface="Consolas"/>
              </a:rPr>
              <a:t>On-premise</a:t>
            </a:r>
            <a:endParaRPr lang="en-US" sz="481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object 5"/>
          <p:cNvSpPr/>
          <p:nvPr/>
        </p:nvSpPr>
        <p:spPr>
          <a:xfrm>
            <a:off x="687960" y="1978560"/>
            <a:ext cx="11024280" cy="4843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36684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270" b="0" strike="noStrike" spc="-1">
                <a:solidFill>
                  <a:srgbClr val="000000"/>
                </a:solidFill>
                <a:latin typeface="Arial"/>
              </a:rPr>
              <a:t>Pojęcie </a:t>
            </a:r>
            <a:r>
              <a:rPr lang="en-US" sz="2270" b="0" i="1" strike="noStrike" spc="-1">
                <a:solidFill>
                  <a:srgbClr val="000000"/>
                </a:solidFill>
                <a:latin typeface="Arial"/>
              </a:rPr>
              <a:t>on premise</a:t>
            </a:r>
            <a:r>
              <a:rPr lang="en-US" sz="2270" b="0" strike="noStrike" spc="-1">
                <a:solidFill>
                  <a:srgbClr val="000000"/>
                </a:solidFill>
                <a:latin typeface="Arial"/>
              </a:rPr>
              <a:t> odnosi się przede wszystkim do infrastruktury własnej</a:t>
            </a:r>
            <a:endParaRPr lang="en-US" sz="2270" b="0" strike="noStrike" spc="-1">
              <a:latin typeface="Arial"/>
            </a:endParaRPr>
          </a:p>
          <a:p>
            <a:pPr marL="36684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270" b="0" strike="noStrike" spc="-1">
                <a:solidFill>
                  <a:srgbClr val="000000"/>
                </a:solidFill>
                <a:latin typeface="Arial"/>
              </a:rPr>
              <a:t>Tj. będącej własnością naszej organizacji oraz fizycznie znajdującej się w budynkach należących do danej organizacji, np. biurze, biurowcu, data center itd.</a:t>
            </a:r>
            <a:endParaRPr lang="en-US" sz="2270" b="0" strike="noStrike" spc="-1">
              <a:latin typeface="Arial"/>
            </a:endParaRPr>
          </a:p>
          <a:p>
            <a:pPr marL="36684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270" b="0" strike="noStrike" spc="-1">
                <a:solidFill>
                  <a:srgbClr val="000000"/>
                </a:solidFill>
                <a:latin typeface="Arial"/>
              </a:rPr>
              <a:t>Występują pewne odstępstwa od tej definicji, również mieszczące się w pojęciu </a:t>
            </a:r>
            <a:r>
              <a:rPr lang="en-US" sz="2270" b="0" i="1" strike="noStrike" spc="-1">
                <a:solidFill>
                  <a:srgbClr val="000000"/>
                </a:solidFill>
                <a:latin typeface="Arial"/>
              </a:rPr>
              <a:t>on premise</a:t>
            </a:r>
            <a:r>
              <a:rPr lang="en-US" sz="2270" b="0" strike="noStrike" spc="-1">
                <a:solidFill>
                  <a:srgbClr val="000000"/>
                </a:solidFill>
                <a:latin typeface="Arial"/>
              </a:rPr>
              <a:t>, np.:</a:t>
            </a:r>
            <a:endParaRPr lang="en-US" sz="2270" b="0" strike="noStrike" spc="-1">
              <a:latin typeface="Arial"/>
            </a:endParaRPr>
          </a:p>
          <a:p>
            <a:pPr marL="1085760" lvl="1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270" b="0" strike="noStrike" spc="-1">
                <a:solidFill>
                  <a:srgbClr val="000000"/>
                </a:solidFill>
                <a:latin typeface="Arial"/>
              </a:rPr>
              <a:t>sam budynek - np. hala, biurowiec itd. jest  wynajmowany (zatem prawnie nie jest własnością, ale jest zgodnie z prawem oddany pod użytkowanie)</a:t>
            </a:r>
            <a:endParaRPr lang="en-US" sz="2270" b="0" strike="noStrike" spc="-1">
              <a:latin typeface="Arial"/>
            </a:endParaRPr>
          </a:p>
          <a:p>
            <a:pPr marL="1085760" lvl="1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270" b="0" strike="noStrike" spc="-1">
                <a:solidFill>
                  <a:srgbClr val="000000"/>
                </a:solidFill>
                <a:latin typeface="Arial"/>
              </a:rPr>
              <a:t>część infrastruktury on-premise może być wynajęta innej organizacji (partnerowi biznesowemu, klientowi itd.)</a:t>
            </a:r>
            <a:endParaRPr lang="en-US" sz="2270" b="0" strike="noStrike" spc="-1">
              <a:latin typeface="Arial"/>
            </a:endParaRPr>
          </a:p>
          <a:p>
            <a:pPr marL="36684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270" b="0" strike="noStrike" spc="-1">
                <a:solidFill>
                  <a:srgbClr val="000000"/>
                </a:solidFill>
                <a:latin typeface="Arial"/>
              </a:rPr>
              <a:t>Duże organizacje mają wiele geograficznych lokalizacji on-premise (tzw. </a:t>
            </a:r>
            <a:r>
              <a:rPr lang="en-US" sz="2270" b="0" i="1" strike="noStrike" spc="-1">
                <a:solidFill>
                  <a:srgbClr val="000000"/>
                </a:solidFill>
                <a:latin typeface="Arial"/>
              </a:rPr>
              <a:t>sites</a:t>
            </a:r>
            <a:r>
              <a:rPr lang="en-US" sz="2270" b="0" strike="noStrike" spc="-1">
                <a:solidFill>
                  <a:srgbClr val="000000"/>
                </a:solidFill>
                <a:latin typeface="Arial"/>
              </a:rPr>
              <a:t>), np. serwerownie (data center) i biura w kilku dużych miastach/w różnych krajach</a:t>
            </a:r>
            <a:endParaRPr lang="en-US" sz="2270" b="0" strike="noStrike" spc="-1">
              <a:latin typeface="Arial"/>
            </a:endParaRPr>
          </a:p>
          <a:p>
            <a:pPr marL="36684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270" b="0" strike="noStrike" spc="-1">
                <a:solidFill>
                  <a:srgbClr val="000000"/>
                </a:solidFill>
                <a:latin typeface="Arial"/>
              </a:rPr>
              <a:t>Pojęcie "on-premise" pojawiło się stosunkowo niedawno, celem odróżnienia własnej infrastruktury od infrastruktury chmurowej (</a:t>
            </a:r>
            <a:r>
              <a:rPr lang="en-US" sz="2270" b="0" i="1" strike="noStrike" spc="-1">
                <a:solidFill>
                  <a:srgbClr val="000000"/>
                </a:solidFill>
                <a:latin typeface="Arial"/>
              </a:rPr>
              <a:t>Cloud</a:t>
            </a:r>
            <a:r>
              <a:rPr lang="en-US" sz="2270" b="0" strike="noStrike" spc="-1">
                <a:solidFill>
                  <a:srgbClr val="000000"/>
                </a:solidFill>
                <a:latin typeface="Arial"/>
              </a:rPr>
              <a:t>)</a:t>
            </a:r>
            <a:endParaRPr lang="en-US" sz="227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270" b="0" strike="noStrike" spc="-1">
              <a:latin typeface="Arial"/>
            </a:endParaRPr>
          </a:p>
        </p:txBody>
      </p:sp>
      <p:pic>
        <p:nvPicPr>
          <p:cNvPr id="57" name="Picture 1"/>
          <p:cNvPicPr/>
          <p:nvPr/>
        </p:nvPicPr>
        <p:blipFill>
          <a:blip r:embed="rId2"/>
          <a:stretch/>
        </p:blipFill>
        <p:spPr>
          <a:xfrm>
            <a:off x="9284400" y="0"/>
            <a:ext cx="2891520" cy="1878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06440" y="362160"/>
            <a:ext cx="11785320" cy="931680"/>
          </a:xfrm>
          <a:prstGeom prst="rect">
            <a:avLst/>
          </a:prstGeom>
          <a:noFill/>
          <a:ln w="0">
            <a:noFill/>
          </a:ln>
        </p:spPr>
        <p:txBody>
          <a:bodyPr tIns="190440" anchor="ctr">
            <a:normAutofit/>
          </a:bodyPr>
          <a:lstStyle/>
          <a:p>
            <a:pPr marL="44280">
              <a:lnSpc>
                <a:spcPct val="90000"/>
              </a:lnSpc>
              <a:buNone/>
            </a:pPr>
            <a:r>
              <a:rPr lang="en-US" sz="4810" b="1" strike="noStrike" spc="284">
                <a:solidFill>
                  <a:srgbClr val="000000"/>
                </a:solidFill>
                <a:latin typeface="Consolas"/>
              </a:rPr>
              <a:t>Cloud, IaaS, SaaS</a:t>
            </a:r>
            <a:endParaRPr lang="en-US" sz="481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object 5"/>
          <p:cNvSpPr/>
          <p:nvPr/>
        </p:nvSpPr>
        <p:spPr>
          <a:xfrm>
            <a:off x="687960" y="1978560"/>
            <a:ext cx="11024280" cy="4497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36684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270" b="0" strike="noStrike" spc="-1" dirty="0" err="1">
                <a:solidFill>
                  <a:srgbClr val="000000"/>
                </a:solidFill>
                <a:latin typeface="Arial"/>
              </a:rPr>
              <a:t>Pojęcie</a:t>
            </a:r>
            <a:r>
              <a:rPr lang="en-US" sz="227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70" b="0" i="1" strike="noStrike" spc="-1" dirty="0">
                <a:solidFill>
                  <a:srgbClr val="000000"/>
                </a:solidFill>
                <a:latin typeface="Arial"/>
              </a:rPr>
              <a:t>cloud</a:t>
            </a:r>
            <a:r>
              <a:rPr lang="en-US" sz="2270" b="0" strike="noStrike" spc="-1" dirty="0">
                <a:solidFill>
                  <a:srgbClr val="000000"/>
                </a:solidFill>
                <a:latin typeface="Arial"/>
              </a:rPr>
              <a:t> jest </a:t>
            </a:r>
            <a:r>
              <a:rPr lang="en-US" sz="2270" b="0" strike="noStrike" spc="-1" dirty="0" err="1">
                <a:solidFill>
                  <a:srgbClr val="000000"/>
                </a:solidFill>
                <a:latin typeface="Arial"/>
              </a:rPr>
              <a:t>przede</a:t>
            </a:r>
            <a:r>
              <a:rPr lang="en-US" sz="227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70" b="0" strike="noStrike" spc="-1" dirty="0" err="1">
                <a:solidFill>
                  <a:srgbClr val="000000"/>
                </a:solidFill>
                <a:latin typeface="Arial"/>
              </a:rPr>
              <a:t>wszystkim</a:t>
            </a:r>
            <a:r>
              <a:rPr lang="en-US" sz="227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70" b="0" strike="noStrike" spc="-1" dirty="0" err="1">
                <a:solidFill>
                  <a:srgbClr val="000000"/>
                </a:solidFill>
                <a:latin typeface="Arial"/>
              </a:rPr>
              <a:t>przeciwieństwem</a:t>
            </a:r>
            <a:r>
              <a:rPr lang="en-US" sz="227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70" b="0" strike="noStrike" spc="-1" dirty="0" err="1">
                <a:solidFill>
                  <a:srgbClr val="000000"/>
                </a:solidFill>
                <a:latin typeface="Arial"/>
              </a:rPr>
              <a:t>pojęcia</a:t>
            </a:r>
            <a:r>
              <a:rPr lang="en-US" sz="227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70" b="0" i="1" strike="noStrike" spc="-1" dirty="0">
                <a:solidFill>
                  <a:srgbClr val="000000"/>
                </a:solidFill>
                <a:latin typeface="Arial"/>
              </a:rPr>
              <a:t>on-premise</a:t>
            </a:r>
            <a:endParaRPr lang="en-US" sz="2270" b="0" strike="noStrike" spc="-1" dirty="0">
              <a:latin typeface="Arial"/>
            </a:endParaRPr>
          </a:p>
          <a:p>
            <a:pPr marL="36684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270" b="0" strike="noStrike" spc="-1" dirty="0" err="1">
                <a:solidFill>
                  <a:srgbClr val="000000"/>
                </a:solidFill>
                <a:latin typeface="Arial"/>
              </a:rPr>
              <a:t>Obecnie</a:t>
            </a:r>
            <a:r>
              <a:rPr lang="en-US" sz="227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70" b="0" i="1" strike="noStrike" spc="-1" dirty="0">
                <a:solidFill>
                  <a:srgbClr val="000000"/>
                </a:solidFill>
                <a:latin typeface="Arial"/>
              </a:rPr>
              <a:t>cloud computing</a:t>
            </a:r>
            <a:r>
              <a:rPr lang="en-US" sz="227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70" b="0" strike="noStrike" spc="-1" dirty="0" err="1">
                <a:solidFill>
                  <a:srgbClr val="000000"/>
                </a:solidFill>
                <a:latin typeface="Arial"/>
              </a:rPr>
              <a:t>odnosi</a:t>
            </a:r>
            <a:r>
              <a:rPr lang="en-US" sz="227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70" b="0" strike="noStrike" spc="-1" dirty="0" err="1">
                <a:solidFill>
                  <a:srgbClr val="000000"/>
                </a:solidFill>
                <a:latin typeface="Arial"/>
              </a:rPr>
              <a:t>się</a:t>
            </a:r>
            <a:r>
              <a:rPr lang="en-US" sz="2270" b="0" strike="noStrike" spc="-1" dirty="0">
                <a:solidFill>
                  <a:srgbClr val="000000"/>
                </a:solidFill>
                <a:latin typeface="Arial"/>
              </a:rPr>
              <a:t> do </a:t>
            </a:r>
            <a:r>
              <a:rPr lang="en-US" sz="2270" b="0" strike="noStrike" spc="-1" dirty="0" err="1">
                <a:solidFill>
                  <a:srgbClr val="000000"/>
                </a:solidFill>
                <a:latin typeface="Arial"/>
              </a:rPr>
              <a:t>ogromnego</a:t>
            </a:r>
            <a:r>
              <a:rPr lang="en-US" sz="227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70" b="0" strike="noStrike" spc="-1" dirty="0" err="1">
                <a:solidFill>
                  <a:srgbClr val="000000"/>
                </a:solidFill>
                <a:latin typeface="Arial"/>
              </a:rPr>
              <a:t>wachlarza</a:t>
            </a:r>
            <a:r>
              <a:rPr lang="en-US" sz="227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70" b="0" strike="noStrike" spc="-1" dirty="0" err="1">
                <a:solidFill>
                  <a:srgbClr val="000000"/>
                </a:solidFill>
                <a:latin typeface="Arial"/>
              </a:rPr>
              <a:t>usług</a:t>
            </a:r>
            <a:r>
              <a:rPr lang="en-US" sz="2270" b="0" strike="noStrike" spc="-1" dirty="0">
                <a:solidFill>
                  <a:srgbClr val="000000"/>
                </a:solidFill>
                <a:latin typeface="Arial"/>
              </a:rPr>
              <a:t> IT </a:t>
            </a:r>
            <a:r>
              <a:rPr lang="en-US" sz="2270" b="0" strike="noStrike" spc="-1" dirty="0" err="1">
                <a:solidFill>
                  <a:srgbClr val="000000"/>
                </a:solidFill>
                <a:latin typeface="Arial"/>
              </a:rPr>
              <a:t>wykonywanych</a:t>
            </a:r>
            <a:r>
              <a:rPr lang="en-US" sz="227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70" b="0" strike="noStrike" spc="-1" dirty="0" err="1">
                <a:solidFill>
                  <a:srgbClr val="000000"/>
                </a:solidFill>
                <a:latin typeface="Arial"/>
              </a:rPr>
              <a:t>na</a:t>
            </a:r>
            <a:r>
              <a:rPr lang="en-US" sz="227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70" b="0" strike="noStrike" spc="-1" dirty="0" err="1">
                <a:solidFill>
                  <a:srgbClr val="000000"/>
                </a:solidFill>
                <a:latin typeface="Arial"/>
              </a:rPr>
              <a:t>cudzej</a:t>
            </a:r>
            <a:r>
              <a:rPr lang="en-US" sz="227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70" b="0" strike="noStrike" spc="-1" dirty="0" err="1">
                <a:solidFill>
                  <a:srgbClr val="000000"/>
                </a:solidFill>
                <a:latin typeface="Arial"/>
              </a:rPr>
              <a:t>infrastrukturze</a:t>
            </a:r>
            <a:r>
              <a:rPr lang="en-US" sz="2270" b="0" strike="noStrike" spc="-1" dirty="0">
                <a:solidFill>
                  <a:srgbClr val="000000"/>
                </a:solidFill>
                <a:latin typeface="Arial"/>
              </a:rPr>
              <a:t> (IaaS, SaaS - Infrastructure as a Service, Software as a Service)</a:t>
            </a:r>
            <a:endParaRPr lang="en-US" sz="2270" b="0" strike="noStrike" spc="-1" dirty="0">
              <a:latin typeface="Arial"/>
            </a:endParaRPr>
          </a:p>
          <a:p>
            <a:pPr marL="36684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270" b="0" strike="noStrike" spc="-1" dirty="0">
                <a:solidFill>
                  <a:srgbClr val="000000"/>
                </a:solidFill>
                <a:latin typeface="Arial"/>
              </a:rPr>
              <a:t>W ich </a:t>
            </a:r>
            <a:r>
              <a:rPr lang="en-US" sz="2270" b="0" strike="noStrike" spc="-1" dirty="0" err="1">
                <a:solidFill>
                  <a:srgbClr val="000000"/>
                </a:solidFill>
                <a:latin typeface="Arial"/>
              </a:rPr>
              <a:t>zakres</a:t>
            </a:r>
            <a:r>
              <a:rPr lang="en-US" sz="227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70" b="0" strike="noStrike" spc="-1" dirty="0" err="1">
                <a:solidFill>
                  <a:srgbClr val="000000"/>
                </a:solidFill>
                <a:latin typeface="Arial"/>
              </a:rPr>
              <a:t>wchodzą</a:t>
            </a:r>
            <a:r>
              <a:rPr lang="en-US" sz="227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70" b="0" strike="noStrike" spc="-1" dirty="0" err="1">
                <a:solidFill>
                  <a:srgbClr val="000000"/>
                </a:solidFill>
                <a:latin typeface="Arial"/>
              </a:rPr>
              <a:t>przede</a:t>
            </a:r>
            <a:r>
              <a:rPr lang="en-US" sz="227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70" b="0" strike="noStrike" spc="-1" dirty="0" err="1">
                <a:solidFill>
                  <a:srgbClr val="000000"/>
                </a:solidFill>
                <a:latin typeface="Arial"/>
              </a:rPr>
              <a:t>wszystkim</a:t>
            </a:r>
            <a:r>
              <a:rPr lang="en-US" sz="2270" b="0" strike="noStrike" spc="-1" dirty="0">
                <a:solidFill>
                  <a:srgbClr val="000000"/>
                </a:solidFill>
                <a:latin typeface="Arial"/>
              </a:rPr>
              <a:t>:</a:t>
            </a:r>
            <a:endParaRPr lang="en-US" sz="2270" b="0" strike="noStrike" spc="-1" dirty="0">
              <a:latin typeface="Arial"/>
            </a:endParaRPr>
          </a:p>
          <a:p>
            <a:pPr marL="1085760" lvl="1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270" b="0" strike="noStrike" spc="-1" dirty="0">
                <a:solidFill>
                  <a:srgbClr val="000000"/>
                </a:solidFill>
                <a:latin typeface="Arial"/>
              </a:rPr>
              <a:t>hosting </a:t>
            </a:r>
            <a:r>
              <a:rPr lang="en-US" sz="2270" b="0" strike="noStrike" spc="-1" dirty="0" err="1">
                <a:solidFill>
                  <a:srgbClr val="000000"/>
                </a:solidFill>
                <a:latin typeface="Arial"/>
              </a:rPr>
              <a:t>statycznej</a:t>
            </a:r>
            <a:r>
              <a:rPr lang="en-US" sz="227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70" b="0" strike="noStrike" spc="-1" dirty="0" err="1">
                <a:solidFill>
                  <a:srgbClr val="000000"/>
                </a:solidFill>
                <a:latin typeface="Arial"/>
              </a:rPr>
              <a:t>zawartości</a:t>
            </a:r>
            <a:r>
              <a:rPr lang="en-US" sz="2270" b="0" strike="noStrike" spc="-1" dirty="0">
                <a:solidFill>
                  <a:srgbClr val="000000"/>
                </a:solidFill>
                <a:latin typeface="Arial"/>
              </a:rPr>
              <a:t> web (np. CDN)</a:t>
            </a:r>
            <a:endParaRPr lang="en-US" sz="2270" b="0" strike="noStrike" spc="-1" dirty="0">
              <a:latin typeface="Arial"/>
            </a:endParaRPr>
          </a:p>
          <a:p>
            <a:pPr marL="1085760" lvl="1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270" b="0" strike="noStrike" spc="-1" dirty="0">
                <a:solidFill>
                  <a:srgbClr val="000000"/>
                </a:solidFill>
                <a:latin typeface="Arial"/>
              </a:rPr>
              <a:t>hosting </a:t>
            </a:r>
            <a:r>
              <a:rPr lang="en-US" sz="2270" b="0" strike="noStrike" spc="-1" dirty="0" err="1">
                <a:solidFill>
                  <a:srgbClr val="000000"/>
                </a:solidFill>
                <a:latin typeface="Arial"/>
              </a:rPr>
              <a:t>aplikacji</a:t>
            </a:r>
            <a:r>
              <a:rPr lang="en-US" sz="227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70" b="0" strike="noStrike" spc="-1" dirty="0" err="1">
                <a:solidFill>
                  <a:srgbClr val="000000"/>
                </a:solidFill>
                <a:latin typeface="Arial"/>
              </a:rPr>
              <a:t>i</a:t>
            </a:r>
            <a:r>
              <a:rPr lang="en-US" sz="227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70" b="0" strike="noStrike" spc="-1" dirty="0" err="1">
                <a:solidFill>
                  <a:srgbClr val="000000"/>
                </a:solidFill>
                <a:latin typeface="Arial"/>
              </a:rPr>
              <a:t>serwisów</a:t>
            </a:r>
            <a:r>
              <a:rPr lang="en-US" sz="227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70" b="0" strike="noStrike" spc="-1" dirty="0" err="1">
                <a:solidFill>
                  <a:srgbClr val="000000"/>
                </a:solidFill>
                <a:latin typeface="Arial"/>
              </a:rPr>
              <a:t>webowych</a:t>
            </a:r>
            <a:r>
              <a:rPr lang="en-US" sz="2270" b="0" strike="noStrike" spc="-1" dirty="0">
                <a:solidFill>
                  <a:srgbClr val="000000"/>
                </a:solidFill>
                <a:latin typeface="Arial"/>
              </a:rPr>
              <a:t> (AWS Lambda)</a:t>
            </a:r>
            <a:endParaRPr lang="en-US" sz="2270" b="0" strike="noStrike" spc="-1" dirty="0">
              <a:latin typeface="Arial"/>
            </a:endParaRPr>
          </a:p>
          <a:p>
            <a:pPr marL="1085760" lvl="1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270" b="0" strike="noStrike" spc="-1" dirty="0" err="1">
                <a:solidFill>
                  <a:srgbClr val="000000"/>
                </a:solidFill>
                <a:latin typeface="Arial"/>
              </a:rPr>
              <a:t>przestrzeń</a:t>
            </a:r>
            <a:r>
              <a:rPr lang="en-US" sz="227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70" b="0" strike="noStrike" spc="-1" dirty="0" err="1">
                <a:solidFill>
                  <a:srgbClr val="000000"/>
                </a:solidFill>
                <a:latin typeface="Arial"/>
              </a:rPr>
              <a:t>dyskowa</a:t>
            </a:r>
            <a:r>
              <a:rPr lang="en-US" sz="2270" b="0" strike="noStrike" spc="-1" dirty="0">
                <a:solidFill>
                  <a:srgbClr val="000000"/>
                </a:solidFill>
                <a:latin typeface="Arial"/>
              </a:rPr>
              <a:t> (np. Google Drive, AWS S3 Buckets, </a:t>
            </a:r>
            <a:r>
              <a:rPr lang="en-US" sz="2270" b="0" strike="noStrike" spc="-1" dirty="0" err="1">
                <a:solidFill>
                  <a:srgbClr val="000000"/>
                </a:solidFill>
                <a:latin typeface="Arial"/>
              </a:rPr>
              <a:t>itd</a:t>
            </a:r>
            <a:r>
              <a:rPr lang="en-US" sz="2270" b="0" strike="noStrike" spc="-1" dirty="0">
                <a:solidFill>
                  <a:srgbClr val="000000"/>
                </a:solidFill>
                <a:latin typeface="Arial"/>
              </a:rPr>
              <a:t>.)</a:t>
            </a:r>
            <a:endParaRPr lang="en-US" sz="2270" b="0" strike="noStrike" spc="-1" dirty="0">
              <a:latin typeface="Arial"/>
            </a:endParaRPr>
          </a:p>
          <a:p>
            <a:pPr marL="1085760" lvl="1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270" b="0" strike="noStrike" spc="-1" dirty="0">
                <a:solidFill>
                  <a:srgbClr val="000000"/>
                </a:solidFill>
                <a:latin typeface="Arial"/>
              </a:rPr>
              <a:t>email (np. Gmail)</a:t>
            </a:r>
            <a:endParaRPr lang="en-US" sz="2270" b="0" strike="noStrike" spc="-1" dirty="0">
              <a:latin typeface="Arial"/>
            </a:endParaRPr>
          </a:p>
          <a:p>
            <a:pPr marL="1085760" lvl="1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270" b="0" strike="noStrike" spc="-1" dirty="0" err="1">
                <a:solidFill>
                  <a:srgbClr val="000000"/>
                </a:solidFill>
                <a:latin typeface="Arial"/>
              </a:rPr>
              <a:t>maszyny</a:t>
            </a:r>
            <a:r>
              <a:rPr lang="en-US" sz="227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70" b="0" strike="noStrike" spc="-1" dirty="0" err="1">
                <a:solidFill>
                  <a:srgbClr val="000000"/>
                </a:solidFill>
                <a:latin typeface="Arial"/>
              </a:rPr>
              <a:t>wirtualne</a:t>
            </a:r>
            <a:r>
              <a:rPr lang="en-US" sz="2270" b="0" strike="noStrike" spc="-1" dirty="0">
                <a:solidFill>
                  <a:srgbClr val="000000"/>
                </a:solidFill>
                <a:latin typeface="Arial"/>
              </a:rPr>
              <a:t> (VPS - Virtual Private Server)</a:t>
            </a:r>
            <a:endParaRPr lang="en-US" sz="2270" b="0" strike="noStrike" spc="-1" dirty="0">
              <a:latin typeface="Arial"/>
            </a:endParaRPr>
          </a:p>
          <a:p>
            <a:pPr marL="1085760" lvl="1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270" b="0" strike="noStrike" spc="-1" dirty="0" err="1">
                <a:solidFill>
                  <a:srgbClr val="000000"/>
                </a:solidFill>
                <a:latin typeface="Arial"/>
              </a:rPr>
              <a:t>infrastruktury</a:t>
            </a:r>
            <a:r>
              <a:rPr lang="en-US" sz="2270" b="0" strike="noStrike" spc="-1" dirty="0">
                <a:solidFill>
                  <a:srgbClr val="000000"/>
                </a:solidFill>
                <a:latin typeface="Arial"/>
              </a:rPr>
              <a:t>/</a:t>
            </a:r>
            <a:r>
              <a:rPr lang="en-US" sz="2270" b="0" strike="noStrike" spc="-1" dirty="0" err="1">
                <a:solidFill>
                  <a:srgbClr val="000000"/>
                </a:solidFill>
                <a:latin typeface="Arial"/>
              </a:rPr>
              <a:t>sieci</a:t>
            </a:r>
            <a:r>
              <a:rPr lang="en-US" sz="227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70" b="0" strike="noStrike" spc="-1" dirty="0" err="1">
                <a:solidFill>
                  <a:srgbClr val="000000"/>
                </a:solidFill>
                <a:latin typeface="Arial"/>
              </a:rPr>
              <a:t>wirtualne</a:t>
            </a:r>
            <a:r>
              <a:rPr lang="en-US" sz="2270" b="0" strike="noStrike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270" b="0" strike="noStrike" spc="-1" dirty="0" err="1">
                <a:solidFill>
                  <a:srgbClr val="000000"/>
                </a:solidFill>
                <a:latin typeface="Arial"/>
              </a:rPr>
              <a:t>jako</a:t>
            </a:r>
            <a:r>
              <a:rPr lang="en-US" sz="227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70" b="0" strike="noStrike" spc="-1" dirty="0" err="1">
                <a:solidFill>
                  <a:srgbClr val="000000"/>
                </a:solidFill>
                <a:latin typeface="Arial"/>
              </a:rPr>
              <a:t>zbiór</a:t>
            </a:r>
            <a:r>
              <a:rPr lang="en-US" sz="227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70" b="0" strike="noStrike" spc="-1" dirty="0" err="1">
                <a:solidFill>
                  <a:srgbClr val="000000"/>
                </a:solidFill>
                <a:latin typeface="Arial"/>
              </a:rPr>
              <a:t>zasobów</a:t>
            </a:r>
            <a:r>
              <a:rPr lang="en-US" sz="2270" b="0" strike="noStrike" spc="-1" dirty="0">
                <a:solidFill>
                  <a:srgbClr val="000000"/>
                </a:solidFill>
                <a:latin typeface="Arial"/>
              </a:rPr>
              <a:t> (VPC - Virtual Private Cloud)</a:t>
            </a:r>
            <a:endParaRPr lang="en-US" sz="2270" b="0" strike="noStrike" spc="-1" dirty="0">
              <a:latin typeface="Arial"/>
            </a:endParaRPr>
          </a:p>
          <a:p>
            <a:pPr marL="1085760" lvl="1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270" b="0" strike="noStrike" spc="-1" dirty="0" err="1">
                <a:solidFill>
                  <a:srgbClr val="000000"/>
                </a:solidFill>
                <a:latin typeface="Arial"/>
              </a:rPr>
              <a:t>serwery</a:t>
            </a:r>
            <a:r>
              <a:rPr lang="en-US" sz="227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70" b="0" strike="noStrike" spc="-1" dirty="0" err="1">
                <a:solidFill>
                  <a:srgbClr val="000000"/>
                </a:solidFill>
                <a:latin typeface="Arial"/>
              </a:rPr>
              <a:t>dedykowane</a:t>
            </a:r>
            <a:endParaRPr lang="en-US" sz="2270" b="0" strike="noStrike" spc="-1" dirty="0">
              <a:latin typeface="Arial"/>
            </a:endParaRPr>
          </a:p>
          <a:p>
            <a:pPr marL="1085760" lvl="1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270" b="0" strike="noStrike" spc="-1" dirty="0" err="1">
                <a:solidFill>
                  <a:srgbClr val="000000"/>
                </a:solidFill>
                <a:latin typeface="Arial"/>
              </a:rPr>
              <a:t>infrastruktury</a:t>
            </a:r>
            <a:r>
              <a:rPr lang="en-US" sz="227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70" b="0" strike="noStrike" spc="-1" dirty="0" err="1">
                <a:solidFill>
                  <a:srgbClr val="000000"/>
                </a:solidFill>
                <a:latin typeface="Arial"/>
              </a:rPr>
              <a:t>wirtualne</a:t>
            </a:r>
            <a:r>
              <a:rPr lang="en-US" sz="2270" b="0" strike="noStrike" spc="-1" dirty="0">
                <a:solidFill>
                  <a:srgbClr val="000000"/>
                </a:solidFill>
                <a:latin typeface="Arial"/>
              </a:rPr>
              <a:t> (</a:t>
            </a:r>
            <a:r>
              <a:rPr lang="en-US" sz="2270" b="0" strike="noStrike" spc="-1" dirty="0" err="1">
                <a:solidFill>
                  <a:srgbClr val="000000"/>
                </a:solidFill>
                <a:latin typeface="Arial"/>
              </a:rPr>
              <a:t>połączenie</a:t>
            </a:r>
            <a:r>
              <a:rPr lang="en-US" sz="227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70" b="0" strike="noStrike" spc="-1" dirty="0" err="1">
                <a:solidFill>
                  <a:srgbClr val="000000"/>
                </a:solidFill>
                <a:latin typeface="Arial"/>
              </a:rPr>
              <a:t>serwerów</a:t>
            </a:r>
            <a:r>
              <a:rPr lang="en-US" sz="227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70" b="0" strike="noStrike" spc="-1" dirty="0" err="1">
                <a:solidFill>
                  <a:srgbClr val="000000"/>
                </a:solidFill>
                <a:latin typeface="Arial"/>
              </a:rPr>
              <a:t>dedykowanych</a:t>
            </a:r>
            <a:r>
              <a:rPr lang="en-US" sz="227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70" b="0" strike="noStrike" spc="-1" dirty="0" err="1">
                <a:solidFill>
                  <a:srgbClr val="000000"/>
                </a:solidFill>
                <a:latin typeface="Arial"/>
              </a:rPr>
              <a:t>i</a:t>
            </a:r>
            <a:r>
              <a:rPr lang="en-US" sz="2270" b="0" strike="noStrike" spc="-1" dirty="0">
                <a:solidFill>
                  <a:srgbClr val="000000"/>
                </a:solidFill>
                <a:latin typeface="Arial"/>
              </a:rPr>
              <a:t> VPC)</a:t>
            </a:r>
            <a:endParaRPr lang="en-US" sz="2270" b="0" strike="noStrike" spc="-1" dirty="0">
              <a:latin typeface="Arial"/>
            </a:endParaRPr>
          </a:p>
        </p:txBody>
      </p:sp>
      <p:pic>
        <p:nvPicPr>
          <p:cNvPr id="60" name="Picture 4" descr="Icon&#10;&#10;Description automatically generated"/>
          <p:cNvPicPr/>
          <p:nvPr/>
        </p:nvPicPr>
        <p:blipFill>
          <a:blip r:embed="rId2"/>
          <a:stretch/>
        </p:blipFill>
        <p:spPr>
          <a:xfrm>
            <a:off x="9827640" y="80640"/>
            <a:ext cx="2253240" cy="1495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2431080" y="194040"/>
            <a:ext cx="7933680" cy="931680"/>
          </a:xfrm>
          <a:prstGeom prst="rect">
            <a:avLst/>
          </a:prstGeom>
          <a:noFill/>
          <a:ln w="0">
            <a:noFill/>
          </a:ln>
        </p:spPr>
        <p:txBody>
          <a:bodyPr tIns="190440" anchor="ctr">
            <a:normAutofit/>
          </a:bodyPr>
          <a:lstStyle/>
          <a:p>
            <a:pPr marL="44280">
              <a:lnSpc>
                <a:spcPct val="90000"/>
              </a:lnSpc>
              <a:buNone/>
            </a:pPr>
            <a:r>
              <a:rPr lang="en-US" sz="4810" b="1" strike="noStrike" spc="284">
                <a:solidFill>
                  <a:srgbClr val="000000"/>
                </a:solidFill>
                <a:latin typeface="Consolas"/>
              </a:rPr>
              <a:t>On-premise vs Cloud</a:t>
            </a:r>
            <a:endParaRPr lang="en-US" sz="481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62" name="Picture 4" descr="Icon&#10;&#10;Description automatically generated"/>
          <p:cNvPicPr/>
          <p:nvPr/>
        </p:nvPicPr>
        <p:blipFill>
          <a:blip r:embed="rId2"/>
          <a:stretch/>
        </p:blipFill>
        <p:spPr>
          <a:xfrm>
            <a:off x="10557000" y="0"/>
            <a:ext cx="1708200" cy="1133280"/>
          </a:xfrm>
          <a:prstGeom prst="rect">
            <a:avLst/>
          </a:prstGeom>
          <a:ln w="0">
            <a:noFill/>
          </a:ln>
        </p:spPr>
      </p:pic>
      <p:pic>
        <p:nvPicPr>
          <p:cNvPr id="63" name="Picture 5"/>
          <p:cNvPicPr/>
          <p:nvPr/>
        </p:nvPicPr>
        <p:blipFill>
          <a:blip r:embed="rId3"/>
          <a:stretch/>
        </p:blipFill>
        <p:spPr>
          <a:xfrm>
            <a:off x="110880" y="50040"/>
            <a:ext cx="2008080" cy="1304280"/>
          </a:xfrm>
          <a:prstGeom prst="rect">
            <a:avLst/>
          </a:prstGeom>
          <a:ln w="0">
            <a:noFill/>
          </a:ln>
        </p:spPr>
      </p:pic>
      <p:pic>
        <p:nvPicPr>
          <p:cNvPr id="64" name="Picture 1"/>
          <p:cNvPicPr/>
          <p:nvPr/>
        </p:nvPicPr>
        <p:blipFill>
          <a:blip r:embed="rId4"/>
          <a:stretch/>
        </p:blipFill>
        <p:spPr>
          <a:xfrm>
            <a:off x="2311200" y="1355040"/>
            <a:ext cx="8053920" cy="5308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2315548" y="151380"/>
            <a:ext cx="7860784" cy="1295640"/>
          </a:xfrm>
          <a:prstGeom prst="rect">
            <a:avLst/>
          </a:prstGeom>
          <a:noFill/>
          <a:ln w="0">
            <a:noFill/>
          </a:ln>
        </p:spPr>
        <p:txBody>
          <a:bodyPr tIns="190440" anchor="ctr">
            <a:normAutofit/>
          </a:bodyPr>
          <a:lstStyle/>
          <a:p>
            <a:pPr marL="44280">
              <a:lnSpc>
                <a:spcPct val="90000"/>
              </a:lnSpc>
              <a:buNone/>
            </a:pPr>
            <a:r>
              <a:rPr lang="en-US" sz="3000" b="1" strike="noStrike" spc="284" dirty="0" err="1">
                <a:solidFill>
                  <a:srgbClr val="000000"/>
                </a:solidFill>
                <a:latin typeface="Consolas"/>
              </a:rPr>
              <a:t>Rozproszenie</a:t>
            </a:r>
            <a:r>
              <a:rPr lang="en-US" sz="3000" b="1" strike="noStrike" spc="284" dirty="0">
                <a:solidFill>
                  <a:srgbClr val="000000"/>
                </a:solidFill>
                <a:latin typeface="Consolas"/>
              </a:rPr>
              <a:t> mi</a:t>
            </a:r>
            <a:r>
              <a:rPr lang="pl-PL" sz="3000" b="1" strike="noStrike" spc="284" dirty="0">
                <a:solidFill>
                  <a:srgbClr val="000000"/>
                </a:solidFill>
                <a:latin typeface="Consolas"/>
              </a:rPr>
              <a:t>ędzy cloud i on-premise</a:t>
            </a:r>
            <a:endParaRPr lang="en-US" sz="3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66" name="Picture 4" descr="Icon&#10;&#10;Description automatically generated"/>
          <p:cNvPicPr/>
          <p:nvPr/>
        </p:nvPicPr>
        <p:blipFill>
          <a:blip r:embed="rId2"/>
          <a:stretch/>
        </p:blipFill>
        <p:spPr>
          <a:xfrm>
            <a:off x="10372920" y="50040"/>
            <a:ext cx="1708200" cy="1133280"/>
          </a:xfrm>
          <a:prstGeom prst="rect">
            <a:avLst/>
          </a:prstGeom>
          <a:ln w="0">
            <a:noFill/>
          </a:ln>
        </p:spPr>
      </p:pic>
      <p:pic>
        <p:nvPicPr>
          <p:cNvPr id="67" name="Picture 5"/>
          <p:cNvPicPr/>
          <p:nvPr/>
        </p:nvPicPr>
        <p:blipFill>
          <a:blip r:embed="rId3"/>
          <a:stretch/>
        </p:blipFill>
        <p:spPr>
          <a:xfrm>
            <a:off x="110880" y="50040"/>
            <a:ext cx="2008080" cy="1304280"/>
          </a:xfrm>
          <a:prstGeom prst="rect">
            <a:avLst/>
          </a:prstGeom>
          <a:ln w="0">
            <a:noFill/>
          </a:ln>
        </p:spPr>
      </p:pic>
      <p:sp>
        <p:nvSpPr>
          <p:cNvPr id="68" name="object 5"/>
          <p:cNvSpPr/>
          <p:nvPr/>
        </p:nvSpPr>
        <p:spPr>
          <a:xfrm>
            <a:off x="711000" y="1710720"/>
            <a:ext cx="11024280" cy="3805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36684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270" b="0" strike="noStrike" spc="-1">
                <a:solidFill>
                  <a:srgbClr val="000000"/>
                </a:solidFill>
                <a:latin typeface="Arial"/>
              </a:rPr>
              <a:t>Od lat mamy do czynienia z rosnącą popularnością IaaS, SaaS i Cloud</a:t>
            </a:r>
            <a:endParaRPr lang="en-US" sz="2270" b="0" strike="noStrike" spc="-1">
              <a:latin typeface="Arial"/>
            </a:endParaRPr>
          </a:p>
          <a:p>
            <a:pPr marL="36684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270" b="0" strike="noStrike" spc="-1">
                <a:solidFill>
                  <a:srgbClr val="000000"/>
                </a:solidFill>
                <a:latin typeface="Arial"/>
              </a:rPr>
              <a:t>W wyniku tego aktualnie prawie każda organizacja funkcjonuje w konfiguracji hybrydowej</a:t>
            </a:r>
            <a:endParaRPr lang="en-US" sz="2270" b="0" strike="noStrike" spc="-1">
              <a:latin typeface="Arial"/>
            </a:endParaRPr>
          </a:p>
          <a:p>
            <a:pPr marL="36684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270" b="0" strike="noStrike" spc="-1">
                <a:solidFill>
                  <a:srgbClr val="000000"/>
                </a:solidFill>
                <a:latin typeface="Arial"/>
              </a:rPr>
              <a:t>Tzn. swoje zasoby (usługi, dane, infrastrukturę) ma ulokowe częściowo w chmurze, a częściowo on-premise</a:t>
            </a:r>
            <a:endParaRPr lang="en-US" sz="2270" b="0" strike="noStrike" spc="-1">
              <a:latin typeface="Arial"/>
            </a:endParaRPr>
          </a:p>
          <a:p>
            <a:pPr marL="36684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270" b="0" strike="noStrike" spc="-1">
                <a:solidFill>
                  <a:srgbClr val="000000"/>
                </a:solidFill>
                <a:latin typeface="Arial"/>
              </a:rPr>
              <a:t>Duże organizacje często mają swoje zasoby rozproszenie jednocześnie na:</a:t>
            </a:r>
            <a:endParaRPr lang="en-US" sz="2270" b="0" strike="noStrike" spc="-1">
              <a:latin typeface="Arial"/>
            </a:endParaRPr>
          </a:p>
          <a:p>
            <a:pPr marL="1085760" lvl="1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270" b="0" strike="noStrike" spc="-1">
                <a:solidFill>
                  <a:srgbClr val="000000"/>
                </a:solidFill>
                <a:latin typeface="Arial"/>
              </a:rPr>
              <a:t>wiele fizycznych lokalizacji on-premise (często w wielu miastach i krajach)</a:t>
            </a:r>
            <a:endParaRPr lang="en-US" sz="2270" b="0" strike="noStrike" spc="-1">
              <a:latin typeface="Arial"/>
            </a:endParaRPr>
          </a:p>
          <a:p>
            <a:pPr marL="1085760" lvl="1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270" b="0" strike="noStrike" spc="-1">
                <a:solidFill>
                  <a:srgbClr val="000000"/>
                </a:solidFill>
                <a:latin typeface="Arial"/>
              </a:rPr>
              <a:t>wielu różnych dostawców chmurowych, np.:</a:t>
            </a:r>
            <a:endParaRPr lang="en-US" sz="2270" b="0" strike="noStrike" spc="-1">
              <a:latin typeface="Arial"/>
            </a:endParaRPr>
          </a:p>
          <a:p>
            <a:pPr marL="1486080" lvl="2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270" b="0" strike="noStrike" spc="-1">
                <a:solidFill>
                  <a:srgbClr val="000000"/>
                </a:solidFill>
                <a:latin typeface="Arial"/>
              </a:rPr>
              <a:t>część serwerów w Google Cloud Computing, część w Microsoft Azure, część w Amazon</a:t>
            </a:r>
            <a:endParaRPr lang="en-US" sz="2270" b="0" strike="noStrike" spc="-1">
              <a:latin typeface="Arial"/>
            </a:endParaRPr>
          </a:p>
          <a:p>
            <a:pPr marL="1486080" lvl="2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270" b="0" strike="noStrike" spc="-1">
                <a:solidFill>
                  <a:srgbClr val="000000"/>
                </a:solidFill>
                <a:latin typeface="Arial"/>
              </a:rPr>
              <a:t>szereg innych usług w chmurze (np. Office 365)</a:t>
            </a:r>
            <a:endParaRPr lang="en-US" sz="227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2911</TotalTime>
  <Words>1668</Words>
  <Application>Microsoft Office PowerPoint</Application>
  <PresentationFormat>Widescreen</PresentationFormat>
  <Paragraphs>149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Times New Roman</vt:lpstr>
      <vt:lpstr>Office Theme</vt:lpstr>
      <vt:lpstr>Wykrywanie i reagowanie na incydenty bezpieczeństwa</vt:lpstr>
      <vt:lpstr>Zaliczenie</vt:lpstr>
      <vt:lpstr>PowerPoint Presentation</vt:lpstr>
      <vt:lpstr>Podstawy infrastruktury IT</vt:lpstr>
      <vt:lpstr>Infrastruktura IT</vt:lpstr>
      <vt:lpstr>On-premise</vt:lpstr>
      <vt:lpstr>Cloud, IaaS, SaaS</vt:lpstr>
      <vt:lpstr>On-premise vs Cloud</vt:lpstr>
      <vt:lpstr>Rozproszenie między cloud i on-premise</vt:lpstr>
      <vt:lpstr>Sieć lokalna</vt:lpstr>
      <vt:lpstr>Sieć lokalna z połączeniem do Internetu</vt:lpstr>
      <vt:lpstr>Sieć lokalna z połączeniem do Internetu – ruch wyjściowy (NAT)</vt:lpstr>
      <vt:lpstr>PowerPoint Presentation</vt:lpstr>
      <vt:lpstr>PowerPoint Presentation</vt:lpstr>
      <vt:lpstr>Proxy jako scentralizowana kontrola ruchu wychodzącego</vt:lpstr>
      <vt:lpstr>Internet a sieć lokalna - zaufanie</vt:lpstr>
      <vt:lpstr>Internet a sieć lokalna - zaufanie - monitoring</vt:lpstr>
      <vt:lpstr>Internet a sieć lokalna - zaufanie - Firewall</vt:lpstr>
      <vt:lpstr>Firewall - Zero Trust</vt:lpstr>
      <vt:lpstr>Work from home/Home office</vt:lpstr>
      <vt:lpstr>Rozproszenie infrastruktury, mobile, BYOD</vt:lpstr>
      <vt:lpstr>PowerPoint Presentation</vt:lpstr>
      <vt:lpstr>Źródła użytych grafik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Wykrywanie i reagowanie na incydenty bezpieczeństwa</dc:title>
  <dc:subject/>
  <dc:creator>Julian Horoszkiewicz</dc:creator>
  <dc:description/>
  <cp:lastModifiedBy>Julian</cp:lastModifiedBy>
  <cp:revision>320</cp:revision>
  <dcterms:created xsi:type="dcterms:W3CDTF">2020-02-01T16:36:23Z</dcterms:created>
  <dcterms:modified xsi:type="dcterms:W3CDTF">2022-04-12T18:09:15Z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22</vt:i4>
  </property>
  <property fmtid="{D5CDD505-2E9C-101B-9397-08002B2CF9AE}" pid="3" name="PresentationFormat">
    <vt:lpwstr>Widescreen</vt:lpwstr>
  </property>
  <property fmtid="{D5CDD505-2E9C-101B-9397-08002B2CF9AE}" pid="4" name="Slides">
    <vt:i4>23</vt:i4>
  </property>
</Properties>
</file>