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440" r:id="rId4"/>
    <p:sldId id="260" r:id="rId5"/>
    <p:sldId id="262" r:id="rId6"/>
    <p:sldId id="442" r:id="rId7"/>
    <p:sldId id="441" r:id="rId8"/>
    <p:sldId id="444" r:id="rId9"/>
    <p:sldId id="263" r:id="rId10"/>
    <p:sldId id="445" r:id="rId11"/>
    <p:sldId id="446" r:id="rId12"/>
    <p:sldId id="443" r:id="rId13"/>
    <p:sldId id="399" r:id="rId14"/>
    <p:sldId id="415" r:id="rId15"/>
    <p:sldId id="456" r:id="rId16"/>
    <p:sldId id="416" r:id="rId17"/>
    <p:sldId id="417" r:id="rId18"/>
    <p:sldId id="418" r:id="rId19"/>
    <p:sldId id="419" r:id="rId20"/>
    <p:sldId id="458" r:id="rId21"/>
    <p:sldId id="347" r:id="rId22"/>
    <p:sldId id="461" r:id="rId23"/>
    <p:sldId id="421" r:id="rId24"/>
    <p:sldId id="462" r:id="rId25"/>
    <p:sldId id="463" r:id="rId26"/>
    <p:sldId id="422" r:id="rId27"/>
    <p:sldId id="466" r:id="rId28"/>
    <p:sldId id="464" r:id="rId29"/>
    <p:sldId id="467" r:id="rId30"/>
    <p:sldId id="468" r:id="rId31"/>
    <p:sldId id="473" r:id="rId32"/>
    <p:sldId id="469" r:id="rId33"/>
    <p:sldId id="470" r:id="rId34"/>
    <p:sldId id="471" r:id="rId35"/>
    <p:sldId id="474" r:id="rId36"/>
    <p:sldId id="475" r:id="rId37"/>
    <p:sldId id="476" r:id="rId38"/>
    <p:sldId id="472" r:id="rId39"/>
    <p:sldId id="477" r:id="rId40"/>
    <p:sldId id="478" r:id="rId41"/>
    <p:sldId id="420" r:id="rId42"/>
    <p:sldId id="266" r:id="rId43"/>
    <p:sldId id="481" r:id="rId44"/>
    <p:sldId id="259" r:id="rId45"/>
    <p:sldId id="454" r:id="rId46"/>
    <p:sldId id="482" r:id="rId47"/>
    <p:sldId id="483" r:id="rId48"/>
    <p:sldId id="264" r:id="rId49"/>
    <p:sldId id="265" r:id="rId50"/>
    <p:sldId id="435" r:id="rId51"/>
    <p:sldId id="48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Horoszkiewicz" initials="JH" lastIdx="1" clrIdx="0">
    <p:extLst>
      <p:ext uri="{19B8F6BF-5375-455C-9EA6-DF929625EA0E}">
        <p15:presenceInfo xmlns:p15="http://schemas.microsoft.com/office/powerpoint/2012/main" userId="2bc7ddd5f94fe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89715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ED2E-3D69-483A-A1D3-737DA805A09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9B2D-85E6-4452-BFA0-3C1BE0D5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2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23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695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9B2D-85E6-4452-BFA0-3C1BE0D578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9B2D-85E6-4452-BFA0-3C1BE0D578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75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9B2D-85E6-4452-BFA0-3C1BE0D578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8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9B2D-85E6-4452-BFA0-3C1BE0D578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9B2D-85E6-4452-BFA0-3C1BE0D578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4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953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F9B2D-85E6-4452-BFA0-3C1BE0D578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1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358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178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852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898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330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372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546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78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34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81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68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80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04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67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21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E173-105E-40B1-A4EE-07EC8F368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B7040-C92C-4381-A50F-2CC2476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8B17-3E12-4F05-9533-75AF3A3F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2879-E28D-4C66-A84E-26F1912C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9317-E029-4779-8E95-B43B2CF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61F9-6124-4CFE-AA3C-F29F4651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410C4-2AAC-48C3-8169-2E3A530E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2DD7-41D0-4715-830E-FB31AECA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608A-F7BB-4FF9-9A2B-A5875B14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3E53-2ED8-4BB8-96F8-F06B3BB2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3EC66-6CD3-4C0B-88B0-71C29C3A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32E3D-E2F8-48E3-93B8-40EF53891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AF80-0E18-4F56-8199-7251B131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D09A8-BAD9-429C-8F19-2D95BCFD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CD79-F4A5-4446-87FA-89A54C9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9D7A-65BB-452B-951B-3A7549E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4C96-CCC5-462A-A444-41AE3540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AD37-E197-4769-83EF-DC62C805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8FB5-3FA4-4A48-9F7C-0DD8000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1C06-8F0E-449C-8269-9B3CFECE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26C4-3E53-4812-B9EB-7E2FBF9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5504-CEF5-49A2-BE59-17B57957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738D-206E-4925-98E1-986C280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B9DB-A903-49BF-A672-DD41F10D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EFBC-060A-4B95-8207-FE187E5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C2A5-C890-4A7C-8989-C3FF17A9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35A9-4069-4CF3-883D-73F89061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F404A-593F-4392-83AA-0D660259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E7EF-E6BF-4258-A9A5-070F674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9E511-973C-4EB2-8856-31B0A7DD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5890-C20B-4EC0-B9CA-A5B4FEE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46CA-ECFC-46F4-92C8-7971828B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826C-C726-46CB-86CF-9E9005DE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D722D-D028-4651-B088-1ED7B189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F9B52-A740-417D-B909-4B990CF9B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BF32A-1265-42A8-95D1-BCC5CC7DB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9AB30-F1D7-4790-8C17-15058BCD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09102-922F-41FC-9E94-72F37C0A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0D89-BD58-4506-911E-D1199061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B2CF-5563-4A63-A52C-6548826C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B175C-97A2-44E7-B409-8707C183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9979B-6D29-40EA-8200-2DE4A1EC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AFD9-14A3-4FB5-8DCA-6E26434C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7C859-B69D-4674-9130-C04352A2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39868-341F-4D0A-9495-B8085F5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7662-132C-46A4-BF9D-49CAF1D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804-3C59-4D35-9E4B-26F5D2D8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E632-6774-407B-ACD7-09E34A35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6ACFC-3BA4-48DB-814B-5FA7CC9A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9CACB-CF34-4777-BF9F-DB8A4064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99546-A2CD-4C72-B21F-73F26E02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4A1D-670D-4EA0-80C5-02283DAA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1677-FD58-4325-8772-0D3C8178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36B3E-9885-4EA3-AD98-771A01BF6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79BFE-86C6-462F-99B2-BCC4407C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9AA6-B088-480F-B7B5-F5ACE1E4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540B-19FA-4BD4-BA47-57EB063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950E-3F13-4BE6-BA7B-5A2FF87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38F8D-D4BC-4EF4-A24A-39CF30F0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1689-ADF4-42EB-9A1E-5C4009DE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342E8-0EF8-409E-B4C5-3638EC7C9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9C65-F02A-4D12-8233-98608B718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6894-268A-417F-A5E4-64DE3EE1E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gui/file/58178befe119ae5a402166ab59933b1a4cce1993b55359f63f872d4fef0a8607/detail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gui/file/58178befe119ae5a402166ab59933b1a4cce1993b55359f63f872d4fef0a8607/detail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virustotal.com/gui/file/58178befe119ae5a402166ab59933b1a4cce1993b55359f63f872d4fef0a8607/detai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virustotal.com/gui/file/58178befe119ae5a402166ab59933b1a4cce1993b55359f63f872d4fef0a8607/detail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virustotal.com/gui/file/58178befe119ae5a402166ab59933b1a4cce1993b55359f63f872d4fef0a8607/detail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virustotal.com/gui/file/58178befe119ae5a402166ab59933b1a4cce1993b55359f63f872d4fef0a8607/detail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virustotal.com/gui/file/58178befe119ae5a402166ab59933b1a4cce1993b55359f63f872d4fef0a8607/detail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virustotal.com/gui/file/58178befe119ae5a402166ab59933b1a4cce1993b55359f63f872d4fef0a8607/detail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sdeep-project.github.io/ssdeep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yara.readthedocs.io/en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ra.readthedocs.io/en/v3.4.0/writingrule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ra.readthedocs.io/en/v3.4.0/writingrules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reading-room/whitepapers/ActiveDefense/sliding-scale-cyber-security-3624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cepoint.com/cyber-edu/threat-intelligen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canary.com/atomic-red-tea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ns.org/reading-room/whitepapers/incident/paper/339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5">
            <a:extLst>
              <a:ext uri="{FF2B5EF4-FFF2-40B4-BE49-F238E27FC236}">
                <a16:creationId xmlns:a16="http://schemas.microsoft.com/office/drawing/2014/main" id="{09785C8B-E4CC-4233-93CF-CD6D7AC4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343" y="0"/>
            <a:ext cx="9200670" cy="899032"/>
          </a:xfrm>
          <a:solidFill>
            <a:schemeClr val="tx1">
              <a:alpha val="78822"/>
            </a:schemeClr>
          </a:solidFill>
        </p:spPr>
        <p:txBody>
          <a:bodyPr/>
          <a:lstStyle/>
          <a:p>
            <a:pPr marL="21613" indent="-11527" algn="ctr">
              <a:lnSpc>
                <a:spcPct val="81000"/>
              </a:lnSpc>
            </a:pPr>
            <a:r>
              <a:rPr lang="en-US" altLang="en-US" sz="35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Wykrywanie i reagowanie na incydenty bezpieczeństwa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4651242"/>
            <a:ext cx="9151684" cy="1655068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 err="1">
                <a:solidFill>
                  <a:schemeClr val="bg1"/>
                </a:solidFill>
                <a:latin typeface="Arial"/>
                <a:cs typeface="Arial"/>
              </a:rPr>
              <a:t>Wykład</a:t>
            </a: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 #IV – Digital Forensics Incident Response - podstawowe pojęcia i terminologia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659424" y="615203"/>
            <a:ext cx="10550768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DFIR a informatyka śledcza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7455" y="1717382"/>
            <a:ext cx="10438245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300" u="sng"/>
              <a:t>Należy również pamiętać, że nie każdy przestępczy incydent bezpieczeństwa jest zgłaszany organom ścigania, ponieważ...</a:t>
            </a:r>
          </a:p>
          <a:p>
            <a:pPr algn="ctr"/>
            <a:endParaRPr lang="en-US" sz="3300"/>
          </a:p>
        </p:txBody>
      </p:sp>
    </p:spTree>
    <p:extLst>
      <p:ext uri="{BB962C8B-B14F-4D97-AF65-F5344CB8AC3E}">
        <p14:creationId xmlns:p14="http://schemas.microsoft.com/office/powerpoint/2010/main" val="226820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659424" y="615203"/>
            <a:ext cx="10550768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DFIR a informatyka śledcza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7455" y="1717382"/>
            <a:ext cx="10438245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endParaRPr lang="en-US" sz="3300"/>
          </a:p>
          <a:p>
            <a:pPr algn="ctr"/>
            <a:r>
              <a:rPr lang="en-US" sz="3300" b="1"/>
              <a:t>...nie każdy incydent zostaje wykryty.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1B771D5E-7DFD-4CF5-8EC1-07C9CDAF7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11" y="3617125"/>
            <a:ext cx="2651593" cy="19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9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659424" y="615203"/>
            <a:ext cx="10550768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Jak wiele incydentów nie zostaje nigdy wykrytych?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7455" y="1717382"/>
            <a:ext cx="1043824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sz="330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5EC0BE6-7243-4DAE-ABDB-39BC97E55B3F}"/>
              </a:ext>
            </a:extLst>
          </p:cNvPr>
          <p:cNvSpPr txBox="1"/>
          <p:nvPr/>
        </p:nvSpPr>
        <p:spPr>
          <a:xfrm>
            <a:off x="877455" y="2180146"/>
            <a:ext cx="10438245" cy="5078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300"/>
              <a:t>Nie wiemy tego, czego nie wiemy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300" u="sng"/>
              <a:t>Udowadnianie nieisitnienia czegoś (dowód niewprost) jest niepraktyczne i mniej wiarygodne niż dowód wprost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300"/>
              <a:t>Możemy jedynie z pewnością udowodnić, że incydent był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300"/>
              <a:t>Przy wysokiej jakości posturze bezpieczeństwa (bycie na bieżąco, znajomość i kontrola własnej infrastruktury, utrzymanie jej w porządku, stosowanie najlepszych praktyk, proaktywność) możemy jedynie minimalizować prawdopodobieństwo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300"/>
          </a:p>
        </p:txBody>
      </p:sp>
    </p:spTree>
    <p:extLst>
      <p:ext uri="{BB962C8B-B14F-4D97-AF65-F5344CB8AC3E}">
        <p14:creationId xmlns:p14="http://schemas.microsoft.com/office/powerpoint/2010/main" val="125606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12" y="182961"/>
            <a:ext cx="11779135" cy="1675396"/>
          </a:xfrm>
        </p:spPr>
        <p:txBody>
          <a:bodyPr/>
          <a:lstStyle/>
          <a:p>
            <a:pPr algn="ctr">
              <a:defRPr/>
            </a:pP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Aktorzy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zagrożeń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(ang. threat actors/threat agents)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1853739" y="2364509"/>
            <a:ext cx="88973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Grupy</a:t>
            </a:r>
            <a:r>
              <a:rPr lang="en-US" sz="4000" dirty="0"/>
              <a:t> </a:t>
            </a:r>
            <a:r>
              <a:rPr lang="en-US" sz="4000" dirty="0" err="1"/>
              <a:t>przestępcze</a:t>
            </a:r>
            <a:r>
              <a:rPr lang="en-US" sz="4000" dirty="0"/>
              <a:t> (</a:t>
            </a:r>
            <a:r>
              <a:rPr lang="en-US" sz="4000" dirty="0" err="1"/>
              <a:t>eCrime</a:t>
            </a:r>
            <a:r>
              <a:rPr lang="en-US" sz="4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Script kiddies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Insider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Hacktivists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Advanced Persistent Threats (APT)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16220-ACB4-461F-A2BA-B89DA6CC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4" y="312691"/>
            <a:ext cx="1415935" cy="141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32" y="247650"/>
            <a:ext cx="11779135" cy="1216660"/>
          </a:xfrm>
        </p:spPr>
        <p:txBody>
          <a:bodyPr/>
          <a:lstStyle/>
          <a:p>
            <a:pPr algn="ctr">
              <a:defRPr/>
            </a:pP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Aktorzy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zagrożeń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- Cyberprzestępcy 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eCrime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370028" y="2278352"/>
            <a:ext cx="114519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Motywowani </a:t>
            </a:r>
            <a:r>
              <a:rPr lang="en-US" sz="3000" dirty="0" err="1"/>
              <a:t>finansowo</a:t>
            </a:r>
            <a:r>
              <a:rPr lang="en-US" sz="3000" dirty="0"/>
              <a:t> </a:t>
            </a:r>
            <a:r>
              <a:rPr lang="en-US" sz="3000" err="1"/>
              <a:t>przestępcy</a:t>
            </a:r>
            <a:r>
              <a:rPr lang="en-US" sz="3000"/>
              <a:t> </a:t>
            </a:r>
          </a:p>
          <a:p>
            <a:r>
              <a:rPr lang="en-US" sz="3000"/>
              <a:t>wykorzystujący </a:t>
            </a:r>
            <a:r>
              <a:rPr lang="en-US" sz="3000" dirty="0" err="1"/>
              <a:t>komputery</a:t>
            </a:r>
            <a:r>
              <a:rPr lang="en-US" sz="3000" dirty="0"/>
              <a:t> </a:t>
            </a:r>
            <a:r>
              <a:rPr lang="en-US" sz="3000" dirty="0" err="1"/>
              <a:t>i</a:t>
            </a:r>
            <a:r>
              <a:rPr lang="en-US" sz="3000" dirty="0"/>
              <a:t> </a:t>
            </a:r>
            <a:r>
              <a:rPr lang="en-US" sz="3000" dirty="0" err="1"/>
              <a:t>sieci</a:t>
            </a:r>
            <a:r>
              <a:rPr lang="en-US" sz="3000" dirty="0"/>
              <a:t> </a:t>
            </a:r>
            <a:r>
              <a:rPr lang="en-US" sz="3000" err="1"/>
              <a:t>jako</a:t>
            </a:r>
            <a:r>
              <a:rPr lang="en-US" sz="3000"/>
              <a:t> narzędzie</a:t>
            </a:r>
          </a:p>
          <a:p>
            <a:endParaRPr lang="en-US" sz="3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Działający zarówno na własnę rękę, w małych grupach jak i w zorganizowanych grupach przestępczych (zróżnicowany poziom zorganizowania, dojrzałości i możliwości)</a:t>
            </a:r>
          </a:p>
          <a:p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59F07-BA75-4201-87E7-A98A495D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00" y="855980"/>
            <a:ext cx="2874962" cy="19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5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32" y="247650"/>
            <a:ext cx="11779135" cy="1216660"/>
          </a:xfrm>
        </p:spPr>
        <p:txBody>
          <a:bodyPr/>
          <a:lstStyle/>
          <a:p>
            <a:pPr algn="ctr">
              <a:defRPr/>
            </a:pP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Aktorzy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zagrożeń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- Cyberprzestępcy 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eCrime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439189" y="1810442"/>
            <a:ext cx="115463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Działalność skupia się 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kradzieżach i wyłudzeniach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dane osobowe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własność intelektualna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środki finansowe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/>
              <a:t>konta bankowe, karty płatnicze, wyłudzone przelewy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/>
              <a:t>kryptowaluty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szantażach</a:t>
            </a:r>
            <a:endParaRPr lang="en-US" sz="3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personalne</a:t>
            </a:r>
            <a:r>
              <a:rPr lang="en-US" sz="3000" dirty="0"/>
              <a:t> (</a:t>
            </a:r>
            <a:r>
              <a:rPr lang="en-US" sz="3000" dirty="0" err="1"/>
              <a:t>prywatne</a:t>
            </a:r>
            <a:r>
              <a:rPr lang="en-US" sz="3000" dirty="0"/>
              <a:t> </a:t>
            </a:r>
            <a:r>
              <a:rPr lang="en-US" sz="3000" dirty="0" err="1"/>
              <a:t>wiadomości</a:t>
            </a:r>
            <a:r>
              <a:rPr lang="en-US" sz="3000" dirty="0"/>
              <a:t>/</a:t>
            </a:r>
            <a:r>
              <a:rPr lang="en-US" sz="3000" dirty="0" err="1"/>
              <a:t>zdjęcia</a:t>
            </a:r>
            <a:r>
              <a:rPr lang="en-US" sz="3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ransomware (</a:t>
            </a:r>
            <a:r>
              <a:rPr lang="en-US" sz="3000" dirty="0" err="1"/>
              <a:t>bezpośrednio</a:t>
            </a:r>
            <a:r>
              <a:rPr lang="en-US" sz="3000" dirty="0"/>
              <a:t> </a:t>
            </a:r>
            <a:r>
              <a:rPr lang="en-US" sz="3000" dirty="0" err="1"/>
              <a:t>lub</a:t>
            </a:r>
            <a:r>
              <a:rPr lang="en-US" sz="3000" dirty="0"/>
              <a:t> </a:t>
            </a:r>
            <a:r>
              <a:rPr lang="en-US" sz="3000" dirty="0" err="1"/>
              <a:t>przez</a:t>
            </a:r>
            <a:r>
              <a:rPr lang="en-US" sz="3000" dirty="0"/>
              <a:t> </a:t>
            </a:r>
            <a:r>
              <a:rPr lang="en-US" sz="3000" dirty="0" err="1"/>
              <a:t>programy</a:t>
            </a:r>
            <a:r>
              <a:rPr lang="en-US" sz="3000" dirty="0"/>
              <a:t> </a:t>
            </a:r>
            <a:r>
              <a:rPr lang="en-US" sz="3000" dirty="0" err="1"/>
              <a:t>partnerskie</a:t>
            </a:r>
            <a:r>
              <a:rPr lang="en-US" sz="3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517FF-4074-44E4-ADF1-DF2531BA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919" y="1254868"/>
            <a:ext cx="2874962" cy="19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1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417564"/>
            <a:ext cx="11779135" cy="773061"/>
          </a:xfrm>
        </p:spPr>
        <p:txBody>
          <a:bodyPr/>
          <a:lstStyle/>
          <a:p>
            <a:pPr algn="ctr">
              <a:defRPr/>
            </a:pP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Aktorzy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zagrożeń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- Script Kiddies</a:t>
            </a:r>
            <a:endParaRPr lang="en-US" sz="4356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365760" y="2149302"/>
            <a:ext cx="113136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Niski </a:t>
            </a:r>
            <a:r>
              <a:rPr lang="en-US" sz="3000" dirty="0" err="1"/>
              <a:t>poziom</a:t>
            </a:r>
            <a:r>
              <a:rPr lang="en-US" sz="3000" dirty="0"/>
              <a:t> </a:t>
            </a:r>
            <a:r>
              <a:rPr lang="en-US" sz="3000" dirty="0" err="1"/>
              <a:t>wiedzy</a:t>
            </a:r>
            <a:r>
              <a:rPr lang="en-US" sz="3000" dirty="0"/>
              <a:t> </a:t>
            </a:r>
            <a:r>
              <a:rPr lang="en-US" sz="3000" dirty="0" err="1"/>
              <a:t>technicznej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Działania </a:t>
            </a:r>
            <a:r>
              <a:rPr lang="en-US" sz="3000" dirty="0" err="1"/>
              <a:t>ofensywne</a:t>
            </a:r>
            <a:r>
              <a:rPr lang="en-US" sz="3000" dirty="0"/>
              <a:t> w </a:t>
            </a:r>
            <a:r>
              <a:rPr lang="en-US" sz="3000" dirty="0" err="1"/>
              <a:t>oparciu</a:t>
            </a:r>
            <a:r>
              <a:rPr lang="en-US" sz="3000" dirty="0"/>
              <a:t> </a:t>
            </a:r>
            <a:r>
              <a:rPr lang="en-US" sz="3000" dirty="0" err="1"/>
              <a:t>wyłącznie</a:t>
            </a:r>
            <a:r>
              <a:rPr lang="en-US" sz="3000" dirty="0"/>
              <a:t> o </a:t>
            </a:r>
            <a:r>
              <a:rPr lang="en-US" sz="3000" dirty="0" err="1"/>
              <a:t>gotowe</a:t>
            </a:r>
            <a:r>
              <a:rPr lang="en-US" sz="3000" dirty="0"/>
              <a:t> </a:t>
            </a:r>
            <a:r>
              <a:rPr lang="en-US" sz="3000" dirty="0" err="1"/>
              <a:t>rozwiązania</a:t>
            </a:r>
            <a:r>
              <a:rPr lang="en-US" sz="3000" dirty="0"/>
              <a:t>, bez </a:t>
            </a:r>
            <a:r>
              <a:rPr lang="en-US" sz="3000" dirty="0" err="1"/>
              <a:t>zrozumienia</a:t>
            </a:r>
            <a:r>
              <a:rPr lang="en-US" sz="3000" dirty="0"/>
              <a:t> </a:t>
            </a:r>
            <a:r>
              <a:rPr lang="en-US" sz="3000" dirty="0" err="1"/>
              <a:t>sposobu</a:t>
            </a:r>
            <a:r>
              <a:rPr lang="en-US" sz="3000" dirty="0"/>
              <a:t> </a:t>
            </a:r>
            <a:r>
              <a:rPr lang="en-US" sz="3000"/>
              <a:t>ich działania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Brak wyszukanych technik i przemyślanych taktyk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Motywacja</a:t>
            </a:r>
            <a:r>
              <a:rPr lang="en-US" sz="3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zabawa,</a:t>
            </a:r>
            <a:endParaRPr lang="en-US" sz="3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chęć</a:t>
            </a:r>
            <a:r>
              <a:rPr lang="en-US" sz="3000" dirty="0"/>
              <a:t> </a:t>
            </a:r>
            <a:r>
              <a:rPr lang="en-US" sz="3000" err="1"/>
              <a:t>popisania</a:t>
            </a:r>
            <a:r>
              <a:rPr lang="en-US" sz="3000"/>
              <a:t> się przed innymi/inna motywacja osobista,</a:t>
            </a:r>
            <a:endParaRPr lang="en-US" sz="3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finansowa </a:t>
            </a:r>
            <a:r>
              <a:rPr lang="en-US" sz="3000" dirty="0"/>
              <a:t>(</a:t>
            </a:r>
            <a:r>
              <a:rPr lang="en-US" sz="3000" dirty="0" err="1"/>
              <a:t>początkujący</a:t>
            </a:r>
            <a:r>
              <a:rPr lang="en-US" sz="3000" dirty="0"/>
              <a:t> </a:t>
            </a:r>
            <a:r>
              <a:rPr lang="en-US" sz="3000" err="1"/>
              <a:t>cyberprzestępcy</a:t>
            </a:r>
            <a:r>
              <a:rPr lang="en-US" sz="3000"/>
              <a:t>).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A0944-CB85-4453-B962-AD1BDF89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409" y="1085228"/>
            <a:ext cx="1640609" cy="148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7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778999" y="1800184"/>
            <a:ext cx="92339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</a:t>
            </a:r>
            <a:r>
              <a:rPr lang="en-US" sz="3000"/>
              <a:t>o </a:t>
            </a:r>
            <a:r>
              <a:rPr lang="en-US" sz="3000" dirty="0" err="1"/>
              <a:t>tego</a:t>
            </a:r>
            <a:r>
              <a:rPr lang="en-US" sz="3000" dirty="0"/>
              <a:t> </a:t>
            </a:r>
            <a:r>
              <a:rPr lang="en-US" sz="3000" dirty="0" err="1"/>
              <a:t>grona</a:t>
            </a:r>
            <a:r>
              <a:rPr lang="en-US" sz="3000" dirty="0"/>
              <a:t> </a:t>
            </a:r>
            <a:r>
              <a:rPr lang="en-US" sz="3000" dirty="0" err="1"/>
              <a:t>zaliczamy</a:t>
            </a:r>
            <a:r>
              <a:rPr lang="en-US" sz="3000" dirty="0"/>
              <a:t> </a:t>
            </a:r>
            <a:r>
              <a:rPr lang="en-US" sz="3000" dirty="0" err="1"/>
              <a:t>wszystkie</a:t>
            </a:r>
            <a:r>
              <a:rPr lang="en-US" sz="3000" dirty="0"/>
              <a:t> </a:t>
            </a:r>
            <a:r>
              <a:rPr lang="en-US" sz="3000" dirty="0" err="1"/>
              <a:t>wrogo</a:t>
            </a:r>
            <a:r>
              <a:rPr lang="en-US" sz="3000" dirty="0"/>
              <a:t> </a:t>
            </a:r>
            <a:r>
              <a:rPr lang="en-US" sz="3000" dirty="0" err="1"/>
              <a:t>nastawione</a:t>
            </a:r>
            <a:r>
              <a:rPr lang="en-US" sz="3000" dirty="0"/>
              <a:t> </a:t>
            </a:r>
            <a:r>
              <a:rPr lang="en-US" sz="3000" dirty="0" err="1"/>
              <a:t>jednostki</a:t>
            </a:r>
            <a:r>
              <a:rPr lang="en-US" sz="3000" dirty="0"/>
              <a:t>, </a:t>
            </a:r>
            <a:r>
              <a:rPr lang="en-US" sz="3000" dirty="0" err="1"/>
              <a:t>które</a:t>
            </a:r>
            <a:r>
              <a:rPr lang="en-US" sz="3000" dirty="0"/>
              <a:t> </a:t>
            </a:r>
            <a:r>
              <a:rPr lang="en-US" sz="3000" dirty="0" err="1"/>
              <a:t>legalnie</a:t>
            </a:r>
            <a:r>
              <a:rPr lang="en-US" sz="3000" dirty="0"/>
              <a:t> </a:t>
            </a:r>
            <a:r>
              <a:rPr lang="en-US" sz="3000" dirty="0" err="1"/>
              <a:t>dysponują</a:t>
            </a:r>
            <a:r>
              <a:rPr lang="en-US" sz="3000" dirty="0"/>
              <a:t> </a:t>
            </a:r>
            <a:r>
              <a:rPr lang="en-US" sz="3000" dirty="0" err="1"/>
              <a:t>lub</a:t>
            </a:r>
            <a:r>
              <a:rPr lang="en-US" sz="3000" dirty="0"/>
              <a:t> </a:t>
            </a:r>
            <a:r>
              <a:rPr lang="en-US" sz="3000" dirty="0" err="1"/>
              <a:t>dysponowały</a:t>
            </a:r>
            <a:r>
              <a:rPr lang="en-US" sz="3000" dirty="0"/>
              <a:t> </a:t>
            </a:r>
            <a:r>
              <a:rPr lang="en-US" sz="3000" dirty="0" err="1"/>
              <a:t>dostępem</a:t>
            </a:r>
            <a:r>
              <a:rPr lang="en-US" sz="3000" dirty="0"/>
              <a:t> do </a:t>
            </a:r>
            <a:r>
              <a:rPr lang="en-US" sz="3000" dirty="0" err="1"/>
              <a:t>danej</a:t>
            </a:r>
            <a:r>
              <a:rPr lang="en-US" sz="3000" dirty="0"/>
              <a:t> </a:t>
            </a:r>
            <a:r>
              <a:rPr lang="en-US" sz="3000" dirty="0" err="1"/>
              <a:t>organizacji</a:t>
            </a:r>
            <a:r>
              <a:rPr lang="en-US" sz="3000" dirty="0"/>
              <a:t> (</a:t>
            </a:r>
            <a:r>
              <a:rPr lang="en-US" sz="3000" dirty="0" err="1"/>
              <a:t>aktualni</a:t>
            </a:r>
            <a:r>
              <a:rPr lang="en-US" sz="3000" dirty="0"/>
              <a:t>/</a:t>
            </a:r>
            <a:r>
              <a:rPr lang="en-US" sz="3000" dirty="0" err="1"/>
              <a:t>byli</a:t>
            </a:r>
            <a:r>
              <a:rPr lang="en-US" sz="3000" dirty="0"/>
              <a:t> </a:t>
            </a:r>
            <a:r>
              <a:rPr lang="en-US" sz="3000" dirty="0" err="1"/>
              <a:t>pracownicy</a:t>
            </a:r>
            <a:r>
              <a:rPr lang="en-US" sz="3000" dirty="0"/>
              <a:t>, </a:t>
            </a:r>
            <a:r>
              <a:rPr lang="en-US" sz="3000" dirty="0" err="1"/>
              <a:t>współpracownicy</a:t>
            </a:r>
            <a:r>
              <a:rPr lang="en-US" sz="3000" dirty="0"/>
              <a:t>, </a:t>
            </a:r>
            <a:r>
              <a:rPr lang="en-US" sz="3000" dirty="0" err="1"/>
              <a:t>kontraktorzy</a:t>
            </a:r>
            <a:r>
              <a:rPr lang="en-US" sz="3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Motywowani </a:t>
            </a:r>
            <a:r>
              <a:rPr lang="en-US" sz="3000" dirty="0" err="1"/>
              <a:t>finansowo</a:t>
            </a:r>
            <a:r>
              <a:rPr lang="en-US" sz="3000" dirty="0"/>
              <a:t> </a:t>
            </a:r>
            <a:r>
              <a:rPr lang="en-US" sz="3000" err="1"/>
              <a:t>lub</a:t>
            </a:r>
            <a:r>
              <a:rPr lang="en-US" sz="3000"/>
              <a:t> powodami osobistymi (np. chęcią zemsty)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Zazwyczaj działają samodzielnie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Zdarzają </a:t>
            </a:r>
            <a:r>
              <a:rPr lang="en-US" sz="3000" dirty="0" err="1"/>
              <a:t>się</a:t>
            </a:r>
            <a:r>
              <a:rPr lang="en-US" sz="3000" dirty="0"/>
              <a:t> </a:t>
            </a:r>
            <a:r>
              <a:rPr lang="en-US" sz="3000" dirty="0" err="1"/>
              <a:t>przypadki</a:t>
            </a:r>
            <a:r>
              <a:rPr lang="en-US" sz="3000" dirty="0"/>
              <a:t> </a:t>
            </a:r>
            <a:r>
              <a:rPr lang="en-US" sz="3000" dirty="0" err="1"/>
              <a:t>współpracy</a:t>
            </a:r>
            <a:r>
              <a:rPr lang="en-US" sz="3000" dirty="0"/>
              <a:t> </a:t>
            </a:r>
            <a:r>
              <a:rPr lang="en-US" sz="3000" dirty="0" err="1"/>
              <a:t>innymi</a:t>
            </a:r>
            <a:r>
              <a:rPr lang="en-US" sz="3000" dirty="0"/>
              <a:t> </a:t>
            </a:r>
            <a:r>
              <a:rPr lang="en-US" sz="3000" err="1"/>
              <a:t>aktorami</a:t>
            </a:r>
            <a:r>
              <a:rPr lang="en-US" sz="3000"/>
              <a:t> zagrożeń (szczególne eCrime)</a:t>
            </a:r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0440B4-B264-4A54-85AF-7A8F95A5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417564"/>
            <a:ext cx="11779135" cy="773061"/>
          </a:xfrm>
        </p:spPr>
        <p:txBody>
          <a:bodyPr/>
          <a:lstStyle/>
          <a:p>
            <a:pPr algn="ctr">
              <a:defRPr/>
            </a:pP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Aktorzy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zagrożeń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- </a:t>
            </a: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Insider Threat</a:t>
            </a:r>
            <a:endParaRPr lang="en-US" sz="4356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AC64B1-86BC-4956-B7FA-C5CB81E98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8" y="1105689"/>
            <a:ext cx="1904762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3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417564"/>
            <a:ext cx="11779135" cy="734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Aktorzy zagrożeń - Hacktivists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590632" y="1291069"/>
            <a:ext cx="102251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/>
              <a:t>Osoby prywatne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/>
              <a:t>Nieoficjalne organizacje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/>
              <a:t>Motywowani </a:t>
            </a:r>
            <a:r>
              <a:rPr lang="en-US" sz="2700" dirty="0" err="1"/>
              <a:t>wyznawanymi</a:t>
            </a:r>
            <a:r>
              <a:rPr lang="en-US" sz="2700" dirty="0"/>
              <a:t> </a:t>
            </a:r>
            <a:r>
              <a:rPr lang="en-US" sz="2700" dirty="0" err="1"/>
              <a:t>poglądami</a:t>
            </a:r>
            <a:r>
              <a:rPr lang="en-US" sz="2700" dirty="0"/>
              <a:t> (</a:t>
            </a:r>
            <a:r>
              <a:rPr lang="en-US" sz="2700" dirty="0" err="1"/>
              <a:t>politycznymi</a:t>
            </a:r>
            <a:r>
              <a:rPr lang="en-US" sz="2700"/>
              <a:t>, </a:t>
            </a:r>
          </a:p>
          <a:p>
            <a:r>
              <a:rPr lang="en-US" sz="2700"/>
              <a:t>ideologicznymi</a:t>
            </a:r>
            <a:r>
              <a:rPr lang="en-US" sz="2700" dirty="0"/>
              <a:t>, </a:t>
            </a:r>
            <a:r>
              <a:rPr lang="en-US" sz="2700" dirty="0" err="1"/>
              <a:t>etycznymi</a:t>
            </a:r>
            <a:r>
              <a:rPr lang="en-US" sz="2700" dirty="0"/>
              <a:t> </a:t>
            </a:r>
            <a:r>
              <a:rPr lang="en-US" sz="2700" dirty="0" err="1"/>
              <a:t>itd</a:t>
            </a:r>
            <a:r>
              <a:rPr lang="en-US" sz="27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/>
              <a:t>Do </a:t>
            </a:r>
            <a:r>
              <a:rPr lang="en-US" sz="2700" dirty="0" err="1"/>
              <a:t>grupy</a:t>
            </a:r>
            <a:r>
              <a:rPr lang="en-US" sz="2700" dirty="0"/>
              <a:t> </a:t>
            </a:r>
            <a:r>
              <a:rPr lang="en-US" sz="2700" dirty="0" err="1"/>
              <a:t>należy</a:t>
            </a:r>
            <a:r>
              <a:rPr lang="en-US" sz="2700" dirty="0"/>
              <a:t> </a:t>
            </a:r>
            <a:r>
              <a:rPr lang="en-US" sz="2700" err="1"/>
              <a:t>zaliczyć</a:t>
            </a:r>
            <a:r>
              <a:rPr lang="en-US" sz="2700"/>
              <a:t> zarówno</a:t>
            </a:r>
            <a:endParaRPr lang="en-US" sz="2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/>
              <a:t>nieszkodliwych </a:t>
            </a:r>
            <a:r>
              <a:rPr lang="en-US" sz="2700" err="1"/>
              <a:t>aktywistów</a:t>
            </a:r>
            <a:r>
              <a:rPr lang="en-US" sz="2700"/>
              <a:t> (np. walczących o poszanowanie praw człowieka),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/>
              <a:t>obywateli biorących udział w akcie niesposłuszeństwa obywatelskiego (protest),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/>
              <a:t>jak </a:t>
            </a:r>
            <a:r>
              <a:rPr lang="en-US" sz="2700" err="1"/>
              <a:t>i</a:t>
            </a:r>
            <a:r>
              <a:rPr lang="en-US" sz="2700"/>
              <a:t> jednostki wspierające organizacje terrorystyczne (np. ISIS).</a:t>
            </a:r>
            <a:endParaRPr lang="en-US" sz="2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/>
              <a:t>Najczęstsze incydenty z ich udziałem to ataki DDoS i podmiany stron internetowych (website defacement)</a:t>
            </a:r>
            <a:endParaRPr lang="en-US" sz="2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5152E4-C3BF-41E0-BCE5-EBB6CC00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69" y="1291069"/>
            <a:ext cx="1854060" cy="177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0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" y="129027"/>
            <a:ext cx="11779135" cy="858786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Aktorzy zagrożeń - APT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365759" y="1225689"/>
            <a:ext cx="116876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Ang</a:t>
            </a:r>
            <a:r>
              <a:rPr lang="en-US" sz="3000" dirty="0"/>
              <a:t>. Advanced Persistent Threat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/>
              <a:t>Najpoważniejsi, najgroźniejsi</a:t>
            </a:r>
            <a:r>
              <a:rPr lang="en-US" sz="3000" b="1" dirty="0"/>
              <a:t>, </a:t>
            </a:r>
            <a:r>
              <a:rPr lang="en-US" sz="3000" b="1" dirty="0" err="1"/>
              <a:t>profesjonalni</a:t>
            </a:r>
            <a:r>
              <a:rPr lang="en-US" sz="3000" b="1" dirty="0"/>
              <a:t> </a:t>
            </a:r>
            <a:r>
              <a:rPr lang="en-US" sz="3000" b="1" dirty="0" err="1"/>
              <a:t>intruzi</a:t>
            </a:r>
            <a:endParaRPr lang="en-US" sz="3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Zazwyczaj </a:t>
            </a:r>
            <a:r>
              <a:rPr lang="en-US" sz="3000" dirty="0" err="1"/>
              <a:t>pracujący</a:t>
            </a:r>
            <a:r>
              <a:rPr lang="en-US" sz="3000" dirty="0"/>
              <a:t>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 err="1"/>
              <a:t>polecenie</a:t>
            </a:r>
            <a:r>
              <a:rPr lang="en-US" sz="3000" dirty="0"/>
              <a:t> </a:t>
            </a:r>
            <a:r>
              <a:rPr lang="en-US" sz="3000" dirty="0" err="1"/>
              <a:t>rządów</a:t>
            </a:r>
            <a:r>
              <a:rPr lang="en-US" sz="3000" dirty="0"/>
              <a:t> (ang. nation </a:t>
            </a:r>
            <a:r>
              <a:rPr lang="en-US" sz="3000"/>
              <a:t>state-sponsored), często również dla/w ramach eCrime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/>
              <a:t>Wysoki </a:t>
            </a:r>
            <a:r>
              <a:rPr lang="en-US" sz="3000" b="1" dirty="0" err="1"/>
              <a:t>poziom</a:t>
            </a:r>
            <a:r>
              <a:rPr lang="en-US" sz="3000" b="1" dirty="0"/>
              <a:t> </a:t>
            </a:r>
            <a:r>
              <a:rPr lang="en-US" sz="3000" b="1" dirty="0" err="1"/>
              <a:t>zaawansowania</a:t>
            </a:r>
            <a:r>
              <a:rPr lang="en-US" sz="3000" b="1" dirty="0"/>
              <a:t> </a:t>
            </a:r>
            <a:r>
              <a:rPr lang="en-US" sz="3000" b="1" dirty="0" err="1"/>
              <a:t>technicznego</a:t>
            </a:r>
            <a:r>
              <a:rPr lang="en-US" sz="3000" b="1" dirty="0"/>
              <a:t> (</a:t>
            </a:r>
            <a:r>
              <a:rPr lang="en-US" sz="3000" b="1" dirty="0" err="1"/>
              <a:t>wiedza</a:t>
            </a:r>
            <a:r>
              <a:rPr lang="en-US" sz="3000" b="1" dirty="0"/>
              <a:t>, </a:t>
            </a:r>
            <a:r>
              <a:rPr lang="en-US" sz="3000" b="1" dirty="0" err="1"/>
              <a:t>umiejętności</a:t>
            </a:r>
            <a:r>
              <a:rPr lang="en-US" sz="3000" b="1" dirty="0"/>
              <a:t>, </a:t>
            </a:r>
            <a:r>
              <a:rPr lang="en-US" sz="3000" b="1" dirty="0" err="1"/>
              <a:t>arsenał</a:t>
            </a:r>
            <a:r>
              <a:rPr lang="en-US" sz="3000" b="1" dirty="0"/>
              <a:t> </a:t>
            </a:r>
            <a:r>
              <a:rPr lang="en-US" sz="3000" b="1" dirty="0" err="1"/>
              <a:t>exploitów</a:t>
            </a:r>
            <a:r>
              <a:rPr lang="en-US" sz="3000" b="1" dirty="0"/>
              <a:t> </a:t>
            </a:r>
            <a:r>
              <a:rPr lang="en-US" sz="3000" b="1" dirty="0" err="1"/>
              <a:t>i</a:t>
            </a:r>
            <a:r>
              <a:rPr lang="en-US" sz="3000" b="1" dirty="0"/>
              <a:t> </a:t>
            </a:r>
            <a:r>
              <a:rPr lang="en-US" sz="3000" b="1" dirty="0" err="1"/>
              <a:t>technik</a:t>
            </a:r>
            <a:r>
              <a:rPr lang="en-US" sz="3000" b="1" dirty="0"/>
              <a:t>, </a:t>
            </a:r>
            <a:r>
              <a:rPr lang="en-US" sz="3000" b="1" dirty="0" err="1"/>
              <a:t>własny</a:t>
            </a:r>
            <a:r>
              <a:rPr lang="en-US" sz="3000" b="1" dirty="0"/>
              <a:t> malware)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/>
              <a:t>Dysponujący szerokimi </a:t>
            </a:r>
            <a:r>
              <a:rPr lang="en-US" sz="3000" b="1" dirty="0" err="1"/>
              <a:t>zasobami</a:t>
            </a:r>
            <a:r>
              <a:rPr lang="en-US" sz="3000" b="1" dirty="0"/>
              <a:t> (</a:t>
            </a:r>
            <a:r>
              <a:rPr lang="en-US" sz="3000" b="1" dirty="0" err="1"/>
              <a:t>finansowymi</a:t>
            </a:r>
            <a:r>
              <a:rPr lang="en-US" sz="3000" b="1" dirty="0"/>
              <a:t>, </a:t>
            </a:r>
            <a:r>
              <a:rPr lang="en-US" sz="3000" b="1" dirty="0" err="1"/>
              <a:t>czasowymi</a:t>
            </a:r>
            <a:r>
              <a:rPr lang="en-US" sz="3000" b="1" dirty="0"/>
              <a:t>, </a:t>
            </a:r>
            <a:r>
              <a:rPr lang="en-US" sz="3000" b="1" err="1"/>
              <a:t>technicznymi</a:t>
            </a:r>
            <a:r>
              <a:rPr lang="en-US" sz="3000" b="1"/>
              <a:t>)</a:t>
            </a:r>
            <a:endParaRPr lang="en-US"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39522-8CFF-4C31-B76D-9616D6DC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136" y="1064451"/>
            <a:ext cx="2049318" cy="11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615203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DFIR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1125415" y="1717382"/>
            <a:ext cx="1019028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sz="3600" i="1"/>
              <a:t>Digital Forensics Incident Response </a:t>
            </a:r>
            <a:r>
              <a:rPr lang="en-US" sz="3600"/>
              <a:t>- reagowanie na incydenty bezpieczeństwa z wykorzystaniem informatyki śledczej</a:t>
            </a:r>
          </a:p>
        </p:txBody>
      </p:sp>
    </p:spTree>
    <p:extLst>
      <p:ext uri="{BB962C8B-B14F-4D97-AF65-F5344CB8AC3E}">
        <p14:creationId xmlns:p14="http://schemas.microsoft.com/office/powerpoint/2010/main" val="205646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" y="129027"/>
            <a:ext cx="11779135" cy="858786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Aktorzy zagrożeń - APT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6EC-AED7-4D50-B355-3A38B9371B93}"/>
              </a:ext>
            </a:extLst>
          </p:cNvPr>
          <p:cNvSpPr txBox="1"/>
          <p:nvPr/>
        </p:nvSpPr>
        <p:spPr>
          <a:xfrm>
            <a:off x="365759" y="1225689"/>
            <a:ext cx="116876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/>
              <a:t>Bardzo</a:t>
            </a:r>
            <a:r>
              <a:rPr lang="en-US" sz="3000" b="1" dirty="0"/>
              <a:t> </a:t>
            </a:r>
            <a:r>
              <a:rPr lang="en-US" sz="3000" b="1" dirty="0" err="1"/>
              <a:t>często</a:t>
            </a:r>
            <a:r>
              <a:rPr lang="en-US" sz="3000" b="1" dirty="0"/>
              <a:t> </a:t>
            </a:r>
            <a:r>
              <a:rPr lang="en-US" sz="3000" b="1" dirty="0" err="1"/>
              <a:t>zdolni</a:t>
            </a:r>
            <a:r>
              <a:rPr lang="en-US" sz="3000" b="1" dirty="0"/>
              <a:t> do </a:t>
            </a:r>
            <a:r>
              <a:rPr lang="en-US" sz="3000" b="1" dirty="0" err="1"/>
              <a:t>praktycznie</a:t>
            </a:r>
            <a:r>
              <a:rPr lang="en-US" sz="3000" b="1" dirty="0"/>
              <a:t> </a:t>
            </a:r>
            <a:r>
              <a:rPr lang="en-US" sz="3000" b="1" dirty="0" err="1"/>
              <a:t>wszelkich</a:t>
            </a:r>
            <a:r>
              <a:rPr lang="en-US" sz="3000" b="1" dirty="0"/>
              <a:t> </a:t>
            </a:r>
            <a:r>
              <a:rPr lang="en-US" sz="3000" b="1" dirty="0" err="1"/>
              <a:t>środków</a:t>
            </a:r>
            <a:r>
              <a:rPr lang="en-US" sz="3000" b="1" dirty="0"/>
              <a:t> </a:t>
            </a:r>
          </a:p>
          <a:p>
            <a:r>
              <a:rPr lang="en-US" sz="3000" b="1" dirty="0" err="1"/>
              <a:t>osiągania</a:t>
            </a:r>
            <a:r>
              <a:rPr lang="en-US" sz="3000" b="1" dirty="0"/>
              <a:t> </a:t>
            </a:r>
            <a:r>
              <a:rPr lang="en-US" sz="3000" b="1" dirty="0" err="1"/>
              <a:t>celu</a:t>
            </a:r>
            <a:r>
              <a:rPr lang="en-US" sz="3000" b="1" dirty="0"/>
              <a:t>, </a:t>
            </a:r>
            <a:r>
              <a:rPr lang="en-US" sz="3000" b="1" dirty="0" err="1"/>
              <a:t>łącznie</a:t>
            </a:r>
            <a:r>
              <a:rPr lang="en-US" sz="3000" b="1" dirty="0"/>
              <a:t> z </a:t>
            </a:r>
            <a:r>
              <a:rPr lang="en-US" sz="3000" b="1" dirty="0" err="1"/>
              <a:t>porwaniami</a:t>
            </a:r>
            <a:r>
              <a:rPr lang="en-US" sz="3000" b="1" dirty="0"/>
              <a:t> </a:t>
            </a:r>
            <a:r>
              <a:rPr lang="en-US" sz="3000" b="1" dirty="0" err="1"/>
              <a:t>i</a:t>
            </a:r>
            <a:r>
              <a:rPr lang="en-US" sz="3000" b="1" dirty="0"/>
              <a:t> </a:t>
            </a:r>
            <a:r>
              <a:rPr lang="en-US" sz="3000" b="1" dirty="0" err="1"/>
              <a:t>morderstwami</a:t>
            </a:r>
            <a:endParaRPr lang="en-US" sz="3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szpiegostwo</a:t>
            </a:r>
            <a:r>
              <a:rPr lang="en-US" sz="3000" dirty="0"/>
              <a:t> (</a:t>
            </a:r>
            <a:r>
              <a:rPr lang="en-US" sz="3000" dirty="0" err="1"/>
              <a:t>przemysłowe</a:t>
            </a:r>
            <a:r>
              <a:rPr lang="en-US" sz="3000" dirty="0"/>
              <a:t>, </a:t>
            </a:r>
            <a:r>
              <a:rPr lang="en-US" sz="3000" dirty="0" err="1"/>
              <a:t>wojskowe</a:t>
            </a:r>
            <a:r>
              <a:rPr lang="en-US" sz="3000" dirty="0"/>
              <a:t>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kradzież</a:t>
            </a:r>
            <a:r>
              <a:rPr lang="en-US" sz="3000" dirty="0"/>
              <a:t> </a:t>
            </a:r>
            <a:r>
              <a:rPr lang="en-US" sz="3000" dirty="0" err="1"/>
              <a:t>technologii</a:t>
            </a:r>
            <a:r>
              <a:rPr lang="en-US" sz="3000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infiltrowanie</a:t>
            </a:r>
            <a:r>
              <a:rPr lang="en-US" sz="3000" dirty="0"/>
              <a:t> </a:t>
            </a:r>
            <a:r>
              <a:rPr lang="en-US" sz="3000" dirty="0" err="1"/>
              <a:t>i</a:t>
            </a:r>
            <a:r>
              <a:rPr lang="en-US" sz="3000" dirty="0"/>
              <a:t> </a:t>
            </a:r>
            <a:r>
              <a:rPr lang="en-US" sz="3000" dirty="0" err="1"/>
              <a:t>niszczenie</a:t>
            </a:r>
            <a:r>
              <a:rPr lang="en-US" sz="3000" dirty="0"/>
              <a:t> </a:t>
            </a:r>
            <a:r>
              <a:rPr lang="en-US" sz="3000" dirty="0" err="1"/>
              <a:t>wrogiej</a:t>
            </a:r>
            <a:r>
              <a:rPr lang="en-US" sz="3000" dirty="0"/>
              <a:t> </a:t>
            </a:r>
            <a:r>
              <a:rPr lang="en-US" sz="3000" dirty="0" err="1"/>
              <a:t>infrastruktury</a:t>
            </a:r>
            <a:r>
              <a:rPr lang="en-US" sz="3000" dirty="0"/>
              <a:t> (</a:t>
            </a:r>
            <a:r>
              <a:rPr lang="en-US" sz="3000" dirty="0" err="1"/>
              <a:t>ataki</a:t>
            </a:r>
            <a:r>
              <a:rPr lang="en-US" sz="3000" dirty="0"/>
              <a:t> </a:t>
            </a:r>
            <a:r>
              <a:rPr lang="en-US" sz="3000" dirty="0" err="1"/>
              <a:t>na</a:t>
            </a:r>
            <a:r>
              <a:rPr lang="en-US" sz="3000" dirty="0"/>
              <a:t> ICS, </a:t>
            </a:r>
            <a:r>
              <a:rPr lang="en-US" sz="3000" dirty="0" err="1"/>
              <a:t>cyberterroryzm</a:t>
            </a:r>
            <a:r>
              <a:rPr lang="en-US" sz="3000" dirty="0"/>
              <a:t>, </a:t>
            </a:r>
            <a:r>
              <a:rPr lang="en-US" sz="3000" dirty="0" err="1"/>
              <a:t>działania</a:t>
            </a:r>
            <a:r>
              <a:rPr lang="en-US" sz="3000" dirty="0"/>
              <a:t> o </a:t>
            </a:r>
            <a:r>
              <a:rPr lang="en-US" sz="3000" dirty="0" err="1"/>
              <a:t>charakterze</a:t>
            </a:r>
            <a:r>
              <a:rPr lang="en-US" sz="3000" dirty="0"/>
              <a:t> </a:t>
            </a:r>
            <a:r>
              <a:rPr lang="en-US" sz="3000" dirty="0" err="1"/>
              <a:t>wojny</a:t>
            </a:r>
            <a:r>
              <a:rPr lang="en-US" sz="3000" dirty="0"/>
              <a:t> </a:t>
            </a:r>
            <a:r>
              <a:rPr lang="en-US" sz="3000" dirty="0" err="1"/>
              <a:t>cybernetycznej</a:t>
            </a:r>
            <a:r>
              <a:rPr lang="en-US" sz="3000" dirty="0"/>
              <a:t>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walka</a:t>
            </a:r>
            <a:r>
              <a:rPr lang="en-US" sz="3000" dirty="0"/>
              <a:t> z </a:t>
            </a:r>
            <a:r>
              <a:rPr lang="en-US" sz="3000" dirty="0" err="1"/>
              <a:t>dysydentami</a:t>
            </a:r>
            <a:r>
              <a:rPr lang="en-US" sz="3000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doprowadzanie</a:t>
            </a:r>
            <a:r>
              <a:rPr lang="en-US" sz="3000" dirty="0"/>
              <a:t> do </a:t>
            </a:r>
            <a:r>
              <a:rPr lang="en-US" sz="3000" dirty="0" err="1"/>
              <a:t>strat</a:t>
            </a:r>
            <a:r>
              <a:rPr lang="en-US" sz="3000" dirty="0"/>
              <a:t> </a:t>
            </a:r>
            <a:r>
              <a:rPr lang="en-US" sz="3000" dirty="0" err="1"/>
              <a:t>fizycznych</a:t>
            </a:r>
            <a:r>
              <a:rPr lang="en-US" sz="3000" dirty="0"/>
              <a:t> </a:t>
            </a:r>
            <a:r>
              <a:rPr lang="en-US" sz="3000" dirty="0" err="1"/>
              <a:t>i</a:t>
            </a:r>
            <a:r>
              <a:rPr lang="en-US" sz="3000" dirty="0"/>
              <a:t> </a:t>
            </a:r>
            <a:r>
              <a:rPr lang="en-US" sz="3000" dirty="0" err="1"/>
              <a:t>finansowych</a:t>
            </a:r>
            <a:r>
              <a:rPr lang="en-US" sz="3000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również</a:t>
            </a:r>
            <a:r>
              <a:rPr lang="en-US" sz="3000" dirty="0"/>
              <a:t> </a:t>
            </a:r>
            <a:r>
              <a:rPr lang="en-US" sz="3000" dirty="0" err="1"/>
              <a:t>kradzież</a:t>
            </a:r>
            <a:r>
              <a:rPr lang="en-US" sz="3000" dirty="0"/>
              <a:t> </a:t>
            </a:r>
            <a:r>
              <a:rPr lang="en-US" sz="3000" dirty="0" err="1"/>
              <a:t>środków</a:t>
            </a:r>
            <a:r>
              <a:rPr lang="en-US" sz="3000" dirty="0"/>
              <a:t> </a:t>
            </a:r>
            <a:r>
              <a:rPr lang="en-US" sz="3000" dirty="0" err="1"/>
              <a:t>finansowych</a:t>
            </a:r>
            <a:r>
              <a:rPr lang="en-US" sz="3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39522-8CFF-4C31-B76D-9616D6DC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136" y="1064451"/>
            <a:ext cx="2049318" cy="11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13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26" y="0"/>
            <a:ext cx="10974157" cy="98261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Indicators Of Compromise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39F7E-FCFD-479D-A11A-9169268617C2}"/>
              </a:ext>
            </a:extLst>
          </p:cNvPr>
          <p:cNvSpPr txBox="1"/>
          <p:nvPr/>
        </p:nvSpPr>
        <p:spPr>
          <a:xfrm>
            <a:off x="771726" y="834494"/>
            <a:ext cx="10801149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Wyróżniki kompromitacji (ang. compromise)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W skrócie IOC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Są to atrybuty </a:t>
            </a:r>
            <a:r>
              <a:rPr lang="en-US" sz="2600" u="sng"/>
              <a:t>charakteryzujące konkretny incydent lub aktora zagrożeń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Do IOC należą: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sumy kontrolne (hashe) danych plików, w szczególności elementów użytego malware / skonfigurowanych exploitów (tzw. payloadów)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domeny internetowe i adresy IP (używane do zdalnej kontroli zaatakowanych systemów, dystrybucji malware oraz ataków, np. phishingu)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użyte narzędzia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specyficzne ciągi znaków/bajtów obecne w próbkach złośliwego oprogramowania/payloadach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zastosowane ofensywne techniki i ich styl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/>
              <a:t>cechy charakterystyczne (czynnik ludzki) operatorów (np. język, styl, standardowe godziny prowadzenia operacji)</a:t>
            </a:r>
          </a:p>
        </p:txBody>
      </p:sp>
    </p:spTree>
    <p:extLst>
      <p:ext uri="{BB962C8B-B14F-4D97-AF65-F5344CB8AC3E}">
        <p14:creationId xmlns:p14="http://schemas.microsoft.com/office/powerpoint/2010/main" val="4294270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hashe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D8A4E-84BA-4A70-B9F5-DF80D5FB7F8B}"/>
              </a:ext>
            </a:extLst>
          </p:cNvPr>
          <p:cNvSpPr txBox="1"/>
          <p:nvPr/>
        </p:nvSpPr>
        <p:spPr>
          <a:xfrm>
            <a:off x="572654" y="1034472"/>
            <a:ext cx="116193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Hash to tekstowa reprezentacja wyniku działania funkcji skrótu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Funkcje skrótu (znane też jako funkcje mieszające lub funkcje haszujące) dla dowolnych danych wejściowych produkują quasi-losową, niespecyficzną wartość wyjściową </a:t>
            </a:r>
            <a:r>
              <a:rPr lang="en-US" sz="3000" u="sng"/>
              <a:t>o stałym rozmiarze</a:t>
            </a:r>
            <a:r>
              <a:rPr lang="en-US" sz="3000"/>
              <a:t> (tzw. skrót nieodwracalny)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W informatyce (nie tylko śledczej) funkcje te znajdują szczególne zastosowanie jako krótkie sygnatury dowolnych zbiorów danych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Używane są jako sumy kontrolne (potwierdzanie integralności) oraz identyfikatory (sygnatury)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Najpopularniejsze funkcje skrótu to MD5, SHA1, SHA256</a:t>
            </a:r>
          </a:p>
        </p:txBody>
      </p:sp>
    </p:spTree>
    <p:extLst>
      <p:ext uri="{BB962C8B-B14F-4D97-AF65-F5344CB8AC3E}">
        <p14:creationId xmlns:p14="http://schemas.microsoft.com/office/powerpoint/2010/main" val="1225966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hashe - przykład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00488-1F04-4AAB-B31B-6FA3DF9C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6" y="1228725"/>
            <a:ext cx="10169237" cy="52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8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hashe - przykład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6841A-5994-4845-A414-6A4C5CAC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14" y="1325754"/>
            <a:ext cx="10287130" cy="508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567253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Hashe jako podstawowy typ IOC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30F93-F704-4FE9-948C-2A2FD177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29" y="746356"/>
            <a:ext cx="8496099" cy="60369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2538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domeny, adresy 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65F5D-A872-4204-868C-68EA98CFAAFF}"/>
              </a:ext>
            </a:extLst>
          </p:cNvPr>
          <p:cNvSpPr txBox="1"/>
          <p:nvPr/>
        </p:nvSpPr>
        <p:spPr>
          <a:xfrm>
            <a:off x="638175" y="1228725"/>
            <a:ext cx="112966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Domeny internetowe oraz adresy IP w incydentach bezpieczeństwa (jako IOC) występują w dwóch kontekstach: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dystrybucja malware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/>
              <a:t>Command &amp; Control  (w skrócie C&amp;C lub po prostu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/>
          </a:p>
          <a:p>
            <a:r>
              <a:rPr lang="en-US" sz="3000"/>
              <a:t>Dla przypomnienia: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każda domena może w danym momencie rozwiązywać się (wskazywać na) jeden (lub wiele) adresów 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każdy adres IP może (ale nie musi) być w danym momencie wskazywany przez dowolną ilość domen</a:t>
            </a:r>
          </a:p>
          <a:p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4244787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domeny, adresy IP, relacje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A0A95-4F03-43AC-9CC2-62C753077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74" y="1144010"/>
            <a:ext cx="10372725" cy="5419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6CBCD-A947-4F9B-9A00-950590CEBF23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3"/>
              </a:rPr>
              <a:t>https://www.virustotal.com/gui/file/58178befe119ae5a402166ab59933b1a4cce1993b55359f63f872d4fef0a8607/details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6156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domeny, adresy IP, relacje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0F7B9-1E5D-4FC6-BA15-F1157748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86" y="1228725"/>
            <a:ext cx="8727786" cy="52092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3"/>
              </a:rPr>
              <a:t>https://www.virustotal.com/gui/file/58178befe119ae5a402166ab59933b1a4cce1993b55359f63f872d4fef0a8607/details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8002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relacje, grafy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2"/>
              </a:rPr>
              <a:t>https://www.virustotal.com/gui/file/58178befe119ae5a402166ab59933b1a4cce1993b55359f63f872d4fef0a8607/details</a:t>
            </a:r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93588-8655-430E-857A-C65B16ECE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54" y="1266825"/>
            <a:ext cx="10401815" cy="4324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301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615203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DFIR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1125415" y="1717382"/>
            <a:ext cx="10190285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sz="3600" i="1"/>
              <a:t>Digital Forensics Incident Response </a:t>
            </a:r>
            <a:r>
              <a:rPr lang="en-US" sz="3600"/>
              <a:t>- reagowanie na incydenty bezpieczeństwa z wykorzystaniem informatyki śledczej (termin często jest też używany jako synonim szerokoj pojętego </a:t>
            </a:r>
            <a:r>
              <a:rPr lang="en-US" sz="3600" u="sng"/>
              <a:t>aktywnego bezpieczeństwa defensywnego</a:t>
            </a:r>
            <a:r>
              <a:rPr lang="en-US" sz="3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3852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3753"/>
            <a:ext cx="10974157" cy="808747"/>
          </a:xfrm>
        </p:spPr>
        <p:txBody>
          <a:bodyPr/>
          <a:lstStyle/>
          <a:p>
            <a:pPr algn="ctr">
              <a:defRPr/>
            </a:pP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IOC -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relacje</a:t>
            </a:r>
            <a:r>
              <a:rPr lang="en-US" sz="4356" b="1" dirty="0">
                <a:latin typeface="Consolas" panose="020B0609020204030204" pitchFamily="49" charset="0"/>
                <a:cs typeface="Arial" panose="020B0604020202020204" pitchFamily="34" charset="0"/>
              </a:rPr>
              <a:t> - </a:t>
            </a:r>
            <a:r>
              <a:rPr lang="en-US" sz="4356" b="1" dirty="0" err="1">
                <a:latin typeface="Consolas" panose="020B0609020204030204" pitchFamily="49" charset="0"/>
                <a:cs typeface="Arial" panose="020B0604020202020204" pitchFamily="34" charset="0"/>
              </a:rPr>
              <a:t>grafy</a:t>
            </a:r>
            <a:endParaRPr lang="en-US" sz="4356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2"/>
              </a:rPr>
              <a:t>https://www.virustotal.com/gui/file/58178befe119ae5a402166ab59933b1a4cce1993b55359f63f872d4fef0a8607/details</a:t>
            </a:r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1C4E3-1EA5-401C-A165-CAA89433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3" y="828236"/>
            <a:ext cx="6056948" cy="54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3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3753"/>
            <a:ext cx="10974157" cy="808747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relacje - grafy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2"/>
              </a:rPr>
              <a:t>https://www.virustotal.com/gui/file/58178befe119ae5a402166ab59933b1a4cce1993b55359f63f872d4fef0a8607/details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585AE-1834-4BCE-BF4C-8B222008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27" y="952500"/>
            <a:ext cx="6816946" cy="56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3753"/>
            <a:ext cx="10974157" cy="808747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relacje - grafy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2"/>
              </a:rPr>
              <a:t>https://www.virustotal.com/gui/file/58178befe119ae5a402166ab59933b1a4cce1993b55359f63f872d4fef0a8607/details</a:t>
            </a:r>
            <a:endParaRPr lang="pl-P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20489-59E0-42CF-A2B8-25FD7822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741" y="832999"/>
            <a:ext cx="65850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42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3753"/>
            <a:ext cx="10974157" cy="808747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relacje - grafy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2"/>
              </a:rPr>
              <a:t>https://www.virustotal.com/gui/file/58178befe119ae5a402166ab59933b1a4cce1993b55359f63f872d4fef0a8607/details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272D4-9475-4056-B7D7-B39852A56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836072"/>
            <a:ext cx="6686550" cy="56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20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3753"/>
            <a:ext cx="10974157" cy="808747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relacje - grafy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C173F-6A32-457E-8BD6-FA91E4664629}"/>
              </a:ext>
            </a:extLst>
          </p:cNvPr>
          <p:cNvSpPr txBox="1"/>
          <p:nvPr/>
        </p:nvSpPr>
        <p:spPr>
          <a:xfrm>
            <a:off x="85725" y="6438022"/>
            <a:ext cx="121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2"/>
              </a:rPr>
              <a:t>https://www.virustotal.com/gui/file/58178befe119ae5a402166ab59933b1a4cce1993b55359f63f872d4fef0a8607/details</a:t>
            </a:r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156DA-8950-4793-B1B3-E6DF72ECF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825076"/>
            <a:ext cx="7858125" cy="561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92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SSDEEP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6A0F9-40B8-4C2F-A506-7CAD4ECABE89}"/>
              </a:ext>
            </a:extLst>
          </p:cNvPr>
          <p:cNvSpPr txBox="1"/>
          <p:nvPr/>
        </p:nvSpPr>
        <p:spPr>
          <a:xfrm>
            <a:off x="762201" y="1051370"/>
            <a:ext cx="1097415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Głównym problemem w wykorzystaniu haszy jako sygnatur (w przeciwieństwie do weryfikacji integralności) jest fakt, że zmiana choćby jednego bitu powoduje całkowitą zmianę hasha (niespecyficzność, quasi-losowość)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Uniemożliwia to stosowanie tradycyjnych funkcji skrótu jako sygnatur </a:t>
            </a:r>
            <a:r>
              <a:rPr lang="en-US" sz="2800" b="1"/>
              <a:t>podobnych (ale nie identycznych)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Chodzi przede wszystkim o możliwość rozpoznawania nowych wersji tego samego malware (które mogą różnić się wyłącznie nieznaczną zmianą w kodzie lub po prostu wbudowaną konfiguracją)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Jednym z rozwiązań jest tzw. fuzzy hashing (znane również jako </a:t>
            </a:r>
            <a:r>
              <a:rPr lang="en-US" sz="2800" i="1"/>
              <a:t>context triggered piecewise hashes</a:t>
            </a:r>
            <a:r>
              <a:rPr lang="en-US" sz="2800"/>
              <a:t> - </a:t>
            </a:r>
            <a:r>
              <a:rPr lang="en-US" sz="2800" i="1"/>
              <a:t>CTPH</a:t>
            </a:r>
            <a:r>
              <a:rPr lang="en-US" sz="28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Niewielka zmiana danych wejściowych w niewielkim stopniu wpływa na zmianę hasza)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293AE-0B6C-4624-8981-C4AA5F917D90}"/>
              </a:ext>
            </a:extLst>
          </p:cNvPr>
          <p:cNvSpPr txBox="1"/>
          <p:nvPr/>
        </p:nvSpPr>
        <p:spPr>
          <a:xfrm>
            <a:off x="5093109" y="6341806"/>
            <a:ext cx="688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hlinkClick r:id="rId3"/>
              </a:rPr>
              <a:t>https://ssdeep-project.github.io/ssdeep/index.html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233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SSDEEP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4BA5A-1A3F-4AC8-8429-B74E6B9A0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2" y="1710813"/>
            <a:ext cx="6827582" cy="47916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D6238-703D-4D70-9F5D-D952638E9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0813"/>
            <a:ext cx="5982008" cy="47916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D40FF-901A-4AAF-B7AC-0CC7A8A9EE9D}"/>
              </a:ext>
            </a:extLst>
          </p:cNvPr>
          <p:cNvSpPr txBox="1"/>
          <p:nvPr/>
        </p:nvSpPr>
        <p:spPr>
          <a:xfrm>
            <a:off x="353962" y="1064482"/>
            <a:ext cx="4817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PRZED MODYFIKACJĄ:</a:t>
            </a:r>
            <a:endParaRPr lang="pl-PL" sz="3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19304-BAB6-4A74-97BF-4F6904724B71}"/>
              </a:ext>
            </a:extLst>
          </p:cNvPr>
          <p:cNvSpPr txBox="1"/>
          <p:nvPr/>
        </p:nvSpPr>
        <p:spPr>
          <a:xfrm>
            <a:off x="6611993" y="1044059"/>
            <a:ext cx="4817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PO MODYFIKACJI:</a:t>
            </a:r>
            <a:endParaRPr lang="pl-PL" sz="3000"/>
          </a:p>
        </p:txBody>
      </p:sp>
    </p:spTree>
    <p:extLst>
      <p:ext uri="{BB962C8B-B14F-4D97-AF65-F5344CB8AC3E}">
        <p14:creationId xmlns:p14="http://schemas.microsoft.com/office/powerpoint/2010/main" val="4095442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SSDEEP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F040C-CF0B-4E07-B3F9-7BAAA50F6317}"/>
              </a:ext>
            </a:extLst>
          </p:cNvPr>
          <p:cNvSpPr txBox="1"/>
          <p:nvPr/>
        </p:nvSpPr>
        <p:spPr>
          <a:xfrm>
            <a:off x="669872" y="1099399"/>
            <a:ext cx="1152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Wpływ modyfikacji kilku znaków odpowiednio na hashe MD5 i SSDEEP: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3E7A90-8213-4E07-A78E-05256C7F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2" y="2077708"/>
            <a:ext cx="11326936" cy="32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75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644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ciągi znaków/bajtów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3F33C-8FB9-4143-9014-C9EFB26D65B1}"/>
              </a:ext>
            </a:extLst>
          </p:cNvPr>
          <p:cNvSpPr txBox="1"/>
          <p:nvPr/>
        </p:nvSpPr>
        <p:spPr>
          <a:xfrm>
            <a:off x="481781" y="1042219"/>
            <a:ext cx="108154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W praktyce cechą charakterystyczną pliku / zbioru plików (np. różnych wersji tego samego malware) mogą być takie atrybuty jak: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hasz SSDEEP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zbiór haszy MD5/SHA1/SHA256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statyczne ciągi znaków/bajtów, np.: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i="1"/>
              <a:t>JASHASDFG </a:t>
            </a:r>
            <a:r>
              <a:rPr lang="en-US" sz="2600"/>
              <a:t>(ASCII)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i="1"/>
              <a:t>1A 2D 30 DF </a:t>
            </a:r>
            <a:r>
              <a:rPr lang="en-US" sz="2600"/>
              <a:t>(HEX)</a:t>
            </a:r>
            <a:endParaRPr lang="en-US" sz="2600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ciągi bajtów z maskami, np.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i="1"/>
              <a:t>1A ?? ?? DF </a:t>
            </a:r>
            <a:r>
              <a:rPr lang="en-US" sz="2600"/>
              <a:t>(HEX)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wyrażenia regularne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różnego rodzaju metadatane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zakres rozmiarów,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itd.</a:t>
            </a:r>
            <a:endParaRPr lang="pl-PL" sz="2600"/>
          </a:p>
        </p:txBody>
      </p:sp>
    </p:spTree>
    <p:extLst>
      <p:ext uri="{BB962C8B-B14F-4D97-AF65-F5344CB8AC3E}">
        <p14:creationId xmlns:p14="http://schemas.microsoft.com/office/powerpoint/2010/main" val="2607284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644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ciągi znaków/bajtów - YARA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3F33C-8FB9-4143-9014-C9EFB26D65B1}"/>
              </a:ext>
            </a:extLst>
          </p:cNvPr>
          <p:cNvSpPr txBox="1"/>
          <p:nvPr/>
        </p:nvSpPr>
        <p:spPr>
          <a:xfrm>
            <a:off x="481780" y="1042219"/>
            <a:ext cx="112545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Rozwiązaniem tego problemu jest YARA (</a:t>
            </a:r>
            <a:r>
              <a:rPr lang="en-US" sz="2600">
                <a:hlinkClick r:id="rId2"/>
              </a:rPr>
              <a:t>https://yara.readthedocs.io/en/stable/</a:t>
            </a:r>
            <a:r>
              <a:rPr lang="en-US" sz="26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Narzędzie to oferuje przeszukiwanie i analizę plików zgodnie z elastycznym językiem reguł, pozwalającym zbudować warunki przypasowań o dowolnym poziomie złożoności, posługując się dowolnymi typami przypasowań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1B1F1-27FF-489C-9BE6-B828A8B9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07" y="3514481"/>
            <a:ext cx="7376652" cy="2629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4DD73-A78E-4EB7-A81E-DF5165BCD77E}"/>
              </a:ext>
            </a:extLst>
          </p:cNvPr>
          <p:cNvSpPr txBox="1"/>
          <p:nvPr/>
        </p:nvSpPr>
        <p:spPr>
          <a:xfrm>
            <a:off x="1160206" y="2861187"/>
            <a:ext cx="622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Przykładowa reguła:</a:t>
            </a:r>
            <a:endParaRPr lang="pl-PL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10B0F-4185-4693-8F8D-DB1A1348A76E}"/>
              </a:ext>
            </a:extLst>
          </p:cNvPr>
          <p:cNvSpPr txBox="1"/>
          <p:nvPr/>
        </p:nvSpPr>
        <p:spPr>
          <a:xfrm>
            <a:off x="471948" y="6418518"/>
            <a:ext cx="101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4"/>
              </a:rPr>
              <a:t>https://yara.readthedocs.io/en/v3.4.0/writingrules.html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98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729762" y="106245"/>
            <a:ext cx="10584783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DFIR, informatyka śledcza, kryminalistyka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920347" y="1489103"/>
            <a:ext cx="10957888" cy="5232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DFIR </a:t>
            </a:r>
            <a:r>
              <a:rPr lang="en-US" sz="3400" dirty="0" err="1"/>
              <a:t>wykorzystuje</a:t>
            </a:r>
            <a:r>
              <a:rPr lang="en-US" sz="3400" dirty="0"/>
              <a:t> </a:t>
            </a:r>
            <a:r>
              <a:rPr lang="en-US" sz="3400" dirty="0" err="1"/>
              <a:t>elementy</a:t>
            </a:r>
            <a:r>
              <a:rPr lang="en-US" sz="3400" dirty="0"/>
              <a:t> </a:t>
            </a:r>
            <a:r>
              <a:rPr lang="en-US" sz="3400" dirty="0" err="1"/>
              <a:t>informatyki</a:t>
            </a:r>
            <a:r>
              <a:rPr lang="en-US" sz="3400" dirty="0"/>
              <a:t> </a:t>
            </a:r>
            <a:r>
              <a:rPr lang="en-US" sz="3400" dirty="0" err="1"/>
              <a:t>śledczej</a:t>
            </a:r>
            <a:r>
              <a:rPr lang="en-US" sz="3400" dirty="0"/>
              <a:t> (ang. forensics)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err="1"/>
              <a:t>Kryminalistyka</a:t>
            </a:r>
            <a:r>
              <a:rPr lang="en-US" sz="3400" dirty="0"/>
              <a:t> </a:t>
            </a:r>
            <a:r>
              <a:rPr lang="en-US" sz="3400" dirty="0" err="1"/>
              <a:t>dotyczy</a:t>
            </a:r>
            <a:r>
              <a:rPr lang="en-US" sz="3400" dirty="0"/>
              <a:t> </a:t>
            </a:r>
            <a:r>
              <a:rPr lang="en-US" sz="3400" dirty="0" err="1"/>
              <a:t>wyjaśniania</a:t>
            </a:r>
            <a:r>
              <a:rPr lang="en-US" sz="3400" dirty="0"/>
              <a:t> </a:t>
            </a:r>
            <a:r>
              <a:rPr lang="en-US" sz="3400" dirty="0" err="1"/>
              <a:t>przebiegu</a:t>
            </a:r>
            <a:r>
              <a:rPr lang="en-US" sz="3400" dirty="0"/>
              <a:t> </a:t>
            </a:r>
            <a:r>
              <a:rPr lang="en-US" sz="3400" dirty="0" err="1"/>
              <a:t>wszelkich</a:t>
            </a:r>
            <a:r>
              <a:rPr lang="en-US" sz="3400" dirty="0"/>
              <a:t> </a:t>
            </a:r>
            <a:r>
              <a:rPr lang="en-US" sz="3400" dirty="0" err="1"/>
              <a:t>przestępstw</a:t>
            </a:r>
            <a:r>
              <a:rPr lang="en-US" sz="3400" dirty="0"/>
              <a:t> (</a:t>
            </a:r>
            <a:r>
              <a:rPr lang="en-US" sz="3400" dirty="0" err="1"/>
              <a:t>nie</a:t>
            </a:r>
            <a:r>
              <a:rPr lang="en-US" sz="3400" dirty="0"/>
              <a:t> </a:t>
            </a:r>
            <a:r>
              <a:rPr lang="en-US" sz="3400" dirty="0" err="1"/>
              <a:t>tylko</a:t>
            </a:r>
            <a:r>
              <a:rPr lang="en-US" sz="3400" dirty="0"/>
              <a:t> </a:t>
            </a:r>
            <a:r>
              <a:rPr lang="en-US" sz="3400" dirty="0" err="1"/>
              <a:t>komputerowych</a:t>
            </a:r>
            <a:r>
              <a:rPr lang="en-US" sz="3400" dirty="0"/>
              <a:t>), </a:t>
            </a:r>
            <a:r>
              <a:rPr lang="pl-PL" sz="3400" dirty="0"/>
              <a:t>z</a:t>
            </a:r>
            <a:r>
              <a:rPr lang="en-US" sz="3400" dirty="0"/>
              <a:t> </a:t>
            </a:r>
            <a:r>
              <a:rPr lang="en-US" sz="3400" dirty="0" err="1"/>
              <a:t>wykorzystaniem</a:t>
            </a:r>
            <a:r>
              <a:rPr lang="en-US" sz="3400" dirty="0"/>
              <a:t> </a:t>
            </a:r>
            <a:r>
              <a:rPr lang="en-US" sz="3400" dirty="0" err="1"/>
              <a:t>wszelkiego</a:t>
            </a:r>
            <a:r>
              <a:rPr lang="en-US" sz="3400" dirty="0"/>
              <a:t> </a:t>
            </a:r>
            <a:r>
              <a:rPr lang="en-US" sz="3400" dirty="0" err="1"/>
              <a:t>rodzaju</a:t>
            </a:r>
            <a:r>
              <a:rPr lang="en-US" sz="3400" dirty="0"/>
              <a:t> </a:t>
            </a:r>
            <a:r>
              <a:rPr lang="en-US" sz="3400" dirty="0" err="1"/>
              <a:t>materiałów</a:t>
            </a:r>
            <a:r>
              <a:rPr lang="en-US" sz="3400" dirty="0"/>
              <a:t> </a:t>
            </a:r>
            <a:r>
              <a:rPr lang="en-US" sz="3400" dirty="0" err="1"/>
              <a:t>dowodowych</a:t>
            </a:r>
            <a:r>
              <a:rPr lang="en-US" sz="3400" dirty="0"/>
              <a:t> (w </a:t>
            </a:r>
            <a:r>
              <a:rPr lang="en-US" sz="3400" dirty="0" err="1"/>
              <a:t>tym</a:t>
            </a:r>
            <a:r>
              <a:rPr lang="en-US" sz="3400" dirty="0"/>
              <a:t> </a:t>
            </a:r>
            <a:r>
              <a:rPr lang="en-US" sz="3400" dirty="0" err="1"/>
              <a:t>coraz</a:t>
            </a:r>
            <a:r>
              <a:rPr lang="en-US" sz="3400" dirty="0"/>
              <a:t> </a:t>
            </a:r>
            <a:r>
              <a:rPr lang="en-US" sz="3400" dirty="0" err="1"/>
              <a:t>częściej</a:t>
            </a:r>
            <a:r>
              <a:rPr lang="en-US" sz="3400" dirty="0"/>
              <a:t> </a:t>
            </a:r>
            <a:r>
              <a:rPr lang="en-US" sz="3400" dirty="0" err="1"/>
              <a:t>elektronicznych</a:t>
            </a:r>
            <a:r>
              <a:rPr lang="en-US" sz="34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err="1"/>
              <a:t>Kryminalistyka</a:t>
            </a:r>
            <a:r>
              <a:rPr lang="en-US" sz="3400" dirty="0"/>
              <a:t> w </a:t>
            </a:r>
            <a:r>
              <a:rPr lang="en-US" sz="3400" dirty="0" err="1"/>
              <a:t>razie</a:t>
            </a:r>
            <a:r>
              <a:rPr lang="en-US" sz="3400" dirty="0"/>
              <a:t> </a:t>
            </a:r>
            <a:r>
              <a:rPr lang="en-US" sz="3400" dirty="0" err="1"/>
              <a:t>potrzeby</a:t>
            </a:r>
            <a:r>
              <a:rPr lang="en-US" sz="3400" dirty="0"/>
              <a:t> </a:t>
            </a:r>
            <a:r>
              <a:rPr lang="en-US" sz="3400" dirty="0" err="1"/>
              <a:t>wykorzystuje</a:t>
            </a:r>
            <a:r>
              <a:rPr lang="en-US" sz="3400" dirty="0"/>
              <a:t> </a:t>
            </a:r>
            <a:r>
              <a:rPr lang="en-US" sz="3400" dirty="0" err="1"/>
              <a:t>techniki</a:t>
            </a:r>
            <a:r>
              <a:rPr lang="en-US" sz="3400" dirty="0"/>
              <a:t> DFIR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DFIR </a:t>
            </a:r>
            <a:r>
              <a:rPr lang="en-US" sz="3400" dirty="0" err="1"/>
              <a:t>skupia</a:t>
            </a:r>
            <a:r>
              <a:rPr lang="en-US" sz="3400" dirty="0"/>
              <a:t> </a:t>
            </a:r>
            <a:r>
              <a:rPr lang="en-US" sz="3400" dirty="0" err="1"/>
              <a:t>się</a:t>
            </a:r>
            <a:r>
              <a:rPr lang="en-US" sz="3400" dirty="0"/>
              <a:t> </a:t>
            </a:r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szeroko</a:t>
            </a:r>
            <a:r>
              <a:rPr lang="en-US" sz="3400" dirty="0"/>
              <a:t> </a:t>
            </a:r>
            <a:r>
              <a:rPr lang="en-US" sz="3400" dirty="0" err="1"/>
              <a:t>pojętym</a:t>
            </a:r>
            <a:r>
              <a:rPr lang="en-US" sz="3400" dirty="0"/>
              <a:t> </a:t>
            </a:r>
            <a:r>
              <a:rPr lang="en-US" sz="3400" dirty="0" err="1"/>
              <a:t>procesie</a:t>
            </a:r>
            <a:r>
              <a:rPr lang="en-US" sz="3400" dirty="0"/>
              <a:t> </a:t>
            </a:r>
            <a:r>
              <a:rPr lang="en-US" sz="3400" dirty="0" err="1"/>
              <a:t>wykrywania</a:t>
            </a:r>
            <a:r>
              <a:rPr lang="en-US" sz="3400" dirty="0"/>
              <a:t> </a:t>
            </a:r>
            <a:r>
              <a:rPr lang="en-US" sz="3400" dirty="0" err="1"/>
              <a:t>i</a:t>
            </a:r>
            <a:r>
              <a:rPr lang="en-US" sz="3400" dirty="0"/>
              <a:t> </a:t>
            </a:r>
            <a:r>
              <a:rPr lang="en-US" sz="3400" dirty="0" err="1"/>
              <a:t>reagowania</a:t>
            </a:r>
            <a:r>
              <a:rPr lang="en-US" sz="3400" dirty="0"/>
              <a:t> </a:t>
            </a:r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incydenty</a:t>
            </a:r>
            <a:r>
              <a:rPr lang="en-US" sz="3400" dirty="0"/>
              <a:t> </a:t>
            </a:r>
            <a:r>
              <a:rPr lang="en-US" sz="3400" dirty="0" err="1"/>
              <a:t>komputerowe</a:t>
            </a:r>
            <a:r>
              <a:rPr lang="en-US" sz="3400" dirty="0"/>
              <a:t> od </a:t>
            </a:r>
            <a:r>
              <a:rPr lang="en-US" sz="3400" dirty="0" err="1"/>
              <a:t>strony</a:t>
            </a:r>
            <a:r>
              <a:rPr lang="en-US" sz="3400" dirty="0"/>
              <a:t> </a:t>
            </a:r>
            <a:r>
              <a:rPr lang="en-US" sz="3400" dirty="0" err="1"/>
              <a:t>technicznej</a:t>
            </a:r>
            <a:r>
              <a:rPr lang="en-US" sz="3400" dirty="0"/>
              <a:t> </a:t>
            </a:r>
            <a:r>
              <a:rPr lang="en-US" sz="3400" dirty="0" err="1"/>
              <a:t>i</a:t>
            </a:r>
            <a:r>
              <a:rPr lang="en-US" sz="3400" dirty="0"/>
              <a:t> </a:t>
            </a:r>
            <a:r>
              <a:rPr lang="en-US" sz="3400" dirty="0" err="1"/>
              <a:t>organizacyjnej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5379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4644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IOC - ciągi znaków/bajtów - YARA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4DD73-A78E-4EB7-A81E-DF5165BCD77E}"/>
              </a:ext>
            </a:extLst>
          </p:cNvPr>
          <p:cNvSpPr txBox="1"/>
          <p:nvPr/>
        </p:nvSpPr>
        <p:spPr>
          <a:xfrm>
            <a:off x="1160206" y="1077739"/>
            <a:ext cx="622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Przykładowa reguła 2:</a:t>
            </a:r>
            <a:endParaRPr lang="pl-PL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16839-1443-483B-B334-2C27CC2FE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99" y="1620777"/>
            <a:ext cx="6223819" cy="2381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D9A18-1C55-43B8-8861-9393D4300874}"/>
              </a:ext>
            </a:extLst>
          </p:cNvPr>
          <p:cNvSpPr txBox="1"/>
          <p:nvPr/>
        </p:nvSpPr>
        <p:spPr>
          <a:xfrm>
            <a:off x="1160206" y="4175751"/>
            <a:ext cx="622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Przykładowa reguła 3:</a:t>
            </a:r>
            <a:endParaRPr lang="pl-PL" u="sn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81BD2-19B2-4340-B231-0DF1E498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99" y="4718789"/>
            <a:ext cx="6223819" cy="16997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011413-3D85-43BD-B08B-4B66FEEBC28D}"/>
              </a:ext>
            </a:extLst>
          </p:cNvPr>
          <p:cNvSpPr txBox="1"/>
          <p:nvPr/>
        </p:nvSpPr>
        <p:spPr>
          <a:xfrm>
            <a:off x="471948" y="6418518"/>
            <a:ext cx="101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Źródło: </a:t>
            </a:r>
            <a:r>
              <a:rPr lang="en-US">
                <a:hlinkClick r:id="rId4"/>
              </a:rPr>
              <a:t>https://yara.readthedocs.io/en/v3.4.0/writingrules.html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057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Piramida Cierpienia (ang. The Pyramid of Pain)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01CE9-358F-491E-847E-CFE9C969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12" y="1389185"/>
            <a:ext cx="895197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66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0" y="264221"/>
            <a:ext cx="12192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3600" b="1" spc="254">
                <a:latin typeface="Consolas" panose="020B0609020204030204" pitchFamily="49" charset="0"/>
                <a:cs typeface="Arial"/>
              </a:rPr>
              <a:t>Model aktywnej obrony</a:t>
            </a:r>
            <a:endParaRPr sz="3600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4C155-C324-4565-9B40-80E3C4A95EA3}"/>
              </a:ext>
            </a:extLst>
          </p:cNvPr>
          <p:cNvSpPr txBox="1"/>
          <p:nvPr/>
        </p:nvSpPr>
        <p:spPr>
          <a:xfrm>
            <a:off x="466436" y="6000691"/>
            <a:ext cx="1056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 panose="05000000000000000000" pitchFamily="2" charset="2"/>
              </a:rPr>
              <a:t>Źródło:</a:t>
            </a:r>
          </a:p>
          <a:p>
            <a:r>
              <a:rPr lang="pl-PL">
                <a:sym typeface="Wingdings" panose="05000000000000000000" pitchFamily="2" charset="2"/>
                <a:hlinkClick r:id="rId3"/>
              </a:rPr>
              <a:t>https://www.sans.org/reading-room/whitepapers/ActiveDefense/sliding-scale-cyber-security-36240</a:t>
            </a:r>
            <a:endParaRPr lang="en-US">
              <a:sym typeface="Wingdings" panose="05000000000000000000" pitchFamily="2" charset="2"/>
            </a:endParaRPr>
          </a:p>
          <a:p>
            <a:endParaRPr lang="pl-PL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35E93-62E6-4F47-9842-EEAC065C5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7309"/>
            <a:ext cx="12192000" cy="514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25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1" y="112764"/>
            <a:ext cx="10974157" cy="1115961"/>
          </a:xfrm>
        </p:spPr>
        <p:txBody>
          <a:bodyPr/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Threat Inteligence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C99E1-8277-4146-B9F6-F5D30DF23194}"/>
              </a:ext>
            </a:extLst>
          </p:cNvPr>
          <p:cNvSpPr txBox="1"/>
          <p:nvPr/>
        </p:nvSpPr>
        <p:spPr>
          <a:xfrm>
            <a:off x="688258" y="1228725"/>
            <a:ext cx="102943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Dziedzina</a:t>
            </a:r>
            <a:r>
              <a:rPr lang="en-US" sz="2600" dirty="0"/>
              <a:t> </a:t>
            </a:r>
            <a:r>
              <a:rPr lang="en-US" sz="2600" dirty="0" err="1"/>
              <a:t>zajmująca</a:t>
            </a:r>
            <a:r>
              <a:rPr lang="en-US" sz="2600" dirty="0"/>
              <a:t> </a:t>
            </a:r>
            <a:r>
              <a:rPr lang="en-US" sz="2600" dirty="0" err="1"/>
              <a:t>się</a:t>
            </a:r>
            <a:r>
              <a:rPr lang="en-US" sz="2600" dirty="0"/>
              <a:t> </a:t>
            </a:r>
            <a:r>
              <a:rPr lang="en-US" sz="2600" dirty="0" err="1"/>
              <a:t>aktywnym</a:t>
            </a:r>
            <a:r>
              <a:rPr lang="en-US" sz="2600" dirty="0"/>
              <a:t> </a:t>
            </a:r>
            <a:r>
              <a:rPr lang="en-US" sz="2600" dirty="0" err="1"/>
              <a:t>śledzeniem</a:t>
            </a:r>
            <a:r>
              <a:rPr lang="en-US" sz="2600" dirty="0"/>
              <a:t> </a:t>
            </a:r>
            <a:r>
              <a:rPr lang="en-US" sz="2600" dirty="0" err="1"/>
              <a:t>zagrożeń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czynników</a:t>
            </a:r>
            <a:r>
              <a:rPr lang="en-US" sz="2600" dirty="0"/>
              <a:t> z </a:t>
            </a:r>
            <a:r>
              <a:rPr lang="en-US" sz="2600" dirty="0" err="1"/>
              <a:t>nimi</a:t>
            </a:r>
            <a:r>
              <a:rPr lang="en-US" sz="2600" dirty="0"/>
              <a:t> </a:t>
            </a:r>
            <a:r>
              <a:rPr lang="en-US" sz="2600" dirty="0" err="1"/>
              <a:t>związanych</a:t>
            </a:r>
            <a:r>
              <a:rPr lang="en-US" sz="26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pojawianie</a:t>
            </a:r>
            <a:r>
              <a:rPr lang="en-US" sz="2600" dirty="0"/>
              <a:t> </a:t>
            </a:r>
            <a:r>
              <a:rPr lang="en-US" sz="2600" dirty="0" err="1"/>
              <a:t>się</a:t>
            </a:r>
            <a:r>
              <a:rPr lang="en-US" sz="2600" dirty="0"/>
              <a:t> </a:t>
            </a:r>
            <a:r>
              <a:rPr lang="en-US" sz="2600" dirty="0" err="1"/>
              <a:t>nowych</a:t>
            </a:r>
            <a:r>
              <a:rPr lang="en-US" sz="2600" dirty="0"/>
              <a:t> </a:t>
            </a:r>
            <a:r>
              <a:rPr lang="en-US" sz="2600" dirty="0" err="1"/>
              <a:t>podatności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technik</a:t>
            </a:r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trendy </a:t>
            </a:r>
            <a:r>
              <a:rPr lang="en-US" sz="2600" dirty="0" err="1"/>
              <a:t>obserwowane</a:t>
            </a:r>
            <a:r>
              <a:rPr lang="en-US" sz="2600" dirty="0"/>
              <a:t> </a:t>
            </a:r>
            <a:r>
              <a:rPr lang="en-US" sz="2600" dirty="0" err="1"/>
              <a:t>wśród</a:t>
            </a:r>
            <a:r>
              <a:rPr lang="en-US" sz="2600" dirty="0"/>
              <a:t> </a:t>
            </a:r>
            <a:r>
              <a:rPr lang="en-US" sz="2600" dirty="0" err="1"/>
              <a:t>aktorów</a:t>
            </a:r>
            <a:r>
              <a:rPr lang="en-US" sz="2600" dirty="0"/>
              <a:t> </a:t>
            </a:r>
            <a:r>
              <a:rPr lang="en-US" sz="2600" dirty="0" err="1"/>
              <a:t>zagrożeń</a:t>
            </a:r>
            <a:r>
              <a:rPr lang="en-US" sz="2600" dirty="0"/>
              <a:t> (</a:t>
            </a:r>
            <a:r>
              <a:rPr lang="en-US" sz="2600" dirty="0" err="1"/>
              <a:t>jakie</a:t>
            </a:r>
            <a:r>
              <a:rPr lang="en-US" sz="2600" dirty="0"/>
              <a:t> </a:t>
            </a:r>
            <a:r>
              <a:rPr lang="en-US" sz="2600" dirty="0" err="1"/>
              <a:t>ataki</a:t>
            </a:r>
            <a:r>
              <a:rPr lang="en-US" sz="2600" dirty="0"/>
              <a:t> </a:t>
            </a:r>
            <a:r>
              <a:rPr lang="en-US" sz="2600" dirty="0" err="1"/>
              <a:t>są</a:t>
            </a:r>
            <a:r>
              <a:rPr lang="en-US" sz="2600" dirty="0"/>
              <a:t> </a:t>
            </a:r>
            <a:r>
              <a:rPr lang="en-US" sz="2600" dirty="0" err="1"/>
              <a:t>przeprowadzane</a:t>
            </a:r>
            <a:r>
              <a:rPr lang="en-US" sz="2600" dirty="0"/>
              <a:t>, w </a:t>
            </a:r>
            <a:r>
              <a:rPr lang="en-US" sz="2600" dirty="0" err="1"/>
              <a:t>jaki</a:t>
            </a:r>
            <a:r>
              <a:rPr lang="en-US" sz="2600" dirty="0"/>
              <a:t> </a:t>
            </a:r>
            <a:r>
              <a:rPr lang="en-US" sz="2600" dirty="0" err="1"/>
              <a:t>sposób</a:t>
            </a:r>
            <a:r>
              <a:rPr lang="en-US" sz="2600" dirty="0"/>
              <a:t>, jak </a:t>
            </a:r>
            <a:r>
              <a:rPr lang="en-US" sz="2600" dirty="0" err="1"/>
              <a:t>dobierane</a:t>
            </a:r>
            <a:r>
              <a:rPr lang="en-US" sz="2600" dirty="0"/>
              <a:t> </a:t>
            </a:r>
            <a:r>
              <a:rPr lang="en-US" sz="2600" dirty="0" err="1"/>
              <a:t>są</a:t>
            </a:r>
            <a:r>
              <a:rPr lang="en-US" sz="2600" dirty="0"/>
              <a:t> </a:t>
            </a:r>
            <a:r>
              <a:rPr lang="en-US" sz="2600" dirty="0" err="1"/>
              <a:t>cele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co jest </a:t>
            </a:r>
            <a:r>
              <a:rPr lang="en-US" sz="2600" dirty="0" err="1"/>
              <a:t>główną</a:t>
            </a:r>
            <a:r>
              <a:rPr lang="en-US" sz="2600" dirty="0"/>
              <a:t> </a:t>
            </a:r>
            <a:r>
              <a:rPr lang="en-US" sz="2600" dirty="0" err="1"/>
              <a:t>motywacją</a:t>
            </a:r>
            <a:r>
              <a:rPr lang="en-US" sz="26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Wspomaganie</a:t>
            </a:r>
            <a:r>
              <a:rPr lang="en-US" sz="2600" dirty="0"/>
              <a:t> </a:t>
            </a:r>
            <a:r>
              <a:rPr lang="en-US" sz="2600" dirty="0" err="1"/>
              <a:t>procesu</a:t>
            </a:r>
            <a:r>
              <a:rPr lang="en-US" sz="2600" dirty="0"/>
              <a:t> </a:t>
            </a:r>
            <a:r>
              <a:rPr lang="en-US" sz="2600" dirty="0" err="1"/>
              <a:t>retrospektywnego</a:t>
            </a:r>
            <a:r>
              <a:rPr lang="en-US" sz="2600" dirty="0"/>
              <a:t> Threat </a:t>
            </a:r>
            <a:r>
              <a:rPr lang="en-US" sz="2600" dirty="0" err="1"/>
              <a:t>Huntingu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Łączenie</a:t>
            </a:r>
            <a:r>
              <a:rPr lang="en-US" sz="2600" dirty="0"/>
              <a:t> </a:t>
            </a:r>
            <a:r>
              <a:rPr lang="en-US" sz="2600" dirty="0" err="1"/>
              <a:t>tej</a:t>
            </a:r>
            <a:r>
              <a:rPr lang="en-US" sz="2600" dirty="0"/>
              <a:t> </a:t>
            </a:r>
            <a:r>
              <a:rPr lang="en-US" sz="2600" dirty="0" err="1"/>
              <a:t>wiedzy</a:t>
            </a:r>
            <a:r>
              <a:rPr lang="en-US" sz="2600" dirty="0"/>
              <a:t> z </a:t>
            </a:r>
            <a:r>
              <a:rPr lang="en-US" sz="2600" dirty="0" err="1"/>
              <a:t>wiedzą</a:t>
            </a:r>
            <a:r>
              <a:rPr lang="en-US" sz="2600" dirty="0"/>
              <a:t> o </a:t>
            </a:r>
            <a:r>
              <a:rPr lang="en-US" sz="2600" dirty="0" err="1"/>
              <a:t>własnej</a:t>
            </a:r>
            <a:r>
              <a:rPr lang="en-US" sz="2600" dirty="0"/>
              <a:t> </a:t>
            </a:r>
            <a:r>
              <a:rPr lang="en-US" sz="2600" dirty="0" err="1"/>
              <a:t>organizacji</a:t>
            </a:r>
            <a:r>
              <a:rPr lang="en-US" sz="2600" dirty="0"/>
              <a:t> w </a:t>
            </a:r>
            <a:r>
              <a:rPr lang="en-US" sz="2600" dirty="0" err="1"/>
              <a:t>celu</a:t>
            </a:r>
            <a:r>
              <a:rPr lang="en-US" sz="2600" dirty="0"/>
              <a:t> </a:t>
            </a:r>
            <a:r>
              <a:rPr lang="en-US" sz="2600" dirty="0" err="1"/>
              <a:t>szacowania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przewidywania</a:t>
            </a:r>
            <a:r>
              <a:rPr lang="en-US" sz="2600" dirty="0"/>
              <a:t>, </a:t>
            </a:r>
            <a:r>
              <a:rPr lang="en-US" sz="2600" dirty="0" err="1"/>
              <a:t>które</a:t>
            </a:r>
            <a:r>
              <a:rPr lang="en-US" sz="2600" dirty="0"/>
              <a:t> z </a:t>
            </a:r>
            <a:r>
              <a:rPr lang="en-US" sz="2600" dirty="0" err="1"/>
              <a:t>obecnie</a:t>
            </a:r>
            <a:r>
              <a:rPr lang="en-US" sz="2600" dirty="0"/>
              <a:t> </a:t>
            </a:r>
            <a:r>
              <a:rPr lang="en-US" sz="2600" dirty="0" err="1"/>
              <a:t>znanych</a:t>
            </a:r>
            <a:r>
              <a:rPr lang="en-US" sz="2600" dirty="0"/>
              <a:t> </a:t>
            </a:r>
            <a:r>
              <a:rPr lang="en-US" sz="2600" dirty="0" err="1"/>
              <a:t>zagroż</a:t>
            </a:r>
            <a:r>
              <a:rPr lang="pl-PL" sz="2600" dirty="0"/>
              <a:t>e</a:t>
            </a:r>
            <a:r>
              <a:rPr lang="en-US" sz="2600" dirty="0"/>
              <a:t>ń </a:t>
            </a:r>
            <a:r>
              <a:rPr lang="en-US" sz="2600" dirty="0" err="1"/>
              <a:t>stanowią</a:t>
            </a:r>
            <a:r>
              <a:rPr lang="en-US" sz="2600" dirty="0"/>
              <a:t> </a:t>
            </a:r>
            <a:r>
              <a:rPr lang="en-US" sz="2600" dirty="0" err="1"/>
              <a:t>największe</a:t>
            </a:r>
            <a:r>
              <a:rPr lang="en-US" sz="2600" dirty="0"/>
              <a:t> </a:t>
            </a:r>
            <a:r>
              <a:rPr lang="en-US" sz="2600" dirty="0" err="1"/>
              <a:t>ryzyko</a:t>
            </a:r>
            <a:r>
              <a:rPr lang="en-US" sz="2600" dirty="0"/>
              <a:t> </a:t>
            </a:r>
            <a:r>
              <a:rPr lang="en-US" sz="2600" dirty="0" err="1"/>
              <a:t>dla</a:t>
            </a:r>
            <a:r>
              <a:rPr lang="en-US" sz="2600" dirty="0"/>
              <a:t> </a:t>
            </a:r>
            <a:r>
              <a:rPr lang="en-US" sz="2600" dirty="0" err="1"/>
              <a:t>organizacji</a:t>
            </a:r>
            <a:r>
              <a:rPr lang="en-US" sz="2600" dirty="0"/>
              <a:t> (threat modeling)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595B9-21C2-40BF-9321-0194C90C0ED6}"/>
              </a:ext>
            </a:extLst>
          </p:cNvPr>
          <p:cNvSpPr txBox="1"/>
          <p:nvPr/>
        </p:nvSpPr>
        <p:spPr>
          <a:xfrm>
            <a:off x="572655" y="5560291"/>
            <a:ext cx="1006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hlinkClick r:id="rId3"/>
              </a:rPr>
              <a:t>https://securityintelligence.com/threat-modeling-in-the-enterprise-part-1-understanding-the-basics/</a:t>
            </a:r>
            <a:endParaRPr lang="pl-PL">
              <a:highlight>
                <a:srgbClr val="FFFF00"/>
              </a:highlight>
            </a:endParaRPr>
          </a:p>
          <a:p>
            <a:r>
              <a:rPr lang="pl-PL">
                <a:hlinkClick r:id="rId3"/>
              </a:rPr>
              <a:t>https://www.forcepoint.com/cyber-edu/threat-intelligence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522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615203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SOC/NOC &amp; Blue Team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47965-832A-4D0C-8D2F-C7C8F57E7C2E}"/>
              </a:ext>
            </a:extLst>
          </p:cNvPr>
          <p:cNvSpPr txBox="1"/>
          <p:nvPr/>
        </p:nvSpPr>
        <p:spPr>
          <a:xfrm>
            <a:off x="1024605" y="1416500"/>
            <a:ext cx="99265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 </a:t>
            </a:r>
            <a:r>
              <a:rPr lang="en-US" sz="2200" dirty="0" err="1"/>
              <a:t>dużych</a:t>
            </a:r>
            <a:r>
              <a:rPr lang="en-US" sz="2200" dirty="0"/>
              <a:t> </a:t>
            </a:r>
            <a:r>
              <a:rPr lang="en-US" sz="2200" dirty="0" err="1"/>
              <a:t>organizacjach</a:t>
            </a:r>
            <a:r>
              <a:rPr lang="en-US" sz="2200" dirty="0"/>
              <a:t> </a:t>
            </a:r>
            <a:r>
              <a:rPr lang="en-US" sz="2200" dirty="0" err="1"/>
              <a:t>procesem</a:t>
            </a:r>
            <a:r>
              <a:rPr lang="en-US" sz="2200" dirty="0"/>
              <a:t> </a:t>
            </a:r>
            <a:r>
              <a:rPr lang="en-US" sz="2200" dirty="0" err="1"/>
              <a:t>identyfikowania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reagowania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err="1"/>
              <a:t>incydenty</a:t>
            </a:r>
            <a:r>
              <a:rPr lang="en-US" sz="2200"/>
              <a:t> </a:t>
            </a:r>
          </a:p>
          <a:p>
            <a:r>
              <a:rPr lang="en-US" sz="2200"/>
              <a:t>zajmuje </a:t>
            </a:r>
            <a:r>
              <a:rPr lang="en-US" sz="2200" dirty="0" err="1"/>
              <a:t>się</a:t>
            </a:r>
            <a:r>
              <a:rPr lang="en-US" sz="2200" dirty="0"/>
              <a:t> Security Operations Center (SOC)/Network Operations Center (NOC).</a:t>
            </a:r>
          </a:p>
          <a:p>
            <a:endParaRPr lang="en-US" sz="2200" dirty="0"/>
          </a:p>
          <a:p>
            <a:r>
              <a:rPr lang="en-US" sz="2200" u="sng" dirty="0"/>
              <a:t>SOC </a:t>
            </a:r>
            <a:r>
              <a:rPr lang="en-US" sz="2200" u="sng" dirty="0" err="1"/>
              <a:t>najczęściej</a:t>
            </a:r>
            <a:r>
              <a:rPr lang="en-US" sz="2200" u="sng" dirty="0"/>
              <a:t> </a:t>
            </a:r>
            <a:r>
              <a:rPr lang="en-US" sz="2200" u="sng" dirty="0" err="1"/>
              <a:t>funkcjonuje</a:t>
            </a:r>
            <a:r>
              <a:rPr lang="en-US" sz="2200" u="sng" dirty="0"/>
              <a:t> w </a:t>
            </a:r>
            <a:r>
              <a:rPr lang="en-US" sz="2200" u="sng" dirty="0" err="1"/>
              <a:t>trzypoziomowym</a:t>
            </a:r>
            <a:r>
              <a:rPr lang="en-US" sz="2200" u="sng" dirty="0"/>
              <a:t> </a:t>
            </a:r>
            <a:r>
              <a:rPr lang="en-US" sz="2200" u="sng" dirty="0" err="1"/>
              <a:t>modelu</a:t>
            </a:r>
            <a:r>
              <a:rPr lang="en-US" sz="2200" u="sng" dirty="0"/>
              <a:t> (ang. tiers):</a:t>
            </a:r>
          </a:p>
          <a:p>
            <a:endParaRPr lang="en-US" sz="22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SOC T1 (Tier 1) - </a:t>
            </a:r>
            <a:r>
              <a:rPr lang="en-US" sz="2200" dirty="0" err="1"/>
              <a:t>pierwsza</a:t>
            </a:r>
            <a:r>
              <a:rPr lang="en-US" sz="2200" dirty="0"/>
              <a:t> </a:t>
            </a:r>
            <a:r>
              <a:rPr lang="en-US" sz="2200" dirty="0" err="1"/>
              <a:t>linia</a:t>
            </a:r>
            <a:r>
              <a:rPr lang="en-US" sz="2200" dirty="0"/>
              <a:t>, </a:t>
            </a:r>
            <a:r>
              <a:rPr lang="en-US" sz="2200" dirty="0" err="1"/>
              <a:t>tutaj</a:t>
            </a:r>
            <a:r>
              <a:rPr lang="en-US" sz="2200" dirty="0"/>
              <a:t> w </a:t>
            </a:r>
            <a:r>
              <a:rPr lang="en-US" sz="2200" dirty="0" err="1"/>
              <a:t>pierwszej</a:t>
            </a:r>
            <a:r>
              <a:rPr lang="en-US" sz="2200" dirty="0"/>
              <a:t> </a:t>
            </a:r>
            <a:r>
              <a:rPr lang="en-US" sz="2200" dirty="0" err="1"/>
              <a:t>kolejności</a:t>
            </a:r>
            <a:r>
              <a:rPr lang="en-US" sz="2200" dirty="0"/>
              <a:t> </a:t>
            </a:r>
            <a:r>
              <a:rPr lang="en-US" sz="2200" dirty="0" err="1"/>
              <a:t>trafia</a:t>
            </a:r>
            <a:r>
              <a:rPr lang="en-US" sz="2200" dirty="0"/>
              <a:t> </a:t>
            </a:r>
            <a:r>
              <a:rPr lang="en-US" sz="2200" dirty="0" err="1"/>
              <a:t>większość</a:t>
            </a:r>
            <a:r>
              <a:rPr lang="en-US" sz="2200" dirty="0"/>
              <a:t> </a:t>
            </a:r>
            <a:r>
              <a:rPr lang="en-US" sz="2200" dirty="0" err="1"/>
              <a:t>alertów</a:t>
            </a:r>
            <a:r>
              <a:rPr lang="en-US" sz="2200" dirty="0"/>
              <a:t> </a:t>
            </a:r>
            <a:r>
              <a:rPr lang="en-US" sz="2200" dirty="0" err="1"/>
              <a:t>bezpieczeństwa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zgłoszeń</a:t>
            </a:r>
            <a:r>
              <a:rPr lang="en-US" sz="2200" dirty="0"/>
              <a:t> o </a:t>
            </a:r>
            <a:r>
              <a:rPr lang="en-US" sz="2200" dirty="0" err="1"/>
              <a:t>potencjalnych</a:t>
            </a:r>
            <a:r>
              <a:rPr lang="en-US" sz="2200" dirty="0"/>
              <a:t> </a:t>
            </a:r>
            <a:r>
              <a:rPr lang="en-US" sz="2200" dirty="0" err="1"/>
              <a:t>incydentach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SOC T2 (Tier 2) - </a:t>
            </a:r>
            <a:r>
              <a:rPr lang="en-US" sz="2200" dirty="0" err="1"/>
              <a:t>druga</a:t>
            </a:r>
            <a:r>
              <a:rPr lang="en-US" sz="2200" dirty="0"/>
              <a:t> </a:t>
            </a:r>
            <a:r>
              <a:rPr lang="en-US" sz="2200" dirty="0" err="1"/>
              <a:t>linia</a:t>
            </a:r>
            <a:r>
              <a:rPr lang="en-US" sz="2200" dirty="0"/>
              <a:t>, do </a:t>
            </a:r>
            <a:r>
              <a:rPr lang="en-US" sz="2200" dirty="0" err="1"/>
              <a:t>której</a:t>
            </a:r>
            <a:r>
              <a:rPr lang="en-US" sz="2200" dirty="0"/>
              <a:t> </a:t>
            </a:r>
            <a:r>
              <a:rPr lang="en-US" sz="2200" dirty="0" err="1"/>
              <a:t>przekazywane</a:t>
            </a:r>
            <a:r>
              <a:rPr lang="en-US" sz="2200" dirty="0"/>
              <a:t> </a:t>
            </a:r>
            <a:r>
              <a:rPr lang="en-US" sz="2200" dirty="0" err="1"/>
              <a:t>są</a:t>
            </a:r>
            <a:r>
              <a:rPr lang="en-US" sz="2200" dirty="0"/>
              <a:t> </a:t>
            </a:r>
            <a:r>
              <a:rPr lang="en-US" sz="2200" dirty="0" err="1"/>
              <a:t>przypadki</a:t>
            </a:r>
            <a:r>
              <a:rPr lang="en-US" sz="2200" dirty="0"/>
              <a:t>, </a:t>
            </a:r>
            <a:r>
              <a:rPr lang="en-US" sz="2200" dirty="0" err="1"/>
              <a:t>które</a:t>
            </a:r>
            <a:r>
              <a:rPr lang="en-US" sz="2200" dirty="0"/>
              <a:t> </a:t>
            </a:r>
            <a:r>
              <a:rPr lang="en-US" sz="2200" dirty="0" err="1"/>
              <a:t>nie</a:t>
            </a:r>
            <a:r>
              <a:rPr lang="en-US" sz="2200" dirty="0"/>
              <a:t> </a:t>
            </a:r>
            <a:r>
              <a:rPr lang="en-US" sz="2200" dirty="0" err="1"/>
              <a:t>zostają</a:t>
            </a:r>
            <a:r>
              <a:rPr lang="en-US" sz="2200" dirty="0"/>
              <a:t> </a:t>
            </a:r>
            <a:r>
              <a:rPr lang="en-US" sz="2200" dirty="0" err="1"/>
              <a:t>rozwiązane</a:t>
            </a:r>
            <a:r>
              <a:rPr lang="en-US" sz="2200" dirty="0"/>
              <a:t> </a:t>
            </a:r>
            <a:r>
              <a:rPr lang="en-US" sz="2200" dirty="0" err="1"/>
              <a:t>przez</a:t>
            </a:r>
            <a:r>
              <a:rPr lang="en-US" sz="2200" dirty="0"/>
              <a:t> </a:t>
            </a:r>
            <a:r>
              <a:rPr lang="en-US" sz="2200" dirty="0" err="1"/>
              <a:t>linię</a:t>
            </a:r>
            <a:r>
              <a:rPr lang="en-US" sz="2200" dirty="0"/>
              <a:t> </a:t>
            </a:r>
            <a:r>
              <a:rPr lang="en-US" sz="2200" dirty="0" err="1"/>
              <a:t>pierwszą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SOC T3 (Tier 3) - </a:t>
            </a:r>
            <a:r>
              <a:rPr lang="en-US" sz="2200" dirty="0" err="1"/>
              <a:t>trzecia</a:t>
            </a:r>
            <a:r>
              <a:rPr lang="en-US" sz="2200" dirty="0"/>
              <a:t> </a:t>
            </a:r>
            <a:r>
              <a:rPr lang="en-US" sz="2200" dirty="0" err="1"/>
              <a:t>linia</a:t>
            </a:r>
            <a:r>
              <a:rPr lang="en-US" sz="2200" dirty="0"/>
              <a:t>, </a:t>
            </a:r>
            <a:r>
              <a:rPr lang="en-US" sz="2200" dirty="0" err="1"/>
              <a:t>właściwy</a:t>
            </a:r>
            <a:r>
              <a:rPr lang="en-US" sz="2200" dirty="0"/>
              <a:t> </a:t>
            </a:r>
            <a:r>
              <a:rPr lang="en-US" sz="2200" dirty="0" err="1"/>
              <a:t>zespół</a:t>
            </a:r>
            <a:r>
              <a:rPr lang="en-US" sz="2200" dirty="0"/>
              <a:t> </a:t>
            </a:r>
            <a:r>
              <a:rPr lang="en-US" sz="2200" dirty="0" err="1"/>
              <a:t>reagujący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incydenty</a:t>
            </a:r>
            <a:r>
              <a:rPr lang="en-US" sz="2200" dirty="0"/>
              <a:t>, </a:t>
            </a:r>
            <a:r>
              <a:rPr lang="en-US" sz="2200" dirty="0" err="1"/>
              <a:t>najczęściej</a:t>
            </a:r>
            <a:r>
              <a:rPr lang="en-US" sz="2200" dirty="0"/>
              <a:t> </a:t>
            </a:r>
            <a:r>
              <a:rPr lang="en-US" sz="2200" dirty="0" err="1"/>
              <a:t>nazywany</a:t>
            </a:r>
            <a:r>
              <a:rPr lang="en-US" sz="2200" dirty="0"/>
              <a:t> CIRT (Computer Incident Response Team), CERT (Computer Emergency Response Team) </a:t>
            </a:r>
            <a:r>
              <a:rPr lang="en-US" sz="2200" dirty="0" err="1"/>
              <a:t>lub</a:t>
            </a:r>
            <a:r>
              <a:rPr lang="en-US" sz="2200" dirty="0"/>
              <a:t> CSIRT  (Computer/Cyber Security Incident Response Team).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B583D-55A2-434D-AEBC-831B1D3F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426" y="80983"/>
            <a:ext cx="1777938" cy="16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1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615203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SOC/NOC &amp; Blue Team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47965-832A-4D0C-8D2F-C7C8F57E7C2E}"/>
              </a:ext>
            </a:extLst>
          </p:cNvPr>
          <p:cNvSpPr txBox="1"/>
          <p:nvPr/>
        </p:nvSpPr>
        <p:spPr>
          <a:xfrm>
            <a:off x="1043077" y="1942973"/>
            <a:ext cx="99265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/>
              <a:t>Zespoły</a:t>
            </a:r>
            <a:r>
              <a:rPr lang="en-US" sz="3400" dirty="0"/>
              <a:t> </a:t>
            </a:r>
            <a:r>
              <a:rPr lang="en-US" sz="3400" dirty="0" err="1"/>
              <a:t>zajmujące</a:t>
            </a:r>
            <a:r>
              <a:rPr lang="en-US" sz="3400" dirty="0"/>
              <a:t> </a:t>
            </a:r>
            <a:r>
              <a:rPr lang="en-US" sz="3400" dirty="0" err="1"/>
              <a:t>się</a:t>
            </a:r>
            <a:r>
              <a:rPr lang="en-US" sz="3400" dirty="0"/>
              <a:t> </a:t>
            </a:r>
            <a:r>
              <a:rPr lang="en-US" sz="3400" dirty="0" err="1"/>
              <a:t>aktywnym</a:t>
            </a:r>
            <a:r>
              <a:rPr lang="en-US" sz="3400" dirty="0"/>
              <a:t> </a:t>
            </a:r>
            <a:r>
              <a:rPr lang="en-US" sz="3400" dirty="0" err="1"/>
              <a:t>bezpieczeństwem</a:t>
            </a:r>
            <a:r>
              <a:rPr lang="en-US" sz="3400" dirty="0"/>
              <a:t> </a:t>
            </a:r>
            <a:r>
              <a:rPr lang="en-US" sz="3400" dirty="0" err="1"/>
              <a:t>defensywnym</a:t>
            </a:r>
            <a:r>
              <a:rPr lang="en-US" sz="3400" dirty="0"/>
              <a:t> </a:t>
            </a:r>
            <a:r>
              <a:rPr lang="en-US" sz="3400" dirty="0" err="1"/>
              <a:t>powszechnie</a:t>
            </a:r>
            <a:r>
              <a:rPr lang="en-US" sz="3400" dirty="0"/>
              <a:t> </a:t>
            </a:r>
            <a:r>
              <a:rPr lang="en-US" sz="3400" dirty="0" err="1"/>
              <a:t>określa</a:t>
            </a:r>
            <a:r>
              <a:rPr lang="en-US" sz="3400" dirty="0"/>
              <a:t> </a:t>
            </a:r>
            <a:r>
              <a:rPr lang="en-US" sz="3400" err="1"/>
              <a:t>się</a:t>
            </a:r>
            <a:r>
              <a:rPr lang="en-US" sz="3400"/>
              <a:t> mianem Blue </a:t>
            </a:r>
            <a:r>
              <a:rPr lang="en-US" sz="3400" dirty="0"/>
              <a:t>Team. </a:t>
            </a:r>
          </a:p>
          <a:p>
            <a:endParaRPr lang="en-US" sz="3400" dirty="0"/>
          </a:p>
          <a:p>
            <a:r>
              <a:rPr lang="en-US" sz="3400" dirty="0"/>
              <a:t>W </a:t>
            </a:r>
            <a:r>
              <a:rPr lang="en-US" sz="3400" dirty="0" err="1"/>
              <a:t>praktyce</a:t>
            </a:r>
            <a:r>
              <a:rPr lang="en-US" sz="3400"/>
              <a:t>, określenie Blue </a:t>
            </a:r>
            <a:r>
              <a:rPr lang="en-US" sz="3400" dirty="0"/>
              <a:t>Team </a:t>
            </a:r>
            <a:r>
              <a:rPr lang="en-US" sz="3400"/>
              <a:t>jest stosowane przede wszystkim jako synonim </a:t>
            </a:r>
            <a:r>
              <a:rPr lang="en-US" sz="3400" dirty="0" err="1"/>
              <a:t>dla</a:t>
            </a:r>
            <a:r>
              <a:rPr lang="en-US" sz="3400" dirty="0"/>
              <a:t> </a:t>
            </a:r>
            <a:r>
              <a:rPr lang="en-US" sz="3400" dirty="0" err="1"/>
              <a:t>zespołu</a:t>
            </a:r>
            <a:r>
              <a:rPr lang="en-US" sz="3400" dirty="0"/>
              <a:t> CERT (</a:t>
            </a:r>
            <a:r>
              <a:rPr lang="en-US" sz="3400" dirty="0" err="1"/>
              <a:t>czyli</a:t>
            </a:r>
            <a:r>
              <a:rPr lang="en-US" sz="3400" dirty="0"/>
              <a:t> SOC T3).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FBB6F-1A2B-49CE-B2D9-DADA7EC40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426" y="80983"/>
            <a:ext cx="1777938" cy="16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20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91328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Red Team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1EA51C-0059-40DB-882B-CC07570CCB58}"/>
              </a:ext>
            </a:extLst>
          </p:cNvPr>
          <p:cNvSpPr txBox="1"/>
          <p:nvPr/>
        </p:nvSpPr>
        <p:spPr>
          <a:xfrm>
            <a:off x="465826" y="948906"/>
            <a:ext cx="112229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ym typeface="Wingdings" panose="05000000000000000000" pitchFamily="2" charset="2"/>
              </a:rPr>
              <a:t>Red Teaming to przede wszystkim symulacja adwersarza (ang. </a:t>
            </a:r>
          </a:p>
          <a:p>
            <a:r>
              <a:rPr lang="en-US" sz="2400" i="1">
                <a:sym typeface="Wingdings" panose="05000000000000000000" pitchFamily="2" charset="2"/>
              </a:rPr>
              <a:t>a</a:t>
            </a:r>
            <a:r>
              <a:rPr lang="pl-PL" sz="2400" i="1">
                <a:sym typeface="Wingdings" panose="05000000000000000000" pitchFamily="2" charset="2"/>
              </a:rPr>
              <a:t>dversary </a:t>
            </a:r>
            <a:r>
              <a:rPr lang="en-US" sz="2400" i="1">
                <a:sym typeface="Wingdings" panose="05000000000000000000" pitchFamily="2" charset="2"/>
              </a:rPr>
              <a:t>s</a:t>
            </a:r>
            <a:r>
              <a:rPr lang="pl-PL" sz="2400" i="1">
                <a:sym typeface="Wingdings" panose="05000000000000000000" pitchFamily="2" charset="2"/>
              </a:rPr>
              <a:t>imulation</a:t>
            </a:r>
            <a:r>
              <a:rPr lang="en-US" sz="2400">
                <a:sym typeface="Wingdings" panose="05000000000000000000" pitchFamily="2" charset="2"/>
              </a:rPr>
              <a:t>)</a:t>
            </a:r>
            <a:endParaRPr lang="pl-PL" sz="2400">
              <a:sym typeface="Wingdings" panose="05000000000000000000" pitchFamily="2" charset="2"/>
            </a:endParaRPr>
          </a:p>
          <a:p>
            <a:r>
              <a:rPr lang="en-US" sz="2400">
                <a:sym typeface="Wingdings" panose="05000000000000000000" pitchFamily="2" charset="2"/>
              </a:rPr>
              <a:t>Celem jest: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znalezienie </a:t>
            </a:r>
            <a:r>
              <a:rPr lang="en-US" sz="2400" b="1">
                <a:sym typeface="Wingdings" panose="05000000000000000000" pitchFamily="2" charset="2"/>
              </a:rPr>
              <a:t>exploitowalnych podatności</a:t>
            </a:r>
            <a:r>
              <a:rPr lang="en-US" sz="2400">
                <a:sym typeface="Wingdings" panose="05000000000000000000" pitchFamily="2" charset="2"/>
              </a:rPr>
              <a:t> </a:t>
            </a:r>
            <a:r>
              <a:rPr lang="en-US" sz="2400" b="1">
                <a:sym typeface="Wingdings" panose="05000000000000000000" pitchFamily="2" charset="2"/>
              </a:rPr>
              <a:t>i wykorzystanie ich</a:t>
            </a:r>
            <a:endParaRPr lang="pl-PL" sz="2400" b="1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>
                <a:sym typeface="Wingdings" panose="05000000000000000000" pitchFamily="2" charset="2"/>
              </a:rPr>
              <a:t>przetestowanie istniejących zabezpieczeń </a:t>
            </a:r>
            <a:r>
              <a:rPr lang="en-US" sz="2400">
                <a:sym typeface="Wingdings" panose="05000000000000000000" pitchFamily="2" charset="2"/>
              </a:rPr>
              <a:t>w celu ich poprawy </a:t>
            </a:r>
            <a:r>
              <a:rPr lang="pl-PL" sz="2400">
                <a:sym typeface="Wingdings" panose="05000000000000000000" pitchFamily="2" charset="2"/>
              </a:rPr>
              <a:t>(</a:t>
            </a:r>
            <a:r>
              <a:rPr lang="en-US" sz="2400">
                <a:sym typeface="Wingdings" panose="05000000000000000000" pitchFamily="2" charset="2"/>
              </a:rPr>
              <a:t>zabezpieczeń prewencyjnych,</a:t>
            </a:r>
            <a:r>
              <a:rPr lang="pl-PL" sz="2400">
                <a:sym typeface="Wingdings" panose="05000000000000000000" pitchFamily="2" charset="2"/>
              </a:rPr>
              <a:t> </a:t>
            </a:r>
            <a:r>
              <a:rPr lang="en-US" sz="2400">
                <a:sym typeface="Wingdings" panose="05000000000000000000" pitchFamily="2" charset="2"/>
              </a:rPr>
              <a:t>detekcyjnych, proceduralnych, przeszkolenia personelu - administratorów, użytkowników, Blue Teamu</a:t>
            </a:r>
            <a:r>
              <a:rPr lang="pl-PL" sz="2400">
                <a:sym typeface="Wingdings" panose="05000000000000000000" pitchFamily="2" charset="2"/>
              </a:rPr>
              <a:t>)</a:t>
            </a:r>
            <a:endParaRPr lang="en-US" sz="24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Zakres dozwolonych celów i technik jest znacznie szerszy niż w przypadku zwykłych testów penetracyjnych (podobnie jak prawdziwi adwersarze, Red Team wybiera sobie, co i w jaki sposób zaatakuje):</a:t>
            </a:r>
            <a:endParaRPr lang="pl-PL" sz="240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Dana organizacja/jednostka biznesowa</a:t>
            </a:r>
            <a:endParaRPr lang="pl-PL" sz="240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Zazwyczaj większość technik jest dozwolona (w tym inżynieria socjalna oraz fizyczne wtargnięcia na teren jednostek biznesowych</a:t>
            </a:r>
            <a:r>
              <a:rPr lang="pl-PL" sz="2400">
                <a:sym typeface="Wingdings" panose="05000000000000000000" pitchFamily="2" charset="2"/>
              </a:rPr>
              <a:t>)</a:t>
            </a:r>
            <a:r>
              <a:rPr lang="en-US" sz="2400">
                <a:sym typeface="Wingdings" panose="05000000000000000000" pitchFamily="2" charset="2"/>
              </a:rPr>
              <a:t> -  w granicach obowiązującego prawa </a:t>
            </a:r>
            <a:r>
              <a:rPr lang="pl-PL"/>
              <a:t>😎</a:t>
            </a:r>
            <a:endParaRPr lang="pl-PL" sz="24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Red Team vs Pentest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553D2-3C2F-4157-AB1B-F6578D38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624" y="91328"/>
            <a:ext cx="2495610" cy="18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75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705296" y="167528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Purple Team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68566-E895-4AC1-A7E7-A2D3EF8F0C4E}"/>
              </a:ext>
            </a:extLst>
          </p:cNvPr>
          <p:cNvSpPr txBox="1"/>
          <p:nvPr/>
        </p:nvSpPr>
        <p:spPr>
          <a:xfrm>
            <a:off x="586061" y="1471999"/>
            <a:ext cx="1029437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Pojęcie odnoszące się do łączenia technik Blue Team &amp; Red Team (stąd nazwa koloru)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Stosowanie technik i myślenia ofensywnego celem wzmocnienia zdolności obronnych (poprawy bezpieczeństwa i usprawnienia działania Blue Teamu) - albo przez Red Team, albo przez osobę o umiejętnościach ofensywnych pracującą w Blue Teamie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Przeprowadzanie testów detekcji (np. </a:t>
            </a:r>
            <a:r>
              <a:rPr lang="en-US" sz="2600">
                <a:hlinkClick r:id="rId3"/>
              </a:rPr>
              <a:t>https://redcanary.com/atomic-red-team/)</a:t>
            </a:r>
            <a:endParaRPr lang="en-US" sz="2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Wspieranie Blue Teamu przez Red Team w formie konsultacji, ekspertyz i testów poszczególnych scenariuszy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Lepsza synchronizacja, komunikacja, wymiana informacji pomiędzy zespołami Red i Blue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AC01BB-7087-45D3-BCE1-5242798FC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698" y="148024"/>
            <a:ext cx="1895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68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466436" y="264221"/>
            <a:ext cx="11425381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Synergia między defensywą i ofensywą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4C155-C324-4565-9B40-80E3C4A95EA3}"/>
              </a:ext>
            </a:extLst>
          </p:cNvPr>
          <p:cNvSpPr txBox="1"/>
          <p:nvPr/>
        </p:nvSpPr>
        <p:spPr>
          <a:xfrm>
            <a:off x="895925" y="1792465"/>
            <a:ext cx="109958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Praca w ofensywie dostarcza wiedzy krytycznej do skutecznej defensywy: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uczy ataków, wrogich technik i wzorców postępowania - więc również uczy, jak takowe rozpoznać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to pozwala znacznie skuteczniej przewidywać działania atakujących - przydatne przy wyjaśnianiu przebiegu incydentów (</a:t>
            </a:r>
            <a:r>
              <a:rPr lang="en-US" sz="2400" i="1">
                <a:sym typeface="Wingdings" panose="05000000000000000000" pitchFamily="2" charset="2"/>
              </a:rPr>
              <a:t>forensics</a:t>
            </a:r>
            <a:r>
              <a:rPr lang="en-US" sz="2400">
                <a:sym typeface="Wingdings" panose="05000000000000000000" pitchFamily="2" charset="2"/>
              </a:rPr>
              <a:t>) jak i aktywnym ich szukaniu (</a:t>
            </a:r>
            <a:r>
              <a:rPr lang="en-US" sz="2400" i="1">
                <a:sym typeface="Wingdings" panose="05000000000000000000" pitchFamily="2" charset="2"/>
              </a:rPr>
              <a:t>Threat Hunting</a:t>
            </a:r>
            <a:r>
              <a:rPr lang="en-US" sz="2400">
                <a:sym typeface="Wingdings" panose="05000000000000000000" pitchFamily="2" charset="2"/>
              </a:rPr>
              <a:t>)</a:t>
            </a:r>
          </a:p>
          <a:p>
            <a:pPr lvl="1"/>
            <a:endParaRPr lang="en-US" sz="240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Praca w defensywie daje wiedzę o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defensywnych rozwiązaniach i wzorcach postępowań, wiedza ta bardzo przydaje się w bezpieczeństwie ofensywnym (pokonanie/uniknięcie defensywy) - znajomość zabezpieczeń, rozwiązań, reguł, procedur, zwyczajów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ym typeface="Wingdings" panose="05000000000000000000" pitchFamily="2" charset="2"/>
              </a:rPr>
              <a:t>pozwala poznawać techniki ofensywne z pierwszej ręki, przede wszystkim od </a:t>
            </a:r>
            <a:r>
              <a:rPr lang="en-US" sz="2400" u="sng">
                <a:sym typeface="Wingdings" panose="05000000000000000000" pitchFamily="2" charset="2"/>
              </a:rPr>
              <a:t>prawdziwych</a:t>
            </a:r>
            <a:r>
              <a:rPr lang="en-US" sz="2400">
                <a:sym typeface="Wingdings" panose="05000000000000000000" pitchFamily="2" charset="2"/>
              </a:rPr>
              <a:t> adwersarzy (ale również od Red Teamu)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457643" y="0"/>
            <a:ext cx="11425381" cy="19274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Synergia między defensywą i ofensywą - przykłady wzajemnego wykorzystania technik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4C155-C324-4565-9B40-80E3C4A95EA3}"/>
              </a:ext>
            </a:extLst>
          </p:cNvPr>
          <p:cNvSpPr txBox="1"/>
          <p:nvPr/>
        </p:nvSpPr>
        <p:spPr>
          <a:xfrm>
            <a:off x="769100" y="2029386"/>
            <a:ext cx="11113924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>
                <a:sym typeface="Wingdings" panose="05000000000000000000" pitchFamily="2" charset="2"/>
              </a:rPr>
              <a:t>Przełamywanie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zabezpieczeń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celem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zebrania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dowodów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elektronicznych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pl-PL" sz="2300" dirty="0">
                <a:sym typeface="Wingdings" panose="05000000000000000000" pitchFamily="2" charset="2"/>
              </a:rPr>
              <a:t>(</a:t>
            </a:r>
            <a:r>
              <a:rPr lang="en-US" sz="2300" dirty="0">
                <a:sym typeface="Wingdings" panose="05000000000000000000" pitchFamily="2" charset="2"/>
              </a:rPr>
              <a:t>np. </a:t>
            </a:r>
            <a:r>
              <a:rPr lang="en-US" sz="2300" dirty="0" err="1">
                <a:sym typeface="Wingdings" panose="05000000000000000000" pitchFamily="2" charset="2"/>
              </a:rPr>
              <a:t>zdobywanie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pl-PL" sz="2300" dirty="0">
                <a:sym typeface="Wingdings" panose="05000000000000000000" pitchFamily="2" charset="2"/>
              </a:rPr>
              <a:t>root</a:t>
            </a:r>
            <a:r>
              <a:rPr lang="en-US" sz="2300" dirty="0">
                <a:sym typeface="Wingdings" panose="05000000000000000000" pitchFamily="2" charset="2"/>
              </a:rPr>
              <a:t>a</a:t>
            </a:r>
            <a:r>
              <a:rPr lang="pl-PL" sz="2300" dirty="0">
                <a:sym typeface="Wingdings" panose="05000000000000000000" pitchFamily="2" charset="2"/>
              </a:rPr>
              <a:t> on Androi</a:t>
            </a:r>
            <a:r>
              <a:rPr lang="en-US" sz="2300" dirty="0" err="1">
                <a:sym typeface="Wingdings" panose="05000000000000000000" pitchFamily="2" charset="2"/>
              </a:rPr>
              <a:t>dzie</a:t>
            </a:r>
            <a:r>
              <a:rPr lang="pl-PL" sz="23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>
                <a:sym typeface="Wingdings" panose="05000000000000000000" pitchFamily="2" charset="2"/>
              </a:rPr>
              <a:t>Użycie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pl-PL" sz="2300" dirty="0">
                <a:sym typeface="Wingdings" panose="05000000000000000000" pitchFamily="2" charset="2"/>
              </a:rPr>
              <a:t>GPO </a:t>
            </a:r>
            <a:r>
              <a:rPr lang="en-US" sz="2300" dirty="0">
                <a:sym typeface="Wingdings" panose="05000000000000000000" pitchFamily="2" charset="2"/>
              </a:rPr>
              <a:t>do </a:t>
            </a:r>
            <a:r>
              <a:rPr lang="en-US" sz="2300" dirty="0" err="1">
                <a:sym typeface="Wingdings" panose="05000000000000000000" pitchFamily="2" charset="2"/>
              </a:rPr>
              <a:t>dystrybucji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pl-PL" sz="2300" dirty="0">
                <a:sym typeface="Wingdings" panose="05000000000000000000" pitchFamily="2" charset="2"/>
              </a:rPr>
              <a:t>malware (Ryuk ransomware)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>
                <a:sym typeface="Wingdings" panose="05000000000000000000" pitchFamily="2" charset="2"/>
              </a:rPr>
              <a:t>Podatność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prowadząca</a:t>
            </a:r>
            <a:r>
              <a:rPr lang="en-US" sz="2300" dirty="0">
                <a:sym typeface="Wingdings" panose="05000000000000000000" pitchFamily="2" charset="2"/>
              </a:rPr>
              <a:t> do </a:t>
            </a:r>
            <a:r>
              <a:rPr lang="pl-PL" sz="2300" dirty="0">
                <a:sym typeface="Wingdings" panose="05000000000000000000" pitchFamily="2" charset="2"/>
              </a:rPr>
              <a:t>RCE </a:t>
            </a:r>
            <a:r>
              <a:rPr lang="en-US" sz="2300" dirty="0" err="1">
                <a:sym typeface="Wingdings" panose="05000000000000000000" pitchFamily="2" charset="2"/>
              </a:rPr>
              <a:t>wykorzystana</a:t>
            </a:r>
            <a:r>
              <a:rPr lang="en-US" sz="2300" dirty="0">
                <a:sym typeface="Wingdings" panose="05000000000000000000" pitchFamily="2" charset="2"/>
              </a:rPr>
              <a:t> do </a:t>
            </a:r>
            <a:r>
              <a:rPr lang="en-US" sz="2300" dirty="0" err="1">
                <a:sym typeface="Wingdings" panose="05000000000000000000" pitchFamily="2" charset="2"/>
              </a:rPr>
              <a:t>załatania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samej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siebie</a:t>
            </a:r>
            <a:r>
              <a:rPr lang="pl-PL" sz="2300" dirty="0">
                <a:sym typeface="Wingdings" panose="05000000000000000000" pitchFamily="2" charset="2"/>
              </a:rPr>
              <a:t> (Karsten Nohl’s rooting SIM cards)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>
                <a:sym typeface="Wingdings" panose="05000000000000000000" pitchFamily="2" charset="2"/>
              </a:rPr>
              <a:t>Wtargnięcie</a:t>
            </a:r>
            <a:r>
              <a:rPr lang="en-US" sz="2300" dirty="0">
                <a:sym typeface="Wingdings" panose="05000000000000000000" pitchFamily="2" charset="2"/>
              </a:rPr>
              <a:t> do </a:t>
            </a:r>
            <a:r>
              <a:rPr lang="en-US" sz="2300" dirty="0" err="1">
                <a:sym typeface="Wingdings" panose="05000000000000000000" pitchFamily="2" charset="2"/>
              </a:rPr>
              <a:t>sieci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poprzez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wyeksplojtowanie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systemu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zabezpieczającego</a:t>
            </a:r>
            <a:r>
              <a:rPr lang="en-US" sz="2300" dirty="0">
                <a:sym typeface="Wingdings" panose="05000000000000000000" pitchFamily="2" charset="2"/>
              </a:rPr>
              <a:t> do </a:t>
            </a:r>
            <a:r>
              <a:rPr lang="pl-PL" sz="2300" dirty="0">
                <a:sym typeface="Wingdings" panose="05000000000000000000" pitchFamily="2" charset="2"/>
              </a:rPr>
              <a:t> (</a:t>
            </a:r>
            <a:r>
              <a:rPr lang="en-US" sz="2300" dirty="0">
                <a:sym typeface="Wingdings" panose="05000000000000000000" pitchFamily="2" charset="2"/>
              </a:rPr>
              <a:t>np.</a:t>
            </a:r>
            <a:r>
              <a:rPr lang="pl-PL" sz="2300" dirty="0">
                <a:sym typeface="Wingdings" panose="05000000000000000000" pitchFamily="2" charset="2"/>
              </a:rPr>
              <a:t> ArcSight Logger 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>
                <a:sym typeface="Wingdings" panose="05000000000000000000" pitchFamily="2" charset="2"/>
              </a:rPr>
              <a:t>Wyeksplojtowanie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systemu</a:t>
            </a:r>
            <a:r>
              <a:rPr lang="en-US" sz="2300" dirty="0">
                <a:sym typeface="Wingdings" panose="05000000000000000000" pitchFamily="2" charset="2"/>
              </a:rPr>
              <a:t> (np. </a:t>
            </a:r>
            <a:r>
              <a:rPr lang="en-US" sz="2300" dirty="0" err="1">
                <a:sym typeface="Wingdings" panose="05000000000000000000" pitchFamily="2" charset="2"/>
              </a:rPr>
              <a:t>eskalacja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uprawnień</a:t>
            </a:r>
            <a:r>
              <a:rPr lang="en-US" sz="2300" dirty="0">
                <a:sym typeface="Wingdings" panose="05000000000000000000" pitchFamily="2" charset="2"/>
              </a:rPr>
              <a:t>) </a:t>
            </a:r>
            <a:r>
              <a:rPr lang="en-US" sz="2300" dirty="0" err="1">
                <a:sym typeface="Wingdings" panose="05000000000000000000" pitchFamily="2" charset="2"/>
              </a:rPr>
              <a:t>poprzez</a:t>
            </a:r>
            <a:r>
              <a:rPr lang="en-US" sz="2300" dirty="0">
                <a:sym typeface="Wingdings" panose="05000000000000000000" pitchFamily="2" charset="2"/>
              </a:rPr>
              <a:t> AV/EDR </a:t>
            </a:r>
            <a:endParaRPr lang="pl-PL" sz="23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>
                <a:sym typeface="Wingdings" panose="05000000000000000000" pitchFamily="2" charset="2"/>
              </a:rPr>
              <a:t>Ofensywne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wykorzystanie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technik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analizy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malware'u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przeciwko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produktom</a:t>
            </a:r>
            <a:r>
              <a:rPr lang="pl-PL" sz="2300" dirty="0">
                <a:sym typeface="Wingdings" panose="05000000000000000000" pitchFamily="2" charset="2"/>
              </a:rPr>
              <a:t> AV/EDR</a:t>
            </a:r>
            <a:r>
              <a:rPr lang="en-US" sz="2300" dirty="0">
                <a:sym typeface="Wingdings" panose="05000000000000000000" pitchFamily="2" charset="2"/>
              </a:rPr>
              <a:t>, by </a:t>
            </a:r>
            <a:r>
              <a:rPr lang="en-US" sz="2300" dirty="0" err="1">
                <a:sym typeface="Wingdings" panose="05000000000000000000" pitchFamily="2" charset="2"/>
              </a:rPr>
              <a:t>znaleźć</a:t>
            </a:r>
            <a:r>
              <a:rPr lang="en-US" sz="2300" dirty="0">
                <a:sym typeface="Wingdings" panose="05000000000000000000" pitchFamily="2" charset="2"/>
              </a:rPr>
              <a:t> w </a:t>
            </a:r>
            <a:r>
              <a:rPr lang="en-US" sz="2300" dirty="0" err="1">
                <a:sym typeface="Wingdings" panose="05000000000000000000" pitchFamily="2" charset="2"/>
              </a:rPr>
              <a:t>nich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słabość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i</a:t>
            </a:r>
            <a:r>
              <a:rPr lang="en-US" sz="2300" dirty="0">
                <a:sym typeface="Wingdings" panose="05000000000000000000" pitchFamily="2" charset="2"/>
              </a:rPr>
              <a:t> je </a:t>
            </a:r>
            <a:r>
              <a:rPr lang="en-US" sz="2300" dirty="0" err="1">
                <a:sym typeface="Wingdings" panose="05000000000000000000" pitchFamily="2" charset="2"/>
              </a:rPr>
              <a:t>ominąć</a:t>
            </a:r>
            <a:r>
              <a:rPr lang="en-US" sz="2300" dirty="0">
                <a:sym typeface="Wingdings" panose="05000000000000000000" pitchFamily="2" charset="2"/>
              </a:rPr>
              <a:t>/</a:t>
            </a:r>
            <a:r>
              <a:rPr lang="en-US" sz="2300" dirty="0" err="1">
                <a:sym typeface="Wingdings" panose="05000000000000000000" pitchFamily="2" charset="2"/>
              </a:rPr>
              <a:t>zaatakować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pl-PL" sz="2300" dirty="0">
                <a:sym typeface="Wingdings" panose="05000000000000000000" pitchFamily="2" charset="2"/>
              </a:rPr>
              <a:t>(</a:t>
            </a:r>
            <a:r>
              <a:rPr lang="en-US" sz="2300" dirty="0">
                <a:sym typeface="Wingdings" panose="05000000000000000000" pitchFamily="2" charset="2"/>
              </a:rPr>
              <a:t>z </a:t>
            </a:r>
            <a:r>
              <a:rPr lang="en-US" sz="2300" dirty="0" err="1">
                <a:sym typeface="Wingdings" panose="05000000000000000000" pitchFamily="2" charset="2"/>
              </a:rPr>
              <a:t>ofensywnej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perspektywy</a:t>
            </a:r>
            <a:r>
              <a:rPr lang="en-US" sz="2300" dirty="0">
                <a:sym typeface="Wingdings" panose="05000000000000000000" pitchFamily="2" charset="2"/>
              </a:rPr>
              <a:t> AV/EDR </a:t>
            </a:r>
            <a:r>
              <a:rPr lang="en-US" sz="2300" dirty="0" err="1">
                <a:sym typeface="Wingdings" panose="05000000000000000000" pitchFamily="2" charset="2"/>
              </a:rPr>
              <a:t>są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malware'em</a:t>
            </a:r>
            <a:r>
              <a:rPr lang="en-US" sz="2300" dirty="0">
                <a:sym typeface="Wingdings" panose="05000000000000000000" pitchFamily="2" charset="2"/>
              </a:rPr>
              <a:t> - </a:t>
            </a:r>
            <a:r>
              <a:rPr lang="en-US" sz="2300" dirty="0" err="1">
                <a:sym typeface="Wingdings" panose="05000000000000000000" pitchFamily="2" charset="2"/>
              </a:rPr>
              <a:t>swoją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drogą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dzielą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wiele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cech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wspólnych</a:t>
            </a:r>
            <a:r>
              <a:rPr lang="en-US" sz="2300" dirty="0">
                <a:sym typeface="Wingdings" panose="05000000000000000000" pitchFamily="2" charset="2"/>
              </a:rPr>
              <a:t> z </a:t>
            </a:r>
            <a:r>
              <a:rPr lang="en-US" sz="2300" dirty="0" err="1">
                <a:sym typeface="Wingdings" panose="05000000000000000000" pitchFamily="2" charset="2"/>
              </a:rPr>
              <a:t>rootkitami</a:t>
            </a:r>
            <a:r>
              <a:rPr lang="pl-PL" sz="23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>
                <a:sym typeface="Wingdings" panose="05000000000000000000" pitchFamily="2" charset="2"/>
              </a:rPr>
              <a:t>Włamywanie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się</a:t>
            </a:r>
            <a:r>
              <a:rPr lang="en-US" sz="2300" dirty="0">
                <a:sym typeface="Wingdings" panose="05000000000000000000" pitchFamily="2" charset="2"/>
              </a:rPr>
              <a:t> do </a:t>
            </a:r>
            <a:r>
              <a:rPr lang="en-US" sz="2300" dirty="0" err="1">
                <a:sym typeface="Wingdings" panose="05000000000000000000" pitchFamily="2" charset="2"/>
              </a:rPr>
              <a:t>systemu</a:t>
            </a:r>
            <a:r>
              <a:rPr lang="en-US" sz="2300" dirty="0">
                <a:sym typeface="Wingdings" panose="05000000000000000000" pitchFamily="2" charset="2"/>
              </a:rPr>
              <a:t> w </a:t>
            </a:r>
            <a:r>
              <a:rPr lang="en-US" sz="2300" dirty="0" err="1">
                <a:sym typeface="Wingdings" panose="05000000000000000000" pitchFamily="2" charset="2"/>
              </a:rPr>
              <a:t>ramach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odpowiedzi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na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incydent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pl-PL" sz="2300" dirty="0">
                <a:sym typeface="Wingdings" panose="05000000000000000000" pitchFamily="2" charset="2"/>
              </a:rPr>
              <a:t>(</a:t>
            </a:r>
            <a:r>
              <a:rPr lang="en-US" sz="2300" dirty="0" err="1">
                <a:sym typeface="Wingdings" panose="05000000000000000000" pitchFamily="2" charset="2"/>
              </a:rPr>
              <a:t>tak</a:t>
            </a:r>
            <a:r>
              <a:rPr lang="en-US" sz="2300" dirty="0">
                <a:sym typeface="Wingdings" panose="05000000000000000000" pitchFamily="2" charset="2"/>
              </a:rPr>
              <a:t>, </a:t>
            </a:r>
            <a:r>
              <a:rPr lang="en-US" sz="2300" dirty="0" err="1">
                <a:sym typeface="Wingdings" panose="05000000000000000000" pitchFamily="2" charset="2"/>
              </a:rPr>
              <a:t>naprawdę</a:t>
            </a:r>
            <a:r>
              <a:rPr lang="en-US" sz="2300" dirty="0">
                <a:sym typeface="Wingdings" panose="05000000000000000000" pitchFamily="2" charset="2"/>
              </a:rPr>
              <a:t> :D</a:t>
            </a:r>
            <a:r>
              <a:rPr lang="pl-PL" sz="23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>
                <a:sym typeface="Wingdings" panose="05000000000000000000" pitchFamily="2" charset="2"/>
              </a:rPr>
              <a:t>Używanie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meterpretera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jako</a:t>
            </a:r>
            <a:r>
              <a:rPr lang="en-US" sz="2300" dirty="0">
                <a:sym typeface="Wingdings" panose="05000000000000000000" pitchFamily="2" charset="2"/>
              </a:rPr>
              <a:t> "ghetto EDR" (</a:t>
            </a:r>
            <a:r>
              <a:rPr lang="en-US" sz="2300" dirty="0" err="1">
                <a:sym typeface="Wingdings" panose="05000000000000000000" pitchFamily="2" charset="2"/>
              </a:rPr>
              <a:t>tak</a:t>
            </a:r>
            <a:r>
              <a:rPr lang="en-US" sz="2300" dirty="0">
                <a:sym typeface="Wingdings" panose="05000000000000000000" pitchFamily="2" charset="2"/>
              </a:rPr>
              <a:t>, </a:t>
            </a:r>
            <a:r>
              <a:rPr lang="en-US" sz="2300" dirty="0" err="1">
                <a:sym typeface="Wingdings" panose="05000000000000000000" pitchFamily="2" charset="2"/>
              </a:rPr>
              <a:t>naprawdę</a:t>
            </a:r>
            <a:r>
              <a:rPr lang="en-US" sz="2300" dirty="0">
                <a:sym typeface="Wingdings" panose="05000000000000000000" pitchFamily="2" charset="2"/>
              </a:rPr>
              <a:t> :D)</a:t>
            </a:r>
            <a:endParaRPr lang="pl-PL" sz="23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2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659424" y="615203"/>
            <a:ext cx="10550768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Incident Response (IR) a Organy ścigania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6877" y="2309053"/>
            <a:ext cx="10438245" cy="203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/>
              <a:t>Nie każdy incydent bezpieczeństwa wynika z popełnienia przestępstwa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/>
              <a:t>Nie każdy każdy przestępczy incydent bezpieczeństwa kończy się zaangażowaniem organów ścigania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769439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3153155"/>
            <a:ext cx="9151684" cy="55168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Koniec części #IV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82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12A5-2D81-46E5-A3B2-DC15024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/>
              <a:t>Źródła użytych grafik</a:t>
            </a:r>
            <a:endParaRPr lang="pl-PL" sz="20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C2B8-8FC0-4829-8232-D6135BFF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sz="1100"/>
              <a:t>https://image.slidesharecdn.com/avtokyo-2017-171112211612/95/avtokyo-2017-what-is-red-team-12-638.jpg?cb=1510521418</a:t>
            </a:r>
            <a:endParaRPr lang="en-US" sz="1100"/>
          </a:p>
          <a:p>
            <a:pPr marL="0" indent="0">
              <a:buNone/>
            </a:pPr>
            <a:r>
              <a:rPr lang="pl-PL" sz="1100"/>
              <a:t>https://ak.picdn.net/shutterstock/videos/1019470672/thumb/6.jpg</a:t>
            </a:r>
            <a:endParaRPr lang="en-US" sz="1100"/>
          </a:p>
          <a:p>
            <a:pPr marL="0" indent="0">
              <a:buNone/>
            </a:pPr>
            <a:r>
              <a:rPr lang="pl-PL" sz="1100"/>
              <a:t>https://encrypted-tbn0.gstatic.com/images?q=tbn%3AANd9GcTWeTdyGMx-kXKWQQMNsUhQoRqG6rWJjgg9Lg&amp;usqp=CAU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https://pronto-core-cdn.prontomarketing.com/2/wp-content/uploads/sites/2254/2020/01/Ransomware-Attack.png</a:t>
            </a:r>
          </a:p>
          <a:p>
            <a:pPr marL="0" indent="0">
              <a:buNone/>
            </a:pPr>
            <a:r>
              <a:rPr lang="pl-PL" sz="1100"/>
              <a:t>https://upload.wikimedia.org/wikipedia/en/c/ce/Wally_%28Dilbert%29.png</a:t>
            </a:r>
          </a:p>
          <a:p>
            <a:pPr marL="0" indent="0">
              <a:buNone/>
            </a:pPr>
            <a:r>
              <a:rPr lang="pl-PL" sz="1100"/>
              <a:t>https://e7.pngegg.com/pngimages/990/537/png-clipart-guy-fawkes-mask-anonymous-mask-face-mask.png</a:t>
            </a:r>
          </a:p>
          <a:p>
            <a:pPr marL="0" indent="0">
              <a:buNone/>
            </a:pPr>
            <a:r>
              <a:rPr lang="pl-PL" sz="1100"/>
              <a:t>https://www.123rf.com/photo_69631760_portrait-of-man-wearing-anonymous-mask-isolated-against-white-background.html</a:t>
            </a:r>
          </a:p>
          <a:p>
            <a:pPr marL="0" indent="0">
              <a:buNone/>
            </a:pPr>
            <a:r>
              <a:rPr lang="pl-PL" sz="1100"/>
              <a:t>https://www.kaspersky.com/content/en-global/images/repository/isc/2017-images/37-apt.jpg</a:t>
            </a:r>
            <a:endParaRPr lang="en-US" sz="1100"/>
          </a:p>
          <a:p>
            <a:pPr marL="0" indent="0">
              <a:buNone/>
            </a:pPr>
            <a:r>
              <a:rPr lang="pl-PL" sz="1100"/>
              <a:t>https://img2.helpnetsecurity.com/articles/secworld-cybercrime5.jpg</a:t>
            </a:r>
            <a:endParaRPr lang="en-US" sz="1100"/>
          </a:p>
          <a:p>
            <a:pPr marL="0" indent="0">
              <a:buNone/>
            </a:pPr>
            <a:r>
              <a:rPr lang="pl-PL" sz="1100"/>
              <a:t>https://o.quizlet.com/KjYDdrQ5lqwPxKVH37T1Ig_b.png</a:t>
            </a:r>
          </a:p>
          <a:p>
            <a:pPr marL="0" indent="0">
              <a:buNone/>
            </a:pPr>
            <a:r>
              <a:rPr lang="pl-PL" sz="1100"/>
              <a:t>https://s3.amazonaws.com/mlg-gamebattles-production/assets/arenas/teams/15/2111/280/22789111_1448084655_1920.jpeg</a:t>
            </a:r>
          </a:p>
          <a:p>
            <a:pPr marL="0" indent="0">
              <a:buNone/>
            </a:pPr>
            <a:r>
              <a:rPr lang="pl-PL" sz="1100"/>
              <a:t>https://miro.medium.com/max/487/1*REePAKz3q06N8XPArz-4Nw.png</a:t>
            </a:r>
            <a:endParaRPr lang="en-US" sz="1100"/>
          </a:p>
          <a:p>
            <a:pPr marL="0" indent="0">
              <a:buNone/>
            </a:pPr>
            <a:r>
              <a:rPr lang="pl-PL" sz="1100"/>
              <a:t>https://image.slidesharecdn.com/avtokyo-2017-171112211612/95/avtokyo-2017-what-is-red-team-12-638.jpg?cb=1510521418</a:t>
            </a:r>
            <a:endParaRPr lang="en-US" sz="1100"/>
          </a:p>
          <a:p>
            <a:pPr marL="0" indent="0">
              <a:buNone/>
            </a:pPr>
            <a:endParaRPr lang="pl-PL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pl-PL" sz="1100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02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7455" y="1717382"/>
            <a:ext cx="10438245" cy="4570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300" u="sng"/>
              <a:t>Nie każdy incydent bezpieczeństwa wynika z popełnienia przestępstwa</a:t>
            </a:r>
            <a:r>
              <a:rPr lang="en-US" sz="3300"/>
              <a:t>; zdarzają się incydenty spowodowane różnego rodzaju błędami (nieumyślnym działaniem lub zaniechaniem), np: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/>
              <a:t>wyciek danych (np. Amazon S3 bucket) spowodowany błędem konfiguracyjnym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/>
              <a:t>incydenty infrastrukturalne (wpływające na dostępność błędy administracyjne/czynniki zewnętrzne)</a:t>
            </a:r>
          </a:p>
          <a:p>
            <a:endParaRPr lang="en-US" sz="330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6D0BB4F-96F8-4D58-98C5-187AAF3EC9F4}"/>
              </a:ext>
            </a:extLst>
          </p:cNvPr>
          <p:cNvSpPr txBox="1"/>
          <p:nvPr/>
        </p:nvSpPr>
        <p:spPr>
          <a:xfrm>
            <a:off x="650460" y="383986"/>
            <a:ext cx="10550768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Incident Response (IR) a Organy ścigania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15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659424" y="615203"/>
            <a:ext cx="10550768" cy="64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DFIR a informatyka śledcza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7455" y="1717382"/>
            <a:ext cx="10438245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300" u="sng"/>
              <a:t>Nie każdy każdy incydent bezpieczeństwa kończy się zaangażowaniem organów ścigania, nawet, jeśli był wynikiem przestępstwa komputerowego.</a:t>
            </a:r>
          </a:p>
        </p:txBody>
      </p:sp>
    </p:spTree>
    <p:extLst>
      <p:ext uri="{BB962C8B-B14F-4D97-AF65-F5344CB8AC3E}">
        <p14:creationId xmlns:p14="http://schemas.microsoft.com/office/powerpoint/2010/main" val="3841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877455" y="1717382"/>
            <a:ext cx="10438245" cy="3554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300" u="sng"/>
              <a:t>Powodem tego stanu rzeczy są między innymi</a:t>
            </a:r>
            <a:r>
              <a:rPr lang="en-US" sz="3300"/>
              <a:t> problemy z: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300"/>
              <a:t>atrybucją (ustaleniem tożsamości atakującego),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300"/>
              <a:t>kosztami (poniesione straty niewspółmierne do kosztów dochodzenia i ścigania),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300"/>
              <a:t>egzekwowalnością (luki prawne, międzynarodowe jurysdykcje, aspekty polityczne),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300"/>
              <a:t>komplikacje wewnątrzorganizacyjne...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DBD18D9-2BC5-4888-9947-5463F4450591}"/>
              </a:ext>
            </a:extLst>
          </p:cNvPr>
          <p:cNvSpPr txBox="1"/>
          <p:nvPr/>
        </p:nvSpPr>
        <p:spPr>
          <a:xfrm>
            <a:off x="650460" y="383986"/>
            <a:ext cx="10550768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Incident Response (IR) a Organy ścigania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09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0DF3A9-D992-4E58-9643-521AFD63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1919122"/>
            <a:ext cx="11428169" cy="15801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AA23C4-572A-4CBB-9143-664C7FDF2CDA}"/>
              </a:ext>
            </a:extLst>
          </p:cNvPr>
          <p:cNvSpPr txBox="1"/>
          <p:nvPr/>
        </p:nvSpPr>
        <p:spPr>
          <a:xfrm>
            <a:off x="382666" y="3654506"/>
            <a:ext cx="9772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Cytat z SANS Institute Incident Handlers Manual </a:t>
            </a:r>
            <a:r>
              <a:rPr lang="en-US" sz="2200">
                <a:hlinkClick r:id="rId4"/>
              </a:rPr>
              <a:t>https://www.sans.org/reading-room/whitepapers/incident/paper/33901 </a:t>
            </a:r>
            <a:endParaRPr lang="en-US" sz="22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9DC2341-AF98-4091-B3D1-353D94EEAFCA}"/>
              </a:ext>
            </a:extLst>
          </p:cNvPr>
          <p:cNvSpPr txBox="1"/>
          <p:nvPr/>
        </p:nvSpPr>
        <p:spPr>
          <a:xfrm>
            <a:off x="650460" y="383986"/>
            <a:ext cx="10550768" cy="128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spc="254">
                <a:latin typeface="Consolas" panose="020B0609020204030204" pitchFamily="49" charset="0"/>
                <a:cs typeface="Arial"/>
              </a:rPr>
              <a:t>Komplikacje wewnątrzorganizacyjne</a:t>
            </a:r>
            <a:endParaRPr sz="4175" b="1"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9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2632</Words>
  <Application>Microsoft Office PowerPoint</Application>
  <PresentationFormat>Widescreen</PresentationFormat>
  <Paragraphs>262</Paragraphs>
  <Slides>51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Times New Roman</vt:lpstr>
      <vt:lpstr>Office Theme</vt:lpstr>
      <vt:lpstr>Wykrywanie i reagowanie na incydenty bezpieczeństwa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Aktorzy zagrożeń (ang. threat actors/threat agents)</vt:lpstr>
      <vt:lpstr>Aktorzy zagrożeń - Cyberprzestępcy (eCrime)</vt:lpstr>
      <vt:lpstr>Aktorzy zagrożeń - Cyberprzestępcy (eCrime)</vt:lpstr>
      <vt:lpstr>Aktorzy zagrożeń - Script Kiddies</vt:lpstr>
      <vt:lpstr>Aktorzy zagrożeń - Insider Threat</vt:lpstr>
      <vt:lpstr>Aktorzy zagrożeń - Hacktivists</vt:lpstr>
      <vt:lpstr>Aktorzy zagrożeń - APT</vt:lpstr>
      <vt:lpstr>Aktorzy zagrożeń - APT</vt:lpstr>
      <vt:lpstr>Indicators Of Compromise</vt:lpstr>
      <vt:lpstr>IOC - hashe</vt:lpstr>
      <vt:lpstr>IOC - hashe - przykład</vt:lpstr>
      <vt:lpstr>IOC - hashe - przykład</vt:lpstr>
      <vt:lpstr>Hashe jako podstawowy typ IOC</vt:lpstr>
      <vt:lpstr>IOC - domeny, adresy IP</vt:lpstr>
      <vt:lpstr>IOC - domeny, adresy IP, relacje</vt:lpstr>
      <vt:lpstr>IOC - domeny, adresy IP, relacje</vt:lpstr>
      <vt:lpstr>IOC - relacje, grafy</vt:lpstr>
      <vt:lpstr>IOC - relacje - grafy</vt:lpstr>
      <vt:lpstr>IOC - relacje - grafy</vt:lpstr>
      <vt:lpstr>IOC - relacje - grafy</vt:lpstr>
      <vt:lpstr>IOC - relacje - grafy</vt:lpstr>
      <vt:lpstr>IOC - relacje - grafy</vt:lpstr>
      <vt:lpstr>IOC - SSDEEP</vt:lpstr>
      <vt:lpstr>IOC - SSDEEP</vt:lpstr>
      <vt:lpstr>IOC - SSDEEP</vt:lpstr>
      <vt:lpstr>IOC - ciągi znaków/bajtów</vt:lpstr>
      <vt:lpstr>IOC - ciągi znaków/bajtów - YARA</vt:lpstr>
      <vt:lpstr>IOC - ciągi znaków/bajtów - YARA</vt:lpstr>
      <vt:lpstr>Piramida Cierpienia (ang. The Pyramid of Pain)</vt:lpstr>
      <vt:lpstr>PowerPoint Presentation</vt:lpstr>
      <vt:lpstr>Threat Inteligence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Źródła użytych grafik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i reagowanie na incydenty bezpieczeństwa</dc:title>
  <dc:creator>Julian Horoszkiewicz</dc:creator>
  <cp:lastModifiedBy>Julian</cp:lastModifiedBy>
  <cp:revision>536</cp:revision>
  <dcterms:created xsi:type="dcterms:W3CDTF">2020-02-01T16:36:23Z</dcterms:created>
  <dcterms:modified xsi:type="dcterms:W3CDTF">2022-04-17T11:18:05Z</dcterms:modified>
</cp:coreProperties>
</file>