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5" r:id="rId48"/>
    <p:sldId id="302" r:id="rId49"/>
    <p:sldId id="303" r:id="rId50"/>
    <p:sldId id="3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B94E8F2-35B4-4131-BF58-371B2E20752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a:ln w="0">
            <a:noFill/>
          </a:ln>
        </p:spPr>
      </p:sp>
      <p:sp>
        <p:nvSpPr>
          <p:cNvPr id="15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8"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140F9EC2-87A6-403D-B450-2284D5EA79E8}" type="slidenum">
              <a:rPr lang="en-US" sz="1200" b="0" strike="noStrike" spc="-1">
                <a:latin typeface="Times New Roman"/>
              </a:rPr>
              <a:t>45</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61"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6EA5108-1F6B-44FC-916C-BB873037E9A7}" type="slidenum">
              <a:rPr lang="en-US" sz="1200" b="0" strike="noStrike" spc="-1">
                <a:latin typeface="Times New Roman"/>
              </a:rPr>
              <a:t>46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685800" y="1143000"/>
            <a:ext cx="5486400" cy="308610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61"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6EA5108-1F6B-44FC-916C-BB873037E9A7}" type="slidenum">
              <a:rPr lang="en-US" sz="1200" b="0" strike="noStrike" spc="-1">
                <a:latin typeface="Times New Roman"/>
              </a:rPr>
              <a:t>47</a:t>
            </a:fld>
            <a:endParaRPr lang="en-US" sz="1200" b="0" strike="noStrike" spc="-1">
              <a:latin typeface="Times New Roman"/>
            </a:endParaRPr>
          </a:p>
        </p:txBody>
      </p:sp>
    </p:spTree>
    <p:extLst>
      <p:ext uri="{BB962C8B-B14F-4D97-AF65-F5344CB8AC3E}">
        <p14:creationId xmlns:p14="http://schemas.microsoft.com/office/powerpoint/2010/main" val="2542363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a:ln w="0">
            <a:noFill/>
          </a:ln>
        </p:spPr>
      </p:sp>
      <p:sp>
        <p:nvSpPr>
          <p:cNvPr id="163"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64"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64098DD-5F9C-4130-89EF-F24DD08F3C99}" type="slidenum">
              <a:rPr lang="en-US" sz="1200" b="0" strike="noStrike" spc="-1">
                <a:latin typeface="Times New Roman"/>
              </a:rPr>
              <a:t>48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8A243CD-5310-4959-BF06-CEB6BE465B4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A421711-249E-4CA2-B2B9-AA08AC4173E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A0A3F37-88C5-4F50-BBD3-D49887D7013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A8FE8B1-B945-42D0-A233-B8470B053A1B}"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6E77AB5-339E-401D-903D-100E21F1A5C9}"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9AE6945-0E6A-4662-A939-97CA690171F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1BCFAC0-9AC1-46D0-9CC8-439379DA89AA}"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FF03915-9A66-4895-AED3-3109E7017F6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9380610-BDCB-4BC6-BFC2-F986E8225B4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A5A439D-4E67-4B80-95D9-8956259BD9A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D685370-937D-4BD3-8A62-A0DA66D2470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4754FB-C579-4029-A97F-468F8B2BDF5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6CC559B1-336C-4D31-B952-67FE1CFE2A28}"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uritymetrics.com/blog/6-phases-incident-response-pla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virustotal.com/"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counterintelligence.pl/2022/02/w-labiryncie-luster-atrybucja-w-kontekscie-threat-intellig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hyperlink" Target="https://anchorednarratives.substack.com/p/the-trojan-did-it-defence-is-real?s=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491480" y="0"/>
            <a:ext cx="9200160" cy="898560"/>
          </a:xfrm>
          <a:prstGeom prst="rect">
            <a:avLst/>
          </a:prstGeom>
          <a:solidFill>
            <a:srgbClr val="000000">
              <a:alpha val="79000"/>
            </a:srgbClr>
          </a:solidFill>
          <a:ln w="0">
            <a:noFill/>
          </a:ln>
        </p:spPr>
        <p:txBody>
          <a:bodyPr anchor="ctr">
            <a:noAutofit/>
          </a:bodyPr>
          <a:lstStyle/>
          <a:p>
            <a:pPr marL="21600" indent="-11520" algn="ctr">
              <a:lnSpc>
                <a:spcPct val="81000"/>
              </a:lnSpc>
              <a:buNone/>
              <a:tabLst>
                <a:tab pos="0" algn="l"/>
              </a:tabLst>
            </a:pPr>
            <a:r>
              <a:rPr lang="en-US" sz="3540" b="0" strike="noStrike" spc="-1">
                <a:solidFill>
                  <a:srgbClr val="FFFFFF"/>
                </a:solidFill>
                <a:latin typeface="Arial"/>
              </a:rPr>
              <a:t>Wykrywanie i reagowanie na incydenty bezpieczeństwa</a:t>
            </a:r>
            <a:endParaRPr lang="en-US" sz="3540" b="0" strike="noStrike" spc="-1">
              <a:solidFill>
                <a:srgbClr val="000000"/>
              </a:solidFill>
              <a:latin typeface="Calibri"/>
            </a:endParaRPr>
          </a:p>
        </p:txBody>
      </p:sp>
      <p:sp>
        <p:nvSpPr>
          <p:cNvPr id="48" name="object 6"/>
          <p:cNvSpPr/>
          <p:nvPr/>
        </p:nvSpPr>
        <p:spPr>
          <a:xfrm>
            <a:off x="1540440" y="4651200"/>
            <a:ext cx="9151200" cy="1093320"/>
          </a:xfrm>
          <a:prstGeom prst="rect">
            <a:avLst/>
          </a:prstGeom>
          <a:solidFill>
            <a:schemeClr val="tx1">
              <a:alpha val="75000"/>
            </a:schemeClr>
          </a:solid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pPr>
            <a:r>
              <a:rPr lang="en-US" sz="3590" b="0" strike="noStrike" spc="-1">
                <a:solidFill>
                  <a:srgbClr val="FFFFFF"/>
                </a:solidFill>
                <a:latin typeface="Arial"/>
              </a:rPr>
              <a:t>Wykład #VI – Reagowanie na incydenty bezpieczeństwa</a:t>
            </a:r>
            <a:endParaRPr lang="en-US" sz="3590" b="0" strike="noStrike" spc="-1">
              <a:latin typeface="Arial"/>
            </a:endParaRPr>
          </a:p>
        </p:txBody>
      </p:sp>
      <p:sp>
        <p:nvSpPr>
          <p:cNvPr id="49" name="object 10"/>
          <p:cNvSpPr/>
          <p:nvPr/>
        </p:nvSpPr>
        <p:spPr>
          <a:xfrm>
            <a:off x="7395480" y="3561480"/>
            <a:ext cx="27000" cy="6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00000"/>
              </a:lnSpc>
              <a:buNone/>
            </a:pPr>
            <a:r>
              <a:rPr lang="en-US" sz="410" b="0" strike="noStrike" spc="-38">
                <a:solidFill>
                  <a:srgbClr val="9E9C9E"/>
                </a:solidFill>
                <a:latin typeface="Times New Roman"/>
              </a:rPr>
              <a:t>'</a:t>
            </a:r>
            <a:endParaRPr lang="en-US" sz="41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4"/>
          <p:cNvSpPr/>
          <p:nvPr/>
        </p:nvSpPr>
        <p:spPr>
          <a:xfrm>
            <a:off x="1638720" y="10080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68" name="TextBox 1"/>
          <p:cNvSpPr/>
          <p:nvPr/>
        </p:nvSpPr>
        <p:spPr>
          <a:xfrm>
            <a:off x="531360" y="816480"/>
            <a:ext cx="11128680" cy="444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1.7 Narzędzia</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Oprogramowanie</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Narzędzia do forensics (akwizycja, analiza)</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Środowisko  i programy do analizy złośliwego oprogramowania</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Skrypty automatyzujące powtarzalne czynności</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Sprzęt</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śrubokręty</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blokery</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przejściówki</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pendrive'y</a:t>
            </a:r>
            <a:endParaRPr lang="en-US" sz="2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4"/>
          <p:cNvSpPr/>
          <p:nvPr/>
        </p:nvSpPr>
        <p:spPr>
          <a:xfrm>
            <a:off x="1648080" y="21528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70" name="TextBox 1"/>
          <p:cNvSpPr/>
          <p:nvPr/>
        </p:nvSpPr>
        <p:spPr>
          <a:xfrm>
            <a:off x="572760" y="1035360"/>
            <a:ext cx="11619000" cy="444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1.8 Przeszkolenie</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Niezbędny element przygotowujący do reagowania na incydenty</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Pozwala wyeliminować większość błędów popełnianych przy właściwym procesie, skonfrontować teorię planu z praktyką incydentu </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Może odbywać się w formie mentoringu (doświadczony członek zespołu włącza w pracę nad faktycznym incydentem świeżego członka zespołu)</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Zalecane są regularne ćwiczenia z reagowania na incydenty (tzw. IR drills), próbne incydenty przeprowadzane w różnym trybie (tj. zarówno po jak i bez uprzedzenia zespołu, że dany incident ma charakter testowy)</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Częściowo cel ten realizowany jest też przez aktywność Red Teamu</a:t>
            </a:r>
            <a:endParaRPr lang="en-US" sz="2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bject 4"/>
          <p:cNvSpPr/>
          <p:nvPr/>
        </p:nvSpPr>
        <p:spPr>
          <a:xfrm>
            <a:off x="1629000" y="11052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72" name="TextBox 1"/>
          <p:cNvSpPr/>
          <p:nvPr/>
        </p:nvSpPr>
        <p:spPr>
          <a:xfrm>
            <a:off x="1034280" y="883080"/>
            <a:ext cx="10967760" cy="34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2.1 Rozpoznanie detekcji (ang. Triage)</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Wstępna ocena i ustalenie, czy rzeczywiście mamy do czynienia z incydentem, czy z fałszywym alarmem (ang. false positive)</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Proces ten wygląda indywidualnie dla każdego rodzaju detekcji, wymaga rozumienia bezpieczeństwa, organizacji oraz kontekstu</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Przy potwierdzeniu incydentu poinformowane zostają już odpowiednie osoby i zespoły (np. managerowie, administratorzy, inni członkowie zespołu)</a:t>
            </a: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4"/>
          <p:cNvSpPr/>
          <p:nvPr/>
        </p:nvSpPr>
        <p:spPr>
          <a:xfrm>
            <a:off x="1629000" y="10080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74" name="TextBox 1"/>
          <p:cNvSpPr/>
          <p:nvPr/>
        </p:nvSpPr>
        <p:spPr>
          <a:xfrm>
            <a:off x="1034280" y="968760"/>
            <a:ext cx="10967760" cy="563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2.2 Scoping</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ustalenie zakresu incydentu, tj. zidentyfikowanie wszystkich systemów (i innych zasobów, jak np. konta użytkownika) dotkniętych incydentem,</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czynności </a:t>
            </a:r>
            <a:r>
              <a:rPr lang="en-US" sz="2600" b="1" strike="noStrike" spc="-1">
                <a:solidFill>
                  <a:srgbClr val="000000"/>
                </a:solidFill>
                <a:latin typeface="Calibri"/>
              </a:rPr>
              <a:t>sprowadzają się do stosowania technik z zakresu threat huntingu i forensics,</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celem jest:</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odnalezienie pierwszego systemu/użytkownika/zasobu dotkniętego incydentem (co jest konieczne do ustalenia przyczyny, wektora ataku)</a:t>
            </a:r>
            <a:endParaRPr lang="en-US" sz="2600" b="0" strike="noStrike" spc="-1">
              <a:latin typeface="Arial"/>
            </a:endParaRPr>
          </a:p>
          <a:p>
            <a:pPr marL="914400" lvl="1" indent="-457200">
              <a:lnSpc>
                <a:spcPct val="100000"/>
              </a:lnSpc>
              <a:buClr>
                <a:srgbClr val="000000"/>
              </a:buClr>
              <a:buFont typeface="Arial"/>
              <a:buChar char="•"/>
            </a:pPr>
            <a:r>
              <a:rPr lang="en-US" sz="2600" b="1" strike="noStrike" spc="-1">
                <a:solidFill>
                  <a:srgbClr val="000000"/>
                </a:solidFill>
                <a:latin typeface="Calibri"/>
              </a:rPr>
              <a:t>umożliwienie</a:t>
            </a:r>
            <a:r>
              <a:rPr lang="en-US" sz="2600" b="0" strike="noStrike" spc="-1">
                <a:solidFill>
                  <a:srgbClr val="000000"/>
                </a:solidFill>
                <a:latin typeface="Calibri"/>
              </a:rPr>
              <a:t> </a:t>
            </a:r>
            <a:r>
              <a:rPr lang="en-US" sz="2600" b="1" strike="noStrike" spc="-1">
                <a:solidFill>
                  <a:srgbClr val="000000"/>
                </a:solidFill>
                <a:latin typeface="Calibri"/>
              </a:rPr>
              <a:t>skutecznego przeprowadzenia</a:t>
            </a:r>
            <a:r>
              <a:rPr lang="en-US" sz="2600" b="0" strike="noStrike" spc="-1">
                <a:solidFill>
                  <a:srgbClr val="000000"/>
                </a:solidFill>
                <a:latin typeface="Calibri"/>
              </a:rPr>
              <a:t> dalszych kroków (Containment, Eradication, Recovery, Lessons Learned)</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4"/>
          <p:cNvSpPr/>
          <p:nvPr/>
        </p:nvSpPr>
        <p:spPr>
          <a:xfrm>
            <a:off x="1619640" y="22644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76" name="TextBox 1"/>
          <p:cNvSpPr/>
          <p:nvPr/>
        </p:nvSpPr>
        <p:spPr>
          <a:xfrm>
            <a:off x="1043640" y="982080"/>
            <a:ext cx="10967760" cy="48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2.2 Scoping</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w przypadku rozległych incydentów nie zawsze od razu udaje się przeprowadzić ten krok w pełni (scope ulega stopniowemu uzupełnianiu w wyniku zabezpieczania i analizy kolejnych dowodów podczas dalszych kroków fazy identyfikacji),</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nieprawidłowe (niepełne) lub zbyt powolne przeprowadzenie tej czynności niesie ryzyko, że atakujący zachowają dostęp do części skompromitowanych systemów (gdyż nie zostały one rozpoznane jako dotknięte incydentem) i - wiedząc o mającym miejsce wykryciu i reakcji na incydent - zmienią wykorzystywane przez siebie IOC, minimalizując szanse na wykrycie ich obecności w najbliższym czasie.</a:t>
            </a:r>
            <a:endParaRPr lang="en-US" sz="26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4"/>
          <p:cNvSpPr/>
          <p:nvPr/>
        </p:nvSpPr>
        <p:spPr>
          <a:xfrm>
            <a:off x="1638720" y="14760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78" name="TextBox 1"/>
          <p:cNvSpPr/>
          <p:nvPr/>
        </p:nvSpPr>
        <p:spPr>
          <a:xfrm>
            <a:off x="1024560" y="949680"/>
            <a:ext cx="10967760" cy="523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2.3 Zabezpieczenie danych (ang. evidence collection)</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r>
              <a:rPr lang="en-US" sz="2600" b="0" strike="noStrike" spc="-1">
                <a:solidFill>
                  <a:srgbClr val="000000"/>
                </a:solidFill>
                <a:latin typeface="Calibri"/>
              </a:rPr>
              <a:t>Krytyczne jest </a:t>
            </a:r>
            <a:r>
              <a:rPr lang="en-US" sz="2600" b="1" strike="noStrike" spc="-1">
                <a:solidFill>
                  <a:srgbClr val="000000"/>
                </a:solidFill>
                <a:latin typeface="Calibri"/>
              </a:rPr>
              <a:t>natychmiastowe </a:t>
            </a:r>
            <a:r>
              <a:rPr lang="en-US" sz="2600" b="0" strike="noStrike" spc="-1">
                <a:solidFill>
                  <a:srgbClr val="000000"/>
                </a:solidFill>
                <a:latin typeface="Calibri"/>
              </a:rPr>
              <a:t>(retencja) zabezpieczenie (sporządzenie wyciągu, kopii) wszystkich zdarzeń mogących mieć związek z incydentem.</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Logi zdarzeń</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SIEM, AV, EDR, IDS, firewall, Cloud</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Pliki</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logi lokalne (serwer, stacja robocza), dokumenty, próbki malware</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Zrzuty pamięci</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indywidualny process, cała pamięć fizyczna</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Obrazy dysków</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Live response (EDR)</a:t>
            </a:r>
            <a:endParaRPr lang="en-US" sz="2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bject 4"/>
          <p:cNvSpPr/>
          <p:nvPr/>
        </p:nvSpPr>
        <p:spPr>
          <a:xfrm>
            <a:off x="1667160" y="17712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80" name="TextBox 1"/>
          <p:cNvSpPr/>
          <p:nvPr/>
        </p:nvSpPr>
        <p:spPr>
          <a:xfrm>
            <a:off x="1062720" y="936000"/>
            <a:ext cx="10967760" cy="246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2.4 Ustalenie przyczyny</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r>
              <a:rPr lang="en-US" sz="2600" b="0" strike="noStrike" spc="-1">
                <a:solidFill>
                  <a:srgbClr val="000000"/>
                </a:solidFill>
                <a:latin typeface="Calibri"/>
              </a:rPr>
              <a:t>Bardzo ważnym elementem jest ustalenie przyczyny incydentu:</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w przypadku włamania lub jego próby ustalenie wektora ataku</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w pozostałych przypadkach (np. wyciek danych, problem z dostępnością) technicznej/organizacyjnej/ludzkiej przyczyny jego wystąpienia</a:t>
            </a:r>
            <a:endParaRPr lang="en-US" sz="2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bject 4"/>
          <p:cNvSpPr/>
          <p:nvPr/>
        </p:nvSpPr>
        <p:spPr>
          <a:xfrm>
            <a:off x="1676880" y="20556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82" name="TextBox 1"/>
          <p:cNvSpPr/>
          <p:nvPr/>
        </p:nvSpPr>
        <p:spPr>
          <a:xfrm>
            <a:off x="1123920" y="978480"/>
            <a:ext cx="10915920" cy="286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2.4 Ustalenie przyczyny</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1" strike="noStrike" spc="-1">
                <a:solidFill>
                  <a:srgbClr val="000000"/>
                </a:solidFill>
                <a:latin typeface="Calibri"/>
              </a:rPr>
              <a:t>d</a:t>
            </a:r>
            <a:r>
              <a:rPr lang="pl-PL" sz="2600" b="1" strike="noStrike" spc="-1">
                <a:solidFill>
                  <a:srgbClr val="000000"/>
                </a:solidFill>
                <a:latin typeface="Calibri"/>
              </a:rPr>
              <a:t>ochodzenie do przyczyn wszelkich incydentów wywołanych wrogimi działaniami (włamania, sabotaże) </a:t>
            </a:r>
            <a:r>
              <a:rPr lang="pl-PL" sz="2600" b="1" u="sng" strike="noStrike" spc="-1">
                <a:solidFill>
                  <a:srgbClr val="000000"/>
                </a:solidFill>
                <a:uFillTx/>
                <a:latin typeface="Calibri"/>
              </a:rPr>
              <a:t>sprowadza się do </a:t>
            </a:r>
            <a:r>
              <a:rPr lang="en-US" sz="2600" b="1" u="sng" strike="noStrike" spc="-1">
                <a:solidFill>
                  <a:srgbClr val="000000"/>
                </a:solidFill>
                <a:uFillTx/>
                <a:latin typeface="Calibri"/>
              </a:rPr>
              <a:t>stosowania technik z zakresu threat huntingu i forensics,</a:t>
            </a:r>
            <a:endParaRPr lang="en-US" sz="2600" b="0" strike="noStrike" spc="-1">
              <a:latin typeface="Arial"/>
            </a:endParaRPr>
          </a:p>
          <a:p>
            <a:pPr marL="457200" indent="-457200">
              <a:lnSpc>
                <a:spcPct val="100000"/>
              </a:lnSpc>
              <a:buClr>
                <a:srgbClr val="000000"/>
              </a:buClr>
              <a:buFont typeface="Arial"/>
              <a:buChar char="•"/>
            </a:pPr>
            <a:r>
              <a:rPr lang="en-US" sz="2600" b="1" strike="noStrike" spc="-1">
                <a:solidFill>
                  <a:srgbClr val="000000"/>
                </a:solidFill>
                <a:latin typeface="Calibri"/>
              </a:rPr>
              <a:t>dopóki nie jest znany wektor ataku, nie można nawet rozważać fazy scopingu za kompletną!</a:t>
            </a:r>
            <a:endParaRPr lang="en-US" sz="26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4"/>
          <p:cNvSpPr/>
          <p:nvPr/>
        </p:nvSpPr>
        <p:spPr>
          <a:xfrm>
            <a:off x="1638000" y="22716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a:t>
            </a:r>
            <a:endParaRPr lang="en-US" sz="4180" b="0" strike="noStrike" spc="-1">
              <a:latin typeface="Arial"/>
            </a:endParaRPr>
          </a:p>
        </p:txBody>
      </p:sp>
      <p:sp>
        <p:nvSpPr>
          <p:cNvPr id="84" name="TextBox 1"/>
          <p:cNvSpPr/>
          <p:nvPr/>
        </p:nvSpPr>
        <p:spPr>
          <a:xfrm>
            <a:off x="609480" y="1157760"/>
            <a:ext cx="11410560" cy="444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l-PL" sz="2600" b="0" strike="noStrike" spc="-1">
                <a:solidFill>
                  <a:srgbClr val="000000"/>
                </a:solidFill>
                <a:latin typeface="Calibri"/>
              </a:rPr>
              <a:t>Znaną</a:t>
            </a:r>
            <a:r>
              <a:rPr lang="en-US" sz="2600" b="0" strike="noStrike" spc="-1">
                <a:solidFill>
                  <a:srgbClr val="000000"/>
                </a:solidFill>
                <a:latin typeface="Calibri"/>
              </a:rPr>
              <a:t> zalecaną praktyką jest dostępność  co najmniej dwóch osób do reagowania na incydent: </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główna osoba zajmująca się koordynacją, komunikacją, podejmowaniem decyzji i prowadzeniem dokumentacji</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druga osoba zajmująca się pracą operacyjną (zbieraniem i zabezpieczaniem dowodów i zatrzymywaniem incydentu) </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r>
              <a:rPr lang="en-US" sz="2600" b="0" strike="noStrike" spc="-1">
                <a:solidFill>
                  <a:srgbClr val="000000"/>
                </a:solidFill>
                <a:latin typeface="Calibri"/>
              </a:rPr>
              <a:t>W dużych organizacjach proces podzielony jest na warstwy (SOC tiers, T1, T2, T3):</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większość detekcji jest triagowanych przez SOC T1</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najprostsze incydenty są wyjaśniane i zamykane na tym etapie</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pozostałe trafiają do SOC  T2 lub od razu do SOC T3 (CIRT)</a:t>
            </a:r>
            <a:endParaRPr lang="en-US" sz="2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4"/>
          <p:cNvSpPr/>
          <p:nvPr/>
        </p:nvSpPr>
        <p:spPr>
          <a:xfrm>
            <a:off x="1638000" y="227160"/>
            <a:ext cx="10156320" cy="127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 - Triage - przykład #1 hackingtool</a:t>
            </a:r>
            <a:endParaRPr lang="en-US" sz="4180" b="0" strike="noStrike" spc="-1">
              <a:latin typeface="Arial"/>
            </a:endParaRPr>
          </a:p>
        </p:txBody>
      </p:sp>
      <p:sp>
        <p:nvSpPr>
          <p:cNvPr id="86" name="TextBox 1"/>
          <p:cNvSpPr/>
          <p:nvPr/>
        </p:nvSpPr>
        <p:spPr>
          <a:xfrm>
            <a:off x="581760" y="1647360"/>
            <a:ext cx="11410560" cy="42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3000" b="0" strike="noStrike" spc="-1">
                <a:solidFill>
                  <a:srgbClr val="000000"/>
                </a:solidFill>
                <a:latin typeface="Calibri"/>
              </a:rPr>
              <a:t>System antywirusowy wykrywa narzędzie </a:t>
            </a:r>
            <a:r>
              <a:rPr lang="en-US" sz="3000" b="0" i="1" strike="noStrike" spc="-1">
                <a:solidFill>
                  <a:srgbClr val="000000"/>
                </a:solidFill>
                <a:latin typeface="Calibri"/>
              </a:rPr>
              <a:t>netcat </a:t>
            </a:r>
            <a:r>
              <a:rPr lang="en-US" sz="3000" b="0" strike="noStrike" spc="-1">
                <a:solidFill>
                  <a:srgbClr val="000000"/>
                </a:solidFill>
                <a:latin typeface="Calibri"/>
              </a:rPr>
              <a:t>na jednej ze stacji roboczych, należącej do administratora systemów Linux</a:t>
            </a:r>
            <a:endParaRPr lang="en-US" sz="3000" b="0" strike="noStrike" spc="-1">
              <a:latin typeface="Arial"/>
            </a:endParaRPr>
          </a:p>
          <a:p>
            <a:pPr marL="457200" indent="-457200">
              <a:lnSpc>
                <a:spcPct val="100000"/>
              </a:lnSpc>
              <a:buClr>
                <a:srgbClr val="000000"/>
              </a:buClr>
              <a:buFont typeface="Arial"/>
              <a:buChar char="•"/>
            </a:pPr>
            <a:r>
              <a:rPr lang="en-US" sz="3000" b="0" strike="noStrike" spc="-1">
                <a:solidFill>
                  <a:srgbClr val="000000"/>
                </a:solidFill>
                <a:latin typeface="Calibri"/>
              </a:rPr>
              <a:t>Detekcja klasyfikowana jest jako </a:t>
            </a:r>
            <a:r>
              <a:rPr lang="en-US" sz="3000" b="0" i="1" strike="noStrike" spc="-1">
                <a:solidFill>
                  <a:srgbClr val="000000"/>
                </a:solidFill>
                <a:latin typeface="Calibri"/>
              </a:rPr>
              <a:t>HackingTool</a:t>
            </a:r>
            <a:endParaRPr lang="en-US" sz="3000" b="0" strike="noStrike" spc="-1">
              <a:latin typeface="Arial"/>
            </a:endParaRPr>
          </a:p>
          <a:p>
            <a:pPr marL="457200" indent="-457200">
              <a:lnSpc>
                <a:spcPct val="100000"/>
              </a:lnSpc>
              <a:buClr>
                <a:srgbClr val="000000"/>
              </a:buClr>
              <a:buFont typeface="Arial"/>
              <a:buChar char="•"/>
            </a:pPr>
            <a:r>
              <a:rPr lang="en-US" sz="3000" b="0" i="1" strike="noStrike" spc="-1">
                <a:solidFill>
                  <a:srgbClr val="000000"/>
                </a:solidFill>
                <a:latin typeface="Calibri"/>
              </a:rPr>
              <a:t>netcat </a:t>
            </a:r>
            <a:r>
              <a:rPr lang="en-US" sz="3000" b="0" strike="noStrike" spc="-1">
                <a:solidFill>
                  <a:srgbClr val="000000"/>
                </a:solidFill>
                <a:latin typeface="Calibri"/>
              </a:rPr>
              <a:t>sam w sobie </a:t>
            </a:r>
            <a:r>
              <a:rPr lang="en-US" sz="3000" b="1" strike="noStrike" spc="-1">
                <a:solidFill>
                  <a:srgbClr val="000000"/>
                </a:solidFill>
                <a:latin typeface="Calibri"/>
              </a:rPr>
              <a:t>nie jest</a:t>
            </a:r>
            <a:r>
              <a:rPr lang="en-US" sz="3000" b="0" strike="noStrike" spc="-1">
                <a:solidFill>
                  <a:srgbClr val="000000"/>
                </a:solidFill>
                <a:latin typeface="Calibri"/>
              </a:rPr>
              <a:t> złośliwym oprogramowaniem, a bardzo użytecznym narzędziem sieciowym (do nawiązywania i testowania połączeń, kopiowania plików przez sieć, ale tak - może również być użyty jako bind/reverse shell).</a:t>
            </a:r>
            <a:endParaRPr lang="en-US" sz="3000" b="0" strike="noStrike" spc="-1">
              <a:latin typeface="Arial"/>
            </a:endParaRPr>
          </a:p>
          <a:p>
            <a:pPr marL="457200" indent="-457200">
              <a:lnSpc>
                <a:spcPct val="100000"/>
              </a:lnSpc>
              <a:buClr>
                <a:srgbClr val="000000"/>
              </a:buClr>
              <a:buFont typeface="Arial"/>
              <a:buChar char="•"/>
            </a:pPr>
            <a:r>
              <a:rPr lang="en-US" sz="3000" b="0" strike="noStrike" spc="-1">
                <a:solidFill>
                  <a:srgbClr val="000000"/>
                </a:solidFill>
                <a:latin typeface="Calibri"/>
              </a:rPr>
              <a:t>sama obecność tego narzędzia na dysku nie oznacza jeszcze, że mamy do czynienia z prawdziwym incydentem</a:t>
            </a:r>
            <a:endParaRPr lang="en-US" sz="3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bject 4"/>
          <p:cNvSpPr/>
          <p:nvPr/>
        </p:nvSpPr>
        <p:spPr>
          <a:xfrm>
            <a:off x="351000" y="604440"/>
            <a:ext cx="1184076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6-etapowy proces IR</a:t>
            </a:r>
            <a:endParaRPr lang="en-US" sz="4180" b="0" strike="noStrike" spc="-1">
              <a:latin typeface="Arial"/>
            </a:endParaRPr>
          </a:p>
        </p:txBody>
      </p:sp>
      <p:sp>
        <p:nvSpPr>
          <p:cNvPr id="51" name="TextBox 1"/>
          <p:cNvSpPr/>
          <p:nvPr/>
        </p:nvSpPr>
        <p:spPr>
          <a:xfrm>
            <a:off x="1132920" y="1917000"/>
            <a:ext cx="9926280" cy="356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800" b="0" strike="noStrike" spc="-1" dirty="0">
                <a:solidFill>
                  <a:srgbClr val="000000"/>
                </a:solidFill>
                <a:latin typeface="Calibri"/>
              </a:rPr>
              <a:t>1. Preparation</a:t>
            </a:r>
            <a:endParaRPr lang="en-US" sz="3800" b="0" strike="noStrike" spc="-1" dirty="0">
              <a:latin typeface="Arial"/>
            </a:endParaRPr>
          </a:p>
          <a:p>
            <a:pPr>
              <a:lnSpc>
                <a:spcPct val="100000"/>
              </a:lnSpc>
              <a:buNone/>
            </a:pPr>
            <a:r>
              <a:rPr lang="en-US" sz="3800" b="0" strike="noStrike" spc="-1" dirty="0">
                <a:solidFill>
                  <a:srgbClr val="000000"/>
                </a:solidFill>
                <a:latin typeface="Calibri"/>
              </a:rPr>
              <a:t>2. Identification</a:t>
            </a:r>
            <a:endParaRPr lang="en-US" sz="3800" b="0" strike="noStrike" spc="-1" dirty="0">
              <a:latin typeface="Arial"/>
            </a:endParaRPr>
          </a:p>
          <a:p>
            <a:pPr>
              <a:lnSpc>
                <a:spcPct val="100000"/>
              </a:lnSpc>
              <a:buNone/>
            </a:pPr>
            <a:r>
              <a:rPr lang="en-US" sz="3800" b="0" strike="noStrike" spc="-1" dirty="0">
                <a:solidFill>
                  <a:srgbClr val="000000"/>
                </a:solidFill>
                <a:latin typeface="Calibri"/>
              </a:rPr>
              <a:t>3. Containment</a:t>
            </a:r>
            <a:endParaRPr lang="en-US" sz="3800" b="0" strike="noStrike" spc="-1" dirty="0">
              <a:latin typeface="Arial"/>
            </a:endParaRPr>
          </a:p>
          <a:p>
            <a:pPr>
              <a:lnSpc>
                <a:spcPct val="100000"/>
              </a:lnSpc>
              <a:buNone/>
            </a:pPr>
            <a:r>
              <a:rPr lang="en-US" sz="3800" b="0" strike="noStrike" spc="-1" dirty="0">
                <a:solidFill>
                  <a:srgbClr val="000000"/>
                </a:solidFill>
                <a:latin typeface="Calibri"/>
              </a:rPr>
              <a:t>4. Eradication</a:t>
            </a:r>
            <a:endParaRPr lang="en-US" sz="3800" b="0" strike="noStrike" spc="-1" dirty="0">
              <a:latin typeface="Arial"/>
            </a:endParaRPr>
          </a:p>
          <a:p>
            <a:pPr>
              <a:lnSpc>
                <a:spcPct val="100000"/>
              </a:lnSpc>
              <a:buNone/>
            </a:pPr>
            <a:r>
              <a:rPr lang="en-US" sz="3800" b="0" strike="noStrike" spc="-1" dirty="0">
                <a:solidFill>
                  <a:srgbClr val="000000"/>
                </a:solidFill>
                <a:latin typeface="Calibri"/>
              </a:rPr>
              <a:t>5. Recovery</a:t>
            </a:r>
            <a:endParaRPr lang="en-US" sz="3800" b="0" strike="noStrike" spc="-1" dirty="0">
              <a:latin typeface="Arial"/>
            </a:endParaRPr>
          </a:p>
          <a:p>
            <a:pPr>
              <a:lnSpc>
                <a:spcPct val="100000"/>
              </a:lnSpc>
              <a:buNone/>
            </a:pPr>
            <a:r>
              <a:rPr lang="en-US" sz="3800" b="0" strike="noStrike" spc="-1" dirty="0">
                <a:solidFill>
                  <a:srgbClr val="000000"/>
                </a:solidFill>
                <a:latin typeface="Calibri"/>
              </a:rPr>
              <a:t>6. Lessons learned</a:t>
            </a:r>
            <a:endParaRPr lang="en-US" sz="3800" b="0" strike="noStrike" spc="-1" dirty="0">
              <a:latin typeface="Arial"/>
            </a:endParaRPr>
          </a:p>
        </p:txBody>
      </p:sp>
      <p:sp>
        <p:nvSpPr>
          <p:cNvPr id="52" name="TextBox 2"/>
          <p:cNvSpPr/>
          <p:nvPr/>
        </p:nvSpPr>
        <p:spPr>
          <a:xfrm>
            <a:off x="435960" y="5780880"/>
            <a:ext cx="11755800" cy="106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0" strike="noStrike" spc="-1">
                <a:solidFill>
                  <a:srgbClr val="000000"/>
                </a:solidFill>
                <a:latin typeface="Calibri"/>
              </a:rPr>
              <a:t>Źródła:</a:t>
            </a:r>
            <a:endParaRPr lang="en-US" sz="1600" b="0" strike="noStrike" spc="-1">
              <a:latin typeface="Arial"/>
            </a:endParaRPr>
          </a:p>
          <a:p>
            <a:pPr>
              <a:lnSpc>
                <a:spcPct val="100000"/>
              </a:lnSpc>
              <a:buNone/>
            </a:pPr>
            <a:r>
              <a:rPr lang="en-US" sz="1600" b="0" strike="noStrike" spc="-1">
                <a:solidFill>
                  <a:srgbClr val="000000"/>
                </a:solidFill>
                <a:latin typeface="Calibri"/>
              </a:rPr>
              <a:t>SANS Incident Responders Handbook </a:t>
            </a:r>
            <a:r>
              <a:rPr lang="en-US" sz="1600" b="0" u="sng" strike="noStrike" spc="-1">
                <a:solidFill>
                  <a:srgbClr val="0563C1"/>
                </a:solidFill>
                <a:uFillTx/>
                <a:latin typeface="Calibri"/>
                <a:hlinkClick r:id="rId2"/>
              </a:rPr>
              <a:t>https://www.sans.org/reading-room/whitepapers/incident/incident-handlers-handbook-33901</a:t>
            </a:r>
            <a:endParaRPr lang="en-US" sz="1600" b="0" strike="noStrike" spc="-1">
              <a:latin typeface="Arial"/>
            </a:endParaRPr>
          </a:p>
          <a:p>
            <a:pPr>
              <a:lnSpc>
                <a:spcPct val="100000"/>
              </a:lnSpc>
              <a:buNone/>
            </a:pPr>
            <a:r>
              <a:rPr lang="en-US" sz="1600" b="0" strike="noStrike" spc="-1">
                <a:solidFill>
                  <a:srgbClr val="000000"/>
                </a:solidFill>
                <a:latin typeface="Calibri"/>
              </a:rPr>
              <a:t>SecurityMetrics Incident Response Plan </a:t>
            </a:r>
            <a:r>
              <a:rPr lang="en-US" sz="1600" b="0" u="sng" strike="noStrike" spc="-1">
                <a:solidFill>
                  <a:srgbClr val="0563C1"/>
                </a:solidFill>
                <a:uFillTx/>
                <a:latin typeface="Calibri"/>
                <a:hlinkClick r:id="rId2"/>
              </a:rPr>
              <a:t>https://www.securitymetrics.com/blog/6-phases-incident-response-plan </a:t>
            </a:r>
            <a:endParaRPr lang="en-US" sz="1600" b="0" strike="noStrike" spc="-1">
              <a:latin typeface="Arial"/>
            </a:endParaRPr>
          </a:p>
          <a:p>
            <a:pPr>
              <a:lnSpc>
                <a:spcPct val="100000"/>
              </a:lnSpc>
              <a:buNone/>
            </a:pPr>
            <a:r>
              <a:rPr lang="en-US" sz="1600" b="0" strike="noStrike" spc="-1">
                <a:solidFill>
                  <a:srgbClr val="000000"/>
                </a:solidFill>
                <a:latin typeface="Calibri"/>
              </a:rPr>
              <a:t>Własna wiedza, doświadczenie i inwencja</a:t>
            </a:r>
            <a:endParaRPr lang="en-US" sz="16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4"/>
          <p:cNvSpPr/>
          <p:nvPr/>
        </p:nvSpPr>
        <p:spPr>
          <a:xfrm>
            <a:off x="1638000" y="227160"/>
            <a:ext cx="10156320" cy="127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 - Triage - przykład #1 - hackingtool</a:t>
            </a:r>
            <a:endParaRPr lang="en-US" sz="4180" b="0" strike="noStrike" spc="-1">
              <a:latin typeface="Arial"/>
            </a:endParaRPr>
          </a:p>
        </p:txBody>
      </p:sp>
      <p:sp>
        <p:nvSpPr>
          <p:cNvPr id="88" name="TextBox 1"/>
          <p:cNvSpPr/>
          <p:nvPr/>
        </p:nvSpPr>
        <p:spPr>
          <a:xfrm>
            <a:off x="581760" y="1647360"/>
            <a:ext cx="11410560" cy="167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strike="noStrike" spc="-1">
                <a:solidFill>
                  <a:srgbClr val="000000"/>
                </a:solidFill>
                <a:latin typeface="Calibri"/>
              </a:rPr>
              <a:t>Jeśli nie ma żadnych dodatkowych informacji, np. innych zdarzeń sugerujących niepożądaną/podejrzaną aktywność, wstępnie detekcja zostaje uznana za incydent niskiego priorytetu (na tym etapie przykładu </a:t>
            </a:r>
            <a:r>
              <a:rPr lang="en-US" sz="2600" b="0" u="sng" strike="noStrike" spc="-1">
                <a:solidFill>
                  <a:srgbClr val="000000"/>
                </a:solidFill>
                <a:uFillTx/>
                <a:latin typeface="Calibri"/>
              </a:rPr>
              <a:t>kończy się faza identyfikacji i rozpoznania</a:t>
            </a:r>
            <a:r>
              <a:rPr lang="en-US" sz="2600" b="0" strike="noStrike" spc="-1">
                <a:solidFill>
                  <a:srgbClr val="000000"/>
                </a:solidFill>
                <a:latin typeface="Calibri"/>
              </a:rPr>
              <a:t>).</a:t>
            </a:r>
            <a:endParaRPr lang="en-US" sz="2600" b="0" strike="noStrike" spc="-1">
              <a:latin typeface="Arial"/>
            </a:endParaRPr>
          </a:p>
        </p:txBody>
      </p:sp>
      <p:sp>
        <p:nvSpPr>
          <p:cNvPr id="89" name="TextBox 2"/>
          <p:cNvSpPr/>
          <p:nvPr/>
        </p:nvSpPr>
        <p:spPr>
          <a:xfrm>
            <a:off x="572760" y="3517920"/>
            <a:ext cx="11046240" cy="325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strike="noStrike" spc="-1">
                <a:solidFill>
                  <a:srgbClr val="000000"/>
                </a:solidFill>
                <a:latin typeface="Calibri"/>
              </a:rPr>
              <a:t>Reakcja:</a:t>
            </a:r>
            <a:endParaRPr lang="en-US" sz="2600" b="0" strike="noStrike" spc="-1">
              <a:latin typeface="Arial"/>
            </a:endParaRPr>
          </a:p>
          <a:p>
            <a:pPr>
              <a:lnSpc>
                <a:spcPct val="100000"/>
              </a:lnSpc>
              <a:buNone/>
            </a:pPr>
            <a:r>
              <a:rPr lang="en-US" sz="2600" b="0" strike="noStrike" spc="-1">
                <a:solidFill>
                  <a:srgbClr val="000000"/>
                </a:solidFill>
                <a:latin typeface="Calibri"/>
              </a:rPr>
              <a:t>O sytuacji powinien zostać powiadomiony przynajmniej:</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sam użytkownik (w formie prośby o wyjaśnienie, dlaczego to narzędzie znalazło się na jego systemie - </a:t>
            </a:r>
            <a:r>
              <a:rPr lang="en-US" sz="2600" b="0" u="sng" strike="noStrike" spc="-1">
                <a:solidFill>
                  <a:srgbClr val="000000"/>
                </a:solidFill>
                <a:uFillTx/>
                <a:latin typeface="Calibri"/>
              </a:rPr>
              <a:t>jeśli stało się to bez jego wiedzy, mamy do czynienia z poważniejszym incydentem dla CIRT</a:t>
            </a:r>
            <a:r>
              <a:rPr lang="en-US" sz="2600" b="0" strike="noStrike" spc="-1">
                <a:solidFill>
                  <a:srgbClr val="000000"/>
                </a:solidFill>
                <a:latin typeface="Calibri"/>
              </a:rPr>
              <a:t>)</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przełożony użytkownika (na wypadek, gdyby konto użytkownika zostało skompromitowane, wobec czego nie ma pewności, że to on odebrał i odpisał na email)</a:t>
            </a:r>
            <a:endParaRPr lang="en-US" sz="26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bject 4"/>
          <p:cNvSpPr/>
          <p:nvPr/>
        </p:nvSpPr>
        <p:spPr>
          <a:xfrm>
            <a:off x="1638000" y="227160"/>
            <a:ext cx="10156320" cy="127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 - Triage - przykład #2 - hackingtool</a:t>
            </a:r>
            <a:endParaRPr lang="en-US" sz="4180" b="0" strike="noStrike" spc="-1">
              <a:latin typeface="Arial"/>
            </a:endParaRPr>
          </a:p>
        </p:txBody>
      </p:sp>
      <p:sp>
        <p:nvSpPr>
          <p:cNvPr id="91" name="TextBox 1"/>
          <p:cNvSpPr/>
          <p:nvPr/>
        </p:nvSpPr>
        <p:spPr>
          <a:xfrm>
            <a:off x="581760" y="1647360"/>
            <a:ext cx="11410560" cy="365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a:solidFill>
                  <a:srgbClr val="000000"/>
                </a:solidFill>
                <a:latin typeface="Calibri"/>
              </a:rPr>
              <a:t>System EDR generuje alerty z powodu obecności mało popularnego klienta RDP na kilku stacjach roboczych (jednej osoby z HR, jednej z finansów, jedenego inżyniera)</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Samo narzędzie nie jest złośliwym oprogramowaniem (0 detekcji na VirusTotal.com), jednak EDR flaguje je ze względu na sposób jego użycia, sugerujący wykorzystanie go jako RAT (Remote Administration Tool)</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Sam fakt, że </a:t>
            </a:r>
            <a:r>
              <a:rPr lang="en-US" sz="2600" b="1" strike="noStrike" spc="-1">
                <a:solidFill>
                  <a:srgbClr val="000000"/>
                </a:solidFill>
                <a:latin typeface="Calibri"/>
              </a:rPr>
              <a:t>plik pojawił się w zbliżonym czasie na kilku różnych systemach należących do osób z różnych zespołów i różnych specjalizacji, jest bardzo mocną przesłanką do sklasyfikowania jako poważny incydent</a:t>
            </a:r>
            <a:endParaRPr lang="en-US" sz="26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4"/>
          <p:cNvSpPr/>
          <p:nvPr/>
        </p:nvSpPr>
        <p:spPr>
          <a:xfrm>
            <a:off x="1638000" y="227160"/>
            <a:ext cx="10156320" cy="127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2. Identification - Triage - przykład #3 - phishing</a:t>
            </a:r>
            <a:endParaRPr lang="en-US" sz="4180" b="0" strike="noStrike" spc="-1">
              <a:latin typeface="Arial"/>
            </a:endParaRPr>
          </a:p>
        </p:txBody>
      </p:sp>
      <p:sp>
        <p:nvSpPr>
          <p:cNvPr id="93" name="TextBox 1"/>
          <p:cNvSpPr/>
          <p:nvPr/>
        </p:nvSpPr>
        <p:spPr>
          <a:xfrm>
            <a:off x="581760" y="1647360"/>
            <a:ext cx="11485800" cy="48921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dirty="0" err="1">
                <a:solidFill>
                  <a:srgbClr val="000000"/>
                </a:solidFill>
                <a:latin typeface="Calibri"/>
              </a:rPr>
              <a:t>Zgłoszony</a:t>
            </a:r>
            <a:r>
              <a:rPr lang="en-US" sz="2600" b="0" strike="noStrike" spc="-1" dirty="0">
                <a:solidFill>
                  <a:srgbClr val="000000"/>
                </a:solidFill>
                <a:latin typeface="Calibri"/>
              </a:rPr>
              <a:t> </a:t>
            </a:r>
            <a:r>
              <a:rPr lang="en-US" sz="2600" b="0" strike="noStrike" spc="-1" dirty="0" err="1">
                <a:solidFill>
                  <a:srgbClr val="000000"/>
                </a:solidFill>
                <a:latin typeface="Calibri"/>
              </a:rPr>
              <a:t>zostałe</a:t>
            </a:r>
            <a:r>
              <a:rPr lang="en-US" sz="2600" b="0" strike="noStrike" spc="-1" dirty="0">
                <a:solidFill>
                  <a:srgbClr val="000000"/>
                </a:solidFill>
                <a:latin typeface="Calibri"/>
              </a:rPr>
              <a:t> </a:t>
            </a:r>
            <a:r>
              <a:rPr lang="en-US" sz="2600" b="0" strike="noStrike" spc="-1" dirty="0" err="1">
                <a:solidFill>
                  <a:srgbClr val="000000"/>
                </a:solidFill>
                <a:latin typeface="Calibri"/>
              </a:rPr>
              <a:t>potencjalny</a:t>
            </a:r>
            <a:r>
              <a:rPr lang="en-US" sz="2600" b="0" strike="noStrike" spc="-1" dirty="0">
                <a:solidFill>
                  <a:srgbClr val="000000"/>
                </a:solidFill>
                <a:latin typeface="Calibri"/>
              </a:rPr>
              <a:t> </a:t>
            </a:r>
            <a:r>
              <a:rPr lang="en-US" sz="2600" b="0" strike="noStrike" spc="-1" dirty="0" err="1">
                <a:solidFill>
                  <a:srgbClr val="000000"/>
                </a:solidFill>
                <a:latin typeface="Calibri"/>
              </a:rPr>
              <a:t>atak</a:t>
            </a:r>
            <a:r>
              <a:rPr lang="en-US" sz="2600" b="0" strike="noStrike" spc="-1" dirty="0">
                <a:solidFill>
                  <a:srgbClr val="000000"/>
                </a:solidFill>
                <a:latin typeface="Calibri"/>
              </a:rPr>
              <a:t> </a:t>
            </a:r>
            <a:r>
              <a:rPr lang="en-US" sz="2600" b="0" strike="noStrike" spc="-1" dirty="0" err="1">
                <a:solidFill>
                  <a:srgbClr val="000000"/>
                </a:solidFill>
                <a:latin typeface="Calibri"/>
              </a:rPr>
              <a:t>phishingowy</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Do </a:t>
            </a:r>
            <a:r>
              <a:rPr lang="en-US" sz="2600" b="0" strike="noStrike" spc="-1" dirty="0" err="1">
                <a:solidFill>
                  <a:srgbClr val="000000"/>
                </a:solidFill>
                <a:latin typeface="Calibri"/>
              </a:rPr>
              <a:t>zgłoszenia</a:t>
            </a:r>
            <a:r>
              <a:rPr lang="en-US" sz="2600" b="0" strike="noStrike" spc="-1" dirty="0">
                <a:solidFill>
                  <a:srgbClr val="000000"/>
                </a:solidFill>
                <a:latin typeface="Calibri"/>
              </a:rPr>
              <a:t> </a:t>
            </a:r>
            <a:r>
              <a:rPr lang="en-US" sz="2600" b="0" strike="noStrike" spc="-1" dirty="0" err="1">
                <a:solidFill>
                  <a:srgbClr val="000000"/>
                </a:solidFill>
                <a:latin typeface="Calibri"/>
              </a:rPr>
              <a:t>załączony</a:t>
            </a:r>
            <a:r>
              <a:rPr lang="en-US" sz="2600" b="0" strike="noStrike" spc="-1" dirty="0">
                <a:solidFill>
                  <a:srgbClr val="000000"/>
                </a:solidFill>
                <a:latin typeface="Calibri"/>
              </a:rPr>
              <a:t> </a:t>
            </a:r>
            <a:r>
              <a:rPr lang="en-US" sz="2600" b="0" strike="noStrike" spc="-1" dirty="0" err="1">
                <a:solidFill>
                  <a:srgbClr val="000000"/>
                </a:solidFill>
                <a:latin typeface="Calibri"/>
              </a:rPr>
              <a:t>zostaje</a:t>
            </a:r>
            <a:r>
              <a:rPr lang="en-US" sz="2600" b="0" strike="noStrike" spc="-1" dirty="0">
                <a:solidFill>
                  <a:srgbClr val="000000"/>
                </a:solidFill>
                <a:latin typeface="Calibri"/>
              </a:rPr>
              <a:t> </a:t>
            </a:r>
            <a:r>
              <a:rPr lang="en-US" sz="2600" b="0" strike="noStrike" spc="-1" dirty="0" err="1">
                <a:solidFill>
                  <a:srgbClr val="000000"/>
                </a:solidFill>
                <a:latin typeface="Calibri"/>
              </a:rPr>
              <a:t>przykładowy</a:t>
            </a:r>
            <a:r>
              <a:rPr lang="en-US" sz="2600" b="0" strike="noStrike" spc="-1" dirty="0">
                <a:solidFill>
                  <a:srgbClr val="000000"/>
                </a:solidFill>
                <a:latin typeface="Calibri"/>
              </a:rPr>
              <a:t> </a:t>
            </a:r>
            <a:r>
              <a:rPr lang="en-US" sz="2600" b="0" strike="noStrike" spc="-1" dirty="0" err="1">
                <a:solidFill>
                  <a:srgbClr val="000000"/>
                </a:solidFill>
                <a:latin typeface="Calibri"/>
              </a:rPr>
              <a:t>podejrzany</a:t>
            </a:r>
            <a:r>
              <a:rPr lang="en-US" sz="2600" b="0" strike="noStrike" spc="-1" dirty="0">
                <a:solidFill>
                  <a:srgbClr val="000000"/>
                </a:solidFill>
                <a:latin typeface="Calibri"/>
              </a:rPr>
              <a:t> email</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err="1">
                <a:solidFill>
                  <a:srgbClr val="000000"/>
                </a:solidFill>
                <a:latin typeface="Calibri"/>
              </a:rPr>
              <a:t>Załóżmy</a:t>
            </a:r>
            <a:r>
              <a:rPr lang="en-US" sz="2600" b="0" strike="noStrike" spc="-1" dirty="0">
                <a:solidFill>
                  <a:srgbClr val="000000"/>
                </a:solidFill>
                <a:latin typeface="Calibri"/>
              </a:rPr>
              <a:t>, </a:t>
            </a:r>
            <a:r>
              <a:rPr lang="en-US" sz="2600" b="0" strike="noStrike" spc="-1" dirty="0" err="1">
                <a:solidFill>
                  <a:srgbClr val="000000"/>
                </a:solidFill>
                <a:latin typeface="Calibri"/>
              </a:rPr>
              <a:t>że</a:t>
            </a:r>
            <a:r>
              <a:rPr lang="en-US" sz="2600" b="0" strike="noStrike" spc="-1" dirty="0">
                <a:solidFill>
                  <a:srgbClr val="000000"/>
                </a:solidFill>
                <a:latin typeface="Calibri"/>
              </a:rPr>
              <a:t> </a:t>
            </a:r>
            <a:r>
              <a:rPr lang="en-US" sz="2600" b="0" strike="noStrike" spc="-1" dirty="0" err="1">
                <a:solidFill>
                  <a:srgbClr val="000000"/>
                </a:solidFill>
                <a:latin typeface="Calibri"/>
              </a:rPr>
              <a:t>pracujemy</a:t>
            </a:r>
            <a:r>
              <a:rPr lang="en-US" sz="2600" b="0" strike="noStrike" spc="-1" dirty="0">
                <a:solidFill>
                  <a:srgbClr val="000000"/>
                </a:solidFill>
                <a:latin typeface="Calibri"/>
              </a:rPr>
              <a:t> w SOC </a:t>
            </a:r>
            <a:r>
              <a:rPr lang="en-US" sz="2600" b="0" strike="noStrike" spc="-1" dirty="0" err="1">
                <a:solidFill>
                  <a:srgbClr val="000000"/>
                </a:solidFill>
                <a:latin typeface="Calibri"/>
              </a:rPr>
              <a:t>Politechniki</a:t>
            </a:r>
            <a:r>
              <a:rPr lang="en-US" sz="2600" b="0" strike="noStrike" spc="-1" dirty="0">
                <a:solidFill>
                  <a:srgbClr val="000000"/>
                </a:solidFill>
                <a:latin typeface="Calibri"/>
              </a:rPr>
              <a:t> </a:t>
            </a:r>
            <a:r>
              <a:rPr lang="en-US" sz="2600" b="0" strike="noStrike" spc="-1" dirty="0" err="1">
                <a:solidFill>
                  <a:srgbClr val="000000"/>
                </a:solidFill>
                <a:latin typeface="Calibri"/>
              </a:rPr>
              <a:t>Opolskiej</a:t>
            </a:r>
            <a:r>
              <a:rPr lang="en-US" sz="2600" b="0" strike="noStrike" spc="-1" dirty="0">
                <a:solidFill>
                  <a:srgbClr val="000000"/>
                </a:solidFill>
                <a:latin typeface="Calibri"/>
              </a:rPr>
              <a:t> (</a:t>
            </a:r>
            <a:r>
              <a:rPr lang="en-US" sz="2600" b="0" strike="noStrike" spc="-1" dirty="0" err="1">
                <a:solidFill>
                  <a:srgbClr val="000000"/>
                </a:solidFill>
                <a:latin typeface="Calibri"/>
              </a:rPr>
              <a:t>gdzie</a:t>
            </a:r>
            <a:r>
              <a:rPr lang="en-US" sz="2600" b="0" strike="noStrike" spc="-1" dirty="0">
                <a:solidFill>
                  <a:srgbClr val="000000"/>
                </a:solidFill>
                <a:latin typeface="Calibri"/>
              </a:rPr>
              <a:t> </a:t>
            </a:r>
            <a:r>
              <a:rPr lang="en-US" sz="2600" b="0" strike="noStrike" spc="-1" dirty="0" err="1">
                <a:solidFill>
                  <a:srgbClr val="000000"/>
                </a:solidFill>
                <a:latin typeface="Calibri"/>
              </a:rPr>
              <a:t>główną</a:t>
            </a:r>
            <a:r>
              <a:rPr lang="en-US" sz="2600" b="0" strike="noStrike" spc="-1" dirty="0">
                <a:solidFill>
                  <a:srgbClr val="000000"/>
                </a:solidFill>
                <a:latin typeface="Calibri"/>
              </a:rPr>
              <a:t> </a:t>
            </a:r>
            <a:r>
              <a:rPr lang="en-US" sz="2600" b="0" strike="noStrike" spc="-1" dirty="0" err="1">
                <a:solidFill>
                  <a:srgbClr val="000000"/>
                </a:solidFill>
                <a:latin typeface="Calibri"/>
              </a:rPr>
              <a:t>domeną</a:t>
            </a:r>
            <a:r>
              <a:rPr lang="en-US" sz="2600" b="0" strike="noStrike" spc="-1" dirty="0">
                <a:solidFill>
                  <a:srgbClr val="000000"/>
                </a:solidFill>
                <a:latin typeface="Calibri"/>
              </a:rPr>
              <a:t> jest </a:t>
            </a:r>
            <a:r>
              <a:rPr lang="en-US" sz="2600" b="0" i="1" strike="noStrike" spc="-1" dirty="0">
                <a:solidFill>
                  <a:srgbClr val="000000"/>
                </a:solidFill>
                <a:latin typeface="Calibri"/>
              </a:rPr>
              <a:t>po.edu.pl</a:t>
            </a:r>
            <a:r>
              <a:rPr lang="en-US" sz="2600" b="0" strike="noStrike" spc="-1" dirty="0">
                <a:solidFill>
                  <a:srgbClr val="000000"/>
                </a:solidFill>
                <a:latin typeface="Calibri"/>
              </a:rPr>
              <a:t>)</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Email </a:t>
            </a:r>
            <a:r>
              <a:rPr lang="en-US" sz="2600" b="0" strike="noStrike" spc="-1" dirty="0" err="1">
                <a:solidFill>
                  <a:srgbClr val="000000"/>
                </a:solidFill>
                <a:latin typeface="Calibri"/>
              </a:rPr>
              <a:t>został</a:t>
            </a:r>
            <a:r>
              <a:rPr lang="en-US" sz="2600" b="0" strike="noStrike" spc="-1" dirty="0">
                <a:solidFill>
                  <a:srgbClr val="000000"/>
                </a:solidFill>
                <a:latin typeface="Calibri"/>
              </a:rPr>
              <a:t> </a:t>
            </a:r>
            <a:r>
              <a:rPr lang="en-US" sz="2600" b="0" strike="noStrike" spc="-1" dirty="0" err="1">
                <a:solidFill>
                  <a:srgbClr val="000000"/>
                </a:solidFill>
                <a:latin typeface="Calibri"/>
              </a:rPr>
              <a:t>nadany</a:t>
            </a:r>
            <a:r>
              <a:rPr lang="en-US" sz="2600" b="0" strike="noStrike" spc="-1" dirty="0">
                <a:solidFill>
                  <a:srgbClr val="000000"/>
                </a:solidFill>
                <a:latin typeface="Calibri"/>
              </a:rPr>
              <a:t> z </a:t>
            </a:r>
            <a:r>
              <a:rPr lang="en-US" sz="2600" b="0" strike="noStrike" spc="-1" dirty="0" err="1">
                <a:solidFill>
                  <a:srgbClr val="000000"/>
                </a:solidFill>
                <a:latin typeface="Calibri"/>
              </a:rPr>
              <a:t>adresu</a:t>
            </a:r>
            <a:r>
              <a:rPr lang="en-US" sz="2600" b="0" strike="noStrike" spc="-1" dirty="0">
                <a:solidFill>
                  <a:srgbClr val="000000"/>
                </a:solidFill>
                <a:latin typeface="Calibri"/>
              </a:rPr>
              <a:t>  sekretariat@po.eclu.pl</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W </a:t>
            </a:r>
            <a:r>
              <a:rPr lang="en-US" sz="2600" b="0" strike="noStrike" spc="-1" dirty="0" err="1">
                <a:solidFill>
                  <a:srgbClr val="000000"/>
                </a:solidFill>
                <a:latin typeface="Calibri"/>
              </a:rPr>
              <a:t>treści</a:t>
            </a:r>
            <a:r>
              <a:rPr lang="en-US" sz="2600" b="0" strike="noStrike" spc="-1" dirty="0">
                <a:solidFill>
                  <a:srgbClr val="000000"/>
                </a:solidFill>
                <a:latin typeface="Calibri"/>
              </a:rPr>
              <a:t> </a:t>
            </a:r>
            <a:r>
              <a:rPr lang="en-US" sz="2600" b="0" strike="noStrike" spc="-1" dirty="0" err="1">
                <a:solidFill>
                  <a:srgbClr val="000000"/>
                </a:solidFill>
                <a:latin typeface="Calibri"/>
              </a:rPr>
              <a:t>maila</a:t>
            </a:r>
            <a:r>
              <a:rPr lang="en-US" sz="2600" b="0" strike="noStrike" spc="-1" dirty="0">
                <a:solidFill>
                  <a:srgbClr val="000000"/>
                </a:solidFill>
                <a:latin typeface="Calibri"/>
              </a:rPr>
              <a:t> </a:t>
            </a:r>
            <a:r>
              <a:rPr lang="en-US" sz="2600" b="0" strike="noStrike" spc="-1" dirty="0" err="1">
                <a:solidFill>
                  <a:srgbClr val="000000"/>
                </a:solidFill>
                <a:latin typeface="Calibri"/>
              </a:rPr>
              <a:t>widnieje</a:t>
            </a:r>
            <a:r>
              <a:rPr lang="en-US" sz="2600" b="0" strike="noStrike" spc="-1" dirty="0">
                <a:solidFill>
                  <a:srgbClr val="000000"/>
                </a:solidFill>
                <a:latin typeface="Calibri"/>
              </a:rPr>
              <a:t> </a:t>
            </a:r>
            <a:r>
              <a:rPr lang="en-US" sz="2600" b="0" strike="noStrike" spc="-1" dirty="0" err="1">
                <a:solidFill>
                  <a:srgbClr val="000000"/>
                </a:solidFill>
                <a:latin typeface="Calibri"/>
              </a:rPr>
              <a:t>prośba</a:t>
            </a:r>
            <a:r>
              <a:rPr lang="en-US" sz="2600" b="0" strike="noStrike" spc="-1" dirty="0">
                <a:solidFill>
                  <a:srgbClr val="000000"/>
                </a:solidFill>
                <a:latin typeface="Calibri"/>
              </a:rPr>
              <a:t> o </a:t>
            </a:r>
            <a:r>
              <a:rPr lang="en-US" sz="2600" b="0" strike="noStrike" spc="-1" dirty="0" err="1">
                <a:solidFill>
                  <a:srgbClr val="000000"/>
                </a:solidFill>
                <a:latin typeface="Calibri"/>
              </a:rPr>
              <a:t>odwiedzenie</a:t>
            </a:r>
            <a:r>
              <a:rPr lang="en-US" sz="2600" b="0" strike="noStrike" spc="-1" dirty="0">
                <a:solidFill>
                  <a:srgbClr val="000000"/>
                </a:solidFill>
                <a:latin typeface="Calibri"/>
              </a:rPr>
              <a:t> </a:t>
            </a:r>
            <a:r>
              <a:rPr lang="en-US" sz="2600" b="0" strike="noStrike" spc="-1" dirty="0" err="1">
                <a:solidFill>
                  <a:srgbClr val="000000"/>
                </a:solidFill>
                <a:latin typeface="Calibri"/>
              </a:rPr>
              <a:t>strony</a:t>
            </a:r>
            <a:r>
              <a:rPr lang="en-US" sz="2600" b="0" strike="noStrike" spc="-1" dirty="0">
                <a:solidFill>
                  <a:srgbClr val="000000"/>
                </a:solidFill>
                <a:latin typeface="Calibri"/>
              </a:rPr>
              <a:t> https://ankieta.po.eclu.pl/ </a:t>
            </a:r>
            <a:r>
              <a:rPr lang="en-US" sz="2600" b="0" strike="noStrike" spc="-1" dirty="0" err="1">
                <a:solidFill>
                  <a:srgbClr val="000000"/>
                </a:solidFill>
                <a:latin typeface="Calibri"/>
              </a:rPr>
              <a:t>i</a:t>
            </a:r>
            <a:r>
              <a:rPr lang="en-US" sz="2600" b="0" strike="noStrike" spc="-1" dirty="0">
                <a:solidFill>
                  <a:srgbClr val="000000"/>
                </a:solidFill>
                <a:latin typeface="Calibri"/>
              </a:rPr>
              <a:t> </a:t>
            </a:r>
            <a:r>
              <a:rPr lang="en-US" sz="2600" b="0" strike="noStrike" spc="-1" dirty="0" err="1">
                <a:solidFill>
                  <a:srgbClr val="000000"/>
                </a:solidFill>
                <a:latin typeface="Calibri"/>
              </a:rPr>
              <a:t>wypełnienie</a:t>
            </a:r>
            <a:r>
              <a:rPr lang="en-US" sz="2600" b="0" strike="noStrike" spc="-1" dirty="0">
                <a:solidFill>
                  <a:srgbClr val="000000"/>
                </a:solidFill>
                <a:latin typeface="Calibri"/>
              </a:rPr>
              <a:t> </a:t>
            </a:r>
            <a:r>
              <a:rPr lang="en-US" sz="2600" b="0" strike="noStrike" spc="-1" dirty="0" err="1">
                <a:solidFill>
                  <a:srgbClr val="000000"/>
                </a:solidFill>
                <a:latin typeface="Calibri"/>
              </a:rPr>
              <a:t>ankiety</a:t>
            </a:r>
            <a:r>
              <a:rPr lang="en-US" sz="2600" b="0" strike="noStrike" spc="-1" dirty="0">
                <a:solidFill>
                  <a:srgbClr val="000000"/>
                </a:solidFill>
                <a:latin typeface="Calibri"/>
              </a:rPr>
              <a:t> </a:t>
            </a:r>
            <a:r>
              <a:rPr lang="en-US" sz="2600" b="0" strike="noStrike" spc="-1" dirty="0" err="1">
                <a:solidFill>
                  <a:srgbClr val="000000"/>
                </a:solidFill>
                <a:latin typeface="Calibri"/>
              </a:rPr>
              <a:t>odnośnie</a:t>
            </a:r>
            <a:r>
              <a:rPr lang="en-US" sz="2600" b="0" strike="noStrike" spc="-1" dirty="0">
                <a:solidFill>
                  <a:srgbClr val="000000"/>
                </a:solidFill>
                <a:latin typeface="Calibri"/>
              </a:rPr>
              <a:t> </a:t>
            </a:r>
            <a:r>
              <a:rPr lang="en-US" sz="2600" b="0" strike="noStrike" spc="-1" dirty="0" err="1">
                <a:solidFill>
                  <a:srgbClr val="000000"/>
                </a:solidFill>
                <a:latin typeface="Calibri"/>
              </a:rPr>
              <a:t>indywidualnej</a:t>
            </a:r>
            <a:r>
              <a:rPr lang="en-US" sz="2600" b="0" strike="noStrike" spc="-1" dirty="0">
                <a:solidFill>
                  <a:srgbClr val="000000"/>
                </a:solidFill>
                <a:latin typeface="Calibri"/>
              </a:rPr>
              <a:t> </a:t>
            </a:r>
            <a:r>
              <a:rPr lang="en-US" sz="2600" b="0" strike="noStrike" spc="-1" dirty="0" err="1">
                <a:solidFill>
                  <a:srgbClr val="000000"/>
                </a:solidFill>
                <a:latin typeface="Calibri"/>
              </a:rPr>
              <a:t>oceny</a:t>
            </a:r>
            <a:r>
              <a:rPr lang="en-US" sz="2600" b="0" strike="noStrike" spc="-1" dirty="0">
                <a:solidFill>
                  <a:srgbClr val="000000"/>
                </a:solidFill>
                <a:latin typeface="Calibri"/>
              </a:rPr>
              <a:t> </a:t>
            </a:r>
            <a:r>
              <a:rPr lang="pl-PL" sz="2600" b="0" strike="noStrike" spc="-1" dirty="0">
                <a:solidFill>
                  <a:srgbClr val="000000"/>
                </a:solidFill>
                <a:latin typeface="Calibri"/>
              </a:rPr>
              <a:t>jakości dydaktycznej prowadzonych zajęć</a:t>
            </a:r>
            <a:r>
              <a:rPr lang="en-US" sz="2600" b="0" strike="noStrike" spc="-1" dirty="0">
                <a:solidFill>
                  <a:srgbClr val="000000"/>
                </a:solidFill>
                <a:latin typeface="Calibri"/>
              </a:rPr>
              <a:t>)</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Sam </a:t>
            </a:r>
            <a:r>
              <a:rPr lang="en-US" sz="2600" b="0" strike="noStrike" spc="-1" dirty="0" err="1">
                <a:solidFill>
                  <a:srgbClr val="000000"/>
                </a:solidFill>
                <a:latin typeface="Calibri"/>
              </a:rPr>
              <a:t>fakt</a:t>
            </a:r>
            <a:r>
              <a:rPr lang="en-US" sz="2600" b="0" strike="noStrike" spc="-1" dirty="0">
                <a:solidFill>
                  <a:srgbClr val="000000"/>
                </a:solidFill>
                <a:latin typeface="Calibri"/>
              </a:rPr>
              <a:t>, </a:t>
            </a:r>
            <a:r>
              <a:rPr lang="en-US" sz="2600" b="0" strike="noStrike" spc="-1" dirty="0" err="1">
                <a:solidFill>
                  <a:srgbClr val="000000"/>
                </a:solidFill>
                <a:latin typeface="Calibri"/>
              </a:rPr>
              <a:t>że</a:t>
            </a:r>
            <a:r>
              <a:rPr lang="en-US" sz="2600" b="0" strike="noStrike" spc="-1" dirty="0">
                <a:solidFill>
                  <a:srgbClr val="000000"/>
                </a:solidFill>
                <a:latin typeface="Calibri"/>
              </a:rPr>
              <a:t> </a:t>
            </a:r>
            <a:r>
              <a:rPr lang="en-US" sz="2600" b="0" strike="noStrike" spc="-1" dirty="0" err="1">
                <a:solidFill>
                  <a:srgbClr val="000000"/>
                </a:solidFill>
                <a:latin typeface="Calibri"/>
              </a:rPr>
              <a:t>zarówno</a:t>
            </a:r>
            <a:r>
              <a:rPr lang="en-US" sz="2600" b="0" strike="noStrike" spc="-1" dirty="0">
                <a:solidFill>
                  <a:srgbClr val="000000"/>
                </a:solidFill>
                <a:latin typeface="Calibri"/>
              </a:rPr>
              <a:t> </a:t>
            </a:r>
            <a:r>
              <a:rPr lang="en-US" sz="2600" b="0" strike="noStrike" spc="-1" dirty="0" err="1">
                <a:solidFill>
                  <a:srgbClr val="000000"/>
                </a:solidFill>
                <a:latin typeface="Calibri"/>
              </a:rPr>
              <a:t>domena</a:t>
            </a:r>
            <a:r>
              <a:rPr lang="en-US" sz="2600" b="0" strike="noStrike" spc="-1" dirty="0">
                <a:solidFill>
                  <a:srgbClr val="000000"/>
                </a:solidFill>
                <a:latin typeface="Calibri"/>
              </a:rPr>
              <a:t> </a:t>
            </a:r>
            <a:r>
              <a:rPr lang="en-US" sz="2600" b="0" strike="noStrike" spc="-1" dirty="0" err="1">
                <a:solidFill>
                  <a:srgbClr val="000000"/>
                </a:solidFill>
                <a:latin typeface="Calibri"/>
              </a:rPr>
              <a:t>nadawcza</a:t>
            </a:r>
            <a:r>
              <a:rPr lang="en-US" sz="2600" b="0" strike="noStrike" spc="-1" dirty="0">
                <a:solidFill>
                  <a:srgbClr val="000000"/>
                </a:solidFill>
                <a:latin typeface="Calibri"/>
              </a:rPr>
              <a:t> jak </a:t>
            </a:r>
            <a:r>
              <a:rPr lang="en-US" sz="2600" b="0" strike="noStrike" spc="-1" dirty="0" err="1">
                <a:solidFill>
                  <a:srgbClr val="000000"/>
                </a:solidFill>
                <a:latin typeface="Calibri"/>
              </a:rPr>
              <a:t>i</a:t>
            </a:r>
            <a:r>
              <a:rPr lang="en-US" sz="2600" b="0" strike="noStrike" spc="-1" dirty="0">
                <a:solidFill>
                  <a:srgbClr val="000000"/>
                </a:solidFill>
                <a:latin typeface="Calibri"/>
              </a:rPr>
              <a:t> </a:t>
            </a:r>
            <a:r>
              <a:rPr lang="en-US" sz="2600" b="0" strike="noStrike" spc="-1" dirty="0" err="1">
                <a:solidFill>
                  <a:srgbClr val="000000"/>
                </a:solidFill>
                <a:latin typeface="Calibri"/>
              </a:rPr>
              <a:t>domena</a:t>
            </a:r>
            <a:r>
              <a:rPr lang="en-US" sz="2600" b="0" strike="noStrike" spc="-1" dirty="0">
                <a:solidFill>
                  <a:srgbClr val="000000"/>
                </a:solidFill>
                <a:latin typeface="Calibri"/>
              </a:rPr>
              <a:t> </a:t>
            </a:r>
            <a:r>
              <a:rPr lang="en-US" sz="2600" b="0" strike="noStrike" spc="-1" dirty="0" err="1">
                <a:solidFill>
                  <a:srgbClr val="000000"/>
                </a:solidFill>
                <a:latin typeface="Calibri"/>
              </a:rPr>
              <a:t>hostująca</a:t>
            </a:r>
            <a:r>
              <a:rPr lang="en-US" sz="2600" b="0" strike="noStrike" spc="-1" dirty="0">
                <a:solidFill>
                  <a:srgbClr val="000000"/>
                </a:solidFill>
                <a:latin typeface="Calibri"/>
              </a:rPr>
              <a:t> </a:t>
            </a:r>
            <a:r>
              <a:rPr lang="en-US" sz="2600" b="0" strike="noStrike" spc="-1" dirty="0" err="1">
                <a:solidFill>
                  <a:srgbClr val="000000"/>
                </a:solidFill>
                <a:latin typeface="Calibri"/>
              </a:rPr>
              <a:t>ankietę</a:t>
            </a:r>
            <a:r>
              <a:rPr lang="en-US" sz="2600" b="0" strike="noStrike" spc="-1" dirty="0">
                <a:solidFill>
                  <a:srgbClr val="000000"/>
                </a:solidFill>
                <a:latin typeface="Calibri"/>
              </a:rPr>
              <a:t> to </a:t>
            </a:r>
            <a:r>
              <a:rPr lang="en-US" sz="2600" b="0" i="1" strike="noStrike" spc="-1" dirty="0">
                <a:solidFill>
                  <a:srgbClr val="000000"/>
                </a:solidFill>
                <a:latin typeface="Calibri"/>
              </a:rPr>
              <a:t>po.e</a:t>
            </a:r>
            <a:r>
              <a:rPr lang="en-US" sz="2600" b="1" i="1" strike="noStrike" spc="-1" dirty="0">
                <a:solidFill>
                  <a:srgbClr val="000000"/>
                </a:solidFill>
                <a:latin typeface="Calibri"/>
              </a:rPr>
              <a:t>cl</a:t>
            </a:r>
            <a:r>
              <a:rPr lang="en-US" sz="2600" b="0" i="1" strike="noStrike" spc="-1" dirty="0">
                <a:solidFill>
                  <a:srgbClr val="000000"/>
                </a:solidFill>
                <a:latin typeface="Calibri"/>
              </a:rPr>
              <a:t>u.pl</a:t>
            </a:r>
            <a:r>
              <a:rPr lang="en-US" sz="2600" b="0" strike="noStrike" spc="-1" dirty="0">
                <a:solidFill>
                  <a:srgbClr val="000000"/>
                </a:solidFill>
                <a:latin typeface="Calibri"/>
              </a:rPr>
              <a:t>, a </a:t>
            </a:r>
            <a:r>
              <a:rPr lang="en-US" sz="2600" b="0" strike="noStrike" spc="-1" dirty="0" err="1">
                <a:solidFill>
                  <a:srgbClr val="000000"/>
                </a:solidFill>
                <a:latin typeface="Calibri"/>
              </a:rPr>
              <a:t>nie</a:t>
            </a:r>
            <a:r>
              <a:rPr lang="en-US" sz="2600" b="0" strike="noStrike" spc="-1" dirty="0">
                <a:solidFill>
                  <a:srgbClr val="000000"/>
                </a:solidFill>
                <a:latin typeface="Calibri"/>
              </a:rPr>
              <a:t> </a:t>
            </a:r>
            <a:r>
              <a:rPr lang="en-US" sz="2600" b="0" i="1" strike="noStrike" spc="-1" dirty="0">
                <a:solidFill>
                  <a:srgbClr val="000000"/>
                </a:solidFill>
                <a:latin typeface="Calibri"/>
              </a:rPr>
              <a:t>po.e</a:t>
            </a:r>
            <a:r>
              <a:rPr lang="en-US" sz="2600" b="1" i="1" strike="noStrike" spc="-1" dirty="0">
                <a:solidFill>
                  <a:srgbClr val="000000"/>
                </a:solidFill>
                <a:latin typeface="Calibri"/>
              </a:rPr>
              <a:t>d</a:t>
            </a:r>
            <a:r>
              <a:rPr lang="en-US" sz="2600" b="0" i="1" strike="noStrike" spc="-1" dirty="0">
                <a:solidFill>
                  <a:srgbClr val="000000"/>
                </a:solidFill>
                <a:latin typeface="Calibri"/>
              </a:rPr>
              <a:t>u.pl</a:t>
            </a:r>
            <a:r>
              <a:rPr lang="en-US" sz="2600" b="0" strike="noStrike" spc="-1" dirty="0">
                <a:solidFill>
                  <a:srgbClr val="000000"/>
                </a:solidFill>
                <a:latin typeface="Calibri"/>
              </a:rPr>
              <a:t>, </a:t>
            </a:r>
            <a:r>
              <a:rPr lang="en-US" sz="2600" b="0" strike="noStrike" spc="-1" dirty="0" err="1">
                <a:solidFill>
                  <a:srgbClr val="000000"/>
                </a:solidFill>
                <a:latin typeface="Calibri"/>
              </a:rPr>
              <a:t>świadczy</a:t>
            </a:r>
            <a:r>
              <a:rPr lang="en-US" sz="2600" b="0" strike="noStrike" spc="-1" dirty="0">
                <a:solidFill>
                  <a:srgbClr val="000000"/>
                </a:solidFill>
                <a:latin typeface="Calibri"/>
              </a:rPr>
              <a:t> o </a:t>
            </a:r>
            <a:r>
              <a:rPr lang="en-US" sz="2600" b="0" strike="noStrike" spc="-1" dirty="0" err="1">
                <a:solidFill>
                  <a:srgbClr val="000000"/>
                </a:solidFill>
                <a:latin typeface="Calibri"/>
              </a:rPr>
              <a:t>ataku</a:t>
            </a:r>
            <a:r>
              <a:rPr lang="en-US" sz="2600" b="0" strike="noStrike" spc="-1" dirty="0">
                <a:solidFill>
                  <a:srgbClr val="000000"/>
                </a:solidFill>
                <a:latin typeface="Calibri"/>
              </a:rPr>
              <a:t> </a:t>
            </a:r>
            <a:r>
              <a:rPr lang="en-US" sz="2600" b="0" strike="noStrike" spc="-1" dirty="0" err="1">
                <a:solidFill>
                  <a:srgbClr val="000000"/>
                </a:solidFill>
                <a:latin typeface="Calibri"/>
              </a:rPr>
              <a:t>phishingowym</a:t>
            </a:r>
            <a:r>
              <a:rPr lang="en-US" sz="2600" b="0" strike="noStrike" spc="-1" dirty="0">
                <a:solidFill>
                  <a:srgbClr val="000000"/>
                </a:solidFill>
                <a:latin typeface="Calibri"/>
              </a:rPr>
              <a:t> (</a:t>
            </a:r>
            <a:r>
              <a:rPr lang="en-US" sz="2600" b="0" strike="noStrike" spc="-1" dirty="0" err="1">
                <a:solidFill>
                  <a:srgbClr val="000000"/>
                </a:solidFill>
                <a:latin typeface="Calibri"/>
              </a:rPr>
              <a:t>incydent</a:t>
            </a:r>
            <a:r>
              <a:rPr lang="en-US" sz="2600" b="0" strike="noStrike" spc="-1" dirty="0">
                <a:solidFill>
                  <a:srgbClr val="000000"/>
                </a:solidFill>
                <a:latin typeface="Calibri"/>
              </a:rPr>
              <a:t> </a:t>
            </a:r>
            <a:r>
              <a:rPr lang="en-US" sz="2600" b="0" strike="noStrike" spc="-1" dirty="0" err="1">
                <a:solidFill>
                  <a:srgbClr val="000000"/>
                </a:solidFill>
                <a:latin typeface="Calibri"/>
              </a:rPr>
              <a:t>dla</a:t>
            </a:r>
            <a:r>
              <a:rPr lang="en-US" sz="2600" b="0" strike="noStrike" spc="-1" dirty="0">
                <a:solidFill>
                  <a:srgbClr val="000000"/>
                </a:solidFill>
                <a:latin typeface="Calibri"/>
              </a:rPr>
              <a:t> CIRT!)</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a:t>
            </a:r>
            <a:r>
              <a:rPr lang="en-US" sz="2600" b="0" strike="noStrike" spc="-1" dirty="0" err="1">
                <a:solidFill>
                  <a:srgbClr val="000000"/>
                </a:solidFill>
                <a:latin typeface="Calibri"/>
              </a:rPr>
              <a:t>ważniejszą</a:t>
            </a:r>
            <a:r>
              <a:rPr lang="en-US" sz="2600" b="0" strike="noStrike" spc="-1" dirty="0">
                <a:solidFill>
                  <a:srgbClr val="000000"/>
                </a:solidFill>
                <a:latin typeface="Calibri"/>
              </a:rPr>
              <a:t> </a:t>
            </a:r>
            <a:r>
              <a:rPr lang="en-US" sz="2600" b="0" strike="noStrike" spc="-1" dirty="0" err="1">
                <a:solidFill>
                  <a:srgbClr val="000000"/>
                </a:solidFill>
                <a:latin typeface="Calibri"/>
              </a:rPr>
              <a:t>rolę</a:t>
            </a:r>
            <a:r>
              <a:rPr lang="en-US" sz="2600" b="0" strike="noStrike" spc="-1" dirty="0">
                <a:solidFill>
                  <a:srgbClr val="000000"/>
                </a:solidFill>
                <a:latin typeface="Calibri"/>
              </a:rPr>
              <a:t> </a:t>
            </a:r>
            <a:r>
              <a:rPr lang="en-US" sz="2600" b="0" strike="noStrike" spc="-1" dirty="0" err="1">
                <a:solidFill>
                  <a:srgbClr val="000000"/>
                </a:solidFill>
                <a:latin typeface="Calibri"/>
              </a:rPr>
              <a:t>odgrywa</a:t>
            </a:r>
            <a:r>
              <a:rPr lang="en-US" sz="2600" b="0" strike="noStrike" spc="-1" dirty="0">
                <a:solidFill>
                  <a:srgbClr val="000000"/>
                </a:solidFill>
                <a:latin typeface="Calibri"/>
              </a:rPr>
              <a:t> </a:t>
            </a:r>
            <a:r>
              <a:rPr lang="en-US" sz="2600" b="0" strike="noStrike" spc="-1" dirty="0" err="1">
                <a:solidFill>
                  <a:srgbClr val="000000"/>
                </a:solidFill>
                <a:latin typeface="Calibri"/>
              </a:rPr>
              <a:t>tutaj</a:t>
            </a:r>
            <a:r>
              <a:rPr lang="en-US" sz="2600" b="0" strike="noStrike" spc="-1" dirty="0">
                <a:solidFill>
                  <a:srgbClr val="000000"/>
                </a:solidFill>
                <a:latin typeface="Calibri"/>
              </a:rPr>
              <a:t> </a:t>
            </a:r>
            <a:r>
              <a:rPr lang="en-US" sz="2600" b="0" strike="noStrike" spc="-1" dirty="0" err="1">
                <a:solidFill>
                  <a:srgbClr val="000000"/>
                </a:solidFill>
                <a:latin typeface="Calibri"/>
              </a:rPr>
              <a:t>domena</a:t>
            </a:r>
            <a:r>
              <a:rPr lang="en-US" sz="2600" b="0" strike="noStrike" spc="-1" dirty="0">
                <a:solidFill>
                  <a:srgbClr val="000000"/>
                </a:solidFill>
                <a:latin typeface="Calibri"/>
              </a:rPr>
              <a:t>, </a:t>
            </a:r>
            <a:r>
              <a:rPr lang="en-US" sz="2600" b="0" strike="noStrike" spc="-1" dirty="0" err="1">
                <a:solidFill>
                  <a:srgbClr val="000000"/>
                </a:solidFill>
                <a:latin typeface="Calibri"/>
              </a:rPr>
              <a:t>na</a:t>
            </a:r>
            <a:r>
              <a:rPr lang="en-US" sz="2600" b="0" strike="noStrike" spc="-1" dirty="0">
                <a:solidFill>
                  <a:srgbClr val="000000"/>
                </a:solidFill>
                <a:latin typeface="Calibri"/>
              </a:rPr>
              <a:t> </a:t>
            </a:r>
            <a:r>
              <a:rPr lang="en-US" sz="2600" b="0" strike="noStrike" spc="-1" dirty="0" err="1">
                <a:solidFill>
                  <a:srgbClr val="000000"/>
                </a:solidFill>
                <a:latin typeface="Calibri"/>
              </a:rPr>
              <a:t>którą</a:t>
            </a:r>
            <a:r>
              <a:rPr lang="en-US" sz="2600" b="0" strike="noStrike" spc="-1" dirty="0">
                <a:solidFill>
                  <a:srgbClr val="000000"/>
                </a:solidFill>
                <a:latin typeface="Calibri"/>
              </a:rPr>
              <a:t> </a:t>
            </a:r>
            <a:r>
              <a:rPr lang="en-US" sz="2600" b="0" strike="noStrike" spc="-1" dirty="0" err="1">
                <a:solidFill>
                  <a:srgbClr val="000000"/>
                </a:solidFill>
                <a:latin typeface="Calibri"/>
              </a:rPr>
              <a:t>wskazuje</a:t>
            </a:r>
            <a:r>
              <a:rPr lang="en-US" sz="2600" b="0" strike="noStrike" spc="-1" dirty="0">
                <a:solidFill>
                  <a:srgbClr val="000000"/>
                </a:solidFill>
                <a:latin typeface="Calibri"/>
              </a:rPr>
              <a:t> link, </a:t>
            </a:r>
            <a:r>
              <a:rPr lang="en-US" sz="2600" b="0" strike="noStrike" spc="-1" dirty="0" err="1">
                <a:solidFill>
                  <a:srgbClr val="000000"/>
                </a:solidFill>
                <a:latin typeface="Calibri"/>
              </a:rPr>
              <a:t>domena</a:t>
            </a:r>
            <a:r>
              <a:rPr lang="en-US" sz="2600" b="0" strike="noStrike" spc="-1" dirty="0">
                <a:solidFill>
                  <a:srgbClr val="000000"/>
                </a:solidFill>
                <a:latin typeface="Calibri"/>
              </a:rPr>
              <a:t> </a:t>
            </a:r>
            <a:r>
              <a:rPr lang="en-US" sz="2600" b="0" strike="noStrike" spc="-1" dirty="0" err="1">
                <a:solidFill>
                  <a:srgbClr val="000000"/>
                </a:solidFill>
                <a:latin typeface="Calibri"/>
              </a:rPr>
              <a:t>nadawcza</a:t>
            </a:r>
            <a:r>
              <a:rPr lang="en-US" sz="2600" b="0" strike="noStrike" spc="-1" dirty="0">
                <a:solidFill>
                  <a:srgbClr val="000000"/>
                </a:solidFill>
                <a:latin typeface="Calibri"/>
              </a:rPr>
              <a:t> w </a:t>
            </a:r>
            <a:r>
              <a:rPr lang="en-US" sz="2600" b="0" strike="noStrike" spc="-1" dirty="0" err="1">
                <a:solidFill>
                  <a:srgbClr val="000000"/>
                </a:solidFill>
                <a:latin typeface="Calibri"/>
              </a:rPr>
              <a:t>adresie</a:t>
            </a:r>
            <a:r>
              <a:rPr lang="en-US" sz="2600" b="0" strike="noStrike" spc="-1" dirty="0">
                <a:solidFill>
                  <a:srgbClr val="000000"/>
                </a:solidFill>
                <a:latin typeface="Calibri"/>
              </a:rPr>
              <a:t> email </a:t>
            </a:r>
            <a:r>
              <a:rPr lang="en-US" sz="2600" b="0" strike="noStrike" spc="-1" dirty="0" err="1">
                <a:solidFill>
                  <a:srgbClr val="000000"/>
                </a:solidFill>
                <a:latin typeface="Calibri"/>
              </a:rPr>
              <a:t>może</a:t>
            </a:r>
            <a:r>
              <a:rPr lang="en-US" sz="2600" b="0" strike="noStrike" spc="-1" dirty="0">
                <a:solidFill>
                  <a:srgbClr val="000000"/>
                </a:solidFill>
                <a:latin typeface="Calibri"/>
              </a:rPr>
              <a:t> </a:t>
            </a:r>
            <a:r>
              <a:rPr lang="en-US" sz="2600" b="0" strike="noStrike" spc="-1" dirty="0" err="1">
                <a:solidFill>
                  <a:srgbClr val="000000"/>
                </a:solidFill>
                <a:latin typeface="Calibri"/>
              </a:rPr>
              <a:t>być</a:t>
            </a:r>
            <a:r>
              <a:rPr lang="en-US" sz="2600" b="0" strike="noStrike" spc="-1" dirty="0">
                <a:solidFill>
                  <a:srgbClr val="000000"/>
                </a:solidFill>
                <a:latin typeface="Calibri"/>
              </a:rPr>
              <a:t> </a:t>
            </a:r>
            <a:r>
              <a:rPr lang="en-US" sz="2600" b="0" strike="noStrike" spc="-1" dirty="0" err="1">
                <a:solidFill>
                  <a:srgbClr val="000000"/>
                </a:solidFill>
                <a:latin typeface="Calibri"/>
              </a:rPr>
              <a:t>sfałszowana</a:t>
            </a:r>
            <a:r>
              <a:rPr lang="en-US" sz="2600" b="0" strike="noStrike" spc="-1" dirty="0">
                <a:solidFill>
                  <a:srgbClr val="000000"/>
                </a:solidFill>
                <a:latin typeface="Calibri"/>
              </a:rPr>
              <a:t>  - </a:t>
            </a:r>
            <a:r>
              <a:rPr lang="en-US" sz="2600" b="0" strike="noStrike" spc="-1" dirty="0" err="1">
                <a:solidFill>
                  <a:srgbClr val="000000"/>
                </a:solidFill>
                <a:latin typeface="Calibri"/>
              </a:rPr>
              <a:t>tzw</a:t>
            </a:r>
            <a:r>
              <a:rPr lang="en-US" sz="2600" b="0" strike="noStrike" spc="-1" dirty="0">
                <a:solidFill>
                  <a:srgbClr val="000000"/>
                </a:solidFill>
                <a:latin typeface="Calibri"/>
              </a:rPr>
              <a:t>. spoofing)</a:t>
            </a:r>
            <a:endParaRPr lang="en-US" sz="26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bject 4"/>
          <p:cNvSpPr/>
          <p:nvPr/>
        </p:nvSpPr>
        <p:spPr>
          <a:xfrm>
            <a:off x="1638000" y="227160"/>
            <a:ext cx="1015632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3. Containment</a:t>
            </a:r>
            <a:endParaRPr lang="en-US" sz="4180" b="0" strike="noStrike" spc="-1">
              <a:latin typeface="Arial"/>
            </a:endParaRPr>
          </a:p>
        </p:txBody>
      </p:sp>
      <p:sp>
        <p:nvSpPr>
          <p:cNvPr id="95" name="TextBox 1"/>
          <p:cNvSpPr/>
          <p:nvPr/>
        </p:nvSpPr>
        <p:spPr>
          <a:xfrm>
            <a:off x="581760" y="1647360"/>
            <a:ext cx="11410560" cy="42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3000" b="0" strike="noStrike" spc="-1" dirty="0" err="1">
                <a:solidFill>
                  <a:srgbClr val="000000"/>
                </a:solidFill>
                <a:latin typeface="Calibri"/>
              </a:rPr>
              <a:t>Głównym</a:t>
            </a:r>
            <a:r>
              <a:rPr lang="en-US" sz="3000" b="0" strike="noStrike" spc="-1" dirty="0">
                <a:solidFill>
                  <a:srgbClr val="000000"/>
                </a:solidFill>
                <a:latin typeface="Calibri"/>
              </a:rPr>
              <a:t> </a:t>
            </a:r>
            <a:r>
              <a:rPr lang="en-US" sz="3000" b="0" strike="noStrike" spc="-1" dirty="0" err="1">
                <a:solidFill>
                  <a:srgbClr val="000000"/>
                </a:solidFill>
                <a:latin typeface="Calibri"/>
              </a:rPr>
              <a:t>celem</a:t>
            </a:r>
            <a:r>
              <a:rPr lang="en-US" sz="3000" b="0" strike="noStrike" spc="-1" dirty="0">
                <a:solidFill>
                  <a:srgbClr val="000000"/>
                </a:solidFill>
                <a:latin typeface="Calibri"/>
              </a:rPr>
              <a:t> </a:t>
            </a:r>
            <a:r>
              <a:rPr lang="en-US" sz="3000" b="0" strike="noStrike" spc="-1" dirty="0" err="1">
                <a:solidFill>
                  <a:srgbClr val="000000"/>
                </a:solidFill>
                <a:latin typeface="Calibri"/>
              </a:rPr>
              <a:t>tej</a:t>
            </a:r>
            <a:r>
              <a:rPr lang="en-US" sz="3000" b="0" strike="noStrike" spc="-1" dirty="0">
                <a:solidFill>
                  <a:srgbClr val="000000"/>
                </a:solidFill>
                <a:latin typeface="Calibri"/>
              </a:rPr>
              <a:t> </a:t>
            </a:r>
            <a:r>
              <a:rPr lang="en-US" sz="3000" b="0" strike="noStrike" spc="-1" dirty="0" err="1">
                <a:solidFill>
                  <a:srgbClr val="000000"/>
                </a:solidFill>
                <a:latin typeface="Calibri"/>
              </a:rPr>
              <a:t>fazy</a:t>
            </a:r>
            <a:r>
              <a:rPr lang="en-US" sz="3000" b="0" strike="noStrike" spc="-1" dirty="0">
                <a:solidFill>
                  <a:srgbClr val="000000"/>
                </a:solidFill>
                <a:latin typeface="Calibri"/>
              </a:rPr>
              <a:t> jest </a:t>
            </a:r>
            <a:r>
              <a:rPr lang="en-US" sz="3000" b="0" strike="noStrike" spc="-1" dirty="0" err="1">
                <a:solidFill>
                  <a:srgbClr val="000000"/>
                </a:solidFill>
                <a:latin typeface="Calibri"/>
              </a:rPr>
              <a:t>powstrzymanie</a:t>
            </a:r>
            <a:r>
              <a:rPr lang="en-US" sz="3000" b="0" strike="noStrike" spc="-1" dirty="0">
                <a:solidFill>
                  <a:srgbClr val="000000"/>
                </a:solidFill>
                <a:latin typeface="Calibri"/>
              </a:rPr>
              <a:t> </a:t>
            </a:r>
            <a:r>
              <a:rPr lang="en-US" sz="3000" b="0" strike="noStrike" spc="-1" dirty="0" err="1">
                <a:solidFill>
                  <a:srgbClr val="000000"/>
                </a:solidFill>
                <a:latin typeface="Calibri"/>
              </a:rPr>
              <a:t>incydentu</a:t>
            </a:r>
            <a:endParaRPr lang="en-US" sz="3000" b="0" strike="noStrike" spc="-1" dirty="0">
              <a:latin typeface="Arial"/>
            </a:endParaRPr>
          </a:p>
          <a:p>
            <a:pPr marL="457200" indent="-457200">
              <a:lnSpc>
                <a:spcPct val="100000"/>
              </a:lnSpc>
              <a:buClr>
                <a:srgbClr val="000000"/>
              </a:buClr>
              <a:buFont typeface="Arial"/>
              <a:buChar char="•"/>
            </a:pPr>
            <a:r>
              <a:rPr lang="en-US" sz="3000" b="0" strike="noStrike" spc="-1" dirty="0" err="1">
                <a:solidFill>
                  <a:srgbClr val="000000"/>
                </a:solidFill>
                <a:latin typeface="Calibri"/>
              </a:rPr>
              <a:t>Przykłady</a:t>
            </a:r>
            <a:r>
              <a:rPr lang="en-US" sz="3000" b="0" strike="noStrike" spc="-1" dirty="0">
                <a:solidFill>
                  <a:srgbClr val="000000"/>
                </a:solidFill>
                <a:latin typeface="Calibri"/>
              </a:rPr>
              <a:t>:</a:t>
            </a:r>
            <a:endParaRPr lang="en-US" sz="3000" b="0" strike="noStrike" spc="-1" dirty="0">
              <a:latin typeface="Arial"/>
            </a:endParaRPr>
          </a:p>
          <a:p>
            <a:pPr marL="914400" lvl="1" indent="-457200">
              <a:lnSpc>
                <a:spcPct val="100000"/>
              </a:lnSpc>
              <a:buClr>
                <a:srgbClr val="000000"/>
              </a:buClr>
              <a:buFont typeface="Arial"/>
              <a:buChar char="•"/>
            </a:pPr>
            <a:r>
              <a:rPr lang="en-US" sz="3000" b="0" strike="noStrike" spc="-1" dirty="0" err="1">
                <a:solidFill>
                  <a:srgbClr val="000000"/>
                </a:solidFill>
                <a:latin typeface="Calibri"/>
              </a:rPr>
              <a:t>sieciowe</a:t>
            </a:r>
            <a:r>
              <a:rPr lang="en-US" sz="3000" b="0" strike="noStrike" spc="-1" dirty="0">
                <a:solidFill>
                  <a:srgbClr val="000000"/>
                </a:solidFill>
                <a:latin typeface="Calibri"/>
              </a:rPr>
              <a:t> </a:t>
            </a:r>
            <a:r>
              <a:rPr lang="en-US" sz="3000" b="0" strike="noStrike" spc="-1" dirty="0" err="1">
                <a:solidFill>
                  <a:srgbClr val="000000"/>
                </a:solidFill>
                <a:latin typeface="Calibri"/>
              </a:rPr>
              <a:t>odizolowanie</a:t>
            </a:r>
            <a:r>
              <a:rPr lang="en-US" sz="3000" b="0" strike="noStrike" spc="-1" dirty="0">
                <a:solidFill>
                  <a:srgbClr val="000000"/>
                </a:solidFill>
                <a:latin typeface="Calibri"/>
              </a:rPr>
              <a:t> </a:t>
            </a:r>
            <a:r>
              <a:rPr lang="en-US" sz="3000" b="0" strike="noStrike" spc="-1" dirty="0" err="1">
                <a:solidFill>
                  <a:srgbClr val="000000"/>
                </a:solidFill>
                <a:latin typeface="Calibri"/>
              </a:rPr>
              <a:t>skompromitowanych</a:t>
            </a:r>
            <a:r>
              <a:rPr lang="en-US" sz="3000" b="0" strike="noStrike" spc="-1" dirty="0">
                <a:solidFill>
                  <a:srgbClr val="000000"/>
                </a:solidFill>
                <a:latin typeface="Calibri"/>
              </a:rPr>
              <a:t> </a:t>
            </a:r>
            <a:r>
              <a:rPr lang="en-US" sz="3000" b="0" strike="noStrike" spc="-1" dirty="0" err="1">
                <a:solidFill>
                  <a:srgbClr val="000000"/>
                </a:solidFill>
                <a:latin typeface="Calibri"/>
              </a:rPr>
              <a:t>systemów</a:t>
            </a:r>
            <a:r>
              <a:rPr lang="en-US" sz="3000" b="0" strike="noStrike" spc="-1" dirty="0">
                <a:solidFill>
                  <a:srgbClr val="000000"/>
                </a:solidFill>
                <a:latin typeface="Calibri"/>
              </a:rPr>
              <a:t> (by </a:t>
            </a:r>
            <a:r>
              <a:rPr lang="en-US" sz="3000" b="0" strike="noStrike" spc="-1" dirty="0" err="1">
                <a:solidFill>
                  <a:srgbClr val="000000"/>
                </a:solidFill>
                <a:latin typeface="Calibri"/>
              </a:rPr>
              <a:t>powstrzymać</a:t>
            </a:r>
            <a:r>
              <a:rPr lang="en-US" sz="3000" b="0" strike="noStrike" spc="-1" dirty="0">
                <a:solidFill>
                  <a:srgbClr val="000000"/>
                </a:solidFill>
                <a:latin typeface="Calibri"/>
              </a:rPr>
              <a:t> </a:t>
            </a:r>
            <a:r>
              <a:rPr lang="en-US" sz="3000" b="0" strike="noStrike" spc="-1" dirty="0" err="1">
                <a:solidFill>
                  <a:srgbClr val="000000"/>
                </a:solidFill>
                <a:latin typeface="Calibri"/>
              </a:rPr>
              <a:t>ewentualny</a:t>
            </a:r>
            <a:r>
              <a:rPr lang="en-US" sz="3000" b="0" strike="noStrike" spc="-1" dirty="0">
                <a:solidFill>
                  <a:srgbClr val="000000"/>
                </a:solidFill>
                <a:latin typeface="Calibri"/>
              </a:rPr>
              <a:t> lateral movement jak </a:t>
            </a:r>
            <a:r>
              <a:rPr lang="en-US" sz="3000" b="0" strike="noStrike" spc="-1" dirty="0" err="1">
                <a:solidFill>
                  <a:srgbClr val="000000"/>
                </a:solidFill>
                <a:latin typeface="Calibri"/>
              </a:rPr>
              <a:t>również</a:t>
            </a:r>
            <a:r>
              <a:rPr lang="en-US" sz="3000" b="0" strike="noStrike" spc="-1" dirty="0">
                <a:solidFill>
                  <a:srgbClr val="000000"/>
                </a:solidFill>
                <a:latin typeface="Calibri"/>
              </a:rPr>
              <a:t> command &amp; control)</a:t>
            </a:r>
            <a:endParaRPr lang="en-US" sz="3000" b="0" strike="noStrike" spc="-1" dirty="0">
              <a:latin typeface="Arial"/>
            </a:endParaRPr>
          </a:p>
          <a:p>
            <a:pPr marL="914400" lvl="1" indent="-457200">
              <a:lnSpc>
                <a:spcPct val="100000"/>
              </a:lnSpc>
              <a:buClr>
                <a:srgbClr val="000000"/>
              </a:buClr>
              <a:buFont typeface="Arial"/>
              <a:buChar char="•"/>
            </a:pPr>
            <a:r>
              <a:rPr lang="en-US" sz="3000" b="0" strike="noStrike" spc="-1" dirty="0" err="1">
                <a:solidFill>
                  <a:srgbClr val="000000"/>
                </a:solidFill>
                <a:latin typeface="Calibri"/>
              </a:rPr>
              <a:t>przekierowanie</a:t>
            </a:r>
            <a:r>
              <a:rPr lang="en-US" sz="3000" b="0" strike="noStrike" spc="-1" dirty="0">
                <a:solidFill>
                  <a:srgbClr val="000000"/>
                </a:solidFill>
                <a:latin typeface="Calibri"/>
              </a:rPr>
              <a:t> </a:t>
            </a:r>
            <a:r>
              <a:rPr lang="en-US" sz="3000" b="0" strike="noStrike" spc="-1" dirty="0" err="1">
                <a:solidFill>
                  <a:srgbClr val="000000"/>
                </a:solidFill>
                <a:latin typeface="Calibri"/>
              </a:rPr>
              <a:t>aktualnego</a:t>
            </a:r>
            <a:r>
              <a:rPr lang="en-US" sz="3000" b="0" strike="noStrike" spc="-1" dirty="0">
                <a:solidFill>
                  <a:srgbClr val="000000"/>
                </a:solidFill>
                <a:latin typeface="Calibri"/>
              </a:rPr>
              <a:t> </a:t>
            </a:r>
            <a:r>
              <a:rPr lang="en-US" sz="3000" b="0" strike="noStrike" spc="-1" dirty="0" err="1">
                <a:solidFill>
                  <a:srgbClr val="000000"/>
                </a:solidFill>
                <a:latin typeface="Calibri"/>
              </a:rPr>
              <a:t>ruchu</a:t>
            </a:r>
            <a:r>
              <a:rPr lang="en-US" sz="3000" b="0" strike="noStrike" spc="-1" dirty="0">
                <a:solidFill>
                  <a:srgbClr val="000000"/>
                </a:solidFill>
                <a:latin typeface="Calibri"/>
              </a:rPr>
              <a:t> </a:t>
            </a:r>
            <a:r>
              <a:rPr lang="en-US" sz="3000" b="0" strike="noStrike" spc="-1" dirty="0" err="1">
                <a:solidFill>
                  <a:srgbClr val="000000"/>
                </a:solidFill>
                <a:latin typeface="Calibri"/>
              </a:rPr>
              <a:t>na</a:t>
            </a:r>
            <a:r>
              <a:rPr lang="en-US" sz="3000" b="0" strike="noStrike" spc="-1" dirty="0">
                <a:solidFill>
                  <a:srgbClr val="000000"/>
                </a:solidFill>
                <a:latin typeface="Calibri"/>
              </a:rPr>
              <a:t> </a:t>
            </a:r>
            <a:r>
              <a:rPr lang="en-US" sz="3000" b="0" strike="noStrike" spc="-1" dirty="0" err="1">
                <a:solidFill>
                  <a:srgbClr val="000000"/>
                </a:solidFill>
                <a:latin typeface="Calibri"/>
              </a:rPr>
              <a:t>zapasowy</a:t>
            </a:r>
            <a:r>
              <a:rPr lang="en-US" sz="3000" b="0" strike="noStrike" spc="-1" dirty="0">
                <a:solidFill>
                  <a:srgbClr val="000000"/>
                </a:solidFill>
                <a:latin typeface="Calibri"/>
              </a:rPr>
              <a:t> </a:t>
            </a:r>
            <a:r>
              <a:rPr lang="en-US" sz="3000" b="0" strike="noStrike" spc="-1" dirty="0" err="1">
                <a:solidFill>
                  <a:srgbClr val="000000"/>
                </a:solidFill>
                <a:latin typeface="Calibri"/>
              </a:rPr>
              <a:t>serwer</a:t>
            </a:r>
            <a:r>
              <a:rPr lang="en-US" sz="3000" b="0" strike="noStrike" spc="-1" dirty="0">
                <a:solidFill>
                  <a:srgbClr val="000000"/>
                </a:solidFill>
                <a:latin typeface="Calibri"/>
              </a:rPr>
              <a:t> (po </a:t>
            </a:r>
            <a:r>
              <a:rPr lang="en-US" sz="3000" b="0" strike="noStrike" spc="-1" dirty="0" err="1">
                <a:solidFill>
                  <a:srgbClr val="000000"/>
                </a:solidFill>
                <a:latin typeface="Calibri"/>
              </a:rPr>
              <a:t>uprzednim</a:t>
            </a:r>
            <a:r>
              <a:rPr lang="en-US" sz="3000" b="0" strike="noStrike" spc="-1" dirty="0">
                <a:solidFill>
                  <a:srgbClr val="000000"/>
                </a:solidFill>
                <a:latin typeface="Calibri"/>
              </a:rPr>
              <a:t> </a:t>
            </a:r>
            <a:r>
              <a:rPr lang="en-US" sz="3000" b="0" strike="noStrike" spc="-1" dirty="0" err="1">
                <a:solidFill>
                  <a:srgbClr val="000000"/>
                </a:solidFill>
                <a:latin typeface="Calibri"/>
              </a:rPr>
              <a:t>wdrożeniu</a:t>
            </a:r>
            <a:r>
              <a:rPr lang="en-US" sz="3000" b="0" strike="noStrike" spc="-1" dirty="0">
                <a:solidFill>
                  <a:srgbClr val="000000"/>
                </a:solidFill>
                <a:latin typeface="Calibri"/>
              </a:rPr>
              <a:t> </a:t>
            </a:r>
            <a:r>
              <a:rPr lang="en-US" sz="3000" b="0" strike="noStrike" spc="-1" dirty="0" err="1">
                <a:solidFill>
                  <a:srgbClr val="000000"/>
                </a:solidFill>
                <a:latin typeface="Calibri"/>
              </a:rPr>
              <a:t>takiego</a:t>
            </a:r>
            <a:r>
              <a:rPr lang="en-US" sz="3000" b="0" strike="noStrike" spc="-1" dirty="0">
                <a:solidFill>
                  <a:srgbClr val="000000"/>
                </a:solidFill>
                <a:latin typeface="Calibri"/>
              </a:rPr>
              <a:t> </a:t>
            </a:r>
            <a:r>
              <a:rPr lang="en-US" sz="3000" b="0" strike="noStrike" spc="-1" dirty="0" err="1">
                <a:solidFill>
                  <a:srgbClr val="000000"/>
                </a:solidFill>
                <a:latin typeface="Calibri"/>
              </a:rPr>
              <a:t>serwera</a:t>
            </a:r>
            <a:r>
              <a:rPr lang="en-US" sz="3000" b="0" strike="noStrike" spc="-1" dirty="0">
                <a:solidFill>
                  <a:srgbClr val="000000"/>
                </a:solidFill>
                <a:latin typeface="Calibri"/>
              </a:rPr>
              <a:t>, </a:t>
            </a:r>
            <a:r>
              <a:rPr lang="en-US" sz="3000" b="0" strike="noStrike" spc="-1" dirty="0" err="1">
                <a:solidFill>
                  <a:srgbClr val="000000"/>
                </a:solidFill>
                <a:latin typeface="Calibri"/>
              </a:rPr>
              <a:t>jeśli</a:t>
            </a:r>
            <a:r>
              <a:rPr lang="en-US" sz="3000" b="0" strike="noStrike" spc="-1" dirty="0">
                <a:solidFill>
                  <a:srgbClr val="000000"/>
                </a:solidFill>
                <a:latin typeface="Calibri"/>
              </a:rPr>
              <a:t> </a:t>
            </a:r>
            <a:r>
              <a:rPr lang="en-US" sz="3000" b="0" strike="noStrike" spc="-1" dirty="0" err="1">
                <a:solidFill>
                  <a:srgbClr val="000000"/>
                </a:solidFill>
                <a:latin typeface="Calibri"/>
              </a:rPr>
              <a:t>nie</a:t>
            </a:r>
            <a:r>
              <a:rPr lang="en-US" sz="3000" b="0" strike="noStrike" spc="-1" dirty="0">
                <a:solidFill>
                  <a:srgbClr val="000000"/>
                </a:solidFill>
                <a:latin typeface="Calibri"/>
              </a:rPr>
              <a:t> </a:t>
            </a:r>
            <a:r>
              <a:rPr lang="en-US" sz="3000" b="0" strike="noStrike" spc="-1" dirty="0" err="1">
                <a:solidFill>
                  <a:srgbClr val="000000"/>
                </a:solidFill>
                <a:latin typeface="Calibri"/>
              </a:rPr>
              <a:t>był</a:t>
            </a:r>
            <a:r>
              <a:rPr lang="en-US" sz="3000" b="0" strike="noStrike" spc="-1" dirty="0">
                <a:solidFill>
                  <a:srgbClr val="000000"/>
                </a:solidFill>
                <a:latin typeface="Calibri"/>
              </a:rPr>
              <a:t> </a:t>
            </a:r>
            <a:r>
              <a:rPr lang="en-US" sz="3000" b="0" strike="noStrike" spc="-1" dirty="0" err="1">
                <a:solidFill>
                  <a:srgbClr val="000000"/>
                </a:solidFill>
                <a:latin typeface="Calibri"/>
              </a:rPr>
              <a:t>przygotowany</a:t>
            </a:r>
            <a:r>
              <a:rPr lang="en-US" sz="3000" b="0" strike="noStrike" spc="-1" dirty="0">
                <a:solidFill>
                  <a:srgbClr val="000000"/>
                </a:solidFill>
                <a:latin typeface="Calibri"/>
              </a:rPr>
              <a:t>)</a:t>
            </a:r>
            <a:endParaRPr lang="en-US" sz="3000" b="0" strike="noStrike" spc="-1" dirty="0">
              <a:latin typeface="Arial"/>
            </a:endParaRPr>
          </a:p>
          <a:p>
            <a:pPr marL="914400" lvl="1" indent="-457200">
              <a:lnSpc>
                <a:spcPct val="100000"/>
              </a:lnSpc>
              <a:buClr>
                <a:srgbClr val="000000"/>
              </a:buClr>
              <a:buFont typeface="Arial"/>
              <a:buChar char="•"/>
            </a:pPr>
            <a:r>
              <a:rPr lang="en-US" sz="3000" b="0" strike="noStrike" spc="-1" dirty="0" err="1">
                <a:solidFill>
                  <a:srgbClr val="000000"/>
                </a:solidFill>
                <a:latin typeface="Calibri"/>
              </a:rPr>
              <a:t>wymuszenie</a:t>
            </a:r>
            <a:r>
              <a:rPr lang="en-US" sz="3000" b="0" strike="noStrike" spc="-1" dirty="0">
                <a:solidFill>
                  <a:srgbClr val="000000"/>
                </a:solidFill>
                <a:latin typeface="Calibri"/>
              </a:rPr>
              <a:t> </a:t>
            </a:r>
            <a:r>
              <a:rPr lang="en-US" sz="3000" b="0" strike="noStrike" spc="-1" dirty="0" err="1">
                <a:solidFill>
                  <a:srgbClr val="000000"/>
                </a:solidFill>
                <a:latin typeface="Calibri"/>
              </a:rPr>
              <a:t>zmiany</a:t>
            </a:r>
            <a:r>
              <a:rPr lang="en-US" sz="3000" b="0" strike="noStrike" spc="-1" dirty="0">
                <a:solidFill>
                  <a:srgbClr val="000000"/>
                </a:solidFill>
                <a:latin typeface="Calibri"/>
              </a:rPr>
              <a:t> </a:t>
            </a:r>
            <a:r>
              <a:rPr lang="en-US" sz="3000" b="0" strike="noStrike" spc="-1" dirty="0" err="1">
                <a:solidFill>
                  <a:srgbClr val="000000"/>
                </a:solidFill>
                <a:latin typeface="Calibri"/>
              </a:rPr>
              <a:t>haseł</a:t>
            </a:r>
            <a:r>
              <a:rPr lang="en-US" sz="3000" b="0" strike="noStrike" spc="-1" dirty="0">
                <a:solidFill>
                  <a:srgbClr val="000000"/>
                </a:solidFill>
                <a:latin typeface="Calibri"/>
              </a:rPr>
              <a:t> </a:t>
            </a:r>
            <a:r>
              <a:rPr lang="en-US" sz="3000" b="0" strike="noStrike" spc="-1" dirty="0" err="1">
                <a:solidFill>
                  <a:srgbClr val="000000"/>
                </a:solidFill>
                <a:latin typeface="Calibri"/>
              </a:rPr>
              <a:t>na</a:t>
            </a:r>
            <a:r>
              <a:rPr lang="en-US" sz="3000" b="0" strike="noStrike" spc="-1" dirty="0">
                <a:solidFill>
                  <a:srgbClr val="000000"/>
                </a:solidFill>
                <a:latin typeface="Calibri"/>
              </a:rPr>
              <a:t> </a:t>
            </a:r>
            <a:r>
              <a:rPr lang="en-US" sz="3000" b="0" strike="noStrike" spc="-1" dirty="0" err="1">
                <a:solidFill>
                  <a:srgbClr val="000000"/>
                </a:solidFill>
                <a:latin typeface="Calibri"/>
              </a:rPr>
              <a:t>wszystkich</a:t>
            </a:r>
            <a:r>
              <a:rPr lang="en-US" sz="3000" b="0" strike="noStrike" spc="-1" dirty="0">
                <a:solidFill>
                  <a:srgbClr val="000000"/>
                </a:solidFill>
                <a:latin typeface="Calibri"/>
              </a:rPr>
              <a:t> </a:t>
            </a:r>
            <a:r>
              <a:rPr lang="en-US" sz="3000" b="0" strike="noStrike" spc="-1" dirty="0" err="1">
                <a:solidFill>
                  <a:srgbClr val="000000"/>
                </a:solidFill>
                <a:latin typeface="Calibri"/>
              </a:rPr>
              <a:t>kontach</a:t>
            </a:r>
            <a:r>
              <a:rPr lang="en-US" sz="3000" b="0" strike="noStrike" spc="-1" dirty="0">
                <a:solidFill>
                  <a:srgbClr val="000000"/>
                </a:solidFill>
                <a:latin typeface="Calibri"/>
              </a:rPr>
              <a:t> </a:t>
            </a:r>
            <a:r>
              <a:rPr lang="en-US" sz="3000" b="0" strike="noStrike" spc="-1" dirty="0" err="1">
                <a:solidFill>
                  <a:srgbClr val="000000"/>
                </a:solidFill>
                <a:latin typeface="Calibri"/>
              </a:rPr>
              <a:t>użytkowników</a:t>
            </a:r>
            <a:r>
              <a:rPr lang="en-US" sz="3000" b="0" strike="noStrike" spc="-1" dirty="0">
                <a:solidFill>
                  <a:srgbClr val="000000"/>
                </a:solidFill>
                <a:latin typeface="Calibri"/>
              </a:rPr>
              <a:t> </a:t>
            </a:r>
            <a:r>
              <a:rPr lang="en-US" sz="3000" b="0" strike="noStrike" spc="-1" dirty="0" err="1">
                <a:solidFill>
                  <a:srgbClr val="000000"/>
                </a:solidFill>
                <a:latin typeface="Calibri"/>
              </a:rPr>
              <a:t>dotkniętych</a:t>
            </a:r>
            <a:r>
              <a:rPr lang="en-US" sz="3000" b="0" strike="noStrike" spc="-1" dirty="0">
                <a:solidFill>
                  <a:srgbClr val="000000"/>
                </a:solidFill>
                <a:latin typeface="Calibri"/>
              </a:rPr>
              <a:t> </a:t>
            </a:r>
            <a:r>
              <a:rPr lang="en-US" sz="3000" b="0" strike="noStrike" spc="-1" dirty="0" err="1">
                <a:solidFill>
                  <a:srgbClr val="000000"/>
                </a:solidFill>
                <a:latin typeface="Calibri"/>
              </a:rPr>
              <a:t>incydentem</a:t>
            </a:r>
            <a:endParaRPr lang="en-US" sz="30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object 4"/>
          <p:cNvSpPr/>
          <p:nvPr/>
        </p:nvSpPr>
        <p:spPr>
          <a:xfrm>
            <a:off x="1638000" y="227160"/>
            <a:ext cx="1015632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3. Containment</a:t>
            </a:r>
            <a:endParaRPr lang="en-US" sz="4180" b="0" strike="noStrike" spc="-1">
              <a:latin typeface="Arial"/>
            </a:endParaRPr>
          </a:p>
        </p:txBody>
      </p:sp>
      <p:sp>
        <p:nvSpPr>
          <p:cNvPr id="97" name="TextBox 1"/>
          <p:cNvSpPr/>
          <p:nvPr/>
        </p:nvSpPr>
        <p:spPr>
          <a:xfrm>
            <a:off x="581760" y="1647360"/>
            <a:ext cx="11410560" cy="283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3600" b="0" strike="noStrike" spc="-1">
                <a:solidFill>
                  <a:srgbClr val="000000"/>
                </a:solidFill>
                <a:latin typeface="Calibri"/>
              </a:rPr>
              <a:t>Tzw. short-term containment to pierwsza doraźna akcja przeprowadzona w celu redukcji szkód</a:t>
            </a:r>
            <a:endParaRPr lang="en-US" sz="3600" b="0" strike="noStrike" spc="-1">
              <a:latin typeface="Arial"/>
            </a:endParaRPr>
          </a:p>
          <a:p>
            <a:pPr marL="457200" indent="-457200">
              <a:lnSpc>
                <a:spcPct val="100000"/>
              </a:lnSpc>
              <a:buClr>
                <a:srgbClr val="000000"/>
              </a:buClr>
              <a:buFont typeface="Arial"/>
              <a:buChar char="•"/>
            </a:pPr>
            <a:r>
              <a:rPr lang="en-US" sz="3600" b="0" strike="noStrike" spc="-1">
                <a:solidFill>
                  <a:srgbClr val="000000"/>
                </a:solidFill>
                <a:latin typeface="Calibri"/>
              </a:rPr>
              <a:t>Rozróżnienie na short-term (doraźny) i long-term (ostateczny) containment  w przypadku systemów o krytycznej dostępności</a:t>
            </a:r>
            <a:endParaRPr lang="en-US" sz="36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object 4"/>
          <p:cNvSpPr/>
          <p:nvPr/>
        </p:nvSpPr>
        <p:spPr>
          <a:xfrm>
            <a:off x="1638000" y="227160"/>
            <a:ext cx="1015632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4. Eradication</a:t>
            </a:r>
            <a:endParaRPr lang="en-US" sz="4180" b="0" strike="noStrike" spc="-1">
              <a:latin typeface="Arial"/>
            </a:endParaRPr>
          </a:p>
        </p:txBody>
      </p:sp>
      <p:sp>
        <p:nvSpPr>
          <p:cNvPr id="99" name="TextBox 1"/>
          <p:cNvSpPr/>
          <p:nvPr/>
        </p:nvSpPr>
        <p:spPr>
          <a:xfrm>
            <a:off x="581760" y="1647360"/>
            <a:ext cx="11410560" cy="365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pl-PL" sz="2600" b="0" strike="noStrike" spc="-1">
                <a:solidFill>
                  <a:srgbClr val="000000"/>
                </a:solidFill>
                <a:latin typeface="Calibri"/>
              </a:rPr>
              <a:t>Przywrócenie wszystkich skompromitowanych systemów (i innych zasobów) do stanu pierwotnego </a:t>
            </a:r>
            <a:endParaRPr lang="en-US" sz="2600" b="0" strike="noStrike" spc="-1">
              <a:latin typeface="Arial"/>
            </a:endParaRPr>
          </a:p>
          <a:p>
            <a:pPr marL="914400" lvl="1" indent="-457200">
              <a:lnSpc>
                <a:spcPct val="100000"/>
              </a:lnSpc>
              <a:buClr>
                <a:srgbClr val="000000"/>
              </a:buClr>
              <a:buFont typeface="Arial"/>
              <a:buChar char="•"/>
            </a:pPr>
            <a:r>
              <a:rPr lang="pl-PL" sz="2600" b="0" strike="noStrike" spc="-1">
                <a:solidFill>
                  <a:srgbClr val="000000"/>
                </a:solidFill>
                <a:latin typeface="Calibri"/>
              </a:rPr>
              <a:t>przywrócenie z backupów/punktów przywracania</a:t>
            </a:r>
            <a:endParaRPr lang="en-US" sz="2600" b="0" strike="noStrike" spc="-1">
              <a:latin typeface="Arial"/>
            </a:endParaRPr>
          </a:p>
          <a:p>
            <a:pPr marL="914400" lvl="1" indent="-457200">
              <a:lnSpc>
                <a:spcPct val="100000"/>
              </a:lnSpc>
              <a:buClr>
                <a:srgbClr val="000000"/>
              </a:buClr>
              <a:buFont typeface="Arial"/>
              <a:buChar char="•"/>
            </a:pPr>
            <a:r>
              <a:rPr lang="pl-PL" sz="2600" b="0" strike="noStrike" spc="-1">
                <a:solidFill>
                  <a:srgbClr val="000000"/>
                </a:solidFill>
                <a:latin typeface="Calibri"/>
              </a:rPr>
              <a:t>pełna instalacja od nowa (systemu operacyjnego, domeny)</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Absolutnie </a:t>
            </a:r>
            <a:r>
              <a:rPr lang="en-US" sz="2600" b="1" strike="noStrike" spc="-1">
                <a:solidFill>
                  <a:srgbClr val="000000"/>
                </a:solidFill>
                <a:latin typeface="Calibri"/>
              </a:rPr>
              <a:t>NIE JEST ZALECANE </a:t>
            </a:r>
            <a:r>
              <a:rPr lang="en-US" sz="2600" b="0" strike="noStrike" spc="-1">
                <a:solidFill>
                  <a:srgbClr val="000000"/>
                </a:solidFill>
                <a:latin typeface="Calibri"/>
              </a:rPr>
              <a:t>wyłącznie selektywne usuwanie plików, procesów, wpisów konfiguracyjnych, użytkowników (wszelkich znalezionych form persistence) i pozostawienie systemów bez reinstalacji/pełnego binarnego przywrócenia do znanego bezpiecznego stanu (ryzyko przeoczenia persistence)</a:t>
            </a:r>
            <a:endParaRPr lang="en-US" sz="26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4"/>
          <p:cNvSpPr/>
          <p:nvPr/>
        </p:nvSpPr>
        <p:spPr>
          <a:xfrm>
            <a:off x="1017720" y="384120"/>
            <a:ext cx="1015632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5. Recovery</a:t>
            </a:r>
            <a:endParaRPr lang="en-US" sz="4180" b="0" strike="noStrike" spc="-1">
              <a:latin typeface="Arial"/>
            </a:endParaRPr>
          </a:p>
        </p:txBody>
      </p:sp>
      <p:sp>
        <p:nvSpPr>
          <p:cNvPr id="101" name="TextBox 1"/>
          <p:cNvSpPr/>
          <p:nvPr/>
        </p:nvSpPr>
        <p:spPr>
          <a:xfrm>
            <a:off x="581760" y="1647360"/>
            <a:ext cx="11410560" cy="405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a:solidFill>
                  <a:srgbClr val="000000"/>
                </a:solidFill>
                <a:latin typeface="Calibri"/>
              </a:rPr>
              <a:t>Ponowne włączenie dotkniętych incydentem systemów do funkcji produkcyjnych (w sposób, który nie doprowadzi do kolejnego incydentu)</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Zatem krytyczne jest, by na tym etapie znana już była przyczyna incydentu (wektor ataku), aby mieć pewność, że sytuacja się nie powtórzy</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Ważne jest monitorowanie, czy zagrożenie nie pojawia się ponownie (szczególnie na wypadek, gdyby scoping okazał się niekompletny)</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Bardzo istotne jest ustalenie, do jakiego momentu w czasie przywrócone mają zostać systemy (jeśli nie są jeszcze raz budowane od podstaw) - musi być znany czas wystąpienia pierszego persistence - przebieg incydentu</a:t>
            </a: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bject 4"/>
          <p:cNvSpPr/>
          <p:nvPr/>
        </p:nvSpPr>
        <p:spPr>
          <a:xfrm>
            <a:off x="1638000" y="227160"/>
            <a:ext cx="1015632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6. Lessons Learned</a:t>
            </a:r>
            <a:endParaRPr lang="en-US" sz="4180" b="0" strike="noStrike" spc="-1">
              <a:latin typeface="Arial"/>
            </a:endParaRPr>
          </a:p>
        </p:txBody>
      </p:sp>
      <p:sp>
        <p:nvSpPr>
          <p:cNvPr id="103" name="TextBox 1"/>
          <p:cNvSpPr/>
          <p:nvPr/>
        </p:nvSpPr>
        <p:spPr>
          <a:xfrm>
            <a:off x="581760" y="1647360"/>
            <a:ext cx="11410560" cy="325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a:solidFill>
                  <a:srgbClr val="000000"/>
                </a:solidFill>
                <a:latin typeface="Calibri"/>
              </a:rPr>
              <a:t>Uzupełnienie wszelkiej dotychczasowej dokumentacji incydentu</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Uzupełnienie wszelkiej dodatkowej dokumentacji i baz wiedzy (internal howtows, IOCs) o informacje, które mogą się okazać przydatne w reagowaniu na przyszłe incydenty - MISP (Malware Information Sharing Platform)</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Główne cele to:</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poprawa zdolności zespołu reagującego na incydenty</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poprawa postury bezpieczeństwa organizacji</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funkcja szkoleniowa dla przyszłych członków zespołu</a:t>
            </a:r>
            <a:endParaRPr lang="en-US" sz="2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bject 4"/>
          <p:cNvSpPr/>
          <p:nvPr/>
        </p:nvSpPr>
        <p:spPr>
          <a:xfrm>
            <a:off x="1638000" y="227160"/>
            <a:ext cx="1015632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6. Lessons Learned</a:t>
            </a:r>
            <a:endParaRPr lang="en-US" sz="4180" b="0" strike="noStrike" spc="-1">
              <a:latin typeface="Arial"/>
            </a:endParaRPr>
          </a:p>
        </p:txBody>
      </p:sp>
      <p:sp>
        <p:nvSpPr>
          <p:cNvPr id="105" name="TextBox 1"/>
          <p:cNvSpPr/>
          <p:nvPr/>
        </p:nvSpPr>
        <p:spPr>
          <a:xfrm>
            <a:off x="635040" y="1164240"/>
            <a:ext cx="11410560" cy="563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a:solidFill>
                  <a:srgbClr val="000000"/>
                </a:solidFill>
                <a:latin typeface="Calibri"/>
              </a:rPr>
              <a:t>Dokumentacja powinna informować:</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kiedy i w jaki sposób problem po raz pierwszy był wykryty</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jaki był zakres systemów objętych incydentem (scope)</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w jaki sposób przeprowadzono containment i eradication</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jakich czynności dokonano w fazie recovery</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w jakich obszarach CIRT był skuteczny</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które aspekty odpowiedzi CIRT wymagają poprawy</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Dokumentacja również odpowiadać na pytania</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co</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kto</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jak</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gdzie</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kiedy</a:t>
            </a: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object 4"/>
          <p:cNvSpPr/>
          <p:nvPr/>
        </p:nvSpPr>
        <p:spPr>
          <a:xfrm>
            <a:off x="162828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07" name="TextBox 1"/>
          <p:cNvSpPr/>
          <p:nvPr/>
        </p:nvSpPr>
        <p:spPr>
          <a:xfrm>
            <a:off x="713160" y="872280"/>
            <a:ext cx="98539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rPr>
              <a:t>Do SOC Politechniki zgłoszony zostaje następujący podejrzany email:</a:t>
            </a:r>
            <a:endParaRPr lang="en-US" sz="1800" b="0" strike="noStrike" spc="-1">
              <a:latin typeface="Arial"/>
            </a:endParaRPr>
          </a:p>
        </p:txBody>
      </p:sp>
      <p:pic>
        <p:nvPicPr>
          <p:cNvPr id="108" name="Picture 2"/>
          <p:cNvPicPr/>
          <p:nvPr/>
        </p:nvPicPr>
        <p:blipFill>
          <a:blip r:embed="rId2"/>
          <a:stretch/>
        </p:blipFill>
        <p:spPr>
          <a:xfrm>
            <a:off x="0" y="1735920"/>
            <a:ext cx="12191760" cy="40320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4"/>
          <p:cNvSpPr/>
          <p:nvPr/>
        </p:nvSpPr>
        <p:spPr>
          <a:xfrm>
            <a:off x="1619640" y="61524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54" name="TextBox 1"/>
          <p:cNvSpPr/>
          <p:nvPr/>
        </p:nvSpPr>
        <p:spPr>
          <a:xfrm>
            <a:off x="507960" y="1416600"/>
            <a:ext cx="11128680" cy="459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1.1 Polityka bezpieczeństwa</a:t>
            </a:r>
            <a:endParaRPr lang="en-US" sz="2600" b="0" strike="noStrike" spc="-1">
              <a:latin typeface="Arial"/>
            </a:endParaRPr>
          </a:p>
          <a:p>
            <a:pPr>
              <a:lnSpc>
                <a:spcPct val="100000"/>
              </a:lnSpc>
              <a:buNone/>
            </a:pP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Zbiór zasad i praktyk bezpieczeństwa stosowanych w organizacji</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Pewność, że pracownicy są zaznajomieni z obecną polityką bezpieczeństwa (jakie akcje są wyraźnie zabronione, na jakie sytuacje powinni być wyczuleni - tzw. "security awareness")</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Przykładem jest obecność baneru informacyjnego na wszystkich panelach logowania (informacja o wymaganym uwierzytelnieniu oraz fakcie, że akcje wykonane przez użytkownika są monitorowane, jakie konsekwencje mogą wyniknąć z nieautoryzowanych działań</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pic>
        <p:nvPicPr>
          <p:cNvPr id="110" name="Picture 4"/>
          <p:cNvPicPr/>
          <p:nvPr/>
        </p:nvPicPr>
        <p:blipFill>
          <a:blip r:embed="rId2"/>
          <a:stretch/>
        </p:blipFill>
        <p:spPr>
          <a:xfrm>
            <a:off x="1052280" y="1346040"/>
            <a:ext cx="10483560" cy="5058720"/>
          </a:xfrm>
          <a:prstGeom prst="rect">
            <a:avLst/>
          </a:prstGeom>
          <a:ln w="0">
            <a:solidFill>
              <a:srgbClr val="4472C4"/>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12" name="TextBox 1"/>
          <p:cNvSpPr/>
          <p:nvPr/>
        </p:nvSpPr>
        <p:spPr>
          <a:xfrm>
            <a:off x="498600" y="896040"/>
            <a:ext cx="11138760" cy="447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3200" b="0" strike="noStrike" spc="-1">
                <a:solidFill>
                  <a:srgbClr val="000000"/>
                </a:solidFill>
                <a:latin typeface="Calibri"/>
              </a:rPr>
              <a:t>Jak już ustaliliśmy, na 100% mamy do czynienia z atakiem phishingowym:</a:t>
            </a:r>
            <a:endParaRPr lang="en-US" sz="3200" b="0" strike="noStrike" spc="-1">
              <a:latin typeface="Arial"/>
            </a:endParaRPr>
          </a:p>
          <a:p>
            <a:pPr marL="743040" lvl="1" indent="-285840">
              <a:lnSpc>
                <a:spcPct val="100000"/>
              </a:lnSpc>
              <a:buClr>
                <a:srgbClr val="000000"/>
              </a:buClr>
              <a:buFont typeface="Arial"/>
              <a:buChar char="•"/>
            </a:pPr>
            <a:r>
              <a:rPr lang="en-US" sz="3200" b="0" strike="noStrike" spc="-1">
                <a:solidFill>
                  <a:srgbClr val="000000"/>
                </a:solidFill>
                <a:latin typeface="Calibri"/>
              </a:rPr>
              <a:t>link, który znajduje się w mailu, odnosi się do domeny </a:t>
            </a:r>
            <a:r>
              <a:rPr lang="en-US" sz="3200" b="0" u="sng" strike="noStrike" spc="-1">
                <a:solidFill>
                  <a:srgbClr val="000000"/>
                </a:solidFill>
                <a:uFillTx/>
                <a:latin typeface="Calibri"/>
              </a:rPr>
              <a:t>wizualnie zbliżonej do po.edu.pl</a:t>
            </a:r>
            <a:r>
              <a:rPr lang="en-US" sz="3200" b="0" strike="noStrike" spc="-1">
                <a:solidFill>
                  <a:srgbClr val="000000"/>
                </a:solidFill>
                <a:latin typeface="Calibri"/>
              </a:rPr>
              <a:t> (po.eclu.pl)</a:t>
            </a:r>
            <a:endParaRPr lang="en-US" sz="3200" b="0" strike="noStrike" spc="-1">
              <a:latin typeface="Arial"/>
            </a:endParaRPr>
          </a:p>
          <a:p>
            <a:pPr marL="743040" lvl="1" indent="-285840">
              <a:lnSpc>
                <a:spcPct val="100000"/>
              </a:lnSpc>
              <a:buClr>
                <a:srgbClr val="000000"/>
              </a:buClr>
              <a:buFont typeface="Arial"/>
              <a:buChar char="•"/>
            </a:pPr>
            <a:r>
              <a:rPr lang="en-US" sz="3200" b="0" strike="noStrike" spc="-1">
                <a:solidFill>
                  <a:srgbClr val="000000"/>
                </a:solidFill>
                <a:latin typeface="Calibri"/>
              </a:rPr>
              <a:t>adres nadawczy maila również pochodzi z domeny po.eclu.pl),</a:t>
            </a:r>
            <a:endParaRPr lang="en-US" sz="3200" b="0" strike="noStrike" spc="-1">
              <a:latin typeface="Arial"/>
            </a:endParaRPr>
          </a:p>
          <a:p>
            <a:pPr marL="743040" lvl="1" indent="-285840">
              <a:lnSpc>
                <a:spcPct val="100000"/>
              </a:lnSpc>
              <a:buClr>
                <a:srgbClr val="000000"/>
              </a:buClr>
              <a:buFont typeface="Arial"/>
              <a:buChar char="•"/>
            </a:pPr>
            <a:r>
              <a:rPr lang="en-US" sz="3200" b="0" strike="noStrike" spc="-1">
                <a:solidFill>
                  <a:srgbClr val="000000"/>
                </a:solidFill>
                <a:latin typeface="Calibri"/>
              </a:rPr>
              <a:t>po wejściu na link pojawia się strona opatrzona logo Politechniki Opolskiej wraz formularzem logowania, wskazującym na konieczność użycia hasła do swojego konta w domenie po.edu.pl.</a:t>
            </a:r>
            <a:endParaRPr lang="en-US" sz="32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14" name="TextBox 1"/>
          <p:cNvSpPr/>
          <p:nvPr/>
        </p:nvSpPr>
        <p:spPr>
          <a:xfrm>
            <a:off x="498600" y="896040"/>
            <a:ext cx="11138760" cy="542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500" b="0" strike="noStrike" spc="-1">
                <a:solidFill>
                  <a:srgbClr val="000000"/>
                </a:solidFill>
                <a:latin typeface="Calibri"/>
              </a:rPr>
              <a:t>Uwaga: jako dokonujący weryfikacji zgłoszeń incydentów, musimy być świadomi tego, że atakujący w pełni kontroluje serwer i zawartość https://ankieta.po.eclu.pl/, a to oznacza, że:</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zawartość strony może zawierać exploita na przeglądarkę bądź inny złośliwy kod (mało prawdopodobne w przypadku phishingu próbującego wyłudzić hasło, niemniej nie zawsze typ ataku jest jasny dopóki nie przeanalizujemy treści strony), wobec czego jako analizujący złośliwe strony musimy dysponować bezpiecznym środowiskiem do tego celu (np. użyć serwisu urlscan.io lub mieć na ten cel świeży snapshot maszyny wirtualnej)</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atakujący widzi każdą aktywność wejścia na stronę (logi serwera HTTP), wobec czego może wykryć, że phishing został zgłoszony i incydent jest analizowany (wobec tego może zaprogramować serwer tak, by wyświetlał inną zawartość, gdy adres IP odwiedzającego nie będzie pochodził z Polski - by zmylić wynik urlscan.io)</a:t>
            </a:r>
            <a:endParaRPr lang="en-US" sz="25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16" name="TextBox 1"/>
          <p:cNvSpPr/>
          <p:nvPr/>
        </p:nvSpPr>
        <p:spPr>
          <a:xfrm>
            <a:off x="498600" y="896040"/>
            <a:ext cx="11138760" cy="237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3000" b="0" strike="noStrike" spc="-1">
                <a:solidFill>
                  <a:srgbClr val="000000"/>
                </a:solidFill>
                <a:latin typeface="Calibri"/>
              </a:rPr>
              <a:t>Dodatkowym krokiem bywa tutaj sprawdzenie:</a:t>
            </a:r>
            <a:endParaRPr lang="en-US" sz="3000" b="0" strike="noStrike" spc="-1">
              <a:latin typeface="Arial"/>
            </a:endParaRPr>
          </a:p>
          <a:p>
            <a:pPr marL="743040" lvl="1" indent="-285840">
              <a:lnSpc>
                <a:spcPct val="100000"/>
              </a:lnSpc>
              <a:buClr>
                <a:srgbClr val="000000"/>
              </a:buClr>
              <a:buFont typeface="Arial"/>
              <a:buChar char="•"/>
            </a:pPr>
            <a:r>
              <a:rPr lang="en-US" sz="3000" b="0" strike="noStrike" spc="-1">
                <a:solidFill>
                  <a:srgbClr val="000000"/>
                </a:solidFill>
                <a:latin typeface="Calibri"/>
              </a:rPr>
              <a:t>nagłówków email</a:t>
            </a:r>
            <a:endParaRPr lang="en-US" sz="3000" b="0" strike="noStrike" spc="-1">
              <a:latin typeface="Arial"/>
            </a:endParaRPr>
          </a:p>
          <a:p>
            <a:pPr marL="743040" lvl="1" indent="-285840">
              <a:lnSpc>
                <a:spcPct val="100000"/>
              </a:lnSpc>
              <a:buClr>
                <a:srgbClr val="000000"/>
              </a:buClr>
              <a:buFont typeface="Arial"/>
              <a:buChar char="•"/>
            </a:pPr>
            <a:r>
              <a:rPr lang="en-US" sz="3000" b="0" strike="noStrike" spc="-1">
                <a:solidFill>
                  <a:srgbClr val="000000"/>
                </a:solidFill>
                <a:latin typeface="Calibri"/>
              </a:rPr>
              <a:t>informacji i domenach i adresach IP (whois, reputacja)</a:t>
            </a:r>
            <a:endParaRPr lang="en-US" sz="3000" b="0" strike="noStrike" spc="-1">
              <a:latin typeface="Arial"/>
            </a:endParaRPr>
          </a:p>
          <a:p>
            <a:pPr marL="743040" lvl="1" indent="-285840">
              <a:lnSpc>
                <a:spcPct val="100000"/>
              </a:lnSpc>
              <a:buClr>
                <a:srgbClr val="000000"/>
              </a:buClr>
              <a:buFont typeface="Arial"/>
              <a:buChar char="•"/>
            </a:pPr>
            <a:r>
              <a:rPr lang="en-US" sz="3000" b="0" strike="noStrike" spc="-1">
                <a:solidFill>
                  <a:srgbClr val="000000"/>
                </a:solidFill>
                <a:latin typeface="Calibri"/>
              </a:rPr>
              <a:t>ustawień DKIM, SPF, DMARC dla danej domeny</a:t>
            </a:r>
            <a:endParaRPr lang="en-US" sz="3000" b="0" strike="noStrike" spc="-1">
              <a:latin typeface="Arial"/>
            </a:endParaRPr>
          </a:p>
          <a:p>
            <a:pPr marL="743040" lvl="1" indent="-285840">
              <a:lnSpc>
                <a:spcPct val="100000"/>
              </a:lnSpc>
              <a:buClr>
                <a:srgbClr val="000000"/>
              </a:buClr>
              <a:buFont typeface="Arial"/>
              <a:buChar char="•"/>
            </a:pPr>
            <a:r>
              <a:rPr lang="en-US" sz="3000" b="0" strike="noStrike" spc="-1">
                <a:solidFill>
                  <a:srgbClr val="000000"/>
                </a:solidFill>
                <a:latin typeface="Calibri"/>
              </a:rPr>
              <a:t>udokumentowanie wyników</a:t>
            </a:r>
            <a:endParaRPr lang="en-US" sz="30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18" name="TextBox 1"/>
          <p:cNvSpPr/>
          <p:nvPr/>
        </p:nvSpPr>
        <p:spPr>
          <a:xfrm>
            <a:off x="498600" y="896040"/>
            <a:ext cx="11138760" cy="580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500" b="0" strike="noStrike" spc="-1">
                <a:solidFill>
                  <a:srgbClr val="000000"/>
                </a:solidFill>
                <a:latin typeface="Calibri"/>
              </a:rPr>
              <a:t>Scoping:</a:t>
            </a:r>
            <a:endParaRPr lang="en-US" sz="2500" b="0" strike="noStrike" spc="-1">
              <a:latin typeface="Arial"/>
            </a:endParaRPr>
          </a:p>
          <a:p>
            <a:pPr marL="743040" lvl="1" indent="-285840">
              <a:lnSpc>
                <a:spcPct val="100000"/>
              </a:lnSpc>
              <a:buClr>
                <a:srgbClr val="000000"/>
              </a:buClr>
              <a:buFont typeface="Arial"/>
              <a:buChar char="•"/>
            </a:pPr>
            <a:r>
              <a:rPr lang="en-US" sz="2500" b="0" strike="noStrike" spc="-1">
                <a:solidFill>
                  <a:srgbClr val="000000"/>
                </a:solidFill>
                <a:latin typeface="Calibri"/>
              </a:rPr>
              <a:t>należy jak najszybciej ustalić, ilu użytkowników zostało dotkniętych atakiem</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ilu otrzymało phishingowy email</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ilu kliknęło w link</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ilu podało swoje hasło</a:t>
            </a:r>
            <a:endParaRPr lang="en-US" sz="2500" b="0" strike="noStrike" spc="-1">
              <a:latin typeface="Arial"/>
            </a:endParaRPr>
          </a:p>
          <a:p>
            <a:pPr marL="743040" lvl="1" indent="-285840">
              <a:lnSpc>
                <a:spcPct val="100000"/>
              </a:lnSpc>
              <a:buClr>
                <a:srgbClr val="000000"/>
              </a:buClr>
              <a:buFont typeface="Arial"/>
              <a:buChar char="•"/>
            </a:pPr>
            <a:r>
              <a:rPr lang="en-US" sz="2500" b="0" strike="noStrike" spc="-1">
                <a:solidFill>
                  <a:srgbClr val="000000"/>
                </a:solidFill>
                <a:latin typeface="Calibri"/>
              </a:rPr>
              <a:t>robimy to poprzez przeszukanie serwera poczty pod kątem:</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adresu nadawczego (secretariat@po.eclu.pl), lub lepiej - domeny adresu nadawczego (po.eclu.pl lub po prostu *.eclu.pl)</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dodatkowo na podstawie adresu IP</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na podstawie obecności frazu eclu.pl w treści maila</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przeszukania poczty w inny sposób (np. pod kątem słow "ankieta")</a:t>
            </a:r>
            <a:endParaRPr lang="en-US" sz="2500" b="0" strike="noStrike" spc="-1">
              <a:latin typeface="Arial"/>
            </a:endParaRPr>
          </a:p>
          <a:p>
            <a:pPr marL="1200240" lvl="2" indent="-285840">
              <a:lnSpc>
                <a:spcPct val="100000"/>
              </a:lnSpc>
              <a:buClr>
                <a:srgbClr val="000000"/>
              </a:buClr>
              <a:buFont typeface="Arial"/>
              <a:buChar char="•"/>
            </a:pPr>
            <a:r>
              <a:rPr lang="en-US" sz="2500" b="0" strike="noStrike" spc="-1">
                <a:solidFill>
                  <a:srgbClr val="000000"/>
                </a:solidFill>
                <a:latin typeface="Calibri"/>
              </a:rPr>
              <a:t>przejrzenia całej korespondencji przychodzącej z ostatnich godzin/dni</a:t>
            </a:r>
            <a:endParaRPr lang="en-US" sz="2500" b="0" strike="noStrike" spc="-1">
              <a:latin typeface="Arial"/>
            </a:endParaRPr>
          </a:p>
          <a:p>
            <a:pPr marL="743040" lvl="1" indent="-285840">
              <a:lnSpc>
                <a:spcPct val="100000"/>
              </a:lnSpc>
              <a:buClr>
                <a:srgbClr val="000000"/>
              </a:buClr>
              <a:buFont typeface="Arial"/>
              <a:buChar char="•"/>
            </a:pPr>
            <a:r>
              <a:rPr lang="en-US" sz="2500" b="0" strike="noStrike" spc="-1">
                <a:solidFill>
                  <a:srgbClr val="000000"/>
                </a:solidFill>
                <a:latin typeface="Calibri"/>
              </a:rPr>
              <a:t>ważne jest również ustalenie, który użytkownik został zaatakowany jako pierwszy (</a:t>
            </a:r>
            <a:r>
              <a:rPr lang="en-US" sz="2500" b="0" u="sng" strike="noStrike" spc="-1">
                <a:solidFill>
                  <a:srgbClr val="000000"/>
                </a:solidFill>
                <a:uFillTx/>
                <a:latin typeface="Calibri"/>
              </a:rPr>
              <a:t>data i godzina pierwszego maila - data i godzina rozpoczęcia incydentu</a:t>
            </a:r>
            <a:r>
              <a:rPr lang="en-US" sz="2500" b="0" strike="noStrike" spc="-1">
                <a:solidFill>
                  <a:srgbClr val="000000"/>
                </a:solidFill>
                <a:latin typeface="Calibri"/>
              </a:rPr>
              <a:t>)</a:t>
            </a:r>
            <a:endParaRPr lang="en-US" sz="25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20" name="TextBox 1"/>
          <p:cNvSpPr/>
          <p:nvPr/>
        </p:nvSpPr>
        <p:spPr>
          <a:xfrm>
            <a:off x="498600" y="896040"/>
            <a:ext cx="11138760" cy="389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500" b="0" strike="noStrike" spc="-1">
                <a:solidFill>
                  <a:srgbClr val="000000"/>
                </a:solidFill>
                <a:latin typeface="Calibri"/>
              </a:rPr>
              <a:t>Containment &amp; Recovery</a:t>
            </a:r>
            <a:endParaRPr lang="en-US" sz="2500" b="0" strike="noStrike" spc="-1">
              <a:latin typeface="Arial"/>
            </a:endParaRPr>
          </a:p>
          <a:p>
            <a:pPr marL="743040" lvl="1" indent="-285840">
              <a:lnSpc>
                <a:spcPct val="100000"/>
              </a:lnSpc>
              <a:buClr>
                <a:srgbClr val="000000"/>
              </a:buClr>
              <a:buFont typeface="Arial"/>
              <a:buChar char="•"/>
            </a:pPr>
            <a:r>
              <a:rPr lang="en-US" sz="2500" b="0" strike="noStrike" spc="-1">
                <a:solidFill>
                  <a:srgbClr val="000000"/>
                </a:solidFill>
                <a:latin typeface="Calibri"/>
              </a:rPr>
              <a:t>wymuszamy masową zmianę haseł wszystkich dotkniętych użytkowników, by udaremnić wszelkie mające miejsce/przyszłe posłużenia się hasłami przez atakujących</a:t>
            </a:r>
            <a:endParaRPr lang="en-US" sz="2500" b="0" strike="noStrike" spc="-1">
              <a:latin typeface="Arial"/>
            </a:endParaRPr>
          </a:p>
          <a:p>
            <a:pPr marL="743040" lvl="1" indent="-285840">
              <a:lnSpc>
                <a:spcPct val="100000"/>
              </a:lnSpc>
              <a:buClr>
                <a:srgbClr val="000000"/>
              </a:buClr>
              <a:buFont typeface="Arial"/>
              <a:buChar char="•"/>
            </a:pPr>
            <a:r>
              <a:rPr lang="en-US" sz="2500" b="0" strike="noStrike" spc="-1">
                <a:solidFill>
                  <a:srgbClr val="000000"/>
                </a:solidFill>
                <a:latin typeface="Calibri"/>
              </a:rPr>
              <a:t>jednocześnie informujemy użytkowników o ataku i możliwych konsekwencjach (np. fakcie, że </a:t>
            </a:r>
            <a:r>
              <a:rPr lang="en-US" sz="2500" b="1" strike="noStrike" spc="-1">
                <a:solidFill>
                  <a:srgbClr val="000000"/>
                </a:solidFill>
                <a:latin typeface="Calibri"/>
              </a:rPr>
              <a:t>muszą zmienić hasła dla wszystkich innych kont, dla których używali takiego samego bądź zbliżonego hasła</a:t>
            </a:r>
            <a:r>
              <a:rPr lang="en-US" sz="2500" b="0" strike="noStrike" spc="-1">
                <a:solidFill>
                  <a:srgbClr val="000000"/>
                </a:solidFill>
                <a:latin typeface="Calibri"/>
              </a:rPr>
              <a:t>), </a:t>
            </a:r>
            <a:endParaRPr lang="en-US" sz="2500" b="0" strike="noStrike" spc="-1">
              <a:latin typeface="Arial"/>
            </a:endParaRPr>
          </a:p>
          <a:p>
            <a:pPr marL="743040" lvl="1" indent="-285840">
              <a:lnSpc>
                <a:spcPct val="100000"/>
              </a:lnSpc>
              <a:buClr>
                <a:srgbClr val="000000"/>
              </a:buClr>
              <a:buFont typeface="Arial"/>
              <a:buChar char="•"/>
            </a:pPr>
            <a:r>
              <a:rPr lang="en-US" sz="2500" b="0" strike="noStrike" spc="-1">
                <a:solidFill>
                  <a:srgbClr val="000000"/>
                </a:solidFill>
                <a:latin typeface="Calibri"/>
              </a:rPr>
              <a:t>informowanie ma również na celu zwiększyć czujność użytkowników na przyszłość, by byli w stanie rozpoznawać i zgłaszać tego typu ataki, by ich skuteczność przeciwko naszej organizacji malała</a:t>
            </a:r>
            <a:endParaRPr lang="en-US" sz="25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4"/>
          <p:cNvSpPr/>
          <p:nvPr/>
        </p:nvSpPr>
        <p:spPr>
          <a:xfrm>
            <a:off x="1619640" y="0"/>
            <a:ext cx="951660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#1 - phishing</a:t>
            </a:r>
            <a:endParaRPr lang="en-US" sz="4180" b="0" strike="noStrike" spc="-1">
              <a:latin typeface="Arial"/>
            </a:endParaRPr>
          </a:p>
        </p:txBody>
      </p:sp>
      <p:sp>
        <p:nvSpPr>
          <p:cNvPr id="122" name="TextBox 1"/>
          <p:cNvSpPr/>
          <p:nvPr/>
        </p:nvSpPr>
        <p:spPr>
          <a:xfrm>
            <a:off x="498600" y="896040"/>
            <a:ext cx="11138760" cy="54769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500" b="0" strike="noStrike" spc="-1" dirty="0">
                <a:solidFill>
                  <a:srgbClr val="000000"/>
                </a:solidFill>
                <a:latin typeface="Calibri"/>
              </a:rPr>
              <a:t>Scoping (</a:t>
            </a:r>
            <a:r>
              <a:rPr lang="en-US" sz="2500" b="0" strike="noStrike" spc="-1" dirty="0" err="1">
                <a:solidFill>
                  <a:srgbClr val="000000"/>
                </a:solidFill>
                <a:latin typeface="Calibri"/>
              </a:rPr>
              <a:t>tak</a:t>
            </a:r>
            <a:r>
              <a:rPr lang="en-US" sz="2500" b="0" strike="noStrike" spc="-1" dirty="0">
                <a:solidFill>
                  <a:srgbClr val="000000"/>
                </a:solidFill>
                <a:latin typeface="Calibri"/>
              </a:rPr>
              <a:t>, </a:t>
            </a:r>
            <a:r>
              <a:rPr lang="en-US" sz="2500" b="0" strike="noStrike" spc="-1" dirty="0" err="1">
                <a:solidFill>
                  <a:srgbClr val="000000"/>
                </a:solidFill>
                <a:latin typeface="Calibri"/>
              </a:rPr>
              <a:t>ciąg</a:t>
            </a:r>
            <a:r>
              <a:rPr lang="en-US" sz="2500" b="0" strike="noStrike" spc="-1" dirty="0">
                <a:solidFill>
                  <a:srgbClr val="000000"/>
                </a:solidFill>
                <a:latin typeface="Calibri"/>
              </a:rPr>
              <a:t> </a:t>
            </a:r>
            <a:r>
              <a:rPr lang="en-US" sz="2500" b="0" strike="noStrike" spc="-1" dirty="0" err="1">
                <a:solidFill>
                  <a:srgbClr val="000000"/>
                </a:solidFill>
                <a:latin typeface="Calibri"/>
              </a:rPr>
              <a:t>dalszy</a:t>
            </a:r>
            <a:r>
              <a:rPr lang="en-US" sz="2500" b="0" strike="noStrike" spc="-1" dirty="0">
                <a:solidFill>
                  <a:srgbClr val="000000"/>
                </a:solidFill>
                <a:latin typeface="Calibri"/>
              </a:rPr>
              <a:t>!)</a:t>
            </a:r>
            <a:endParaRPr lang="en-US" sz="2500" b="0" strike="noStrike" spc="-1" dirty="0">
              <a:latin typeface="Arial"/>
            </a:endParaRPr>
          </a:p>
          <a:p>
            <a:pPr marL="743040" lvl="1" indent="-285840">
              <a:lnSpc>
                <a:spcPct val="100000"/>
              </a:lnSpc>
              <a:buClr>
                <a:srgbClr val="000000"/>
              </a:buClr>
              <a:buFont typeface="Arial"/>
              <a:buChar char="•"/>
            </a:pPr>
            <a:r>
              <a:rPr lang="en-US" sz="2500" b="0" strike="noStrike" spc="-1" dirty="0" err="1">
                <a:solidFill>
                  <a:srgbClr val="000000"/>
                </a:solidFill>
                <a:latin typeface="Calibri"/>
              </a:rPr>
              <a:t>należy</a:t>
            </a:r>
            <a:r>
              <a:rPr lang="en-US" sz="2500" b="0" strike="noStrike" spc="-1" dirty="0">
                <a:solidFill>
                  <a:srgbClr val="000000"/>
                </a:solidFill>
                <a:latin typeface="Calibri"/>
              </a:rPr>
              <a:t> </a:t>
            </a:r>
            <a:r>
              <a:rPr lang="en-US" sz="2500" b="0" strike="noStrike" spc="-1" dirty="0" err="1">
                <a:solidFill>
                  <a:srgbClr val="000000"/>
                </a:solidFill>
                <a:latin typeface="Calibri"/>
              </a:rPr>
              <a:t>wyszukać</a:t>
            </a:r>
            <a:r>
              <a:rPr lang="en-US" sz="2500" b="0" strike="noStrike" spc="-1" dirty="0">
                <a:solidFill>
                  <a:srgbClr val="000000"/>
                </a:solidFill>
                <a:latin typeface="Calibri"/>
              </a:rPr>
              <a:t> </a:t>
            </a:r>
            <a:r>
              <a:rPr lang="en-US" sz="2500" b="0" strike="noStrike" spc="-1" dirty="0" err="1">
                <a:solidFill>
                  <a:srgbClr val="000000"/>
                </a:solidFill>
                <a:latin typeface="Calibri"/>
              </a:rPr>
              <a:t>i</a:t>
            </a:r>
            <a:r>
              <a:rPr lang="en-US" sz="2500" b="0" strike="noStrike" spc="-1" dirty="0">
                <a:solidFill>
                  <a:srgbClr val="000000"/>
                </a:solidFill>
                <a:latin typeface="Calibri"/>
              </a:rPr>
              <a:t> </a:t>
            </a:r>
            <a:r>
              <a:rPr lang="en-US" sz="2500" b="0" strike="noStrike" spc="-1" dirty="0" err="1">
                <a:solidFill>
                  <a:srgbClr val="000000"/>
                </a:solidFill>
                <a:latin typeface="Calibri"/>
              </a:rPr>
              <a:t>prześledzić</a:t>
            </a:r>
            <a:r>
              <a:rPr lang="en-US" sz="2500" b="0" strike="noStrike" spc="-1" dirty="0">
                <a:solidFill>
                  <a:srgbClr val="000000"/>
                </a:solidFill>
                <a:latin typeface="Calibri"/>
              </a:rPr>
              <a:t> </a:t>
            </a:r>
            <a:r>
              <a:rPr lang="en-US" sz="2500" b="0" strike="noStrike" spc="-1" dirty="0" err="1">
                <a:solidFill>
                  <a:srgbClr val="000000"/>
                </a:solidFill>
                <a:latin typeface="Calibri"/>
              </a:rPr>
              <a:t>wszystkie</a:t>
            </a:r>
            <a:r>
              <a:rPr lang="en-US" sz="2500" b="0" strike="noStrike" spc="-1" dirty="0">
                <a:solidFill>
                  <a:srgbClr val="000000"/>
                </a:solidFill>
                <a:latin typeface="Calibri"/>
              </a:rPr>
              <a:t> </a:t>
            </a:r>
            <a:r>
              <a:rPr lang="en-US" sz="2500" b="0" strike="noStrike" spc="-1" dirty="0" err="1">
                <a:solidFill>
                  <a:srgbClr val="000000"/>
                </a:solidFill>
                <a:latin typeface="Calibri"/>
              </a:rPr>
              <a:t>zdarzenia</a:t>
            </a:r>
            <a:r>
              <a:rPr lang="en-US" sz="2500" b="0" strike="noStrike" spc="-1" dirty="0">
                <a:solidFill>
                  <a:srgbClr val="000000"/>
                </a:solidFill>
                <a:latin typeface="Calibri"/>
              </a:rPr>
              <a:t> </a:t>
            </a:r>
            <a:r>
              <a:rPr lang="en-US" sz="2500" b="0" strike="noStrike" spc="-1" dirty="0" err="1">
                <a:solidFill>
                  <a:srgbClr val="000000"/>
                </a:solidFill>
                <a:latin typeface="Calibri"/>
              </a:rPr>
              <a:t>logowania</a:t>
            </a:r>
            <a:r>
              <a:rPr lang="en-US" sz="2500" b="0" strike="noStrike" spc="-1" dirty="0">
                <a:solidFill>
                  <a:srgbClr val="000000"/>
                </a:solidFill>
                <a:latin typeface="Calibri"/>
              </a:rPr>
              <a:t> (</a:t>
            </a:r>
            <a:r>
              <a:rPr lang="en-US" sz="2500" b="0" strike="noStrike" spc="-1" dirty="0" err="1">
                <a:solidFill>
                  <a:srgbClr val="000000"/>
                </a:solidFill>
                <a:latin typeface="Calibri"/>
              </a:rPr>
              <a:t>udane</a:t>
            </a:r>
            <a:r>
              <a:rPr lang="en-US" sz="2500" b="0" strike="noStrike" spc="-1" dirty="0">
                <a:solidFill>
                  <a:srgbClr val="000000"/>
                </a:solidFill>
                <a:latin typeface="Calibri"/>
              </a:rPr>
              <a:t> </a:t>
            </a:r>
            <a:r>
              <a:rPr lang="en-US" sz="2500" b="0" strike="noStrike" spc="-1" dirty="0" err="1">
                <a:solidFill>
                  <a:srgbClr val="000000"/>
                </a:solidFill>
                <a:latin typeface="Calibri"/>
              </a:rPr>
              <a:t>i</a:t>
            </a:r>
            <a:r>
              <a:rPr lang="en-US" sz="2500" b="0" strike="noStrike" spc="-1" dirty="0">
                <a:solidFill>
                  <a:srgbClr val="000000"/>
                </a:solidFill>
                <a:latin typeface="Calibri"/>
              </a:rPr>
              <a:t> </a:t>
            </a:r>
            <a:r>
              <a:rPr lang="en-US" sz="2500" b="0" strike="noStrike" spc="-1" dirty="0" err="1">
                <a:solidFill>
                  <a:srgbClr val="000000"/>
                </a:solidFill>
                <a:latin typeface="Calibri"/>
              </a:rPr>
              <a:t>nieudane</a:t>
            </a:r>
            <a:r>
              <a:rPr lang="en-US" sz="2500" b="0" strike="noStrike" spc="-1" dirty="0">
                <a:solidFill>
                  <a:srgbClr val="000000"/>
                </a:solidFill>
                <a:latin typeface="Calibri"/>
              </a:rPr>
              <a:t>) </a:t>
            </a:r>
            <a:r>
              <a:rPr lang="en-US" sz="2500" b="0" strike="noStrike" spc="-1" dirty="0" err="1">
                <a:solidFill>
                  <a:srgbClr val="000000"/>
                </a:solidFill>
                <a:latin typeface="Calibri"/>
              </a:rPr>
              <a:t>dla</a:t>
            </a:r>
            <a:r>
              <a:rPr lang="en-US" sz="2500" b="0" strike="noStrike" spc="-1" dirty="0">
                <a:solidFill>
                  <a:srgbClr val="000000"/>
                </a:solidFill>
                <a:latin typeface="Calibri"/>
              </a:rPr>
              <a:t> </a:t>
            </a:r>
            <a:r>
              <a:rPr lang="en-US" sz="2500" b="0" strike="noStrike" spc="-1" dirty="0" err="1">
                <a:solidFill>
                  <a:srgbClr val="000000"/>
                </a:solidFill>
                <a:latin typeface="Calibri"/>
              </a:rPr>
              <a:t>kont</a:t>
            </a:r>
            <a:r>
              <a:rPr lang="en-US" sz="2500" b="0" strike="noStrike" spc="-1" dirty="0">
                <a:solidFill>
                  <a:srgbClr val="000000"/>
                </a:solidFill>
                <a:latin typeface="Calibri"/>
              </a:rPr>
              <a:t> </a:t>
            </a:r>
            <a:r>
              <a:rPr lang="en-US" sz="2500" b="0" strike="noStrike" spc="-1" dirty="0" err="1">
                <a:solidFill>
                  <a:srgbClr val="000000"/>
                </a:solidFill>
                <a:latin typeface="Calibri"/>
              </a:rPr>
              <a:t>użytkowników</a:t>
            </a:r>
            <a:r>
              <a:rPr lang="en-US" sz="2500" b="0" strike="noStrike" spc="-1" dirty="0">
                <a:solidFill>
                  <a:srgbClr val="000000"/>
                </a:solidFill>
                <a:latin typeface="Calibri"/>
              </a:rPr>
              <a:t> </a:t>
            </a:r>
            <a:r>
              <a:rPr lang="en-US" sz="2500" b="0" strike="noStrike" spc="-1" dirty="0" err="1">
                <a:solidFill>
                  <a:srgbClr val="000000"/>
                </a:solidFill>
                <a:latin typeface="Calibri"/>
              </a:rPr>
              <a:t>dotkniętych</a:t>
            </a:r>
            <a:r>
              <a:rPr lang="en-US" sz="2500" b="0" strike="noStrike" spc="-1" dirty="0">
                <a:solidFill>
                  <a:srgbClr val="000000"/>
                </a:solidFill>
                <a:latin typeface="Calibri"/>
              </a:rPr>
              <a:t> </a:t>
            </a:r>
            <a:r>
              <a:rPr lang="en-US" sz="2500" b="0" strike="noStrike" spc="-1" dirty="0" err="1">
                <a:solidFill>
                  <a:srgbClr val="000000"/>
                </a:solidFill>
                <a:latin typeface="Calibri"/>
              </a:rPr>
              <a:t>incydentem</a:t>
            </a:r>
            <a:r>
              <a:rPr lang="en-US" sz="2500" b="0" strike="noStrike" spc="-1" dirty="0">
                <a:solidFill>
                  <a:srgbClr val="000000"/>
                </a:solidFill>
                <a:latin typeface="Calibri"/>
              </a:rPr>
              <a:t>, z </a:t>
            </a:r>
            <a:r>
              <a:rPr lang="en-US" sz="2500" b="0" strike="noStrike" spc="-1" dirty="0" err="1">
                <a:solidFill>
                  <a:srgbClr val="000000"/>
                </a:solidFill>
                <a:latin typeface="Calibri"/>
              </a:rPr>
              <a:t>okresu</a:t>
            </a:r>
            <a:r>
              <a:rPr lang="en-US" sz="2500" b="0" strike="noStrike" spc="-1" dirty="0">
                <a:solidFill>
                  <a:srgbClr val="000000"/>
                </a:solidFill>
                <a:latin typeface="Calibri"/>
              </a:rPr>
              <a:t> </a:t>
            </a:r>
            <a:r>
              <a:rPr lang="en-US" sz="2500" b="0" strike="noStrike" spc="-1" dirty="0" err="1">
                <a:solidFill>
                  <a:srgbClr val="000000"/>
                </a:solidFill>
                <a:latin typeface="Calibri"/>
              </a:rPr>
              <a:t>dookoła</a:t>
            </a:r>
            <a:r>
              <a:rPr lang="en-US" sz="2500" b="0" strike="noStrike" spc="-1" dirty="0">
                <a:solidFill>
                  <a:srgbClr val="000000"/>
                </a:solidFill>
                <a:latin typeface="Calibri"/>
              </a:rPr>
              <a:t> </a:t>
            </a:r>
            <a:r>
              <a:rPr lang="en-US" sz="2500" b="0" strike="noStrike" spc="-1" dirty="0" err="1">
                <a:solidFill>
                  <a:srgbClr val="000000"/>
                </a:solidFill>
                <a:latin typeface="Calibri"/>
              </a:rPr>
              <a:t>incydentu</a:t>
            </a:r>
            <a:r>
              <a:rPr lang="en-US" sz="2500" b="0" strike="noStrike" spc="-1" dirty="0">
                <a:solidFill>
                  <a:srgbClr val="000000"/>
                </a:solidFill>
                <a:latin typeface="Calibri"/>
              </a:rPr>
              <a:t> (np. </a:t>
            </a:r>
            <a:r>
              <a:rPr lang="en-US" sz="2500" b="0" strike="noStrike" spc="-1" dirty="0" err="1">
                <a:solidFill>
                  <a:srgbClr val="000000"/>
                </a:solidFill>
                <a:latin typeface="Calibri"/>
              </a:rPr>
              <a:t>zaczynając</a:t>
            </a:r>
            <a:r>
              <a:rPr lang="en-US" sz="2500" b="0" strike="noStrike" spc="-1" dirty="0">
                <a:solidFill>
                  <a:srgbClr val="000000"/>
                </a:solidFill>
                <a:latin typeface="Calibri"/>
              </a:rPr>
              <a:t> od </a:t>
            </a:r>
            <a:r>
              <a:rPr lang="en-US" sz="2500" b="0" strike="noStrike" spc="-1" dirty="0" err="1">
                <a:solidFill>
                  <a:srgbClr val="000000"/>
                </a:solidFill>
                <a:latin typeface="Calibri"/>
              </a:rPr>
              <a:t>kilku</a:t>
            </a:r>
            <a:r>
              <a:rPr lang="en-US" sz="2500" b="0" strike="noStrike" spc="-1" dirty="0">
                <a:solidFill>
                  <a:srgbClr val="000000"/>
                </a:solidFill>
                <a:latin typeface="Calibri"/>
              </a:rPr>
              <a:t> </a:t>
            </a:r>
            <a:r>
              <a:rPr lang="en-US" sz="2500" b="0" strike="noStrike" spc="-1" dirty="0" err="1">
                <a:solidFill>
                  <a:srgbClr val="000000"/>
                </a:solidFill>
                <a:latin typeface="Calibri"/>
              </a:rPr>
              <a:t>dni</a:t>
            </a:r>
            <a:r>
              <a:rPr lang="en-US" sz="2500" b="0" strike="noStrike" spc="-1" dirty="0">
                <a:solidFill>
                  <a:srgbClr val="000000"/>
                </a:solidFill>
                <a:latin typeface="Calibri"/>
              </a:rPr>
              <a:t> </a:t>
            </a:r>
            <a:r>
              <a:rPr lang="en-US" sz="2500" b="0" strike="noStrike" spc="-1" dirty="0" err="1">
                <a:solidFill>
                  <a:srgbClr val="000000"/>
                </a:solidFill>
                <a:latin typeface="Calibri"/>
              </a:rPr>
              <a:t>przed</a:t>
            </a:r>
            <a:r>
              <a:rPr lang="en-US" sz="2500" b="0" strike="noStrike" spc="-1" dirty="0">
                <a:solidFill>
                  <a:srgbClr val="000000"/>
                </a:solidFill>
                <a:latin typeface="Calibri"/>
              </a:rPr>
              <a:t>, </a:t>
            </a:r>
            <a:r>
              <a:rPr lang="en-US" sz="2500" b="0" strike="noStrike" spc="-1" dirty="0" err="1">
                <a:solidFill>
                  <a:srgbClr val="000000"/>
                </a:solidFill>
                <a:latin typeface="Calibri"/>
              </a:rPr>
              <a:t>kończąc</a:t>
            </a:r>
            <a:r>
              <a:rPr lang="en-US" sz="2500" b="0" strike="noStrike" spc="-1" dirty="0">
                <a:solidFill>
                  <a:srgbClr val="000000"/>
                </a:solidFill>
                <a:latin typeface="Calibri"/>
              </a:rPr>
              <a:t> </a:t>
            </a:r>
            <a:r>
              <a:rPr lang="en-US" sz="2500" b="0" strike="noStrike" spc="-1" dirty="0" err="1">
                <a:solidFill>
                  <a:srgbClr val="000000"/>
                </a:solidFill>
                <a:latin typeface="Calibri"/>
              </a:rPr>
              <a:t>na</a:t>
            </a:r>
            <a:r>
              <a:rPr lang="en-US" sz="2500" b="0" strike="noStrike" spc="-1" dirty="0">
                <a:solidFill>
                  <a:srgbClr val="000000"/>
                </a:solidFill>
                <a:latin typeface="Calibri"/>
              </a:rPr>
              <a:t> </a:t>
            </a:r>
            <a:r>
              <a:rPr lang="en-US" sz="2500" b="0" strike="noStrike" spc="-1" dirty="0" err="1">
                <a:solidFill>
                  <a:srgbClr val="000000"/>
                </a:solidFill>
                <a:latin typeface="Calibri"/>
              </a:rPr>
              <a:t>czasie</a:t>
            </a:r>
            <a:r>
              <a:rPr lang="en-US" sz="2500" b="0" strike="noStrike" spc="-1" dirty="0">
                <a:solidFill>
                  <a:srgbClr val="000000"/>
                </a:solidFill>
                <a:latin typeface="Calibri"/>
              </a:rPr>
              <a:t> </a:t>
            </a:r>
            <a:r>
              <a:rPr lang="en-US" sz="2500" b="0" strike="noStrike" spc="-1" dirty="0" err="1">
                <a:solidFill>
                  <a:srgbClr val="000000"/>
                </a:solidFill>
                <a:latin typeface="Calibri"/>
              </a:rPr>
              <a:t>teraźniejszym</a:t>
            </a:r>
            <a:r>
              <a:rPr lang="en-US" sz="2500" b="0" strike="noStrike" spc="-1" dirty="0">
                <a:solidFill>
                  <a:srgbClr val="000000"/>
                </a:solidFill>
                <a:latin typeface="Calibri"/>
              </a:rPr>
              <a:t>)</a:t>
            </a:r>
            <a:endParaRPr lang="en-US" sz="2500" b="0" strike="noStrike" spc="-1" dirty="0">
              <a:latin typeface="Arial"/>
            </a:endParaRPr>
          </a:p>
          <a:p>
            <a:pPr marL="743040" lvl="1" indent="-285840">
              <a:lnSpc>
                <a:spcPct val="100000"/>
              </a:lnSpc>
              <a:buClr>
                <a:srgbClr val="000000"/>
              </a:buClr>
              <a:buFont typeface="Arial"/>
              <a:buChar char="•"/>
            </a:pPr>
            <a:r>
              <a:rPr lang="en-US" sz="2500" b="0" strike="noStrike" spc="-1" dirty="0" err="1">
                <a:solidFill>
                  <a:srgbClr val="000000"/>
                </a:solidFill>
                <a:latin typeface="Calibri"/>
              </a:rPr>
              <a:t>pozwoli</a:t>
            </a:r>
            <a:r>
              <a:rPr lang="en-US" sz="2500" b="0" strike="noStrike" spc="-1" dirty="0">
                <a:solidFill>
                  <a:srgbClr val="000000"/>
                </a:solidFill>
                <a:latin typeface="Calibri"/>
              </a:rPr>
              <a:t> to </a:t>
            </a:r>
            <a:r>
              <a:rPr lang="en-US" sz="2500" b="0" strike="noStrike" spc="-1" dirty="0" err="1">
                <a:solidFill>
                  <a:srgbClr val="000000"/>
                </a:solidFill>
                <a:latin typeface="Calibri"/>
              </a:rPr>
              <a:t>na</a:t>
            </a:r>
            <a:r>
              <a:rPr lang="en-US" sz="2500" b="0" strike="noStrike" spc="-1" dirty="0">
                <a:solidFill>
                  <a:srgbClr val="000000"/>
                </a:solidFill>
                <a:latin typeface="Calibri"/>
              </a:rPr>
              <a:t>:</a:t>
            </a:r>
            <a:endParaRPr lang="en-US" sz="2500" b="0" strike="noStrike" spc="-1" dirty="0">
              <a:latin typeface="Arial"/>
            </a:endParaRPr>
          </a:p>
          <a:p>
            <a:pPr marL="1200240" lvl="2" indent="-285840">
              <a:lnSpc>
                <a:spcPct val="100000"/>
              </a:lnSpc>
              <a:buClr>
                <a:srgbClr val="000000"/>
              </a:buClr>
              <a:buFont typeface="Arial"/>
              <a:buChar char="•"/>
            </a:pPr>
            <a:r>
              <a:rPr lang="en-US" sz="2500" b="0" strike="noStrike" spc="-1" dirty="0" err="1">
                <a:solidFill>
                  <a:srgbClr val="000000"/>
                </a:solidFill>
                <a:latin typeface="Calibri"/>
              </a:rPr>
              <a:t>rozpoznanie</a:t>
            </a:r>
            <a:r>
              <a:rPr lang="en-US" sz="2500" b="0" strike="noStrike" spc="-1" dirty="0">
                <a:solidFill>
                  <a:srgbClr val="000000"/>
                </a:solidFill>
                <a:latin typeface="Calibri"/>
              </a:rPr>
              <a:t> </a:t>
            </a:r>
            <a:r>
              <a:rPr lang="en-US" sz="2500" b="0" strike="noStrike" spc="-1" dirty="0" err="1">
                <a:solidFill>
                  <a:srgbClr val="000000"/>
                </a:solidFill>
                <a:latin typeface="Calibri"/>
              </a:rPr>
              <a:t>prób</a:t>
            </a:r>
            <a:r>
              <a:rPr lang="en-US" sz="2500" b="0" strike="noStrike" spc="-1" dirty="0">
                <a:solidFill>
                  <a:srgbClr val="000000"/>
                </a:solidFill>
                <a:latin typeface="Calibri"/>
              </a:rPr>
              <a:t> </a:t>
            </a:r>
            <a:r>
              <a:rPr lang="en-US" sz="2500" b="0" strike="noStrike" spc="-1" dirty="0" err="1">
                <a:solidFill>
                  <a:srgbClr val="000000"/>
                </a:solidFill>
                <a:latin typeface="Calibri"/>
              </a:rPr>
              <a:t>posłużenia</a:t>
            </a:r>
            <a:r>
              <a:rPr lang="en-US" sz="2500" b="0" strike="noStrike" spc="-1" dirty="0">
                <a:solidFill>
                  <a:srgbClr val="000000"/>
                </a:solidFill>
                <a:latin typeface="Calibri"/>
              </a:rPr>
              <a:t> </a:t>
            </a:r>
            <a:r>
              <a:rPr lang="en-US" sz="2500" b="0" strike="noStrike" spc="-1" dirty="0" err="1">
                <a:solidFill>
                  <a:srgbClr val="000000"/>
                </a:solidFill>
                <a:latin typeface="Calibri"/>
              </a:rPr>
              <a:t>się</a:t>
            </a:r>
            <a:r>
              <a:rPr lang="en-US" sz="2500" b="0" strike="noStrike" spc="-1" dirty="0">
                <a:solidFill>
                  <a:srgbClr val="000000"/>
                </a:solidFill>
                <a:latin typeface="Calibri"/>
              </a:rPr>
              <a:t> </a:t>
            </a:r>
            <a:r>
              <a:rPr lang="en-US" sz="2500" b="0" strike="noStrike" spc="-1" dirty="0" err="1">
                <a:solidFill>
                  <a:srgbClr val="000000"/>
                </a:solidFill>
                <a:latin typeface="Calibri"/>
              </a:rPr>
              <a:t>skompromitowanymi</a:t>
            </a:r>
            <a:r>
              <a:rPr lang="en-US" sz="2500" b="0" strike="noStrike" spc="-1" dirty="0">
                <a:solidFill>
                  <a:srgbClr val="000000"/>
                </a:solidFill>
                <a:latin typeface="Calibri"/>
              </a:rPr>
              <a:t> </a:t>
            </a:r>
            <a:r>
              <a:rPr lang="en-US" sz="2500" b="0" strike="noStrike" spc="-1" dirty="0" err="1">
                <a:solidFill>
                  <a:srgbClr val="000000"/>
                </a:solidFill>
                <a:latin typeface="Calibri"/>
              </a:rPr>
              <a:t>poświadczeniami</a:t>
            </a:r>
            <a:r>
              <a:rPr lang="en-US" sz="2500" b="0" strike="noStrike" spc="-1" dirty="0">
                <a:solidFill>
                  <a:srgbClr val="000000"/>
                </a:solidFill>
                <a:latin typeface="Calibri"/>
              </a:rPr>
              <a:t> po </a:t>
            </a:r>
            <a:r>
              <a:rPr lang="en-US" sz="2500" b="0" strike="noStrike" spc="-1" dirty="0" err="1">
                <a:solidFill>
                  <a:srgbClr val="000000"/>
                </a:solidFill>
                <a:latin typeface="Calibri"/>
              </a:rPr>
              <a:t>wymuszeniu</a:t>
            </a:r>
            <a:r>
              <a:rPr lang="en-US" sz="2500" b="0" strike="noStrike" spc="-1" dirty="0">
                <a:solidFill>
                  <a:srgbClr val="000000"/>
                </a:solidFill>
                <a:latin typeface="Calibri"/>
              </a:rPr>
              <a:t> ich </a:t>
            </a:r>
            <a:r>
              <a:rPr lang="en-US" sz="2500" b="0" strike="noStrike" spc="-1" dirty="0" err="1">
                <a:solidFill>
                  <a:srgbClr val="000000"/>
                </a:solidFill>
                <a:latin typeface="Calibri"/>
              </a:rPr>
              <a:t>zmiany</a:t>
            </a:r>
            <a:r>
              <a:rPr lang="en-US" sz="2500" b="0" strike="noStrike" spc="-1" dirty="0">
                <a:solidFill>
                  <a:srgbClr val="000000"/>
                </a:solidFill>
                <a:latin typeface="Calibri"/>
              </a:rPr>
              <a:t> (a </a:t>
            </a:r>
            <a:r>
              <a:rPr lang="en-US" sz="2500" b="0" strike="noStrike" spc="-1" dirty="0" err="1">
                <a:solidFill>
                  <a:srgbClr val="000000"/>
                </a:solidFill>
                <a:latin typeface="Calibri"/>
              </a:rPr>
              <a:t>wraz</a:t>
            </a:r>
            <a:r>
              <a:rPr lang="en-US" sz="2500" b="0" strike="noStrike" spc="-1" dirty="0">
                <a:solidFill>
                  <a:srgbClr val="000000"/>
                </a:solidFill>
                <a:latin typeface="Calibri"/>
              </a:rPr>
              <a:t> z </a:t>
            </a:r>
            <a:r>
              <a:rPr lang="en-US" sz="2500" b="0" strike="noStrike" spc="-1" dirty="0" err="1">
                <a:solidFill>
                  <a:srgbClr val="000000"/>
                </a:solidFill>
                <a:latin typeface="Calibri"/>
              </a:rPr>
              <a:t>tym</a:t>
            </a:r>
            <a:r>
              <a:rPr lang="en-US" sz="2500" b="0" strike="noStrike" spc="-1" dirty="0">
                <a:solidFill>
                  <a:srgbClr val="000000"/>
                </a:solidFill>
                <a:latin typeface="Calibri"/>
              </a:rPr>
              <a:t> </a:t>
            </a:r>
            <a:r>
              <a:rPr lang="en-US" sz="2500" b="0" strike="noStrike" spc="-1" dirty="0" err="1">
                <a:solidFill>
                  <a:srgbClr val="000000"/>
                </a:solidFill>
                <a:latin typeface="Calibri"/>
              </a:rPr>
              <a:t>odkrycie</a:t>
            </a:r>
            <a:r>
              <a:rPr lang="en-US" sz="2500" b="0" strike="noStrike" spc="-1" dirty="0">
                <a:solidFill>
                  <a:srgbClr val="000000"/>
                </a:solidFill>
                <a:latin typeface="Calibri"/>
              </a:rPr>
              <a:t> </a:t>
            </a:r>
            <a:r>
              <a:rPr lang="en-US" sz="2500" b="0" strike="noStrike" spc="-1" dirty="0" err="1">
                <a:solidFill>
                  <a:srgbClr val="000000"/>
                </a:solidFill>
                <a:latin typeface="Calibri"/>
              </a:rPr>
              <a:t>nowych</a:t>
            </a:r>
            <a:r>
              <a:rPr lang="en-US" sz="2500" b="0" strike="noStrike" spc="-1" dirty="0">
                <a:solidFill>
                  <a:srgbClr val="000000"/>
                </a:solidFill>
                <a:latin typeface="Calibri"/>
              </a:rPr>
              <a:t> </a:t>
            </a:r>
            <a:r>
              <a:rPr lang="en-US" sz="2500" b="0" strike="noStrike" spc="-1" dirty="0" err="1">
                <a:solidFill>
                  <a:srgbClr val="000000"/>
                </a:solidFill>
                <a:latin typeface="Calibri"/>
              </a:rPr>
              <a:t>adresów</a:t>
            </a:r>
            <a:r>
              <a:rPr lang="en-US" sz="2500" b="0" strike="noStrike" spc="-1" dirty="0">
                <a:solidFill>
                  <a:srgbClr val="000000"/>
                </a:solidFill>
                <a:latin typeface="Calibri"/>
              </a:rPr>
              <a:t> IP </a:t>
            </a:r>
            <a:r>
              <a:rPr lang="en-US" sz="2500" b="0" strike="noStrike" spc="-1" dirty="0" err="1">
                <a:solidFill>
                  <a:srgbClr val="000000"/>
                </a:solidFill>
                <a:latin typeface="Calibri"/>
              </a:rPr>
              <a:t>należących</a:t>
            </a:r>
            <a:r>
              <a:rPr lang="en-US" sz="2500" b="0" strike="noStrike" spc="-1" dirty="0">
                <a:solidFill>
                  <a:srgbClr val="000000"/>
                </a:solidFill>
                <a:latin typeface="Calibri"/>
              </a:rPr>
              <a:t> do </a:t>
            </a:r>
            <a:r>
              <a:rPr lang="en-US" sz="2500" b="0" strike="noStrike" spc="-1" dirty="0" err="1">
                <a:solidFill>
                  <a:srgbClr val="000000"/>
                </a:solidFill>
                <a:latin typeface="Calibri"/>
              </a:rPr>
              <a:t>atakującego</a:t>
            </a:r>
            <a:r>
              <a:rPr lang="en-US" sz="2500" b="0" strike="noStrike" spc="-1" dirty="0">
                <a:solidFill>
                  <a:srgbClr val="000000"/>
                </a:solidFill>
                <a:latin typeface="Calibri"/>
              </a:rPr>
              <a:t>!)</a:t>
            </a:r>
            <a:endParaRPr lang="en-US" sz="2500" b="0" strike="noStrike" spc="-1" dirty="0">
              <a:latin typeface="Arial"/>
            </a:endParaRPr>
          </a:p>
          <a:p>
            <a:pPr marL="1200240" lvl="2" indent="-285840">
              <a:lnSpc>
                <a:spcPct val="100000"/>
              </a:lnSpc>
              <a:buClr>
                <a:srgbClr val="000000"/>
              </a:buClr>
              <a:buFont typeface="Arial"/>
              <a:buChar char="•"/>
            </a:pPr>
            <a:r>
              <a:rPr lang="en-US" sz="2500" b="0" strike="noStrike" spc="-1" dirty="0" err="1">
                <a:solidFill>
                  <a:srgbClr val="000000"/>
                </a:solidFill>
                <a:latin typeface="Calibri"/>
              </a:rPr>
              <a:t>ustalenie</a:t>
            </a:r>
            <a:r>
              <a:rPr lang="en-US" sz="2500" b="0" strike="noStrike" spc="-1" dirty="0">
                <a:solidFill>
                  <a:srgbClr val="000000"/>
                </a:solidFill>
                <a:latin typeface="Calibri"/>
              </a:rPr>
              <a:t>, </a:t>
            </a:r>
            <a:r>
              <a:rPr lang="en-US" sz="2500" b="0" strike="noStrike" spc="-1" dirty="0" err="1">
                <a:solidFill>
                  <a:srgbClr val="000000"/>
                </a:solidFill>
                <a:latin typeface="Calibri"/>
              </a:rPr>
              <a:t>jakimi</a:t>
            </a:r>
            <a:r>
              <a:rPr lang="en-US" sz="2500" b="0" strike="noStrike" spc="-1" dirty="0">
                <a:solidFill>
                  <a:srgbClr val="000000"/>
                </a:solidFill>
                <a:latin typeface="Calibri"/>
              </a:rPr>
              <a:t> </a:t>
            </a:r>
            <a:r>
              <a:rPr lang="en-US" sz="2500" b="0" strike="noStrike" spc="-1" dirty="0" err="1">
                <a:solidFill>
                  <a:srgbClr val="000000"/>
                </a:solidFill>
                <a:latin typeface="Calibri"/>
              </a:rPr>
              <a:t>adresami</a:t>
            </a:r>
            <a:r>
              <a:rPr lang="en-US" sz="2500" b="0" strike="noStrike" spc="-1" dirty="0">
                <a:solidFill>
                  <a:srgbClr val="000000"/>
                </a:solidFill>
                <a:latin typeface="Calibri"/>
              </a:rPr>
              <a:t> IP </a:t>
            </a:r>
            <a:r>
              <a:rPr lang="en-US" sz="2500" b="0" strike="noStrike" spc="-1" dirty="0" err="1">
                <a:solidFill>
                  <a:srgbClr val="000000"/>
                </a:solidFill>
                <a:latin typeface="Calibri"/>
              </a:rPr>
              <a:t>użytkownicy</a:t>
            </a:r>
            <a:r>
              <a:rPr lang="en-US" sz="2500" b="0" strike="noStrike" spc="-1" dirty="0">
                <a:solidFill>
                  <a:srgbClr val="000000"/>
                </a:solidFill>
                <a:latin typeface="Calibri"/>
              </a:rPr>
              <a:t> </a:t>
            </a:r>
            <a:r>
              <a:rPr lang="en-US" sz="2500" b="0" strike="noStrike" spc="-1" dirty="0" err="1">
                <a:solidFill>
                  <a:srgbClr val="000000"/>
                </a:solidFill>
                <a:latin typeface="Calibri"/>
              </a:rPr>
              <a:t>posługiwali</a:t>
            </a:r>
            <a:r>
              <a:rPr lang="en-US" sz="2500" b="0" strike="noStrike" spc="-1" dirty="0">
                <a:solidFill>
                  <a:srgbClr val="000000"/>
                </a:solidFill>
                <a:latin typeface="Calibri"/>
              </a:rPr>
              <a:t> </a:t>
            </a:r>
            <a:r>
              <a:rPr lang="en-US" sz="2500" b="0" strike="noStrike" spc="-1" dirty="0" err="1">
                <a:solidFill>
                  <a:srgbClr val="000000"/>
                </a:solidFill>
                <a:latin typeface="Calibri"/>
              </a:rPr>
              <a:t>się</a:t>
            </a:r>
            <a:r>
              <a:rPr lang="en-US" sz="2500" b="0" strike="noStrike" spc="-1" dirty="0">
                <a:solidFill>
                  <a:srgbClr val="000000"/>
                </a:solidFill>
                <a:latin typeface="Calibri"/>
              </a:rPr>
              <a:t> </a:t>
            </a:r>
            <a:r>
              <a:rPr lang="en-US" sz="2500" b="0" strike="noStrike" spc="-1" dirty="0" err="1">
                <a:solidFill>
                  <a:srgbClr val="000000"/>
                </a:solidFill>
                <a:latin typeface="Calibri"/>
              </a:rPr>
              <a:t>na</a:t>
            </a:r>
            <a:r>
              <a:rPr lang="en-US" sz="2500" b="0" strike="noStrike" spc="-1" dirty="0">
                <a:solidFill>
                  <a:srgbClr val="000000"/>
                </a:solidFill>
                <a:latin typeface="Calibri"/>
              </a:rPr>
              <a:t> co </a:t>
            </a:r>
            <a:r>
              <a:rPr lang="en-US" sz="2500" b="0" strike="noStrike" spc="-1" dirty="0" err="1">
                <a:solidFill>
                  <a:srgbClr val="000000"/>
                </a:solidFill>
                <a:latin typeface="Calibri"/>
              </a:rPr>
              <a:t>dzień</a:t>
            </a:r>
            <a:r>
              <a:rPr lang="en-US" sz="2500" b="0" strike="noStrike" spc="-1" dirty="0">
                <a:solidFill>
                  <a:srgbClr val="000000"/>
                </a:solidFill>
                <a:latin typeface="Calibri"/>
              </a:rPr>
              <a:t>, </a:t>
            </a:r>
            <a:r>
              <a:rPr lang="en-US" sz="2500" b="0" strike="noStrike" spc="-1" dirty="0" err="1">
                <a:solidFill>
                  <a:srgbClr val="000000"/>
                </a:solidFill>
                <a:latin typeface="Calibri"/>
              </a:rPr>
              <a:t>zanim</a:t>
            </a:r>
            <a:r>
              <a:rPr lang="en-US" sz="2500" b="0" strike="noStrike" spc="-1" dirty="0">
                <a:solidFill>
                  <a:srgbClr val="000000"/>
                </a:solidFill>
                <a:latin typeface="Calibri"/>
              </a:rPr>
              <a:t> </a:t>
            </a:r>
            <a:r>
              <a:rPr lang="en-US" sz="2500" b="0" strike="noStrike" spc="-1" dirty="0" err="1">
                <a:solidFill>
                  <a:srgbClr val="000000"/>
                </a:solidFill>
                <a:latin typeface="Calibri"/>
              </a:rPr>
              <a:t>doszło</a:t>
            </a:r>
            <a:r>
              <a:rPr lang="en-US" sz="2500" b="0" strike="noStrike" spc="-1" dirty="0">
                <a:solidFill>
                  <a:srgbClr val="000000"/>
                </a:solidFill>
                <a:latin typeface="Calibri"/>
              </a:rPr>
              <a:t> do </a:t>
            </a:r>
            <a:r>
              <a:rPr lang="en-US" sz="2500" b="0" strike="noStrike" spc="-1" dirty="0" err="1">
                <a:solidFill>
                  <a:srgbClr val="000000"/>
                </a:solidFill>
                <a:latin typeface="Calibri"/>
              </a:rPr>
              <a:t>incydentu</a:t>
            </a:r>
            <a:endParaRPr lang="en-US" sz="2500" b="0" strike="noStrike" spc="-1" dirty="0">
              <a:latin typeface="Arial"/>
            </a:endParaRPr>
          </a:p>
          <a:p>
            <a:pPr marL="1657440" lvl="3" indent="-285840">
              <a:lnSpc>
                <a:spcPct val="100000"/>
              </a:lnSpc>
              <a:buClr>
                <a:srgbClr val="000000"/>
              </a:buClr>
              <a:buFont typeface="Arial"/>
              <a:buChar char="•"/>
            </a:pPr>
            <a:r>
              <a:rPr lang="en-US" sz="2500" b="0" strike="noStrike" spc="-1" dirty="0">
                <a:solidFill>
                  <a:srgbClr val="000000"/>
                </a:solidFill>
                <a:latin typeface="Calibri"/>
              </a:rPr>
              <a:t>to </a:t>
            </a:r>
            <a:r>
              <a:rPr lang="en-US" sz="2500" b="0" strike="noStrike" spc="-1" dirty="0" err="1">
                <a:solidFill>
                  <a:srgbClr val="000000"/>
                </a:solidFill>
                <a:latin typeface="Calibri"/>
              </a:rPr>
              <a:t>pozwala</a:t>
            </a:r>
            <a:r>
              <a:rPr lang="en-US" sz="2500" b="0" strike="noStrike" spc="-1" dirty="0">
                <a:solidFill>
                  <a:srgbClr val="000000"/>
                </a:solidFill>
                <a:latin typeface="Calibri"/>
              </a:rPr>
              <a:t> </a:t>
            </a:r>
            <a:r>
              <a:rPr lang="en-US" sz="2500" b="0" strike="noStrike" spc="-1" dirty="0" err="1">
                <a:solidFill>
                  <a:srgbClr val="000000"/>
                </a:solidFill>
                <a:latin typeface="Calibri"/>
              </a:rPr>
              <a:t>na</a:t>
            </a:r>
            <a:r>
              <a:rPr lang="en-US" sz="2500" b="0" strike="noStrike" spc="-1" dirty="0">
                <a:solidFill>
                  <a:srgbClr val="000000"/>
                </a:solidFill>
                <a:latin typeface="Calibri"/>
              </a:rPr>
              <a:t> </a:t>
            </a:r>
            <a:r>
              <a:rPr lang="en-US" sz="2500" b="0" strike="noStrike" spc="-1" dirty="0" err="1">
                <a:solidFill>
                  <a:srgbClr val="000000"/>
                </a:solidFill>
                <a:latin typeface="Calibri"/>
              </a:rPr>
              <a:t>rozpoznanie</a:t>
            </a:r>
            <a:r>
              <a:rPr lang="en-US" sz="2500" b="0" strike="noStrike" spc="-1" dirty="0">
                <a:solidFill>
                  <a:srgbClr val="000000"/>
                </a:solidFill>
                <a:latin typeface="Calibri"/>
              </a:rPr>
              <a:t> </a:t>
            </a:r>
            <a:r>
              <a:rPr lang="en-US" sz="2500" b="0" strike="noStrike" spc="-1" dirty="0" err="1">
                <a:solidFill>
                  <a:srgbClr val="000000"/>
                </a:solidFill>
                <a:latin typeface="Calibri"/>
              </a:rPr>
              <a:t>udanych</a:t>
            </a:r>
            <a:r>
              <a:rPr lang="en-US" sz="2500" b="0" strike="noStrike" spc="-1" dirty="0">
                <a:solidFill>
                  <a:srgbClr val="000000"/>
                </a:solidFill>
                <a:latin typeface="Calibri"/>
              </a:rPr>
              <a:t> </a:t>
            </a:r>
            <a:r>
              <a:rPr lang="en-US" sz="2500" b="0" strike="noStrike" spc="-1" dirty="0" err="1">
                <a:solidFill>
                  <a:srgbClr val="000000"/>
                </a:solidFill>
                <a:latin typeface="Calibri"/>
              </a:rPr>
              <a:t>logowań</a:t>
            </a:r>
            <a:r>
              <a:rPr lang="en-US" sz="2500" b="0" strike="noStrike" spc="-1" dirty="0">
                <a:solidFill>
                  <a:srgbClr val="000000"/>
                </a:solidFill>
                <a:latin typeface="Calibri"/>
              </a:rPr>
              <a:t> z </a:t>
            </a:r>
            <a:r>
              <a:rPr lang="en-US" sz="2500" b="0" strike="noStrike" spc="-1" dirty="0" err="1">
                <a:solidFill>
                  <a:srgbClr val="000000"/>
                </a:solidFill>
                <a:latin typeface="Calibri"/>
              </a:rPr>
              <a:t>pomocą</a:t>
            </a:r>
            <a:r>
              <a:rPr lang="en-US" sz="2500" b="0" strike="noStrike" spc="-1" dirty="0">
                <a:solidFill>
                  <a:srgbClr val="000000"/>
                </a:solidFill>
                <a:latin typeface="Calibri"/>
              </a:rPr>
              <a:t> </a:t>
            </a:r>
            <a:r>
              <a:rPr lang="en-US" sz="2500" b="0" strike="noStrike" spc="-1" dirty="0" err="1">
                <a:solidFill>
                  <a:srgbClr val="000000"/>
                </a:solidFill>
                <a:latin typeface="Calibri"/>
              </a:rPr>
              <a:t>skompromitowanych</a:t>
            </a:r>
            <a:r>
              <a:rPr lang="en-US" sz="2500" b="0" strike="noStrike" spc="-1" dirty="0">
                <a:solidFill>
                  <a:srgbClr val="000000"/>
                </a:solidFill>
                <a:latin typeface="Calibri"/>
              </a:rPr>
              <a:t> </a:t>
            </a:r>
            <a:r>
              <a:rPr lang="en-US" sz="2500" b="0" strike="noStrike" spc="-1" dirty="0" err="1">
                <a:solidFill>
                  <a:srgbClr val="000000"/>
                </a:solidFill>
                <a:latin typeface="Calibri"/>
              </a:rPr>
              <a:t>poświadczeń</a:t>
            </a:r>
            <a:r>
              <a:rPr lang="en-US" sz="2500" b="0" strike="noStrike" spc="-1" dirty="0">
                <a:solidFill>
                  <a:srgbClr val="000000"/>
                </a:solidFill>
                <a:latin typeface="Calibri"/>
              </a:rPr>
              <a:t> - </a:t>
            </a:r>
            <a:r>
              <a:rPr lang="en-US" sz="2500" b="0" strike="noStrike" spc="-1" dirty="0" err="1">
                <a:solidFill>
                  <a:srgbClr val="000000"/>
                </a:solidFill>
                <a:latin typeface="Calibri"/>
              </a:rPr>
              <a:t>rozpoznanie</a:t>
            </a:r>
            <a:r>
              <a:rPr lang="en-US" sz="2500" b="0" strike="noStrike" spc="-1" dirty="0">
                <a:solidFill>
                  <a:srgbClr val="000000"/>
                </a:solidFill>
                <a:latin typeface="Calibri"/>
              </a:rPr>
              <a:t> </a:t>
            </a:r>
            <a:r>
              <a:rPr lang="en-US" sz="2500" b="0" strike="noStrike" spc="-1" dirty="0" err="1">
                <a:solidFill>
                  <a:srgbClr val="000000"/>
                </a:solidFill>
                <a:latin typeface="Calibri"/>
              </a:rPr>
              <a:t>udanego</a:t>
            </a:r>
            <a:r>
              <a:rPr lang="en-US" sz="2500" b="0" strike="noStrike" spc="-1" dirty="0">
                <a:solidFill>
                  <a:srgbClr val="000000"/>
                </a:solidFill>
                <a:latin typeface="Calibri"/>
              </a:rPr>
              <a:t> </a:t>
            </a:r>
            <a:r>
              <a:rPr lang="en-US" sz="2500" b="0" strike="noStrike" spc="-1" dirty="0" err="1">
                <a:solidFill>
                  <a:srgbClr val="000000"/>
                </a:solidFill>
                <a:latin typeface="Calibri"/>
              </a:rPr>
              <a:t>ataku</a:t>
            </a:r>
            <a:r>
              <a:rPr lang="en-US" sz="2500" b="0" strike="noStrike" spc="-1" dirty="0">
                <a:solidFill>
                  <a:srgbClr val="000000"/>
                </a:solidFill>
                <a:latin typeface="Calibri"/>
              </a:rPr>
              <a:t> (</a:t>
            </a:r>
            <a:r>
              <a:rPr lang="pl-PL" sz="2500" b="0" strike="noStrike" spc="-1" dirty="0">
                <a:solidFill>
                  <a:srgbClr val="000000"/>
                </a:solidFill>
                <a:latin typeface="Calibri"/>
              </a:rPr>
              <a:t>gdyby </a:t>
            </a:r>
            <a:r>
              <a:rPr lang="en-US" sz="2500" b="0" strike="noStrike" spc="-1" dirty="0" err="1">
                <a:solidFill>
                  <a:srgbClr val="000000"/>
                </a:solidFill>
                <a:latin typeface="Calibri"/>
              </a:rPr>
              <a:t>źródłowy</a:t>
            </a:r>
            <a:r>
              <a:rPr lang="en-US" sz="2500" b="0" strike="noStrike" spc="-1" dirty="0">
                <a:solidFill>
                  <a:srgbClr val="000000"/>
                </a:solidFill>
                <a:latin typeface="Calibri"/>
              </a:rPr>
              <a:t> </a:t>
            </a:r>
            <a:r>
              <a:rPr lang="en-US" sz="2500" b="0" strike="noStrike" spc="-1" dirty="0" err="1">
                <a:solidFill>
                  <a:srgbClr val="000000"/>
                </a:solidFill>
                <a:latin typeface="Calibri"/>
              </a:rPr>
              <a:t>adres</a:t>
            </a:r>
            <a:r>
              <a:rPr lang="en-US" sz="2500" b="0" strike="noStrike" spc="-1" dirty="0">
                <a:solidFill>
                  <a:srgbClr val="000000"/>
                </a:solidFill>
                <a:latin typeface="Calibri"/>
              </a:rPr>
              <a:t> IP/system/</a:t>
            </a:r>
            <a:r>
              <a:rPr lang="en-US" sz="2500" b="0" strike="noStrike" spc="-1" dirty="0" err="1">
                <a:solidFill>
                  <a:srgbClr val="000000"/>
                </a:solidFill>
                <a:latin typeface="Calibri"/>
              </a:rPr>
              <a:t>przeglądarka</a:t>
            </a:r>
            <a:r>
              <a:rPr lang="en-US" sz="2500" b="0" strike="noStrike" spc="-1" dirty="0">
                <a:solidFill>
                  <a:srgbClr val="000000"/>
                </a:solidFill>
                <a:latin typeface="Calibri"/>
              </a:rPr>
              <a:t>/</a:t>
            </a:r>
            <a:r>
              <a:rPr lang="en-US" sz="2500" b="0" strike="noStrike" spc="-1" dirty="0" err="1">
                <a:solidFill>
                  <a:srgbClr val="000000"/>
                </a:solidFill>
                <a:latin typeface="Calibri"/>
              </a:rPr>
              <a:t>klient</a:t>
            </a:r>
            <a:r>
              <a:rPr lang="en-US" sz="2500" b="0" strike="noStrike" spc="-1" dirty="0">
                <a:solidFill>
                  <a:srgbClr val="000000"/>
                </a:solidFill>
                <a:latin typeface="Calibri"/>
              </a:rPr>
              <a:t> </a:t>
            </a:r>
            <a:r>
              <a:rPr lang="en-US" sz="2500" b="0" strike="noStrike" spc="-1" dirty="0" err="1">
                <a:solidFill>
                  <a:srgbClr val="000000"/>
                </a:solidFill>
                <a:latin typeface="Calibri"/>
              </a:rPr>
              <a:t>będzie</a:t>
            </a:r>
            <a:r>
              <a:rPr lang="en-US" sz="2500" b="0" strike="noStrike" spc="-1" dirty="0">
                <a:solidFill>
                  <a:srgbClr val="000000"/>
                </a:solidFill>
                <a:latin typeface="Calibri"/>
              </a:rPr>
              <a:t> </a:t>
            </a:r>
            <a:r>
              <a:rPr lang="en-US" sz="2500" b="0" strike="noStrike" spc="-1" dirty="0" err="1">
                <a:solidFill>
                  <a:srgbClr val="000000"/>
                </a:solidFill>
                <a:latin typeface="Calibri"/>
              </a:rPr>
              <a:t>się</a:t>
            </a:r>
            <a:r>
              <a:rPr lang="en-US" sz="2500" b="0" strike="noStrike" spc="-1" dirty="0">
                <a:solidFill>
                  <a:srgbClr val="000000"/>
                </a:solidFill>
                <a:latin typeface="Calibri"/>
              </a:rPr>
              <a:t> </a:t>
            </a:r>
            <a:r>
              <a:rPr lang="en-US" sz="2500" b="0" strike="noStrike" spc="-1" dirty="0" err="1">
                <a:solidFill>
                  <a:srgbClr val="000000"/>
                </a:solidFill>
                <a:latin typeface="Calibri"/>
              </a:rPr>
              <a:t>różnił</a:t>
            </a:r>
            <a:r>
              <a:rPr lang="en-US" sz="2500" b="0" strike="noStrike" spc="-1" dirty="0">
                <a:solidFill>
                  <a:srgbClr val="000000"/>
                </a:solidFill>
                <a:latin typeface="Calibri"/>
              </a:rPr>
              <a:t>)</a:t>
            </a:r>
            <a:endParaRPr lang="en-US" sz="2500" b="0" strike="noStrike" spc="-1" dirty="0">
              <a:latin typeface="Arial"/>
            </a:endParaRPr>
          </a:p>
          <a:p>
            <a:pPr>
              <a:lnSpc>
                <a:spcPct val="100000"/>
              </a:lnSpc>
              <a:buNone/>
            </a:pPr>
            <a:endParaRPr lang="en-US" sz="2500" b="0" strike="noStrike" spc="-1" dirty="0">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bject 4"/>
          <p:cNvSpPr/>
          <p:nvPr/>
        </p:nvSpPr>
        <p:spPr>
          <a:xfrm>
            <a:off x="103680" y="132120"/>
            <a:ext cx="1208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#2 - nieznany malware &amp; TOR</a:t>
            </a:r>
            <a:endParaRPr lang="en-US" sz="4180" b="0" strike="noStrike" spc="-1">
              <a:latin typeface="Arial"/>
            </a:endParaRPr>
          </a:p>
        </p:txBody>
      </p:sp>
      <p:sp>
        <p:nvSpPr>
          <p:cNvPr id="124" name="TextBox 2"/>
          <p:cNvSpPr/>
          <p:nvPr/>
        </p:nvSpPr>
        <p:spPr>
          <a:xfrm>
            <a:off x="256680" y="774720"/>
            <a:ext cx="11678040" cy="612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200" b="0" strike="noStrike" spc="-1">
                <a:solidFill>
                  <a:srgbClr val="000000"/>
                </a:solidFill>
                <a:latin typeface="Calibri"/>
              </a:rPr>
              <a:t>Dnia 16.08.2020 system EDR raportuje, że computer </a:t>
            </a:r>
            <a:r>
              <a:rPr lang="en-US" sz="2200" b="0" i="1" strike="noStrike" spc="-1">
                <a:solidFill>
                  <a:srgbClr val="000000"/>
                </a:solidFill>
                <a:latin typeface="Calibri"/>
              </a:rPr>
              <a:t>MARCIN-PC</a:t>
            </a:r>
            <a:r>
              <a:rPr lang="en-US" sz="2200" b="0" strike="noStrike" spc="-1">
                <a:solidFill>
                  <a:srgbClr val="000000"/>
                </a:solidFill>
                <a:latin typeface="Calibri"/>
              </a:rPr>
              <a:t> komunikuje się z węzłami sieci TOR </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Z pomocą live response (EDR) - zdalnie, bez wyłączania systemu i  fizycznego zabezpieczania, dokonana zostaje wstępna inspekcja systemu </a:t>
            </a:r>
            <a:r>
              <a:rPr lang="en-US" sz="2200" b="0" i="1" strike="noStrike" spc="-1">
                <a:solidFill>
                  <a:srgbClr val="000000"/>
                </a:solidFill>
                <a:latin typeface="Calibri"/>
              </a:rPr>
              <a:t>MARCIN-PC</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Analiza listy procesów wskazuje, że za ruchem kryje się process C:\Users\Marcin\Downloads\firefox-installer.exe</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Suma kontrolna tego pliku nie jest znana w serwisie </a:t>
            </a:r>
            <a:r>
              <a:rPr lang="en-US" sz="2200" b="0" u="sng" strike="noStrike" spc="-1">
                <a:solidFill>
                  <a:srgbClr val="0563C1"/>
                </a:solidFill>
                <a:uFillTx/>
                <a:latin typeface="Calibri"/>
                <a:hlinkClick r:id="rId2"/>
              </a:rPr>
              <a:t>https://virustotal.com/ </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Wyszukiwanie (EDR) nie wskazuje, by suma kontrolna występowała na innym komputerze niż </a:t>
            </a:r>
            <a:r>
              <a:rPr lang="en-US" sz="2200" b="0" i="1" strike="noStrike" spc="-1">
                <a:solidFill>
                  <a:srgbClr val="000000"/>
                </a:solidFill>
                <a:latin typeface="Calibri"/>
              </a:rPr>
              <a:t>MARCIN-PC</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Analiza SSDEEP wskazuje, że plik jest zmodyfikowaną wersją oryginalnego Windowsowego klienta sieci TOR</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Z pomocą live response wykonany zostaje network containment komputera </a:t>
            </a:r>
            <a:r>
              <a:rPr lang="en-US" sz="2200" b="0" i="1" strike="noStrike" spc="-1">
                <a:solidFill>
                  <a:srgbClr val="000000"/>
                </a:solidFill>
                <a:latin typeface="Calibri"/>
              </a:rPr>
              <a:t>MARCIN-PC</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Data i godzina pojawienia się pliku w systemie wskazuje na </a:t>
            </a:r>
            <a:r>
              <a:rPr lang="en-US" sz="2200" b="0" i="1" strike="noStrike" spc="-1">
                <a:solidFill>
                  <a:srgbClr val="000000"/>
                </a:solidFill>
                <a:latin typeface="Calibri"/>
              </a:rPr>
              <a:t>16.08.2020 08:43:12</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Przejrzenie dziennika zdarzeń Windows - </a:t>
            </a:r>
            <a:r>
              <a:rPr lang="en-US" sz="2200" b="0" i="1" strike="noStrike" spc="-1">
                <a:solidFill>
                  <a:srgbClr val="000000"/>
                </a:solidFill>
                <a:latin typeface="Calibri"/>
              </a:rPr>
              <a:t>Security</a:t>
            </a:r>
            <a:r>
              <a:rPr lang="en-US" sz="2200" b="0" strike="noStrike" spc="-1">
                <a:solidFill>
                  <a:srgbClr val="000000"/>
                </a:solidFill>
                <a:latin typeface="Calibri"/>
              </a:rPr>
              <a:t> (</a:t>
            </a:r>
            <a:r>
              <a:rPr lang="en-US" sz="2200" b="0" i="1" strike="noStrike" spc="-1">
                <a:solidFill>
                  <a:srgbClr val="000000"/>
                </a:solidFill>
                <a:latin typeface="Calibri"/>
              </a:rPr>
              <a:t>eventvwr.msc</a:t>
            </a:r>
            <a:r>
              <a:rPr lang="en-US" sz="2200" b="0" strike="noStrike" spc="-1">
                <a:solidFill>
                  <a:srgbClr val="000000"/>
                </a:solidFill>
                <a:latin typeface="Calibri"/>
              </a:rPr>
              <a:t>) z danego dnia ukazuje zdarzenie udanego logowania sieciowego (SMB) na konto Administrator z komputera </a:t>
            </a:r>
            <a:r>
              <a:rPr lang="en-US" sz="2200" b="0" i="1" strike="noStrike" spc="-1">
                <a:solidFill>
                  <a:srgbClr val="000000"/>
                </a:solidFill>
                <a:latin typeface="Calibri"/>
              </a:rPr>
              <a:t>IWONA-PC</a:t>
            </a:r>
            <a:r>
              <a:rPr lang="en-US" sz="2200" b="0" strike="noStrike" spc="-1">
                <a:solidFill>
                  <a:srgbClr val="000000"/>
                </a:solidFill>
                <a:latin typeface="Calibri"/>
              </a:rPr>
              <a:t> o godzinie 08:12:35</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Udane logowanie o </a:t>
            </a:r>
            <a:r>
              <a:rPr lang="en-US" sz="2200" b="0" i="1" strike="noStrike" spc="-1">
                <a:solidFill>
                  <a:srgbClr val="000000"/>
                </a:solidFill>
                <a:latin typeface="Calibri"/>
              </a:rPr>
              <a:t>08:12:35</a:t>
            </a:r>
            <a:r>
              <a:rPr lang="en-US" sz="2200" b="0" strike="noStrike" spc="-1">
                <a:solidFill>
                  <a:srgbClr val="000000"/>
                </a:solidFill>
                <a:latin typeface="Calibri"/>
              </a:rPr>
              <a:t> poprzedzone jest zdarzeniami kilkudziesięciu nieudanych logowań na konta </a:t>
            </a:r>
            <a:r>
              <a:rPr lang="en-US" sz="2200" b="0" i="1" strike="noStrike" spc="-1">
                <a:solidFill>
                  <a:srgbClr val="000000"/>
                </a:solidFill>
                <a:latin typeface="Calibri"/>
              </a:rPr>
              <a:t>Administrator</a:t>
            </a:r>
            <a:r>
              <a:rPr lang="en-US" sz="2200" b="0" strike="noStrike" spc="-1">
                <a:solidFill>
                  <a:srgbClr val="000000"/>
                </a:solidFill>
                <a:latin typeface="Calibri"/>
              </a:rPr>
              <a:t>, </a:t>
            </a:r>
            <a:r>
              <a:rPr lang="en-US" sz="2200" b="0" i="1" strike="noStrike" spc="-1">
                <a:solidFill>
                  <a:srgbClr val="000000"/>
                </a:solidFill>
                <a:latin typeface="Calibri"/>
              </a:rPr>
              <a:t>Admin </a:t>
            </a:r>
            <a:r>
              <a:rPr lang="en-US" sz="2200" b="0" strike="noStrike" spc="-1">
                <a:solidFill>
                  <a:srgbClr val="000000"/>
                </a:solidFill>
                <a:latin typeface="Calibri"/>
              </a:rPr>
              <a:t>oraz </a:t>
            </a:r>
            <a:r>
              <a:rPr lang="en-US" sz="2200" b="0" i="1" strike="noStrike" spc="-1">
                <a:solidFill>
                  <a:srgbClr val="000000"/>
                </a:solidFill>
                <a:latin typeface="Calibri"/>
              </a:rPr>
              <a:t>Iwona</a:t>
            </a:r>
            <a:endParaRPr lang="en-US" sz="22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bject 4"/>
          <p:cNvSpPr/>
          <p:nvPr/>
        </p:nvSpPr>
        <p:spPr>
          <a:xfrm>
            <a:off x="103680" y="132120"/>
            <a:ext cx="1208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#2 - nieznany malware &amp; TOR</a:t>
            </a:r>
            <a:endParaRPr lang="en-US" sz="4180" b="0" strike="noStrike" spc="-1">
              <a:latin typeface="Arial"/>
            </a:endParaRPr>
          </a:p>
        </p:txBody>
      </p:sp>
      <p:sp>
        <p:nvSpPr>
          <p:cNvPr id="126" name="TextBox 2"/>
          <p:cNvSpPr/>
          <p:nvPr/>
        </p:nvSpPr>
        <p:spPr>
          <a:xfrm>
            <a:off x="308520" y="774720"/>
            <a:ext cx="11678040" cy="578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200" b="0" strike="noStrike" spc="-1">
                <a:solidFill>
                  <a:srgbClr val="000000"/>
                </a:solidFill>
                <a:latin typeface="Calibri"/>
              </a:rPr>
              <a:t>Z pomocą live response analizowany jest system </a:t>
            </a:r>
            <a:r>
              <a:rPr lang="en-US" sz="2200" b="0" i="1" strike="noStrike" spc="-1">
                <a:solidFill>
                  <a:srgbClr val="000000"/>
                </a:solidFill>
                <a:latin typeface="Calibri"/>
              </a:rPr>
              <a:t>IWONA-PC</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Dziennik zdarzeń Windows </a:t>
            </a:r>
            <a:r>
              <a:rPr lang="en-US" sz="2200" b="0" i="1" strike="noStrike" spc="-1">
                <a:solidFill>
                  <a:srgbClr val="000000"/>
                </a:solidFill>
                <a:latin typeface="Calibri"/>
              </a:rPr>
              <a:t>Security </a:t>
            </a:r>
            <a:r>
              <a:rPr lang="en-US" sz="2200" b="0" strike="noStrike" spc="-1">
                <a:solidFill>
                  <a:srgbClr val="000000"/>
                </a:solidFill>
                <a:latin typeface="Calibri"/>
              </a:rPr>
              <a:t>zawiera udane logowanie na konto </a:t>
            </a:r>
            <a:r>
              <a:rPr lang="en-US" sz="2200" b="0" i="1" strike="noStrike" spc="-1">
                <a:solidFill>
                  <a:srgbClr val="000000"/>
                </a:solidFill>
                <a:latin typeface="Calibri"/>
              </a:rPr>
              <a:t>Administrator</a:t>
            </a:r>
            <a:r>
              <a:rPr lang="en-US" sz="2200" b="0" strike="noStrike" spc="-1">
                <a:solidFill>
                  <a:srgbClr val="000000"/>
                </a:solidFill>
                <a:latin typeface="Calibri"/>
              </a:rPr>
              <a:t> w dniu </a:t>
            </a:r>
            <a:r>
              <a:rPr lang="en-US" sz="2200" b="0" i="1" strike="noStrike" spc="-1">
                <a:solidFill>
                  <a:srgbClr val="000000"/>
                </a:solidFill>
                <a:latin typeface="Calibri"/>
              </a:rPr>
              <a:t>15.08.2020</a:t>
            </a:r>
            <a:r>
              <a:rPr lang="en-US" sz="2200" b="0" strike="noStrike" spc="-1">
                <a:solidFill>
                  <a:srgbClr val="000000"/>
                </a:solidFill>
                <a:latin typeface="Calibri"/>
              </a:rPr>
              <a:t> o godzinie </a:t>
            </a:r>
            <a:r>
              <a:rPr lang="en-US" sz="2200" b="0" i="1" strike="noStrike" spc="-1">
                <a:solidFill>
                  <a:srgbClr val="000000"/>
                </a:solidFill>
                <a:latin typeface="Calibri"/>
              </a:rPr>
              <a:t>10:43:53</a:t>
            </a:r>
            <a:r>
              <a:rPr lang="en-US" sz="2200" b="0" strike="noStrike" spc="-1">
                <a:solidFill>
                  <a:srgbClr val="000000"/>
                </a:solidFill>
                <a:latin typeface="Calibri"/>
              </a:rPr>
              <a:t>, z komputera o nazwie </a:t>
            </a:r>
            <a:r>
              <a:rPr lang="en-US" sz="2200" b="0" i="1" strike="noStrike" spc="-1">
                <a:solidFill>
                  <a:srgbClr val="000000"/>
                </a:solidFill>
                <a:latin typeface="Calibri"/>
              </a:rPr>
              <a:t>DESKTOP-D6RBL3 </a:t>
            </a:r>
            <a:r>
              <a:rPr lang="en-US" sz="2200" b="0" strike="noStrike" spc="-1">
                <a:solidFill>
                  <a:srgbClr val="000000"/>
                </a:solidFill>
                <a:latin typeface="Calibri"/>
              </a:rPr>
              <a:t>(o adresie IP </a:t>
            </a:r>
            <a:r>
              <a:rPr lang="en-US" sz="2200" b="0" i="1" strike="noStrike" spc="-1">
                <a:solidFill>
                  <a:srgbClr val="000000"/>
                </a:solidFill>
                <a:latin typeface="Calibri"/>
              </a:rPr>
              <a:t>192.168.3.23</a:t>
            </a:r>
            <a:r>
              <a:rPr lang="en-US" sz="2200" b="0" strike="noStrike" spc="-1">
                <a:solidFill>
                  <a:srgbClr val="000000"/>
                </a:solidFill>
                <a:latin typeface="Calibri"/>
              </a:rPr>
              <a:t>)</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Podobnie jak w przypadku </a:t>
            </a:r>
            <a:r>
              <a:rPr lang="en-US" sz="2200" b="0" i="1" strike="noStrike" spc="-1">
                <a:solidFill>
                  <a:srgbClr val="000000"/>
                </a:solidFill>
                <a:latin typeface="Calibri"/>
              </a:rPr>
              <a:t>systemu</a:t>
            </a:r>
            <a:r>
              <a:rPr lang="en-US" sz="2200" b="0" strike="noStrike" spc="-1">
                <a:solidFill>
                  <a:srgbClr val="000000"/>
                </a:solidFill>
                <a:latin typeface="Calibri"/>
              </a:rPr>
              <a:t> </a:t>
            </a:r>
            <a:r>
              <a:rPr lang="en-US" sz="2200" b="0" i="1" strike="noStrike" spc="-1">
                <a:solidFill>
                  <a:srgbClr val="000000"/>
                </a:solidFill>
                <a:latin typeface="Calibri"/>
              </a:rPr>
              <a:t>MARCIN-PC</a:t>
            </a:r>
            <a:r>
              <a:rPr lang="en-US" sz="2200" b="0" strike="noStrike" spc="-1">
                <a:solidFill>
                  <a:srgbClr val="000000"/>
                </a:solidFill>
                <a:latin typeface="Calibri"/>
              </a:rPr>
              <a:t>, zdarzenie udanego zalogowania na konto </a:t>
            </a:r>
            <a:r>
              <a:rPr lang="en-US" sz="2200" b="0" i="1" strike="noStrike" spc="-1">
                <a:solidFill>
                  <a:srgbClr val="000000"/>
                </a:solidFill>
                <a:latin typeface="Calibri"/>
              </a:rPr>
              <a:t>Administrator</a:t>
            </a:r>
            <a:r>
              <a:rPr lang="en-US" sz="2200" b="0" strike="noStrike" spc="-1">
                <a:solidFill>
                  <a:srgbClr val="000000"/>
                </a:solidFill>
                <a:latin typeface="Calibri"/>
              </a:rPr>
              <a:t> z </a:t>
            </a:r>
            <a:r>
              <a:rPr lang="en-US" sz="2200" b="0" i="1" strike="noStrike" spc="-1">
                <a:solidFill>
                  <a:srgbClr val="000000"/>
                </a:solidFill>
                <a:latin typeface="Calibri"/>
              </a:rPr>
              <a:t>15.08.2020 10:43:53 </a:t>
            </a:r>
            <a:r>
              <a:rPr lang="en-US" sz="2200" b="0" strike="noStrike" spc="-1">
                <a:solidFill>
                  <a:srgbClr val="000000"/>
                </a:solidFill>
                <a:latin typeface="Calibri"/>
              </a:rPr>
              <a:t>poprzedzone jest wielokrotnymi nieudanymi próbami zalogowania na konta </a:t>
            </a:r>
            <a:r>
              <a:rPr lang="en-US" sz="2200" b="0" i="1" strike="noStrike" spc="-1">
                <a:solidFill>
                  <a:srgbClr val="000000"/>
                </a:solidFill>
                <a:latin typeface="Calibri"/>
              </a:rPr>
              <a:t>Administrator </a:t>
            </a:r>
            <a:r>
              <a:rPr lang="en-US" sz="2200" b="0" strike="noStrike" spc="-1">
                <a:solidFill>
                  <a:srgbClr val="000000"/>
                </a:solidFill>
                <a:latin typeface="Calibri"/>
              </a:rPr>
              <a:t>oraz </a:t>
            </a:r>
            <a:r>
              <a:rPr lang="en-US" sz="2200" b="0" i="1" strike="noStrike" spc="-1">
                <a:solidFill>
                  <a:srgbClr val="000000"/>
                </a:solidFill>
                <a:latin typeface="Calibri"/>
              </a:rPr>
              <a:t>Admin </a:t>
            </a:r>
            <a:r>
              <a:rPr lang="en-US" sz="2200" b="0" strike="noStrike" spc="-1">
                <a:solidFill>
                  <a:srgbClr val="000000"/>
                </a:solidFill>
                <a:latin typeface="Calibri"/>
              </a:rPr>
              <a:t>(pierwsze takie zdarzenie ma miejsce tego samego dnia, o godzinie </a:t>
            </a:r>
            <a:r>
              <a:rPr lang="en-US" sz="2200" b="0" i="1" strike="noStrike" spc="-1">
                <a:solidFill>
                  <a:srgbClr val="000000"/>
                </a:solidFill>
                <a:latin typeface="Calibri"/>
              </a:rPr>
              <a:t>09:15:22</a:t>
            </a:r>
            <a:r>
              <a:rPr lang="en-US" sz="2200" b="0" strike="noStrike" spc="-1">
                <a:solidFill>
                  <a:srgbClr val="000000"/>
                </a:solidFill>
                <a:latin typeface="Calibri"/>
              </a:rPr>
              <a:t>)</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W systemie IWONA-PC odkryty zostaje nowy, nieznany plik (virustotal &amp; ssdeep niczego nie znajdują) w ścieżce </a:t>
            </a:r>
            <a:r>
              <a:rPr lang="en-US" sz="2200" b="0" i="1" strike="noStrike" spc="-1">
                <a:solidFill>
                  <a:srgbClr val="000000"/>
                </a:solidFill>
                <a:latin typeface="Calibri"/>
              </a:rPr>
              <a:t>C:\IWONA\Downloads\firefox-download.exe </a:t>
            </a:r>
            <a:r>
              <a:rPr lang="en-US" sz="2200" b="0" strike="noStrike" spc="-1">
                <a:solidFill>
                  <a:srgbClr val="000000"/>
                </a:solidFill>
                <a:latin typeface="Calibri"/>
              </a:rPr>
              <a:t>(proces jest aktywny i próbuuje łączyć się z </a:t>
            </a:r>
            <a:r>
              <a:rPr lang="en-US" sz="2200" b="0" i="1" strike="noStrike" spc="-1">
                <a:solidFill>
                  <a:srgbClr val="000000"/>
                </a:solidFill>
                <a:latin typeface="Calibri"/>
              </a:rPr>
              <a:t>103.8.32.4 </a:t>
            </a:r>
            <a:r>
              <a:rPr lang="en-US" sz="2200" b="0" strike="noStrike" spc="-1">
                <a:solidFill>
                  <a:srgbClr val="000000"/>
                </a:solidFill>
                <a:latin typeface="Calibri"/>
              </a:rPr>
              <a:t>na porcie 443 (https))</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Dokonany zostaje network contnainment komputera </a:t>
            </a:r>
            <a:r>
              <a:rPr lang="en-US" sz="2200" b="0" i="1" strike="noStrike" spc="-1">
                <a:solidFill>
                  <a:srgbClr val="000000"/>
                </a:solidFill>
                <a:latin typeface="Calibri"/>
              </a:rPr>
              <a:t>IWONA-PC</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Wyszukanie adresu IP nie daje ciekawych wyników (np. virustotal), whois wskazuje na</a:t>
            </a:r>
            <a:r>
              <a:rPr lang="en-US" sz="2200" b="0" i="1" strike="noStrike" spc="-1">
                <a:solidFill>
                  <a:srgbClr val="000000"/>
                </a:solidFill>
                <a:latin typeface="Calibri"/>
              </a:rPr>
              <a:t> AS4134 - CHINANET-BACKBONE</a:t>
            </a:r>
            <a:r>
              <a:rPr lang="en-US" sz="2200" b="0" strike="noStrike" spc="-1">
                <a:solidFill>
                  <a:srgbClr val="000000"/>
                </a:solidFill>
                <a:latin typeface="Calibri"/>
              </a:rPr>
              <a:t>)</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CIRT ustala, że zakres sieciowy </a:t>
            </a:r>
            <a:r>
              <a:rPr lang="en-US" sz="2200" b="0" i="1" strike="noStrike" spc="-1">
                <a:solidFill>
                  <a:srgbClr val="000000"/>
                </a:solidFill>
                <a:latin typeface="Calibri"/>
              </a:rPr>
              <a:t>192.168.3.0/24</a:t>
            </a:r>
            <a:r>
              <a:rPr lang="en-US" sz="2200" b="0" strike="noStrike" spc="-1">
                <a:solidFill>
                  <a:srgbClr val="000000"/>
                </a:solidFill>
                <a:latin typeface="Calibri"/>
              </a:rPr>
              <a:t> należy do sieci WiFi przeznaczonej dla gości (DHCP)</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Wyszukiwanie (EDR) po MD5 pliku</a:t>
            </a:r>
            <a:r>
              <a:rPr lang="en-US" sz="2200" b="0" i="1" strike="noStrike" spc="-1">
                <a:solidFill>
                  <a:srgbClr val="000000"/>
                </a:solidFill>
                <a:latin typeface="Calibri"/>
              </a:rPr>
              <a:t> C:\IWONA\Downloads\firefox-download.exe </a:t>
            </a:r>
            <a:r>
              <a:rPr lang="en-US" sz="2200" b="0" strike="noStrike" spc="-1">
                <a:solidFill>
                  <a:srgbClr val="000000"/>
                </a:solidFill>
                <a:latin typeface="Calibri"/>
              </a:rPr>
              <a:t>oraz netflow po adresie IP </a:t>
            </a:r>
            <a:r>
              <a:rPr lang="en-US" sz="2200" b="0" i="1" strike="noStrike" spc="-1">
                <a:solidFill>
                  <a:srgbClr val="000000"/>
                </a:solidFill>
                <a:latin typeface="Calibri"/>
              </a:rPr>
              <a:t>103.8.32.4</a:t>
            </a:r>
            <a:r>
              <a:rPr lang="en-US" sz="2200" b="0" strike="noStrike" spc="-1">
                <a:solidFill>
                  <a:srgbClr val="000000"/>
                </a:solidFill>
                <a:latin typeface="Calibri"/>
              </a:rPr>
              <a:t> wskazuje, że zainfekowanych jest kilkanaście innych stacji roboczych</a:t>
            </a:r>
            <a:endParaRPr lang="en-US" sz="22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object 4"/>
          <p:cNvSpPr/>
          <p:nvPr/>
        </p:nvSpPr>
        <p:spPr>
          <a:xfrm>
            <a:off x="103680" y="132120"/>
            <a:ext cx="1208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Przykład #2 - nieznany malware &amp; TOR</a:t>
            </a:r>
            <a:endParaRPr lang="en-US" sz="4180" b="0" strike="noStrike" spc="-1">
              <a:latin typeface="Arial"/>
            </a:endParaRPr>
          </a:p>
        </p:txBody>
      </p:sp>
      <p:sp>
        <p:nvSpPr>
          <p:cNvPr id="128" name="TextBox 2"/>
          <p:cNvSpPr/>
          <p:nvPr/>
        </p:nvSpPr>
        <p:spPr>
          <a:xfrm>
            <a:off x="308520" y="774720"/>
            <a:ext cx="11678040" cy="578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200" b="0" strike="noStrike" spc="-1">
                <a:solidFill>
                  <a:srgbClr val="000000"/>
                </a:solidFill>
                <a:latin typeface="Calibri"/>
              </a:rPr>
              <a:t>Wszystkie zainfekowane stacje zostają odizolowane (network containment)</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Hasła wszystkich użytkowników zostają zresetowane</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Użytkownicy powiadomieni są o konieczności zmiany haseł do wszelkich innych kont</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Pozostałe systemy przeszukiwane są pod kątem aktywności (np. prób logowań, jakichkolwiek połączeń - netflow) ze strony zainfekowanych systemów) - scoping</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Analiza obydwóch próbek wskazuje, że:</a:t>
            </a:r>
            <a:endParaRPr lang="en-US" sz="2200" b="0" strike="noStrike" spc="-1">
              <a:latin typeface="Arial"/>
            </a:endParaRPr>
          </a:p>
          <a:p>
            <a:pPr marL="743040" lvl="1" indent="-285840">
              <a:lnSpc>
                <a:spcPct val="100000"/>
              </a:lnSpc>
              <a:buClr>
                <a:srgbClr val="000000"/>
              </a:buClr>
              <a:buFont typeface="Arial"/>
              <a:buChar char="•"/>
            </a:pPr>
            <a:r>
              <a:rPr lang="en-US" sz="2200" b="0" strike="noStrike" spc="-1">
                <a:solidFill>
                  <a:srgbClr val="000000"/>
                </a:solidFill>
                <a:latin typeface="Calibri"/>
              </a:rPr>
              <a:t>plik </a:t>
            </a:r>
            <a:r>
              <a:rPr lang="en-US" sz="2200" b="0" i="1" strike="noStrike" spc="-1">
                <a:solidFill>
                  <a:srgbClr val="000000"/>
                </a:solidFill>
                <a:latin typeface="Calibri"/>
              </a:rPr>
              <a:t>C:\Users\IWONA\Downloads\firefox-installer.exe</a:t>
            </a:r>
            <a:r>
              <a:rPr lang="en-US" sz="2200" b="0" strike="noStrike" spc="-1">
                <a:solidFill>
                  <a:srgbClr val="000000"/>
                </a:solidFill>
                <a:latin typeface="Calibri"/>
              </a:rPr>
              <a:t> (który znaleziono na kilkunastu innych stacjach) jest </a:t>
            </a:r>
            <a:r>
              <a:rPr lang="en-US" sz="2200" b="0" i="1" strike="noStrike" spc="-1">
                <a:solidFill>
                  <a:srgbClr val="000000"/>
                </a:solidFill>
                <a:latin typeface="Calibri"/>
              </a:rPr>
              <a:t>cryptominerem</a:t>
            </a:r>
            <a:endParaRPr lang="en-US" sz="2200" b="0" strike="noStrike" spc="-1">
              <a:latin typeface="Arial"/>
            </a:endParaRPr>
          </a:p>
          <a:p>
            <a:pPr marL="743040" lvl="1" indent="-285840">
              <a:lnSpc>
                <a:spcPct val="100000"/>
              </a:lnSpc>
              <a:buClr>
                <a:srgbClr val="000000"/>
              </a:buClr>
              <a:buFont typeface="Arial"/>
              <a:buChar char="•"/>
            </a:pPr>
            <a:r>
              <a:rPr lang="en-US" sz="2200" b="0" strike="noStrike" spc="-1">
                <a:solidFill>
                  <a:srgbClr val="000000"/>
                </a:solidFill>
                <a:latin typeface="Calibri"/>
              </a:rPr>
              <a:t>plik </a:t>
            </a:r>
            <a:r>
              <a:rPr lang="en-US" sz="2200" b="0" i="1" strike="noStrike" spc="-1">
                <a:solidFill>
                  <a:srgbClr val="000000"/>
                </a:solidFill>
                <a:latin typeface="Calibri"/>
              </a:rPr>
              <a:t>C:\Users\MARCIN\Downloads\firefox-installer.exe</a:t>
            </a:r>
            <a:r>
              <a:rPr lang="en-US" sz="2200" b="0" strike="noStrike" spc="-1">
                <a:solidFill>
                  <a:srgbClr val="000000"/>
                </a:solidFill>
                <a:latin typeface="Calibri"/>
              </a:rPr>
              <a:t> klientem sieco TOR z dodaną funkcjonalnością prostego konia trojańskiego (RAT)</a:t>
            </a:r>
            <a:endParaRPr lang="en-US" sz="2200" b="0" strike="noStrike" spc="-1">
              <a:latin typeface="Arial"/>
            </a:endParaRPr>
          </a:p>
          <a:p>
            <a:pPr marL="457200">
              <a:lnSpc>
                <a:spcPct val="100000"/>
              </a:lnSpc>
              <a:buNone/>
            </a:pP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Źródłem ataku był komputer korzystającego z sieci dla gości partnera biznesowego - </a:t>
            </a:r>
            <a:r>
              <a:rPr lang="en-US" sz="2200" b="0" i="1" strike="noStrike" spc="-1">
                <a:solidFill>
                  <a:srgbClr val="000000"/>
                </a:solidFill>
                <a:latin typeface="Calibri"/>
              </a:rPr>
              <a:t>DESKTOP-D6RBL3 </a:t>
            </a:r>
            <a:r>
              <a:rPr lang="en-US" sz="2200" b="0" strike="noStrike" spc="-1">
                <a:solidFill>
                  <a:srgbClr val="000000"/>
                </a:solidFill>
                <a:latin typeface="Calibri"/>
              </a:rPr>
              <a:t>(</a:t>
            </a:r>
            <a:r>
              <a:rPr lang="en-US" sz="2200" b="0" i="1" strike="noStrike" spc="-1">
                <a:solidFill>
                  <a:srgbClr val="000000"/>
                </a:solidFill>
                <a:latin typeface="Calibri"/>
              </a:rPr>
              <a:t>192.168.3.23</a:t>
            </a:r>
            <a:r>
              <a:rPr lang="en-US" sz="2200" b="0" strike="noStrike" spc="-1">
                <a:solidFill>
                  <a:srgbClr val="000000"/>
                </a:solidFill>
                <a:latin typeface="Calibri"/>
              </a:rPr>
              <a:t>)</a:t>
            </a:r>
            <a:endParaRPr lang="en-US" sz="2200" b="0" strike="noStrike" spc="-1">
              <a:latin typeface="Arial"/>
            </a:endParaRPr>
          </a:p>
          <a:p>
            <a:pPr marL="285840" indent="-285840">
              <a:lnSpc>
                <a:spcPct val="100000"/>
              </a:lnSpc>
              <a:buClr>
                <a:srgbClr val="000000"/>
              </a:buClr>
              <a:buFont typeface="Arial"/>
              <a:buChar char="•"/>
            </a:pPr>
            <a:r>
              <a:rPr lang="en-US" sz="2200" b="0" strike="noStrike" spc="-1">
                <a:solidFill>
                  <a:srgbClr val="000000"/>
                </a:solidFill>
                <a:latin typeface="Calibri"/>
              </a:rPr>
              <a:t>Pośrednimi przyczynami incydentu były:</a:t>
            </a:r>
            <a:endParaRPr lang="en-US" sz="2200" b="0" strike="noStrike" spc="-1">
              <a:latin typeface="Arial"/>
            </a:endParaRPr>
          </a:p>
          <a:p>
            <a:pPr marL="743040" lvl="1" indent="-285840">
              <a:lnSpc>
                <a:spcPct val="100000"/>
              </a:lnSpc>
              <a:buClr>
                <a:srgbClr val="000000"/>
              </a:buClr>
              <a:buFont typeface="Arial"/>
              <a:buChar char="•"/>
            </a:pPr>
            <a:r>
              <a:rPr lang="en-US" sz="2200" b="0" strike="noStrike" spc="-1">
                <a:solidFill>
                  <a:srgbClr val="000000"/>
                </a:solidFill>
                <a:latin typeface="Calibri"/>
              </a:rPr>
              <a:t>słabe hasło wbudowanego użytkownika </a:t>
            </a:r>
            <a:r>
              <a:rPr lang="en-US" sz="2200" b="0" i="1" strike="noStrike" spc="-1">
                <a:solidFill>
                  <a:srgbClr val="000000"/>
                </a:solidFill>
                <a:latin typeface="Calibri"/>
              </a:rPr>
              <a:t>Administrator</a:t>
            </a:r>
            <a:r>
              <a:rPr lang="en-US" sz="2200" b="0" strike="noStrike" spc="-1">
                <a:solidFill>
                  <a:srgbClr val="000000"/>
                </a:solidFill>
                <a:latin typeface="Calibri"/>
              </a:rPr>
              <a:t> na wszystkich stacjach roboczych</a:t>
            </a:r>
            <a:endParaRPr lang="en-US" sz="2200" b="0" strike="noStrike" spc="-1">
              <a:latin typeface="Arial"/>
            </a:endParaRPr>
          </a:p>
          <a:p>
            <a:pPr marL="743040" lvl="1" indent="-285840">
              <a:lnSpc>
                <a:spcPct val="100000"/>
              </a:lnSpc>
              <a:buClr>
                <a:srgbClr val="000000"/>
              </a:buClr>
              <a:buFont typeface="Arial"/>
              <a:buChar char="•"/>
            </a:pPr>
            <a:r>
              <a:rPr lang="en-US" sz="2200" b="0" strike="noStrike" spc="-1">
                <a:solidFill>
                  <a:srgbClr val="000000"/>
                </a:solidFill>
                <a:latin typeface="Calibri"/>
              </a:rPr>
              <a:t>brak izolacji sieciowej sieci WiFi przeznaczonej dla gości od sieci używanej przez resztę pracowników</a:t>
            </a:r>
            <a:endParaRPr lang="en-US" sz="2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4"/>
          <p:cNvSpPr/>
          <p:nvPr/>
        </p:nvSpPr>
        <p:spPr>
          <a:xfrm>
            <a:off x="1619640" y="61524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56" name="TextBox 1"/>
          <p:cNvSpPr/>
          <p:nvPr/>
        </p:nvSpPr>
        <p:spPr>
          <a:xfrm>
            <a:off x="489600" y="1416600"/>
            <a:ext cx="11147040" cy="472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1.2 Plan reagowania/strategia</a:t>
            </a:r>
            <a:endParaRPr lang="en-US" sz="2600" b="0" strike="noStrike" spc="-1">
              <a:latin typeface="Arial"/>
            </a:endParaRPr>
          </a:p>
          <a:p>
            <a:pPr>
              <a:lnSpc>
                <a:spcPct val="100000"/>
              </a:lnSpc>
              <a:buNone/>
            </a:pP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Priorytetyzacja incydentów na podstawie ich konsekwencji (impact)</a:t>
            </a:r>
            <a:endParaRPr lang="en-US" sz="2600" b="0" strike="noStrike" spc="-1">
              <a:latin typeface="Arial"/>
            </a:endParaRPr>
          </a:p>
          <a:p>
            <a:pPr marL="743040" lvl="1" indent="-285840">
              <a:lnSpc>
                <a:spcPct val="100000"/>
              </a:lnSpc>
              <a:buClr>
                <a:srgbClr val="000000"/>
              </a:buClr>
              <a:buFont typeface="Arial"/>
              <a:buChar char="•"/>
            </a:pPr>
            <a:r>
              <a:rPr lang="en-US" sz="2600" b="0" strike="noStrike" spc="-1">
                <a:solidFill>
                  <a:srgbClr val="000000"/>
                </a:solidFill>
                <a:latin typeface="Calibri"/>
              </a:rPr>
              <a:t>malware na systemie należącym do dyrektora/managera/finansisty będzie mieć wyższy priorytet niż u osoby z działu komunikacji/pracownika wsparcia itd.</a:t>
            </a:r>
            <a:endParaRPr lang="en-US" sz="2600" b="0" strike="noStrike" spc="-1">
              <a:latin typeface="Arial"/>
            </a:endParaRPr>
          </a:p>
          <a:p>
            <a:pPr marL="743040" lvl="1" indent="-285840">
              <a:lnSpc>
                <a:spcPct val="100000"/>
              </a:lnSpc>
              <a:buClr>
                <a:srgbClr val="000000"/>
              </a:buClr>
              <a:buFont typeface="Arial"/>
              <a:buChar char="•"/>
            </a:pPr>
            <a:r>
              <a:rPr lang="en-US" sz="2600" b="0" strike="noStrike" spc="-1">
                <a:solidFill>
                  <a:srgbClr val="000000"/>
                </a:solidFill>
                <a:latin typeface="Calibri"/>
              </a:rPr>
              <a:t>serwer ma zazwyczaj wyższy priorytet niż stacja robocza</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Indywidualne instrukcje zależnie od typu incydentu</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Podział odpowiedzialności między zespołami (np. w jakich sytuacjach SOC T1 ma przekazać incydent do SOC T2, kiedy SOC T2 przekazuje do SOC T3, jakiego typu zdarzenia trafiają od razu do SOC T3)</a:t>
            </a: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bject 4"/>
          <p:cNvSpPr/>
          <p:nvPr/>
        </p:nvSpPr>
        <p:spPr>
          <a:xfrm>
            <a:off x="0" y="0"/>
            <a:ext cx="1228680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3000" b="1" strike="noStrike" spc="253">
                <a:solidFill>
                  <a:srgbClr val="000000"/>
                </a:solidFill>
                <a:latin typeface="Consolas"/>
              </a:rPr>
              <a:t>Przykład #3 - włamanie przez aplikację webową wystawioną do Internetu</a:t>
            </a:r>
            <a:endParaRPr lang="en-US" sz="3000" b="0" strike="noStrike" spc="-1">
              <a:latin typeface="Arial"/>
            </a:endParaRPr>
          </a:p>
        </p:txBody>
      </p:sp>
      <p:pic>
        <p:nvPicPr>
          <p:cNvPr id="130" name="Picture 4" descr="Diagram&#10;&#10;Description automatically generated"/>
          <p:cNvPicPr/>
          <p:nvPr/>
        </p:nvPicPr>
        <p:blipFill>
          <a:blip r:embed="rId2"/>
          <a:stretch/>
        </p:blipFill>
        <p:spPr>
          <a:xfrm>
            <a:off x="1839240" y="1159560"/>
            <a:ext cx="8513280" cy="5564520"/>
          </a:xfrm>
          <a:prstGeom prst="rect">
            <a:avLst/>
          </a:prstGeom>
          <a:ln w="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object 4"/>
          <p:cNvSpPr/>
          <p:nvPr/>
        </p:nvSpPr>
        <p:spPr>
          <a:xfrm>
            <a:off x="0" y="0"/>
            <a:ext cx="1228680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3000" b="1" strike="noStrike" spc="253">
                <a:solidFill>
                  <a:srgbClr val="000000"/>
                </a:solidFill>
                <a:latin typeface="Consolas"/>
              </a:rPr>
              <a:t>Przykład #3 - włamanie przez aplikację webową wystawioną do Internetu</a:t>
            </a:r>
            <a:endParaRPr lang="en-US" sz="3000" b="0" strike="noStrike" spc="-1">
              <a:latin typeface="Arial"/>
            </a:endParaRPr>
          </a:p>
        </p:txBody>
      </p:sp>
      <p:pic>
        <p:nvPicPr>
          <p:cNvPr id="132" name="Picture 2"/>
          <p:cNvPicPr/>
          <p:nvPr/>
        </p:nvPicPr>
        <p:blipFill>
          <a:blip r:embed="rId2"/>
          <a:stretch/>
        </p:blipFill>
        <p:spPr>
          <a:xfrm>
            <a:off x="2220840" y="990360"/>
            <a:ext cx="8484840" cy="4028040"/>
          </a:xfrm>
          <a:prstGeom prst="rect">
            <a:avLst/>
          </a:prstGeom>
          <a:ln w="0">
            <a:noFill/>
          </a:ln>
        </p:spPr>
      </p:pic>
      <p:sp>
        <p:nvSpPr>
          <p:cNvPr id="133" name="TextBox 5"/>
          <p:cNvSpPr/>
          <p:nvPr/>
        </p:nvSpPr>
        <p:spPr>
          <a:xfrm>
            <a:off x="981000" y="5324400"/>
            <a:ext cx="102772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alibri"/>
              </a:rPr>
              <a:t>http://1.3.3.7/ prowadzi do http://10.1.10.24/ w sieci wewnętrznej</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Pod adresem http://10.1.10.24/jenkins/ znajduje się instancja aplikacji Jenkins (jenkins:jenkins09)</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Atakujący z Internetu odkrywa http://1.3.3.7/jenkins/ i zgaduje hasło</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Wykorzystuje wbudowaną funkcjonalność Groovy console do wykonania kodu</a:t>
            </a:r>
            <a:endParaRPr lang="en-US"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object 4"/>
          <p:cNvSpPr/>
          <p:nvPr/>
        </p:nvSpPr>
        <p:spPr>
          <a:xfrm>
            <a:off x="0" y="0"/>
            <a:ext cx="1228680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3000" b="1" strike="noStrike" spc="253">
                <a:solidFill>
                  <a:srgbClr val="000000"/>
                </a:solidFill>
                <a:latin typeface="Consolas"/>
              </a:rPr>
              <a:t>Przykład #3 - włamanie przez aplikację webową wystawioną do Internetu</a:t>
            </a:r>
            <a:endParaRPr lang="en-US" sz="3000" b="0" strike="noStrike" spc="-1">
              <a:latin typeface="Arial"/>
            </a:endParaRPr>
          </a:p>
        </p:txBody>
      </p:sp>
      <p:pic>
        <p:nvPicPr>
          <p:cNvPr id="135" name="Picture 1"/>
          <p:cNvPicPr/>
          <p:nvPr/>
        </p:nvPicPr>
        <p:blipFill>
          <a:blip r:embed="rId2"/>
          <a:stretch/>
        </p:blipFill>
        <p:spPr>
          <a:xfrm>
            <a:off x="2233080" y="1055880"/>
            <a:ext cx="8342280" cy="3960360"/>
          </a:xfrm>
          <a:prstGeom prst="rect">
            <a:avLst/>
          </a:prstGeom>
          <a:ln w="0">
            <a:noFill/>
          </a:ln>
        </p:spPr>
      </p:pic>
      <p:sp>
        <p:nvSpPr>
          <p:cNvPr id="136" name="TextBox 4"/>
          <p:cNvSpPr/>
          <p:nvPr/>
        </p:nvSpPr>
        <p:spPr>
          <a:xfrm>
            <a:off x="1029960" y="5311080"/>
            <a:ext cx="10131840" cy="146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alibri"/>
              </a:rPr>
              <a:t>Atakujący instaluje backdoora (reverse shell w cronie) na systemie 10.1.10.24 (backdoor łączy się z adresem 7.3.3.1)</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Z 10.1.10.24 przeprowadza rekonesans sieciowy (sprawdzenie portów 22 i 445 w zakresie 10.1.10.0/24)</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Odkrywa, że 10.1.10.101 to Windows XP podatny na EternalBlue</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Dokonuje udanej eksploitacji, włamując się do 10.1.10.101 (lateral movement)</a:t>
            </a:r>
            <a:endParaRPr lang="en-US"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object 4"/>
          <p:cNvSpPr/>
          <p:nvPr/>
        </p:nvSpPr>
        <p:spPr>
          <a:xfrm>
            <a:off x="0" y="0"/>
            <a:ext cx="1228680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3000" b="1" strike="noStrike" spc="253">
                <a:solidFill>
                  <a:srgbClr val="000000"/>
                </a:solidFill>
                <a:latin typeface="Consolas"/>
              </a:rPr>
              <a:t>Przykład #3 - włamanie przez aplikację webową wystawioną do Internetu</a:t>
            </a:r>
            <a:endParaRPr lang="en-US" sz="3000" b="0" strike="noStrike" spc="-1">
              <a:latin typeface="Arial"/>
            </a:endParaRPr>
          </a:p>
        </p:txBody>
      </p:sp>
      <p:pic>
        <p:nvPicPr>
          <p:cNvPr id="138" name="Picture 1"/>
          <p:cNvPicPr/>
          <p:nvPr/>
        </p:nvPicPr>
        <p:blipFill>
          <a:blip r:embed="rId2"/>
          <a:stretch/>
        </p:blipFill>
        <p:spPr>
          <a:xfrm>
            <a:off x="2233080" y="1055880"/>
            <a:ext cx="8342280" cy="3960360"/>
          </a:xfrm>
          <a:prstGeom prst="rect">
            <a:avLst/>
          </a:prstGeom>
          <a:ln w="0">
            <a:noFill/>
          </a:ln>
        </p:spPr>
      </p:pic>
      <p:sp>
        <p:nvSpPr>
          <p:cNvPr id="139" name="TextBox 4"/>
          <p:cNvSpPr/>
          <p:nvPr/>
        </p:nvSpPr>
        <p:spPr>
          <a:xfrm>
            <a:off x="1029960" y="5311080"/>
            <a:ext cx="10131840" cy="146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alibri"/>
              </a:rPr>
              <a:t>W systemie 10.1.10.101 również instaluje backdoora (meterpreter) w harmonogramie zadań (task engine)</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Backdoor łączy się z adresem IP 2.1.4.2 (zatem innym, niż reverse shelll z 10.1.10.24)</a:t>
            </a: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alibri"/>
              </a:rPr>
              <a:t>Mając maksymalne uprawnienia na 10.1.10.101 (SYSTEM), atakujący usuwa wszystkie Windows event logi (zacierając ślad włamania z 10.1.10.24) i wyłącza dalsze logowanie zdarzeń</a:t>
            </a:r>
            <a:endParaRPr lang="en-US"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object 4"/>
          <p:cNvSpPr/>
          <p:nvPr/>
        </p:nvSpPr>
        <p:spPr>
          <a:xfrm>
            <a:off x="0" y="0"/>
            <a:ext cx="1228680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3000" b="1" strike="noStrike" spc="253">
                <a:solidFill>
                  <a:srgbClr val="000000"/>
                </a:solidFill>
                <a:latin typeface="Consolas"/>
              </a:rPr>
              <a:t>Przykład #3 - włamanie przez aplikację webową wystawioną do Internetu</a:t>
            </a:r>
            <a:endParaRPr lang="en-US" sz="3000" b="0" strike="noStrike" spc="-1">
              <a:latin typeface="Arial"/>
            </a:endParaRPr>
          </a:p>
        </p:txBody>
      </p:sp>
      <p:sp>
        <p:nvSpPr>
          <p:cNvPr id="141" name="TextBox 4"/>
          <p:cNvSpPr/>
          <p:nvPr/>
        </p:nvSpPr>
        <p:spPr>
          <a:xfrm>
            <a:off x="673560" y="5058360"/>
            <a:ext cx="11416680" cy="173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alibri"/>
              </a:rPr>
              <a:t>Od tego momentu atakujący używa systemu 10.1.10.101 kontrolowanego z adresu 2.1.4.2 (C2) do wszystkich dalszych ataków (np. dalszego rekonesansu, ataków słownikowych na hasła)</a:t>
            </a:r>
            <a:endParaRPr lang="en-US" sz="1800" b="0" strike="noStrike" spc="-1">
              <a:latin typeface="Arial"/>
            </a:endParaRPr>
          </a:p>
          <a:p>
            <a:pPr marL="285840" indent="-285840">
              <a:lnSpc>
                <a:spcPct val="100000"/>
              </a:lnSpc>
              <a:buClr>
                <a:srgbClr val="000000"/>
              </a:buClr>
              <a:buFont typeface="Arial"/>
              <a:buChar char="•"/>
            </a:pPr>
            <a:r>
              <a:rPr lang="en-US" sz="1800" b="1" strike="noStrike" spc="-1">
                <a:solidFill>
                  <a:srgbClr val="000000"/>
                </a:solidFill>
                <a:latin typeface="Calibri"/>
              </a:rPr>
              <a:t>W ewentualnego wykrycia ataku, zespół reagujący ma poważny problem z ustaleniem, w jaki sposób 10.1.10.101 został skompromitowany (brak logów)</a:t>
            </a:r>
            <a:endParaRPr lang="en-US" sz="1800" b="0" strike="noStrike" spc="-1">
              <a:latin typeface="Arial"/>
            </a:endParaRPr>
          </a:p>
          <a:p>
            <a:pPr marL="285840" indent="-285840">
              <a:lnSpc>
                <a:spcPct val="100000"/>
              </a:lnSpc>
              <a:buClr>
                <a:srgbClr val="000000"/>
              </a:buClr>
              <a:buFont typeface="Arial"/>
              <a:buChar char="•"/>
            </a:pPr>
            <a:r>
              <a:rPr lang="en-US" sz="1800" b="1" strike="noStrike" spc="-1">
                <a:solidFill>
                  <a:srgbClr val="000000"/>
                </a:solidFill>
                <a:latin typeface="Calibri"/>
              </a:rPr>
              <a:t>Analiza ruchu sieciowego pod kątem 2.1.4.2 (C2) nie prowadzi do odkrycia 10.1.10.24 </a:t>
            </a:r>
            <a:r>
              <a:rPr lang="en-US" sz="1800" b="0" strike="noStrike" spc="-1">
                <a:solidFill>
                  <a:srgbClr val="000000"/>
                </a:solidFill>
                <a:latin typeface="Calibri"/>
              </a:rPr>
              <a:t>(gdyż jego C2 to 7.3.3.1)</a:t>
            </a:r>
            <a:endParaRPr lang="en-US" sz="1800" b="0" strike="noStrike" spc="-1">
              <a:latin typeface="Arial"/>
            </a:endParaRPr>
          </a:p>
          <a:p>
            <a:pPr marL="285840" indent="-285840">
              <a:lnSpc>
                <a:spcPct val="100000"/>
              </a:lnSpc>
              <a:buClr>
                <a:srgbClr val="000000"/>
              </a:buClr>
              <a:buFont typeface="Arial"/>
              <a:buChar char="•"/>
            </a:pPr>
            <a:r>
              <a:rPr lang="en-US" sz="1800" b="1" strike="noStrike" spc="-1">
                <a:solidFill>
                  <a:srgbClr val="000000"/>
                </a:solidFill>
                <a:latin typeface="Calibri"/>
              </a:rPr>
              <a:t>Atakujący zachowuje dostęp do sieci poprzez 10.1.10.24</a:t>
            </a:r>
            <a:endParaRPr lang="en-US" sz="1800" b="0" strike="noStrike" spc="-1">
              <a:latin typeface="Arial"/>
            </a:endParaRPr>
          </a:p>
        </p:txBody>
      </p:sp>
      <p:pic>
        <p:nvPicPr>
          <p:cNvPr id="142" name="Picture 5"/>
          <p:cNvPicPr/>
          <p:nvPr/>
        </p:nvPicPr>
        <p:blipFill>
          <a:blip r:embed="rId2"/>
          <a:stretch/>
        </p:blipFill>
        <p:spPr>
          <a:xfrm>
            <a:off x="2174400" y="1060920"/>
            <a:ext cx="7938360" cy="411192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62120" y="112680"/>
            <a:ext cx="10973880" cy="1115640"/>
          </a:xfrm>
          <a:prstGeom prst="rect">
            <a:avLst/>
          </a:prstGeom>
          <a:noFill/>
          <a:ln w="0">
            <a:noFill/>
          </a:ln>
        </p:spPr>
        <p:txBody>
          <a:bodyPr anchor="ctr">
            <a:noAutofit/>
          </a:bodyPr>
          <a:lstStyle/>
          <a:p>
            <a:pPr algn="ctr">
              <a:lnSpc>
                <a:spcPct val="90000"/>
              </a:lnSpc>
              <a:buNone/>
            </a:pPr>
            <a:r>
              <a:rPr lang="en-US" sz="4350" b="1" strike="noStrike" spc="-1">
                <a:solidFill>
                  <a:srgbClr val="000000"/>
                </a:solidFill>
                <a:latin typeface="Consolas"/>
              </a:rPr>
              <a:t>Atrybucja</a:t>
            </a:r>
            <a:endParaRPr lang="en-US" sz="4350" b="0" strike="noStrike" spc="-1">
              <a:solidFill>
                <a:srgbClr val="000000"/>
              </a:solidFill>
              <a:latin typeface="Calibri"/>
            </a:endParaRPr>
          </a:p>
        </p:txBody>
      </p:sp>
      <p:sp>
        <p:nvSpPr>
          <p:cNvPr id="144" name="TextBox 2"/>
          <p:cNvSpPr/>
          <p:nvPr/>
        </p:nvSpPr>
        <p:spPr>
          <a:xfrm>
            <a:off x="688320" y="1228680"/>
            <a:ext cx="10293840" cy="52923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dirty="0" err="1">
                <a:solidFill>
                  <a:srgbClr val="000000"/>
                </a:solidFill>
                <a:latin typeface="Calibri"/>
              </a:rPr>
              <a:t>Część</a:t>
            </a:r>
            <a:r>
              <a:rPr lang="en-US" sz="2600" b="0" strike="noStrike" spc="-1" dirty="0">
                <a:solidFill>
                  <a:srgbClr val="000000"/>
                </a:solidFill>
                <a:latin typeface="Calibri"/>
              </a:rPr>
              <a:t> </a:t>
            </a:r>
            <a:r>
              <a:rPr lang="en-US" sz="2600" b="0" strike="noStrike" spc="-1" dirty="0" err="1">
                <a:solidFill>
                  <a:srgbClr val="000000"/>
                </a:solidFill>
                <a:latin typeface="Calibri"/>
              </a:rPr>
              <a:t>procesu</a:t>
            </a:r>
            <a:r>
              <a:rPr lang="en-US" sz="2600" b="0" strike="noStrike" spc="-1" dirty="0">
                <a:solidFill>
                  <a:srgbClr val="000000"/>
                </a:solidFill>
                <a:latin typeface="Calibri"/>
              </a:rPr>
              <a:t> DFIR </a:t>
            </a:r>
            <a:r>
              <a:rPr lang="en-US" sz="2600" b="0" strike="noStrike" spc="-1" dirty="0" err="1">
                <a:solidFill>
                  <a:srgbClr val="000000"/>
                </a:solidFill>
                <a:latin typeface="Calibri"/>
              </a:rPr>
              <a:t>odpowiadająca</a:t>
            </a:r>
            <a:r>
              <a:rPr lang="en-US" sz="2600" b="0" strike="noStrike" spc="-1" dirty="0">
                <a:solidFill>
                  <a:srgbClr val="000000"/>
                </a:solidFill>
                <a:latin typeface="Calibri"/>
              </a:rPr>
              <a:t> za </a:t>
            </a:r>
            <a:r>
              <a:rPr lang="en-US" sz="2600" b="0" strike="noStrike" spc="-1" dirty="0" err="1">
                <a:solidFill>
                  <a:srgbClr val="000000"/>
                </a:solidFill>
                <a:latin typeface="Calibri"/>
              </a:rPr>
              <a:t>udzielenie</a:t>
            </a:r>
            <a:r>
              <a:rPr lang="en-US" sz="2600" b="0" strike="noStrike" spc="-1" dirty="0">
                <a:solidFill>
                  <a:srgbClr val="000000"/>
                </a:solidFill>
                <a:latin typeface="Calibri"/>
              </a:rPr>
              <a:t> </a:t>
            </a:r>
            <a:r>
              <a:rPr lang="en-US" sz="2600" b="0" strike="noStrike" spc="-1" dirty="0" err="1">
                <a:solidFill>
                  <a:srgbClr val="000000"/>
                </a:solidFill>
                <a:latin typeface="Calibri"/>
              </a:rPr>
              <a:t>odpowiedzi</a:t>
            </a:r>
            <a:r>
              <a:rPr lang="en-US" sz="2600" b="0" strike="noStrike" spc="-1" dirty="0">
                <a:solidFill>
                  <a:srgbClr val="000000"/>
                </a:solidFill>
                <a:latin typeface="Calibri"/>
              </a:rPr>
              <a:t> </a:t>
            </a:r>
            <a:r>
              <a:rPr lang="en-US" sz="2600" b="0" strike="noStrike" spc="-1" dirty="0" err="1">
                <a:solidFill>
                  <a:srgbClr val="000000"/>
                </a:solidFill>
                <a:latin typeface="Calibri"/>
              </a:rPr>
              <a:t>na</a:t>
            </a:r>
            <a:r>
              <a:rPr lang="en-US" sz="2600" b="0" strike="noStrike" spc="-1" dirty="0">
                <a:solidFill>
                  <a:srgbClr val="000000"/>
                </a:solidFill>
                <a:latin typeface="Calibri"/>
              </a:rPr>
              <a:t> </a:t>
            </a:r>
            <a:r>
              <a:rPr lang="en-US" sz="2600" b="0" strike="noStrike" spc="-1" dirty="0" err="1">
                <a:solidFill>
                  <a:srgbClr val="000000"/>
                </a:solidFill>
                <a:latin typeface="Calibri"/>
              </a:rPr>
              <a:t>pytanie</a:t>
            </a:r>
            <a:r>
              <a:rPr lang="en-US" sz="2600" b="0" strike="noStrike" spc="-1" dirty="0">
                <a:solidFill>
                  <a:srgbClr val="000000"/>
                </a:solidFill>
                <a:latin typeface="Calibri"/>
              </a:rPr>
              <a:t> "</a:t>
            </a:r>
            <a:r>
              <a:rPr lang="en-US" sz="2600" b="0" strike="noStrike" spc="-1" dirty="0" err="1">
                <a:solidFill>
                  <a:srgbClr val="000000"/>
                </a:solidFill>
                <a:latin typeface="Calibri"/>
              </a:rPr>
              <a:t>Kto</a:t>
            </a:r>
            <a:r>
              <a:rPr lang="en-US" sz="2600" b="0" strike="noStrike" spc="-1" dirty="0">
                <a:solidFill>
                  <a:srgbClr val="000000"/>
                </a:solidFill>
                <a:latin typeface="Calibri"/>
              </a:rPr>
              <a:t>?"</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Z </a:t>
            </a:r>
            <a:r>
              <a:rPr lang="en-US" sz="2600" b="0" strike="noStrike" spc="-1" dirty="0" err="1">
                <a:solidFill>
                  <a:srgbClr val="000000"/>
                </a:solidFill>
                <a:latin typeface="Calibri"/>
              </a:rPr>
              <a:t>punktu</a:t>
            </a:r>
            <a:r>
              <a:rPr lang="en-US" sz="2600" b="0" strike="noStrike" spc="-1" dirty="0">
                <a:solidFill>
                  <a:srgbClr val="000000"/>
                </a:solidFill>
                <a:latin typeface="Calibri"/>
              </a:rPr>
              <a:t> </a:t>
            </a:r>
            <a:r>
              <a:rPr lang="en-US" sz="2600" b="0" strike="noStrike" spc="-1" dirty="0" err="1">
                <a:solidFill>
                  <a:srgbClr val="000000"/>
                </a:solidFill>
                <a:latin typeface="Calibri"/>
              </a:rPr>
              <a:t>widzenia</a:t>
            </a:r>
            <a:r>
              <a:rPr lang="en-US" sz="2600" b="0" strike="noStrike" spc="-1" dirty="0">
                <a:solidFill>
                  <a:srgbClr val="000000"/>
                </a:solidFill>
                <a:latin typeface="Calibri"/>
              </a:rPr>
              <a:t> </a:t>
            </a:r>
            <a:r>
              <a:rPr lang="en-US" sz="2600" b="0" strike="noStrike" spc="-1" dirty="0" err="1">
                <a:solidFill>
                  <a:srgbClr val="000000"/>
                </a:solidFill>
                <a:latin typeface="Calibri"/>
              </a:rPr>
              <a:t>naszej</a:t>
            </a:r>
            <a:r>
              <a:rPr lang="en-US" sz="2600" b="0" strike="noStrike" spc="-1" dirty="0">
                <a:solidFill>
                  <a:srgbClr val="000000"/>
                </a:solidFill>
                <a:latin typeface="Calibri"/>
              </a:rPr>
              <a:t> </a:t>
            </a:r>
            <a:r>
              <a:rPr lang="en-US" sz="2600" b="0" strike="noStrike" spc="-1" dirty="0" err="1">
                <a:solidFill>
                  <a:srgbClr val="000000"/>
                </a:solidFill>
                <a:latin typeface="Calibri"/>
              </a:rPr>
              <a:t>organizacji</a:t>
            </a:r>
            <a:r>
              <a:rPr lang="en-US" sz="2600" b="0" strike="noStrike" spc="-1" dirty="0">
                <a:solidFill>
                  <a:srgbClr val="000000"/>
                </a:solidFill>
                <a:latin typeface="Calibri"/>
              </a:rPr>
              <a:t> </a:t>
            </a:r>
            <a:r>
              <a:rPr lang="en-US" sz="2600" b="0" strike="noStrike" spc="-1" dirty="0" err="1">
                <a:solidFill>
                  <a:srgbClr val="000000"/>
                </a:solidFill>
                <a:latin typeface="Calibri"/>
              </a:rPr>
              <a:t>atrybucja</a:t>
            </a:r>
            <a:r>
              <a:rPr lang="en-US" sz="2600" b="0" strike="noStrike" spc="-1" dirty="0">
                <a:solidFill>
                  <a:srgbClr val="000000"/>
                </a:solidFill>
                <a:latin typeface="Calibri"/>
              </a:rPr>
              <a:t> ma </a:t>
            </a:r>
            <a:r>
              <a:rPr lang="en-US" sz="2600" b="0" strike="noStrike" spc="-1" dirty="0" err="1">
                <a:solidFill>
                  <a:srgbClr val="000000"/>
                </a:solidFill>
                <a:latin typeface="Calibri"/>
              </a:rPr>
              <a:t>sens</a:t>
            </a:r>
            <a:r>
              <a:rPr lang="en-US" sz="2600" b="0" strike="noStrike" spc="-1" dirty="0">
                <a:solidFill>
                  <a:srgbClr val="000000"/>
                </a:solidFill>
                <a:latin typeface="Calibri"/>
              </a:rPr>
              <a:t> </a:t>
            </a:r>
            <a:r>
              <a:rPr lang="en-US" sz="2600" b="0" strike="noStrike" spc="-1" dirty="0" err="1">
                <a:solidFill>
                  <a:srgbClr val="000000"/>
                </a:solidFill>
                <a:latin typeface="Calibri"/>
              </a:rPr>
              <a:t>przede</a:t>
            </a:r>
            <a:r>
              <a:rPr lang="en-US" sz="2600" b="0" strike="noStrike" spc="-1" dirty="0">
                <a:solidFill>
                  <a:srgbClr val="000000"/>
                </a:solidFill>
                <a:latin typeface="Calibri"/>
              </a:rPr>
              <a:t> </a:t>
            </a:r>
            <a:r>
              <a:rPr lang="en-US" sz="2600" b="0" strike="noStrike" spc="-1" dirty="0" err="1">
                <a:solidFill>
                  <a:srgbClr val="000000"/>
                </a:solidFill>
                <a:latin typeface="Calibri"/>
              </a:rPr>
              <a:t>wszystkim</a:t>
            </a:r>
            <a:r>
              <a:rPr lang="en-US" sz="2600" b="0" strike="noStrike" spc="-1" dirty="0">
                <a:solidFill>
                  <a:srgbClr val="000000"/>
                </a:solidFill>
                <a:latin typeface="Calibri"/>
              </a:rPr>
              <a:t> w </a:t>
            </a:r>
            <a:r>
              <a:rPr lang="en-US" sz="2600" b="0" strike="noStrike" spc="-1" dirty="0" err="1">
                <a:solidFill>
                  <a:srgbClr val="000000"/>
                </a:solidFill>
                <a:latin typeface="Calibri"/>
              </a:rPr>
              <a:t>sytuacjach</a:t>
            </a:r>
            <a:r>
              <a:rPr lang="en-US" sz="2600" b="0" strike="noStrike" spc="-1" dirty="0">
                <a:solidFill>
                  <a:srgbClr val="000000"/>
                </a:solidFill>
                <a:latin typeface="Calibri"/>
              </a:rPr>
              <a:t>, </a:t>
            </a:r>
            <a:r>
              <a:rPr lang="en-US" sz="2600" b="0" strike="noStrike" spc="-1" dirty="0" err="1">
                <a:solidFill>
                  <a:srgbClr val="000000"/>
                </a:solidFill>
                <a:latin typeface="Calibri"/>
              </a:rPr>
              <a:t>gdy</a:t>
            </a:r>
            <a:r>
              <a:rPr lang="en-US" sz="2600" b="0" strike="noStrike" spc="-1" dirty="0">
                <a:solidFill>
                  <a:srgbClr val="000000"/>
                </a:solidFill>
                <a:latin typeface="Calibri"/>
              </a:rPr>
              <a:t> </a:t>
            </a:r>
            <a:r>
              <a:rPr lang="en-US" sz="2600" b="0" strike="noStrike" spc="-1" dirty="0" err="1">
                <a:solidFill>
                  <a:srgbClr val="000000"/>
                </a:solidFill>
                <a:latin typeface="Calibri"/>
              </a:rPr>
              <a:t>możliwe</a:t>
            </a:r>
            <a:r>
              <a:rPr lang="en-US" sz="2600" b="0" strike="noStrike" spc="-1" dirty="0">
                <a:solidFill>
                  <a:srgbClr val="000000"/>
                </a:solidFill>
                <a:latin typeface="Calibri"/>
              </a:rPr>
              <a:t> jest </a:t>
            </a:r>
            <a:r>
              <a:rPr lang="en-US" sz="2600" b="0" strike="noStrike" spc="-1" dirty="0" err="1">
                <a:solidFill>
                  <a:srgbClr val="000000"/>
                </a:solidFill>
                <a:latin typeface="Calibri"/>
              </a:rPr>
              <a:t>podjęcie</a:t>
            </a:r>
            <a:r>
              <a:rPr lang="en-US" sz="2600" b="0" strike="noStrike" spc="-1" dirty="0">
                <a:solidFill>
                  <a:srgbClr val="000000"/>
                </a:solidFill>
                <a:latin typeface="Calibri"/>
              </a:rPr>
              <a:t> </a:t>
            </a:r>
            <a:r>
              <a:rPr lang="en-US" sz="2600" b="0" strike="noStrike" spc="-1" dirty="0" err="1">
                <a:solidFill>
                  <a:srgbClr val="000000"/>
                </a:solidFill>
                <a:latin typeface="Calibri"/>
              </a:rPr>
              <a:t>kroków</a:t>
            </a:r>
            <a:r>
              <a:rPr lang="en-US" sz="2600" b="0" strike="noStrike" spc="-1" dirty="0">
                <a:solidFill>
                  <a:srgbClr val="000000"/>
                </a:solidFill>
                <a:latin typeface="Calibri"/>
              </a:rPr>
              <a:t> </a:t>
            </a:r>
            <a:r>
              <a:rPr lang="en-US" sz="2600" b="0" strike="noStrike" spc="-1" dirty="0" err="1">
                <a:solidFill>
                  <a:srgbClr val="000000"/>
                </a:solidFill>
                <a:latin typeface="Calibri"/>
              </a:rPr>
              <a:t>prawnych</a:t>
            </a:r>
            <a:r>
              <a:rPr lang="en-US" sz="2600" b="0" strike="noStrike" spc="-1" dirty="0">
                <a:solidFill>
                  <a:srgbClr val="000000"/>
                </a:solidFill>
                <a:latin typeface="Calibri"/>
              </a:rPr>
              <a:t> w </a:t>
            </a:r>
            <a:r>
              <a:rPr lang="en-US" sz="2600" b="0" strike="noStrike" spc="-1" dirty="0" err="1">
                <a:solidFill>
                  <a:srgbClr val="000000"/>
                </a:solidFill>
                <a:latin typeface="Calibri"/>
              </a:rPr>
              <a:t>konsekwencji</a:t>
            </a:r>
            <a:r>
              <a:rPr lang="en-US" sz="2600" b="0" strike="noStrike" spc="-1" dirty="0">
                <a:solidFill>
                  <a:srgbClr val="000000"/>
                </a:solidFill>
                <a:latin typeface="Calibri"/>
              </a:rPr>
              <a:t> </a:t>
            </a:r>
            <a:r>
              <a:rPr lang="en-US" sz="2600" b="0" strike="noStrike" spc="-1" dirty="0" err="1">
                <a:solidFill>
                  <a:srgbClr val="000000"/>
                </a:solidFill>
                <a:latin typeface="Calibri"/>
              </a:rPr>
              <a:t>dojścia</a:t>
            </a:r>
            <a:r>
              <a:rPr lang="en-US" sz="2600" b="0" strike="noStrike" spc="-1" dirty="0">
                <a:solidFill>
                  <a:srgbClr val="000000"/>
                </a:solidFill>
                <a:latin typeface="Calibri"/>
              </a:rPr>
              <a:t> do </a:t>
            </a:r>
            <a:r>
              <a:rPr lang="en-US" sz="2600" b="0" strike="noStrike" spc="-1" dirty="0" err="1">
                <a:solidFill>
                  <a:srgbClr val="000000"/>
                </a:solidFill>
                <a:latin typeface="Calibri"/>
              </a:rPr>
              <a:t>incydentu</a:t>
            </a:r>
            <a:r>
              <a:rPr lang="en-US" sz="2600" b="0" strike="noStrike" spc="-1" dirty="0">
                <a:solidFill>
                  <a:srgbClr val="000000"/>
                </a:solidFill>
                <a:latin typeface="Calibri"/>
              </a:rPr>
              <a:t> (w </a:t>
            </a:r>
            <a:r>
              <a:rPr lang="en-US" sz="2600" b="0" strike="noStrike" spc="-1" dirty="0" err="1">
                <a:solidFill>
                  <a:srgbClr val="000000"/>
                </a:solidFill>
                <a:latin typeface="Calibri"/>
              </a:rPr>
              <a:t>sytuacjach</a:t>
            </a:r>
            <a:r>
              <a:rPr lang="en-US" sz="2600" b="0" strike="noStrike" spc="-1" dirty="0">
                <a:solidFill>
                  <a:srgbClr val="000000"/>
                </a:solidFill>
                <a:latin typeface="Calibri"/>
              </a:rPr>
              <a:t>, </a:t>
            </a:r>
            <a:r>
              <a:rPr lang="en-US" sz="2600" b="0" strike="noStrike" spc="-1" dirty="0" err="1">
                <a:solidFill>
                  <a:srgbClr val="000000"/>
                </a:solidFill>
                <a:latin typeface="Calibri"/>
              </a:rPr>
              <a:t>gdy</a:t>
            </a:r>
            <a:r>
              <a:rPr lang="en-US" sz="2600" b="0" strike="noStrike" spc="-1" dirty="0">
                <a:solidFill>
                  <a:srgbClr val="000000"/>
                </a:solidFill>
                <a:latin typeface="Calibri"/>
              </a:rPr>
              <a:t> </a:t>
            </a:r>
            <a:r>
              <a:rPr lang="en-US" sz="2600" b="0" strike="noStrike" spc="-1" dirty="0" err="1">
                <a:solidFill>
                  <a:srgbClr val="000000"/>
                </a:solidFill>
                <a:latin typeface="Calibri"/>
              </a:rPr>
              <a:t>dysponujemy</a:t>
            </a:r>
            <a:r>
              <a:rPr lang="en-US" sz="2600" b="0" strike="noStrike" spc="-1" dirty="0">
                <a:solidFill>
                  <a:srgbClr val="000000"/>
                </a:solidFill>
                <a:latin typeface="Calibri"/>
              </a:rPr>
              <a:t> </a:t>
            </a:r>
            <a:r>
              <a:rPr lang="en-US" sz="2600" b="0" strike="noStrike" spc="-1" dirty="0" err="1">
                <a:solidFill>
                  <a:srgbClr val="000000"/>
                </a:solidFill>
                <a:latin typeface="Calibri"/>
              </a:rPr>
              <a:t>bezpośrednimi</a:t>
            </a:r>
            <a:r>
              <a:rPr lang="en-US" sz="2600" b="0" strike="noStrike" spc="-1" dirty="0">
                <a:solidFill>
                  <a:srgbClr val="000000"/>
                </a:solidFill>
                <a:latin typeface="Calibri"/>
              </a:rPr>
              <a:t> </a:t>
            </a:r>
            <a:r>
              <a:rPr lang="en-US" sz="2600" b="0" strike="noStrike" spc="-1" dirty="0" err="1">
                <a:solidFill>
                  <a:srgbClr val="000000"/>
                </a:solidFill>
                <a:latin typeface="Calibri"/>
              </a:rPr>
              <a:t>niepodważalnymi</a:t>
            </a:r>
            <a:r>
              <a:rPr lang="en-US" sz="2600" b="0" strike="noStrike" spc="-1" dirty="0">
                <a:solidFill>
                  <a:srgbClr val="000000"/>
                </a:solidFill>
                <a:latin typeface="Calibri"/>
              </a:rPr>
              <a:t> </a:t>
            </a:r>
            <a:r>
              <a:rPr lang="en-US" sz="2600" b="0" strike="noStrike" spc="-1" dirty="0" err="1">
                <a:solidFill>
                  <a:srgbClr val="000000"/>
                </a:solidFill>
                <a:latin typeface="Calibri"/>
              </a:rPr>
              <a:t>dowodami</a:t>
            </a:r>
            <a:r>
              <a:rPr lang="en-US" sz="2600" b="0" strike="noStrike" spc="-1" dirty="0">
                <a:solidFill>
                  <a:srgbClr val="000000"/>
                </a:solidFill>
                <a:latin typeface="Calibri"/>
              </a:rPr>
              <a:t> </a:t>
            </a:r>
            <a:r>
              <a:rPr lang="en-US" sz="2600" b="0" strike="noStrike" spc="-1" dirty="0" err="1">
                <a:solidFill>
                  <a:srgbClr val="000000"/>
                </a:solidFill>
                <a:latin typeface="Calibri"/>
              </a:rPr>
              <a:t>elektronicznymi</a:t>
            </a:r>
            <a:r>
              <a:rPr lang="en-US" sz="2600" b="0" strike="noStrike" spc="-1" dirty="0">
                <a:solidFill>
                  <a:srgbClr val="000000"/>
                </a:solidFill>
                <a:latin typeface="Calibri"/>
              </a:rPr>
              <a:t>, </a:t>
            </a:r>
            <a:r>
              <a:rPr lang="en-US" sz="2600" b="0" strike="noStrike" spc="-1" dirty="0" err="1">
                <a:solidFill>
                  <a:srgbClr val="000000"/>
                </a:solidFill>
                <a:latin typeface="Calibri"/>
              </a:rPr>
              <a:t>mamy</a:t>
            </a:r>
            <a:r>
              <a:rPr lang="en-US" sz="2600" b="0" strike="noStrike" spc="-1" dirty="0">
                <a:solidFill>
                  <a:srgbClr val="000000"/>
                </a:solidFill>
                <a:latin typeface="Calibri"/>
              </a:rPr>
              <a:t> do </a:t>
            </a:r>
            <a:r>
              <a:rPr lang="en-US" sz="2600" b="0" strike="noStrike" spc="-1" dirty="0" err="1">
                <a:solidFill>
                  <a:srgbClr val="000000"/>
                </a:solidFill>
                <a:latin typeface="Calibri"/>
              </a:rPr>
              <a:t>czynienia</a:t>
            </a:r>
            <a:r>
              <a:rPr lang="en-US" sz="2600" b="0" strike="noStrike" spc="-1" dirty="0">
                <a:solidFill>
                  <a:srgbClr val="000000"/>
                </a:solidFill>
                <a:latin typeface="Calibri"/>
              </a:rPr>
              <a:t> z </a:t>
            </a:r>
            <a:r>
              <a:rPr lang="en-US" sz="2600" b="0" strike="noStrike" spc="-1" dirty="0" err="1">
                <a:solidFill>
                  <a:srgbClr val="000000"/>
                </a:solidFill>
                <a:latin typeface="Calibri"/>
              </a:rPr>
              <a:t>atrybucją</a:t>
            </a:r>
            <a:r>
              <a:rPr lang="en-US" sz="2600" b="0" strike="noStrike" spc="-1" dirty="0">
                <a:solidFill>
                  <a:srgbClr val="000000"/>
                </a:solidFill>
                <a:latin typeface="Calibri"/>
              </a:rPr>
              <a:t> o </a:t>
            </a:r>
            <a:r>
              <a:rPr lang="en-US" sz="2600" b="0" strike="noStrike" spc="-1" dirty="0" err="1">
                <a:solidFill>
                  <a:srgbClr val="000000"/>
                </a:solidFill>
                <a:latin typeface="Calibri"/>
              </a:rPr>
              <a:t>wysokim</a:t>
            </a:r>
            <a:r>
              <a:rPr lang="en-US" sz="2600" b="0" strike="noStrike" spc="-1" dirty="0">
                <a:solidFill>
                  <a:srgbClr val="000000"/>
                </a:solidFill>
                <a:latin typeface="Calibri"/>
              </a:rPr>
              <a:t> </a:t>
            </a:r>
            <a:r>
              <a:rPr lang="en-US" sz="2600" b="0" strike="noStrike" spc="-1" dirty="0" err="1">
                <a:solidFill>
                  <a:srgbClr val="000000"/>
                </a:solidFill>
                <a:latin typeface="Calibri"/>
              </a:rPr>
              <a:t>stopniu</a:t>
            </a:r>
            <a:r>
              <a:rPr lang="en-US" sz="2600" b="0" strike="noStrike" spc="-1" dirty="0">
                <a:solidFill>
                  <a:srgbClr val="000000"/>
                </a:solidFill>
                <a:latin typeface="Calibri"/>
              </a:rPr>
              <a:t> </a:t>
            </a:r>
            <a:r>
              <a:rPr lang="en-US" sz="2600" b="0" strike="noStrike" spc="-1" dirty="0" err="1">
                <a:solidFill>
                  <a:srgbClr val="000000"/>
                </a:solidFill>
                <a:latin typeface="Calibri"/>
              </a:rPr>
              <a:t>pewności</a:t>
            </a:r>
            <a:r>
              <a:rPr lang="en-US" sz="2600" b="0" strike="noStrike" spc="-1" dirty="0">
                <a:solidFill>
                  <a:srgbClr val="000000"/>
                </a:solidFill>
                <a:latin typeface="Calibri"/>
              </a:rPr>
              <a:t> - ang. </a:t>
            </a:r>
            <a:r>
              <a:rPr lang="en-US" sz="2600" b="0" i="1" strike="noStrike" spc="-1" dirty="0">
                <a:solidFill>
                  <a:srgbClr val="000000"/>
                </a:solidFill>
                <a:latin typeface="Calibri"/>
              </a:rPr>
              <a:t>confidence</a:t>
            </a:r>
            <a:r>
              <a:rPr lang="en-US" sz="2600" b="0" strike="noStrike" spc="-1" dirty="0">
                <a:solidFill>
                  <a:srgbClr val="000000"/>
                </a:solidFill>
                <a:latin typeface="Calibri"/>
              </a:rPr>
              <a:t>)</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W </a:t>
            </a:r>
            <a:r>
              <a:rPr lang="en-US" sz="2600" b="0" strike="noStrike" spc="-1" dirty="0" err="1">
                <a:solidFill>
                  <a:srgbClr val="000000"/>
                </a:solidFill>
                <a:latin typeface="Calibri"/>
              </a:rPr>
              <a:t>pozostałych</a:t>
            </a:r>
            <a:r>
              <a:rPr lang="en-US" sz="2600" b="0" strike="noStrike" spc="-1" dirty="0">
                <a:solidFill>
                  <a:srgbClr val="000000"/>
                </a:solidFill>
                <a:latin typeface="Calibri"/>
              </a:rPr>
              <a:t> </a:t>
            </a:r>
            <a:r>
              <a:rPr lang="en-US" sz="2600" b="0" strike="noStrike" spc="-1" dirty="0" err="1">
                <a:solidFill>
                  <a:srgbClr val="000000"/>
                </a:solidFill>
                <a:latin typeface="Calibri"/>
              </a:rPr>
              <a:t>przypadkach</a:t>
            </a:r>
            <a:r>
              <a:rPr lang="en-US" sz="2600" b="0" strike="noStrike" spc="-1" dirty="0">
                <a:solidFill>
                  <a:srgbClr val="000000"/>
                </a:solidFill>
                <a:latin typeface="Calibri"/>
              </a:rPr>
              <a:t> </a:t>
            </a:r>
            <a:r>
              <a:rPr lang="en-US" sz="2600" b="0" strike="noStrike" spc="-1" dirty="0" err="1">
                <a:solidFill>
                  <a:srgbClr val="000000"/>
                </a:solidFill>
                <a:latin typeface="Calibri"/>
              </a:rPr>
              <a:t>atrybucja</a:t>
            </a:r>
            <a:r>
              <a:rPr lang="en-US" sz="2600" b="0" strike="noStrike" spc="-1" dirty="0">
                <a:solidFill>
                  <a:srgbClr val="000000"/>
                </a:solidFill>
                <a:latin typeface="Calibri"/>
              </a:rPr>
              <a:t> </a:t>
            </a:r>
            <a:r>
              <a:rPr lang="pl-PL" sz="2600" b="0" strike="noStrike" spc="-1" dirty="0">
                <a:solidFill>
                  <a:srgbClr val="000000"/>
                </a:solidFill>
                <a:latin typeface="Calibri"/>
              </a:rPr>
              <a:t>jest </a:t>
            </a:r>
            <a:r>
              <a:rPr lang="en-US" sz="2600" b="0" strike="noStrike" spc="-1" dirty="0" err="1">
                <a:solidFill>
                  <a:srgbClr val="000000"/>
                </a:solidFill>
                <a:latin typeface="Calibri"/>
              </a:rPr>
              <a:t>wysuwaniem</a:t>
            </a:r>
            <a:r>
              <a:rPr lang="en-US" sz="2600" b="0" strike="noStrike" spc="-1" dirty="0">
                <a:solidFill>
                  <a:srgbClr val="000000"/>
                </a:solidFill>
                <a:latin typeface="Calibri"/>
              </a:rPr>
              <a:t> </a:t>
            </a:r>
            <a:r>
              <a:rPr lang="en-US" sz="2600" b="0" strike="noStrike" spc="-1" dirty="0" err="1">
                <a:solidFill>
                  <a:srgbClr val="000000"/>
                </a:solidFill>
                <a:latin typeface="Calibri"/>
              </a:rPr>
              <a:t>przypuszczeń</a:t>
            </a:r>
            <a:r>
              <a:rPr lang="en-US" sz="2600" b="0" strike="noStrike" spc="-1" dirty="0">
                <a:solidFill>
                  <a:srgbClr val="000000"/>
                </a:solidFill>
                <a:latin typeface="Calibri"/>
              </a:rPr>
              <a:t> z </a:t>
            </a:r>
            <a:r>
              <a:rPr lang="en-US" sz="2600" b="0" strike="noStrike" spc="-1" dirty="0" err="1">
                <a:solidFill>
                  <a:srgbClr val="000000"/>
                </a:solidFill>
                <a:latin typeface="Calibri"/>
              </a:rPr>
              <a:t>dozą</a:t>
            </a:r>
            <a:r>
              <a:rPr lang="en-US" sz="2600" b="0" strike="noStrike" spc="-1" dirty="0">
                <a:solidFill>
                  <a:srgbClr val="000000"/>
                </a:solidFill>
                <a:latin typeface="Calibri"/>
              </a:rPr>
              <a:t> </a:t>
            </a:r>
            <a:r>
              <a:rPr lang="en-US" sz="2600" b="0" strike="noStrike" spc="-1" dirty="0" err="1">
                <a:solidFill>
                  <a:srgbClr val="000000"/>
                </a:solidFill>
                <a:latin typeface="Calibri"/>
              </a:rPr>
              <a:t>prawdopodobieństwa</a:t>
            </a:r>
            <a:r>
              <a:rPr lang="en-US" sz="2600" b="0" strike="noStrike" spc="-1" dirty="0">
                <a:solidFill>
                  <a:srgbClr val="000000"/>
                </a:solidFill>
                <a:latin typeface="Calibri"/>
              </a:rPr>
              <a:t>, </a:t>
            </a:r>
            <a:r>
              <a:rPr lang="en-US" sz="2600" b="0" strike="noStrike" spc="-1" dirty="0" err="1">
                <a:solidFill>
                  <a:srgbClr val="000000"/>
                </a:solidFill>
                <a:latin typeface="Calibri"/>
              </a:rPr>
              <a:t>użytecznych</a:t>
            </a:r>
            <a:r>
              <a:rPr lang="en-US" sz="2600" b="0" strike="noStrike" spc="-1" dirty="0">
                <a:solidFill>
                  <a:srgbClr val="000000"/>
                </a:solidFill>
                <a:latin typeface="Calibri"/>
              </a:rPr>
              <a:t> </a:t>
            </a:r>
            <a:r>
              <a:rPr lang="en-US" sz="2600" b="0" strike="noStrike" spc="-1" dirty="0" err="1">
                <a:solidFill>
                  <a:srgbClr val="000000"/>
                </a:solidFill>
                <a:latin typeface="Calibri"/>
              </a:rPr>
              <a:t>na</a:t>
            </a:r>
            <a:r>
              <a:rPr lang="en-US" sz="2600" b="0" strike="noStrike" spc="-1" dirty="0">
                <a:solidFill>
                  <a:srgbClr val="000000"/>
                </a:solidFill>
                <a:latin typeface="Calibri"/>
              </a:rPr>
              <a:t> </a:t>
            </a:r>
            <a:r>
              <a:rPr lang="en-US" sz="2600" b="0" strike="noStrike" spc="-1" dirty="0" err="1">
                <a:solidFill>
                  <a:srgbClr val="000000"/>
                </a:solidFill>
                <a:latin typeface="Calibri"/>
              </a:rPr>
              <a:t>potrzeby</a:t>
            </a:r>
            <a:r>
              <a:rPr lang="en-US" sz="2600" b="0" strike="noStrike" spc="-1" dirty="0">
                <a:solidFill>
                  <a:srgbClr val="000000"/>
                </a:solidFill>
                <a:latin typeface="Calibri"/>
              </a:rPr>
              <a:t> Threat Intelligence</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err="1">
                <a:solidFill>
                  <a:srgbClr val="000000"/>
                </a:solidFill>
                <a:latin typeface="Calibri"/>
              </a:rPr>
              <a:t>Atrybucją</a:t>
            </a:r>
            <a:r>
              <a:rPr lang="en-US" sz="2600" b="0" strike="noStrike" spc="-1" dirty="0">
                <a:solidFill>
                  <a:srgbClr val="000000"/>
                </a:solidFill>
                <a:latin typeface="Calibri"/>
              </a:rPr>
              <a:t> w </a:t>
            </a:r>
            <a:r>
              <a:rPr lang="en-US" sz="2600" b="0" strike="noStrike" spc="-1" dirty="0" err="1">
                <a:solidFill>
                  <a:srgbClr val="000000"/>
                </a:solidFill>
                <a:latin typeface="Calibri"/>
              </a:rPr>
              <a:t>celach</a:t>
            </a:r>
            <a:r>
              <a:rPr lang="en-US" sz="2600" b="0" strike="noStrike" spc="-1" dirty="0">
                <a:solidFill>
                  <a:srgbClr val="000000"/>
                </a:solidFill>
                <a:latin typeface="Calibri"/>
              </a:rPr>
              <a:t> </a:t>
            </a:r>
            <a:r>
              <a:rPr lang="en-US" sz="2600" b="0" strike="noStrike" spc="-1" dirty="0" err="1">
                <a:solidFill>
                  <a:srgbClr val="000000"/>
                </a:solidFill>
                <a:latin typeface="Calibri"/>
              </a:rPr>
              <a:t>badawczych</a:t>
            </a:r>
            <a:r>
              <a:rPr lang="en-US" sz="2600" b="0" strike="noStrike" spc="-1" dirty="0">
                <a:solidFill>
                  <a:srgbClr val="000000"/>
                </a:solidFill>
                <a:latin typeface="Calibri"/>
              </a:rPr>
              <a:t> </a:t>
            </a:r>
            <a:r>
              <a:rPr lang="en-US" sz="2600" b="0" strike="noStrike" spc="-1" dirty="0" err="1">
                <a:solidFill>
                  <a:srgbClr val="000000"/>
                </a:solidFill>
                <a:latin typeface="Calibri"/>
              </a:rPr>
              <a:t>i</a:t>
            </a:r>
            <a:r>
              <a:rPr lang="en-US" sz="2600" b="0" strike="noStrike" spc="-1" dirty="0">
                <a:solidFill>
                  <a:srgbClr val="000000"/>
                </a:solidFill>
                <a:latin typeface="Calibri"/>
              </a:rPr>
              <a:t> </a:t>
            </a:r>
            <a:r>
              <a:rPr lang="en-US" sz="2600" b="0" strike="noStrike" spc="-1" dirty="0" err="1">
                <a:solidFill>
                  <a:srgbClr val="000000"/>
                </a:solidFill>
                <a:latin typeface="Calibri"/>
              </a:rPr>
              <a:t>zawodowych</a:t>
            </a:r>
            <a:r>
              <a:rPr lang="en-US" sz="2600" b="0" strike="noStrike" spc="-1" dirty="0">
                <a:solidFill>
                  <a:srgbClr val="000000"/>
                </a:solidFill>
                <a:latin typeface="Calibri"/>
              </a:rPr>
              <a:t> </a:t>
            </a:r>
            <a:r>
              <a:rPr lang="en-US" sz="2600" b="0" strike="noStrike" spc="-1" dirty="0" err="1">
                <a:solidFill>
                  <a:srgbClr val="000000"/>
                </a:solidFill>
                <a:latin typeface="Calibri"/>
              </a:rPr>
              <a:t>zajmują</a:t>
            </a:r>
            <a:r>
              <a:rPr lang="en-US" sz="2600" b="0" strike="noStrike" spc="-1" dirty="0">
                <a:solidFill>
                  <a:srgbClr val="000000"/>
                </a:solidFill>
                <a:latin typeface="Calibri"/>
              </a:rPr>
              <a:t> </a:t>
            </a:r>
            <a:r>
              <a:rPr lang="en-US" sz="2600" b="0" strike="noStrike" spc="-1" dirty="0" err="1">
                <a:solidFill>
                  <a:srgbClr val="000000"/>
                </a:solidFill>
                <a:latin typeface="Calibri"/>
              </a:rPr>
              <a:t>się</a:t>
            </a:r>
            <a:r>
              <a:rPr lang="en-US" sz="2600" b="0" strike="noStrike" spc="-1" dirty="0">
                <a:solidFill>
                  <a:srgbClr val="000000"/>
                </a:solidFill>
                <a:latin typeface="Calibri"/>
              </a:rPr>
              <a:t> </a:t>
            </a:r>
            <a:r>
              <a:rPr lang="en-US" sz="2600" b="0" strike="noStrike" spc="-1" dirty="0" err="1">
                <a:solidFill>
                  <a:srgbClr val="000000"/>
                </a:solidFill>
                <a:latin typeface="Calibri"/>
              </a:rPr>
              <a:t>też</a:t>
            </a:r>
            <a:r>
              <a:rPr lang="en-US" sz="2600" b="0" strike="noStrike" spc="-1" dirty="0">
                <a:solidFill>
                  <a:srgbClr val="000000"/>
                </a:solidFill>
                <a:latin typeface="Calibri"/>
              </a:rPr>
              <a:t> </a:t>
            </a:r>
            <a:r>
              <a:rPr lang="en-US" sz="2600" b="0" strike="noStrike" spc="-1" dirty="0" err="1">
                <a:solidFill>
                  <a:srgbClr val="000000"/>
                </a:solidFill>
                <a:latin typeface="Calibri"/>
              </a:rPr>
              <a:t>organizacje</a:t>
            </a:r>
            <a:r>
              <a:rPr lang="en-US" sz="2600" b="0" strike="noStrike" spc="-1" dirty="0">
                <a:solidFill>
                  <a:srgbClr val="000000"/>
                </a:solidFill>
                <a:latin typeface="Calibri"/>
              </a:rPr>
              <a:t> </a:t>
            </a:r>
            <a:r>
              <a:rPr lang="en-US" sz="2600" b="0" strike="noStrike" spc="-1" dirty="0" err="1">
                <a:solidFill>
                  <a:srgbClr val="000000"/>
                </a:solidFill>
                <a:latin typeface="Calibri"/>
              </a:rPr>
              <a:t>świadczące</a:t>
            </a:r>
            <a:r>
              <a:rPr lang="en-US" sz="2600" b="0" strike="noStrike" spc="-1" dirty="0">
                <a:solidFill>
                  <a:srgbClr val="000000"/>
                </a:solidFill>
                <a:latin typeface="Calibri"/>
              </a:rPr>
              <a:t> </a:t>
            </a:r>
            <a:r>
              <a:rPr lang="en-US" sz="2600" b="0" strike="noStrike" spc="-1" dirty="0" err="1">
                <a:solidFill>
                  <a:srgbClr val="000000"/>
                </a:solidFill>
                <a:latin typeface="Calibri"/>
              </a:rPr>
              <a:t>usługi</a:t>
            </a:r>
            <a:r>
              <a:rPr lang="en-US" sz="2600" b="0" strike="noStrike" spc="-1" dirty="0">
                <a:solidFill>
                  <a:srgbClr val="000000"/>
                </a:solidFill>
                <a:latin typeface="Calibri"/>
              </a:rPr>
              <a:t> Incident Response/Threat Intelligence, np. </a:t>
            </a:r>
            <a:r>
              <a:rPr lang="en-US" sz="2600" b="0" i="1" strike="noStrike" spc="-1" dirty="0">
                <a:solidFill>
                  <a:srgbClr val="000000"/>
                </a:solidFill>
                <a:latin typeface="Calibri"/>
              </a:rPr>
              <a:t>Mandiant</a:t>
            </a:r>
            <a:r>
              <a:rPr lang="en-US" sz="2600" b="0" strike="noStrike" spc="-1" dirty="0">
                <a:solidFill>
                  <a:srgbClr val="000000"/>
                </a:solidFill>
                <a:latin typeface="Calibri"/>
              </a:rPr>
              <a:t>, </a:t>
            </a:r>
            <a:r>
              <a:rPr lang="en-US" sz="2600" b="0" i="1" strike="noStrike" spc="-1" dirty="0">
                <a:solidFill>
                  <a:srgbClr val="000000"/>
                </a:solidFill>
                <a:latin typeface="Calibri"/>
              </a:rPr>
              <a:t>CrowdStrike</a:t>
            </a:r>
            <a:endParaRPr lang="en-US" sz="2600" b="0" strike="noStrike" spc="-1" dirty="0">
              <a:latin typeface="Arial"/>
            </a:endParaRPr>
          </a:p>
          <a:p>
            <a:pPr>
              <a:lnSpc>
                <a:spcPct val="100000"/>
              </a:lnSpc>
              <a:buNone/>
            </a:pPr>
            <a:endParaRPr lang="en-US" sz="2600" b="0" strike="noStrike" spc="-1" dirty="0">
              <a:latin typeface="Arial"/>
            </a:endParaRPr>
          </a:p>
        </p:txBody>
      </p:sp>
      <p:pic>
        <p:nvPicPr>
          <p:cNvPr id="145" name="Picture 3"/>
          <p:cNvPicPr/>
          <p:nvPr/>
        </p:nvPicPr>
        <p:blipFill>
          <a:blip r:embed="rId3"/>
          <a:stretch/>
        </p:blipFill>
        <p:spPr>
          <a:xfrm>
            <a:off x="10759680" y="112680"/>
            <a:ext cx="1339920" cy="87120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62120" y="112680"/>
            <a:ext cx="10973880" cy="1115640"/>
          </a:xfrm>
          <a:prstGeom prst="rect">
            <a:avLst/>
          </a:prstGeom>
          <a:noFill/>
          <a:ln w="0">
            <a:noFill/>
          </a:ln>
        </p:spPr>
        <p:txBody>
          <a:bodyPr anchor="ctr">
            <a:noAutofit/>
          </a:bodyPr>
          <a:lstStyle/>
          <a:p>
            <a:pPr algn="ctr">
              <a:lnSpc>
                <a:spcPct val="90000"/>
              </a:lnSpc>
              <a:buNone/>
            </a:pPr>
            <a:r>
              <a:rPr lang="en-US" sz="4350" b="1" strike="noStrike" spc="-1">
                <a:solidFill>
                  <a:srgbClr val="000000"/>
                </a:solidFill>
                <a:latin typeface="Consolas"/>
              </a:rPr>
              <a:t>Atrybucja</a:t>
            </a:r>
            <a:endParaRPr lang="en-US" sz="4350" b="0" strike="noStrike" spc="-1">
              <a:solidFill>
                <a:srgbClr val="000000"/>
              </a:solidFill>
              <a:latin typeface="Calibri"/>
            </a:endParaRPr>
          </a:p>
        </p:txBody>
      </p:sp>
      <p:sp>
        <p:nvSpPr>
          <p:cNvPr id="147" name="TextBox 2"/>
          <p:cNvSpPr/>
          <p:nvPr/>
        </p:nvSpPr>
        <p:spPr>
          <a:xfrm>
            <a:off x="688320" y="1228680"/>
            <a:ext cx="10616760" cy="523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dirty="0" err="1">
                <a:solidFill>
                  <a:srgbClr val="000000"/>
                </a:solidFill>
                <a:latin typeface="Calibri"/>
              </a:rPr>
              <a:t>Ustalenie</a:t>
            </a:r>
            <a:r>
              <a:rPr lang="en-US" sz="2600" b="0" strike="noStrike" spc="-1" dirty="0">
                <a:solidFill>
                  <a:srgbClr val="000000"/>
                </a:solidFill>
                <a:latin typeface="Calibri"/>
              </a:rPr>
              <a:t> </a:t>
            </a:r>
            <a:r>
              <a:rPr lang="en-US" sz="2600" b="0" strike="noStrike" spc="-1" dirty="0" err="1">
                <a:solidFill>
                  <a:srgbClr val="000000"/>
                </a:solidFill>
                <a:latin typeface="Calibri"/>
              </a:rPr>
              <a:t>tożsamości</a:t>
            </a:r>
            <a:r>
              <a:rPr lang="en-US" sz="2600" b="0" strike="noStrike" spc="-1" dirty="0">
                <a:solidFill>
                  <a:srgbClr val="000000"/>
                </a:solidFill>
                <a:latin typeface="Calibri"/>
              </a:rPr>
              <a:t> </a:t>
            </a:r>
            <a:r>
              <a:rPr lang="en-US" sz="2600" b="0" strike="noStrike" spc="-1" dirty="0" err="1">
                <a:solidFill>
                  <a:srgbClr val="000000"/>
                </a:solidFill>
                <a:latin typeface="Calibri"/>
              </a:rPr>
              <a:t>i</a:t>
            </a:r>
            <a:r>
              <a:rPr lang="en-US" sz="2600" b="0" strike="noStrike" spc="-1" dirty="0">
                <a:solidFill>
                  <a:srgbClr val="000000"/>
                </a:solidFill>
                <a:latin typeface="Calibri"/>
              </a:rPr>
              <a:t> </a:t>
            </a:r>
            <a:r>
              <a:rPr lang="en-US" sz="2600" b="0" strike="noStrike" spc="-1" dirty="0" err="1">
                <a:solidFill>
                  <a:srgbClr val="000000"/>
                </a:solidFill>
                <a:latin typeface="Calibri"/>
              </a:rPr>
              <a:t>motywów</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err="1">
                <a:solidFill>
                  <a:srgbClr val="000000"/>
                </a:solidFill>
                <a:latin typeface="Calibri"/>
              </a:rPr>
              <a:t>Poziomy</a:t>
            </a:r>
            <a:r>
              <a:rPr lang="en-US" sz="2600" b="0" strike="noStrike" spc="-1" dirty="0">
                <a:solidFill>
                  <a:srgbClr val="000000"/>
                </a:solidFill>
                <a:latin typeface="Calibri"/>
              </a:rPr>
              <a:t>:</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powiązanie</a:t>
            </a:r>
            <a:r>
              <a:rPr lang="en-US" sz="2600" b="0" strike="noStrike" spc="-1" dirty="0">
                <a:solidFill>
                  <a:srgbClr val="000000"/>
                </a:solidFill>
                <a:latin typeface="Calibri"/>
              </a:rPr>
              <a:t> </a:t>
            </a:r>
            <a:r>
              <a:rPr lang="en-US" sz="2600" b="0" strike="noStrike" spc="-1" dirty="0" err="1">
                <a:solidFill>
                  <a:srgbClr val="000000"/>
                </a:solidFill>
                <a:latin typeface="Calibri"/>
              </a:rPr>
              <a:t>zdarzeń</a:t>
            </a:r>
            <a:r>
              <a:rPr lang="en-US" sz="2600" b="0" strike="noStrike" spc="-1" dirty="0">
                <a:solidFill>
                  <a:srgbClr val="000000"/>
                </a:solidFill>
                <a:latin typeface="Calibri"/>
              </a:rPr>
              <a:t> z </a:t>
            </a:r>
            <a:r>
              <a:rPr lang="en-US" sz="2600" b="0" strike="noStrike" spc="-1" dirty="0" err="1">
                <a:solidFill>
                  <a:srgbClr val="000000"/>
                </a:solidFill>
                <a:latin typeface="Calibri"/>
              </a:rPr>
              <a:t>incydentami</a:t>
            </a:r>
            <a:r>
              <a:rPr lang="en-US" sz="2600" b="0" strike="noStrike" spc="-1" dirty="0">
                <a:solidFill>
                  <a:srgbClr val="000000"/>
                </a:solidFill>
                <a:latin typeface="Calibri"/>
              </a:rPr>
              <a:t>,</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powiązanie</a:t>
            </a:r>
            <a:r>
              <a:rPr lang="en-US" sz="2600" b="0" strike="noStrike" spc="-1" dirty="0">
                <a:solidFill>
                  <a:srgbClr val="000000"/>
                </a:solidFill>
                <a:latin typeface="Calibri"/>
              </a:rPr>
              <a:t> </a:t>
            </a:r>
            <a:r>
              <a:rPr lang="en-US" sz="2600" b="0" strike="noStrike" spc="-1" dirty="0" err="1">
                <a:solidFill>
                  <a:srgbClr val="000000"/>
                </a:solidFill>
                <a:latin typeface="Calibri"/>
              </a:rPr>
              <a:t>incydentow</a:t>
            </a:r>
            <a:r>
              <a:rPr lang="en-US" sz="2600" b="0" strike="noStrike" spc="-1" dirty="0">
                <a:solidFill>
                  <a:srgbClr val="000000"/>
                </a:solidFill>
                <a:latin typeface="Calibri"/>
              </a:rPr>
              <a:t> z </a:t>
            </a:r>
            <a:r>
              <a:rPr lang="en-US" sz="2600" b="0" strike="noStrike" spc="-1" dirty="0" err="1">
                <a:solidFill>
                  <a:srgbClr val="000000"/>
                </a:solidFill>
                <a:latin typeface="Calibri"/>
              </a:rPr>
              <a:t>podmiotem</a:t>
            </a:r>
            <a:r>
              <a:rPr lang="en-US" sz="2600" b="0" strike="noStrike" spc="-1" dirty="0">
                <a:solidFill>
                  <a:srgbClr val="000000"/>
                </a:solidFill>
                <a:latin typeface="Calibri"/>
              </a:rPr>
              <a:t>,</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powiązanie</a:t>
            </a:r>
            <a:r>
              <a:rPr lang="en-US" sz="2600" b="0" strike="noStrike" spc="-1" dirty="0">
                <a:solidFill>
                  <a:srgbClr val="000000"/>
                </a:solidFill>
                <a:latin typeface="Calibri"/>
              </a:rPr>
              <a:t> </a:t>
            </a:r>
            <a:r>
              <a:rPr lang="en-US" sz="2600" b="0" strike="noStrike" spc="-1" dirty="0" err="1">
                <a:solidFill>
                  <a:srgbClr val="000000"/>
                </a:solidFill>
                <a:latin typeface="Calibri"/>
              </a:rPr>
              <a:t>podmiotu</a:t>
            </a:r>
            <a:r>
              <a:rPr lang="en-US" sz="2600" b="0" strike="noStrike" spc="-1" dirty="0">
                <a:solidFill>
                  <a:srgbClr val="000000"/>
                </a:solidFill>
                <a:latin typeface="Calibri"/>
              </a:rPr>
              <a:t> z </a:t>
            </a:r>
            <a:r>
              <a:rPr lang="en-US" sz="2600" b="0" strike="noStrike" spc="-1" dirty="0" err="1">
                <a:solidFill>
                  <a:srgbClr val="000000"/>
                </a:solidFill>
                <a:latin typeface="Calibri"/>
              </a:rPr>
              <a:t>tożsamością</a:t>
            </a:r>
            <a:r>
              <a:rPr lang="en-US" sz="2600" b="0" strike="noStrike" spc="-1" dirty="0">
                <a:solidFill>
                  <a:srgbClr val="000000"/>
                </a:solidFill>
                <a:latin typeface="Calibri"/>
              </a:rPr>
              <a:t>.</a:t>
            </a:r>
            <a:endParaRPr lang="en-US" sz="2600" b="0" strike="noStrike" spc="-1" dirty="0">
              <a:latin typeface="Arial"/>
            </a:endParaRPr>
          </a:p>
          <a:p>
            <a:pPr>
              <a:lnSpc>
                <a:spcPct val="100000"/>
              </a:lnSpc>
              <a:buNone/>
            </a:pP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W </a:t>
            </a:r>
            <a:r>
              <a:rPr lang="en-US" sz="2600" b="0" strike="noStrike" spc="-1" dirty="0" err="1">
                <a:solidFill>
                  <a:srgbClr val="000000"/>
                </a:solidFill>
                <a:latin typeface="Calibri"/>
              </a:rPr>
              <a:t>atrybucji</a:t>
            </a:r>
            <a:r>
              <a:rPr lang="en-US" sz="2600" b="0" strike="noStrike" spc="-1" dirty="0">
                <a:solidFill>
                  <a:srgbClr val="000000"/>
                </a:solidFill>
                <a:latin typeface="Calibri"/>
              </a:rPr>
              <a:t> </a:t>
            </a:r>
            <a:r>
              <a:rPr lang="en-US" sz="2600" b="0" strike="noStrike" spc="-1" dirty="0" err="1">
                <a:solidFill>
                  <a:srgbClr val="000000"/>
                </a:solidFill>
                <a:latin typeface="Calibri"/>
              </a:rPr>
              <a:t>pomagają</a:t>
            </a:r>
            <a:r>
              <a:rPr lang="en-US" sz="2600" b="0" strike="noStrike" spc="-1" dirty="0">
                <a:solidFill>
                  <a:srgbClr val="000000"/>
                </a:solidFill>
                <a:latin typeface="Calibri"/>
              </a:rPr>
              <a:t>: </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techniczne</a:t>
            </a:r>
            <a:r>
              <a:rPr lang="en-US" sz="2600" b="0" strike="noStrike" spc="-1" dirty="0">
                <a:solidFill>
                  <a:srgbClr val="000000"/>
                </a:solidFill>
                <a:latin typeface="Calibri"/>
              </a:rPr>
              <a:t> </a:t>
            </a:r>
            <a:r>
              <a:rPr lang="en-US" sz="2600" b="0" strike="noStrike" spc="-1" dirty="0" err="1">
                <a:solidFill>
                  <a:srgbClr val="000000"/>
                </a:solidFill>
                <a:latin typeface="Calibri"/>
              </a:rPr>
              <a:t>detale</a:t>
            </a:r>
            <a:r>
              <a:rPr lang="en-US" sz="2600" b="0" strike="noStrike" spc="-1" dirty="0">
                <a:solidFill>
                  <a:srgbClr val="000000"/>
                </a:solidFill>
                <a:latin typeface="Calibri"/>
              </a:rPr>
              <a:t> </a:t>
            </a:r>
            <a:r>
              <a:rPr lang="en-US" sz="2600" b="0" strike="noStrike" spc="-1" dirty="0" err="1">
                <a:solidFill>
                  <a:srgbClr val="000000"/>
                </a:solidFill>
                <a:latin typeface="Calibri"/>
              </a:rPr>
              <a:t>incydentu</a:t>
            </a:r>
            <a:r>
              <a:rPr lang="en-US" sz="2600" b="0" strike="noStrike" spc="-1" dirty="0">
                <a:solidFill>
                  <a:srgbClr val="000000"/>
                </a:solidFill>
                <a:latin typeface="Calibri"/>
              </a:rPr>
              <a:t>: </a:t>
            </a:r>
            <a:r>
              <a:rPr lang="en-US" sz="2600" b="0" strike="noStrike" spc="-1" dirty="0" err="1">
                <a:solidFill>
                  <a:srgbClr val="000000"/>
                </a:solidFill>
                <a:latin typeface="Calibri"/>
              </a:rPr>
              <a:t>unikalne</a:t>
            </a:r>
            <a:r>
              <a:rPr lang="en-US" sz="2600" b="0" strike="noStrike" spc="-1" dirty="0">
                <a:solidFill>
                  <a:srgbClr val="000000"/>
                </a:solidFill>
                <a:latin typeface="Calibri"/>
              </a:rPr>
              <a:t> IOC (Indicator Of Compromise), TTP  (Technics, Tactics, Procedures),</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wybór</a:t>
            </a:r>
            <a:r>
              <a:rPr lang="en-US" sz="2600" b="0" strike="noStrike" spc="-1" dirty="0">
                <a:solidFill>
                  <a:srgbClr val="000000"/>
                </a:solidFill>
                <a:latin typeface="Calibri"/>
              </a:rPr>
              <a:t> </a:t>
            </a:r>
            <a:r>
              <a:rPr lang="en-US" sz="2600" b="0" strike="noStrike" spc="-1" dirty="0" err="1">
                <a:solidFill>
                  <a:srgbClr val="000000"/>
                </a:solidFill>
                <a:latin typeface="Calibri"/>
              </a:rPr>
              <a:t>celów</a:t>
            </a:r>
            <a:r>
              <a:rPr lang="en-US" sz="2600" b="0" strike="noStrike" spc="-1" dirty="0">
                <a:solidFill>
                  <a:srgbClr val="000000"/>
                </a:solidFill>
                <a:latin typeface="Calibri"/>
              </a:rPr>
              <a:t> (ang. </a:t>
            </a:r>
            <a:r>
              <a:rPr lang="en-US" sz="2600" b="0" i="1" strike="noStrike" spc="-1" dirty="0">
                <a:solidFill>
                  <a:srgbClr val="000000"/>
                </a:solidFill>
                <a:latin typeface="Calibri"/>
              </a:rPr>
              <a:t>victimology</a:t>
            </a:r>
            <a:r>
              <a:rPr lang="en-US" sz="2600" b="0" strike="noStrike" spc="-1" dirty="0">
                <a:solidFill>
                  <a:srgbClr val="000000"/>
                </a:solidFill>
                <a:latin typeface="Calibri"/>
              </a:rPr>
              <a:t>),</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err="1">
                <a:solidFill>
                  <a:srgbClr val="000000"/>
                </a:solidFill>
                <a:latin typeface="Calibri"/>
              </a:rPr>
              <a:t>czynniki</a:t>
            </a:r>
            <a:r>
              <a:rPr lang="en-US" sz="2600" b="0" strike="noStrike" spc="-1" dirty="0">
                <a:solidFill>
                  <a:srgbClr val="000000"/>
                </a:solidFill>
                <a:latin typeface="Calibri"/>
              </a:rPr>
              <a:t> </a:t>
            </a:r>
            <a:r>
              <a:rPr lang="en-US" sz="2600" b="0" strike="noStrike" spc="-1" dirty="0" err="1">
                <a:solidFill>
                  <a:srgbClr val="000000"/>
                </a:solidFill>
                <a:latin typeface="Calibri"/>
              </a:rPr>
              <a:t>ludzkie</a:t>
            </a:r>
            <a:r>
              <a:rPr lang="en-US" sz="2600" b="0" strike="noStrike" spc="-1" dirty="0">
                <a:solidFill>
                  <a:srgbClr val="000000"/>
                </a:solidFill>
                <a:latin typeface="Calibri"/>
              </a:rPr>
              <a:t>: </a:t>
            </a:r>
            <a:r>
              <a:rPr lang="en-US" sz="2600" b="0" strike="noStrike" spc="-1" dirty="0" err="1">
                <a:solidFill>
                  <a:srgbClr val="000000"/>
                </a:solidFill>
                <a:latin typeface="Calibri"/>
              </a:rPr>
              <a:t>strefa</a:t>
            </a:r>
            <a:r>
              <a:rPr lang="en-US" sz="2600" b="0" strike="noStrike" spc="-1" dirty="0">
                <a:solidFill>
                  <a:srgbClr val="000000"/>
                </a:solidFill>
                <a:latin typeface="Calibri"/>
              </a:rPr>
              <a:t> </a:t>
            </a:r>
            <a:r>
              <a:rPr lang="en-US" sz="2600" b="0" strike="noStrike" spc="-1" dirty="0" err="1">
                <a:solidFill>
                  <a:srgbClr val="000000"/>
                </a:solidFill>
                <a:latin typeface="Calibri"/>
              </a:rPr>
              <a:t>czasowa</a:t>
            </a:r>
            <a:r>
              <a:rPr lang="en-US" sz="2600" b="0" strike="noStrike" spc="-1" dirty="0">
                <a:solidFill>
                  <a:srgbClr val="000000"/>
                </a:solidFill>
                <a:latin typeface="Calibri"/>
              </a:rPr>
              <a:t>, </a:t>
            </a:r>
            <a:r>
              <a:rPr lang="en-US" sz="2600" b="0" strike="noStrike" spc="-1" dirty="0" err="1">
                <a:solidFill>
                  <a:srgbClr val="000000"/>
                </a:solidFill>
                <a:latin typeface="Calibri"/>
              </a:rPr>
              <a:t>używany</a:t>
            </a:r>
            <a:r>
              <a:rPr lang="en-US" sz="2600" b="0" strike="noStrike" spc="-1" dirty="0">
                <a:solidFill>
                  <a:srgbClr val="000000"/>
                </a:solidFill>
                <a:latin typeface="Calibri"/>
              </a:rPr>
              <a:t> </a:t>
            </a:r>
            <a:r>
              <a:rPr lang="en-US" sz="2600" b="0" strike="noStrike" spc="-1" dirty="0" err="1">
                <a:solidFill>
                  <a:srgbClr val="000000"/>
                </a:solidFill>
                <a:latin typeface="Calibri"/>
              </a:rPr>
              <a:t>język</a:t>
            </a:r>
            <a:r>
              <a:rPr lang="en-US" sz="2600" b="0" strike="noStrike" spc="-1" dirty="0">
                <a:solidFill>
                  <a:srgbClr val="000000"/>
                </a:solidFill>
                <a:latin typeface="Calibri"/>
              </a:rPr>
              <a:t>, </a:t>
            </a:r>
            <a:r>
              <a:rPr lang="en-US" sz="2600" b="0" strike="noStrike" spc="-1" dirty="0" err="1">
                <a:solidFill>
                  <a:srgbClr val="000000"/>
                </a:solidFill>
                <a:latin typeface="Calibri"/>
              </a:rPr>
              <a:t>styl</a:t>
            </a:r>
            <a:r>
              <a:rPr lang="en-US" sz="2600" b="0" strike="noStrike" spc="-1" dirty="0">
                <a:solidFill>
                  <a:srgbClr val="000000"/>
                </a:solidFill>
                <a:latin typeface="Calibri"/>
              </a:rPr>
              <a:t> </a:t>
            </a:r>
            <a:r>
              <a:rPr lang="en-US" sz="2600" b="0" strike="noStrike" spc="-1" dirty="0" err="1">
                <a:solidFill>
                  <a:srgbClr val="000000"/>
                </a:solidFill>
                <a:latin typeface="Calibri"/>
              </a:rPr>
              <a:t>programowania</a:t>
            </a:r>
            <a:r>
              <a:rPr lang="en-US" sz="2600" b="0" strike="noStrike" spc="-1" dirty="0">
                <a:solidFill>
                  <a:srgbClr val="000000"/>
                </a:solidFill>
                <a:latin typeface="Calibri"/>
              </a:rPr>
              <a:t>/</a:t>
            </a:r>
            <a:r>
              <a:rPr lang="en-US" sz="2600" b="0" strike="noStrike" spc="-1" dirty="0" err="1">
                <a:solidFill>
                  <a:srgbClr val="000000"/>
                </a:solidFill>
                <a:latin typeface="Calibri"/>
              </a:rPr>
              <a:t>nazewnictwa</a:t>
            </a:r>
            <a:r>
              <a:rPr lang="en-US" sz="2600" b="0" strike="noStrike" spc="-1" dirty="0">
                <a:solidFill>
                  <a:srgbClr val="000000"/>
                </a:solidFill>
                <a:latin typeface="Calibri"/>
              </a:rPr>
              <a:t>.</a:t>
            </a:r>
            <a:endParaRPr lang="en-US" sz="2600" b="0" strike="noStrike" spc="-1" dirty="0">
              <a:latin typeface="Arial"/>
            </a:endParaRPr>
          </a:p>
          <a:p>
            <a:pPr>
              <a:lnSpc>
                <a:spcPct val="100000"/>
              </a:lnSpc>
              <a:buNone/>
            </a:pPr>
            <a:r>
              <a:rPr lang="en-US" sz="1500" b="0" strike="noStrike" spc="-1" dirty="0" err="1">
                <a:solidFill>
                  <a:srgbClr val="000000"/>
                </a:solidFill>
                <a:latin typeface="Calibri"/>
              </a:rPr>
              <a:t>Polecany</a:t>
            </a:r>
            <a:r>
              <a:rPr lang="en-US" sz="1500" b="0" strike="noStrike" spc="-1" dirty="0">
                <a:solidFill>
                  <a:srgbClr val="000000"/>
                </a:solidFill>
                <a:latin typeface="Calibri"/>
              </a:rPr>
              <a:t> </a:t>
            </a:r>
            <a:r>
              <a:rPr lang="en-US" sz="1500" b="0" strike="noStrike" spc="-1" dirty="0" err="1">
                <a:solidFill>
                  <a:srgbClr val="000000"/>
                </a:solidFill>
                <a:latin typeface="Calibri"/>
              </a:rPr>
              <a:t>artykuł</a:t>
            </a:r>
            <a:r>
              <a:rPr lang="en-US" sz="1500" b="0" strike="noStrike" spc="-1" dirty="0">
                <a:solidFill>
                  <a:srgbClr val="000000"/>
                </a:solidFill>
                <a:latin typeface="Calibri"/>
              </a:rPr>
              <a:t>:</a:t>
            </a:r>
            <a:r>
              <a:rPr lang="en-US" sz="2600" b="0" strike="noStrike" spc="-1" dirty="0">
                <a:solidFill>
                  <a:srgbClr val="000000"/>
                </a:solidFill>
                <a:latin typeface="Calibri"/>
              </a:rPr>
              <a:t> </a:t>
            </a:r>
            <a:r>
              <a:rPr lang="en-US" sz="1500" b="0" strike="noStrike" spc="-1" dirty="0">
                <a:solidFill>
                  <a:srgbClr val="000000"/>
                </a:solidFill>
                <a:latin typeface="Calibri"/>
                <a:hlinkClick r:id="rId3"/>
              </a:rPr>
              <a:t>https://counterintelligence.pl/2022/02/w-labiryncie-luster-atrybucja-w-kontekscie-threat-intelligence/</a:t>
            </a:r>
            <a:r>
              <a:rPr lang="en-US" sz="2600" b="0" strike="noStrike" spc="-1" dirty="0">
                <a:solidFill>
                  <a:srgbClr val="000000"/>
                </a:solidFill>
                <a:latin typeface="Calibri"/>
              </a:rPr>
              <a:t> </a:t>
            </a:r>
            <a:endParaRPr lang="en-US" sz="2600" b="0" strike="noStrike" spc="-1" dirty="0">
              <a:latin typeface="Arial"/>
            </a:endParaRPr>
          </a:p>
        </p:txBody>
      </p:sp>
      <p:pic>
        <p:nvPicPr>
          <p:cNvPr id="148" name="Picture 3"/>
          <p:cNvPicPr/>
          <p:nvPr/>
        </p:nvPicPr>
        <p:blipFill>
          <a:blip r:embed="rId4"/>
          <a:stretch/>
        </p:blipFill>
        <p:spPr>
          <a:xfrm>
            <a:off x="10759680" y="112680"/>
            <a:ext cx="1339920" cy="871200"/>
          </a:xfrm>
          <a:prstGeom prst="rect">
            <a:avLst/>
          </a:prstGeom>
          <a:ln w="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62120" y="112680"/>
            <a:ext cx="10152314" cy="1115640"/>
          </a:xfrm>
          <a:prstGeom prst="rect">
            <a:avLst/>
          </a:prstGeom>
          <a:noFill/>
          <a:ln w="0">
            <a:noFill/>
          </a:ln>
        </p:spPr>
        <p:txBody>
          <a:bodyPr anchor="ctr">
            <a:noAutofit/>
          </a:bodyPr>
          <a:lstStyle/>
          <a:p>
            <a:pPr algn="ctr">
              <a:lnSpc>
                <a:spcPct val="90000"/>
              </a:lnSpc>
              <a:buNone/>
            </a:pPr>
            <a:r>
              <a:rPr lang="en-US" sz="4350" b="1" strike="noStrike" spc="-1" dirty="0" err="1">
                <a:solidFill>
                  <a:srgbClr val="000000"/>
                </a:solidFill>
                <a:latin typeface="Consolas"/>
              </a:rPr>
              <a:t>Atrybucja</a:t>
            </a:r>
            <a:r>
              <a:rPr lang="pl-PL" sz="4350" b="1" strike="noStrike" spc="-1" dirty="0">
                <a:solidFill>
                  <a:srgbClr val="000000"/>
                </a:solidFill>
                <a:latin typeface="Consolas"/>
              </a:rPr>
              <a:t> – Trojan Horse Defense</a:t>
            </a:r>
            <a:endParaRPr lang="en-US" sz="4350" b="0" strike="noStrike" spc="-1" dirty="0">
              <a:solidFill>
                <a:srgbClr val="000000"/>
              </a:solidFill>
              <a:latin typeface="Calibri"/>
            </a:endParaRPr>
          </a:p>
        </p:txBody>
      </p:sp>
      <p:sp>
        <p:nvSpPr>
          <p:cNvPr id="147" name="TextBox 2"/>
          <p:cNvSpPr/>
          <p:nvPr/>
        </p:nvSpPr>
        <p:spPr>
          <a:xfrm>
            <a:off x="688320" y="1228680"/>
            <a:ext cx="10616760" cy="47229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pl-PL" sz="2600" spc="-1" dirty="0">
                <a:solidFill>
                  <a:srgbClr val="000000"/>
                </a:solidFill>
                <a:latin typeface="Calibri"/>
              </a:rPr>
              <a:t>Sytuacja, w której oskarżony twierdzi, że został wrobiony w przestępstwo (włamanie lub posiadanie na swoim komputerze nielegalnych materiałów)</a:t>
            </a:r>
          </a:p>
          <a:p>
            <a:pPr marL="457200" indent="-457200">
              <a:lnSpc>
                <a:spcPct val="100000"/>
              </a:lnSpc>
              <a:buClr>
                <a:srgbClr val="000000"/>
              </a:buClr>
              <a:buFont typeface="Arial"/>
              <a:buChar char="•"/>
            </a:pPr>
            <a:r>
              <a:rPr lang="pl-PL" sz="2600" b="0" strike="noStrike" spc="-1" dirty="0">
                <a:solidFill>
                  <a:srgbClr val="000000"/>
                </a:solidFill>
                <a:latin typeface="Calibri"/>
              </a:rPr>
              <a:t>Pierwszy znany przypadek takiej sprawy miał miejsce w UK w 2008</a:t>
            </a:r>
          </a:p>
          <a:p>
            <a:pPr marL="457200" indent="-457200">
              <a:lnSpc>
                <a:spcPct val="100000"/>
              </a:lnSpc>
              <a:buClr>
                <a:srgbClr val="000000"/>
              </a:buClr>
              <a:buFont typeface="Arial"/>
              <a:buChar char="•"/>
            </a:pPr>
            <a:r>
              <a:rPr lang="pl-PL" sz="2600" spc="-1" dirty="0">
                <a:solidFill>
                  <a:srgbClr val="000000"/>
                </a:solidFill>
                <a:latin typeface="Calibri"/>
              </a:rPr>
              <a:t>Najpoważniejsza tego typu sprawa to prawdopodobnie incydent z 2018 z  indyjskimi aktywistami Rona Wilson oraz Sudhir Dhawle</a:t>
            </a:r>
          </a:p>
          <a:p>
            <a:pPr marL="457200" indent="-457200">
              <a:lnSpc>
                <a:spcPct val="100000"/>
              </a:lnSpc>
              <a:buClr>
                <a:srgbClr val="000000"/>
              </a:buClr>
              <a:buFont typeface="Arial"/>
              <a:buChar char="•"/>
            </a:pPr>
            <a:r>
              <a:rPr lang="pl-PL" sz="2600" b="0" strike="noStrike" spc="-1" dirty="0">
                <a:solidFill>
                  <a:srgbClr val="000000"/>
                </a:solidFill>
                <a:latin typeface="Calibri"/>
              </a:rPr>
              <a:t>Działające na zle</a:t>
            </a:r>
            <a:r>
              <a:rPr lang="pl-PL" sz="2600" spc="-1" dirty="0">
                <a:solidFill>
                  <a:srgbClr val="000000"/>
                </a:solidFill>
                <a:latin typeface="Calibri"/>
              </a:rPr>
              <a:t>cenie rządu APT znane pod pseudonimem Modified Elephant umieściło na komputerze oskarżonych dokumenty świadczące o kontaktach z terrorystami planującymi zamachy na członków rządu</a:t>
            </a:r>
          </a:p>
          <a:p>
            <a:pPr marL="457200" indent="-457200">
              <a:lnSpc>
                <a:spcPct val="100000"/>
              </a:lnSpc>
              <a:buClr>
                <a:srgbClr val="000000"/>
              </a:buClr>
              <a:buFont typeface="Arial"/>
              <a:buChar char="•"/>
            </a:pPr>
            <a:r>
              <a:rPr lang="pl-PL" sz="2600" b="0" strike="noStrike" spc="-1" dirty="0">
                <a:solidFill>
                  <a:srgbClr val="000000"/>
                </a:solidFill>
                <a:latin typeface="Calibri"/>
              </a:rPr>
              <a:t>Oskarżeni spędzili wiele miesięcy w więzieniu („the Bima Koregaon case”)</a:t>
            </a:r>
          </a:p>
          <a:p>
            <a:pPr marL="457200" indent="-457200">
              <a:lnSpc>
                <a:spcPct val="100000"/>
              </a:lnSpc>
              <a:buClr>
                <a:srgbClr val="000000"/>
              </a:buClr>
              <a:buFont typeface="Arial"/>
              <a:buChar char="•"/>
            </a:pPr>
            <a:endParaRPr lang="pl-PL" sz="2600" spc="-1" dirty="0">
              <a:solidFill>
                <a:srgbClr val="000000"/>
              </a:solidFill>
              <a:latin typeface="Calibri"/>
            </a:endParaRPr>
          </a:p>
          <a:p>
            <a:pPr marL="457200" indent="-457200">
              <a:lnSpc>
                <a:spcPct val="100000"/>
              </a:lnSpc>
              <a:buClr>
                <a:srgbClr val="000000"/>
              </a:buClr>
              <a:buFont typeface="Arial"/>
              <a:buChar char="•"/>
            </a:pPr>
            <a:endParaRPr lang="pl-PL" sz="2600" b="0" strike="noStrike" spc="-1" dirty="0">
              <a:solidFill>
                <a:srgbClr val="000000"/>
              </a:solidFill>
              <a:latin typeface="Calibri"/>
            </a:endParaRPr>
          </a:p>
          <a:p>
            <a:pPr marL="457200" indent="-457200">
              <a:lnSpc>
                <a:spcPct val="100000"/>
              </a:lnSpc>
              <a:buClr>
                <a:srgbClr val="000000"/>
              </a:buClr>
              <a:buFont typeface="Arial"/>
              <a:buChar char="•"/>
            </a:pPr>
            <a:r>
              <a:rPr lang="pl-PL" sz="1500" b="0" strike="noStrike" spc="-1" dirty="0">
                <a:solidFill>
                  <a:srgbClr val="000000"/>
                </a:solidFill>
                <a:latin typeface="Calibri"/>
              </a:rPr>
              <a:t>Źródło</a:t>
            </a:r>
            <a:r>
              <a:rPr lang="en-US" sz="1500" b="0" strike="noStrike" spc="-1" dirty="0">
                <a:solidFill>
                  <a:srgbClr val="000000"/>
                </a:solidFill>
                <a:latin typeface="Calibri"/>
              </a:rPr>
              <a:t>: </a:t>
            </a:r>
            <a:r>
              <a:rPr lang="en-US" sz="1500" b="0" strike="noStrike" spc="-1" dirty="0">
                <a:solidFill>
                  <a:srgbClr val="000000"/>
                </a:solidFill>
                <a:latin typeface="Calibri"/>
                <a:hlinkClick r:id="rId3"/>
              </a:rPr>
              <a:t>https://anchorednarratives.substack.com/p/the-trojan-did-it-defence-is-real?s=r</a:t>
            </a:r>
            <a:r>
              <a:rPr lang="pl-PL" sz="1500" b="0" strike="noStrike" spc="-1" dirty="0">
                <a:solidFill>
                  <a:srgbClr val="000000"/>
                </a:solidFill>
                <a:latin typeface="Calibri"/>
              </a:rPr>
              <a:t> </a:t>
            </a:r>
            <a:endParaRPr lang="en-US" sz="2600" b="0" strike="noStrike" spc="-1" dirty="0">
              <a:latin typeface="Arial"/>
            </a:endParaRPr>
          </a:p>
        </p:txBody>
      </p:sp>
      <p:pic>
        <p:nvPicPr>
          <p:cNvPr id="148" name="Picture 3"/>
          <p:cNvPicPr/>
          <p:nvPr/>
        </p:nvPicPr>
        <p:blipFill>
          <a:blip r:embed="rId4"/>
          <a:stretch/>
        </p:blipFill>
        <p:spPr>
          <a:xfrm>
            <a:off x="10759680" y="112680"/>
            <a:ext cx="1339920" cy="871200"/>
          </a:xfrm>
          <a:prstGeom prst="rect">
            <a:avLst/>
          </a:prstGeom>
          <a:ln w="0">
            <a:noFill/>
          </a:ln>
        </p:spPr>
      </p:pic>
    </p:spTree>
    <p:extLst>
      <p:ext uri="{BB962C8B-B14F-4D97-AF65-F5344CB8AC3E}">
        <p14:creationId xmlns:p14="http://schemas.microsoft.com/office/powerpoint/2010/main" val="3405300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62120" y="112680"/>
            <a:ext cx="10973880" cy="1115640"/>
          </a:xfrm>
          <a:prstGeom prst="rect">
            <a:avLst/>
          </a:prstGeom>
          <a:noFill/>
          <a:ln w="0">
            <a:noFill/>
          </a:ln>
        </p:spPr>
        <p:txBody>
          <a:bodyPr anchor="ctr">
            <a:noAutofit/>
          </a:bodyPr>
          <a:lstStyle/>
          <a:p>
            <a:pPr algn="ctr">
              <a:lnSpc>
                <a:spcPct val="90000"/>
              </a:lnSpc>
              <a:buNone/>
            </a:pPr>
            <a:r>
              <a:rPr lang="en-US" sz="4350" b="1" strike="noStrike" spc="-1">
                <a:solidFill>
                  <a:srgbClr val="000000"/>
                </a:solidFill>
                <a:latin typeface="Consolas"/>
              </a:rPr>
              <a:t>HACK BACK!?</a:t>
            </a:r>
            <a:endParaRPr lang="en-US" sz="4350" b="0" strike="noStrike" spc="-1">
              <a:solidFill>
                <a:srgbClr val="000000"/>
              </a:solidFill>
              <a:latin typeface="Calibri"/>
            </a:endParaRPr>
          </a:p>
        </p:txBody>
      </p:sp>
      <p:sp>
        <p:nvSpPr>
          <p:cNvPr id="150" name="TextBox 2"/>
          <p:cNvSpPr/>
          <p:nvPr/>
        </p:nvSpPr>
        <p:spPr>
          <a:xfrm>
            <a:off x="688320" y="1228680"/>
            <a:ext cx="9859320" cy="52923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Arial"/>
              <a:buChar char="•"/>
            </a:pPr>
            <a:r>
              <a:rPr lang="en-US" sz="2600" b="0" strike="noStrike" spc="-1" dirty="0">
                <a:solidFill>
                  <a:srgbClr val="000000"/>
                </a:solidFill>
                <a:latin typeface="Calibri"/>
              </a:rPr>
              <a:t>Co </a:t>
            </a:r>
            <a:r>
              <a:rPr lang="en-US" sz="2600" b="0" strike="noStrike" spc="-1" dirty="0" err="1">
                <a:solidFill>
                  <a:srgbClr val="000000"/>
                </a:solidFill>
                <a:latin typeface="Calibri"/>
              </a:rPr>
              <a:t>jakiś</a:t>
            </a:r>
            <a:r>
              <a:rPr lang="en-US" sz="2600" b="0" strike="noStrike" spc="-1" dirty="0">
                <a:solidFill>
                  <a:srgbClr val="000000"/>
                </a:solidFill>
                <a:latin typeface="Calibri"/>
              </a:rPr>
              <a:t> </a:t>
            </a:r>
            <a:r>
              <a:rPr lang="en-US" sz="2600" b="0" strike="noStrike" spc="-1" dirty="0" err="1">
                <a:solidFill>
                  <a:srgbClr val="000000"/>
                </a:solidFill>
                <a:latin typeface="Calibri"/>
              </a:rPr>
              <a:t>czas</a:t>
            </a:r>
            <a:r>
              <a:rPr lang="en-US" sz="2600" b="0" strike="noStrike" spc="-1" dirty="0">
                <a:solidFill>
                  <a:srgbClr val="000000"/>
                </a:solidFill>
                <a:latin typeface="Calibri"/>
              </a:rPr>
              <a:t> </a:t>
            </a:r>
            <a:r>
              <a:rPr lang="en-US" sz="2600" b="0" strike="noStrike" spc="-1" dirty="0" err="1">
                <a:solidFill>
                  <a:srgbClr val="000000"/>
                </a:solidFill>
                <a:latin typeface="Calibri"/>
              </a:rPr>
              <a:t>pojawiają</a:t>
            </a:r>
            <a:r>
              <a:rPr lang="en-US" sz="2600" b="0" strike="noStrike" spc="-1" dirty="0">
                <a:solidFill>
                  <a:srgbClr val="000000"/>
                </a:solidFill>
                <a:latin typeface="Calibri"/>
              </a:rPr>
              <a:t> </a:t>
            </a:r>
            <a:r>
              <a:rPr lang="en-US" sz="2600" b="0" strike="noStrike" spc="-1" dirty="0" err="1">
                <a:solidFill>
                  <a:srgbClr val="000000"/>
                </a:solidFill>
                <a:latin typeface="Calibri"/>
              </a:rPr>
              <a:t>się</a:t>
            </a:r>
            <a:r>
              <a:rPr lang="en-US" sz="2600" b="0" strike="noStrike" spc="-1" dirty="0">
                <a:solidFill>
                  <a:srgbClr val="000000"/>
                </a:solidFill>
                <a:latin typeface="Calibri"/>
              </a:rPr>
              <a:t> </a:t>
            </a:r>
            <a:r>
              <a:rPr lang="en-US" sz="2600" b="0" strike="noStrike" spc="-1" dirty="0" err="1">
                <a:solidFill>
                  <a:srgbClr val="000000"/>
                </a:solidFill>
                <a:latin typeface="Calibri"/>
              </a:rPr>
              <a:t>zakusy</a:t>
            </a:r>
            <a:r>
              <a:rPr lang="en-US" sz="2600" b="0" strike="noStrike" spc="-1" dirty="0">
                <a:solidFill>
                  <a:srgbClr val="000000"/>
                </a:solidFill>
                <a:latin typeface="Calibri"/>
              </a:rPr>
              <a:t> </a:t>
            </a:r>
            <a:r>
              <a:rPr lang="en-US" sz="2600" b="0" strike="noStrike" spc="-1" dirty="0" err="1">
                <a:solidFill>
                  <a:srgbClr val="000000"/>
                </a:solidFill>
                <a:latin typeface="Calibri"/>
              </a:rPr>
              <a:t>dotyczące</a:t>
            </a:r>
            <a:r>
              <a:rPr lang="en-US" sz="2600" b="0" strike="noStrike" spc="-1" dirty="0">
                <a:solidFill>
                  <a:srgbClr val="000000"/>
                </a:solidFill>
                <a:latin typeface="Calibri"/>
              </a:rPr>
              <a:t> </a:t>
            </a:r>
            <a:r>
              <a:rPr lang="en-US" sz="2600" b="0" strike="noStrike" spc="-1" dirty="0" err="1">
                <a:solidFill>
                  <a:srgbClr val="000000"/>
                </a:solidFill>
                <a:latin typeface="Calibri"/>
              </a:rPr>
              <a:t>włamań</a:t>
            </a:r>
            <a:r>
              <a:rPr lang="en-US" sz="2600" b="0" strike="noStrike" spc="-1" dirty="0">
                <a:solidFill>
                  <a:srgbClr val="000000"/>
                </a:solidFill>
                <a:latin typeface="Calibri"/>
              </a:rPr>
              <a:t> </a:t>
            </a:r>
            <a:r>
              <a:rPr lang="en-US" sz="2600" b="0" strike="noStrike" spc="-1" dirty="0" err="1">
                <a:solidFill>
                  <a:srgbClr val="000000"/>
                </a:solidFill>
                <a:latin typeface="Calibri"/>
              </a:rPr>
              <a:t>odwetowych</a:t>
            </a:r>
            <a:r>
              <a:rPr lang="en-US" sz="2600" b="0" strike="noStrike" spc="-1" dirty="0">
                <a:solidFill>
                  <a:srgbClr val="000000"/>
                </a:solidFill>
                <a:latin typeface="Calibri"/>
              </a:rPr>
              <a:t> (ang. </a:t>
            </a:r>
            <a:r>
              <a:rPr lang="en-US" sz="2600" b="0" i="1" strike="noStrike" spc="-1" dirty="0">
                <a:solidFill>
                  <a:srgbClr val="000000"/>
                </a:solidFill>
                <a:latin typeface="Calibri"/>
              </a:rPr>
              <a:t>hack back</a:t>
            </a:r>
            <a:r>
              <a:rPr lang="en-US" sz="2600" b="0" strike="noStrike" spc="-1" dirty="0">
                <a:solidFill>
                  <a:srgbClr val="000000"/>
                </a:solidFill>
                <a:latin typeface="Calibri"/>
              </a:rPr>
              <a:t>), </a:t>
            </a:r>
            <a:r>
              <a:rPr lang="en-US" sz="2600" b="0" strike="noStrike" spc="-1" dirty="0" err="1">
                <a:solidFill>
                  <a:srgbClr val="000000"/>
                </a:solidFill>
                <a:latin typeface="Calibri"/>
              </a:rPr>
              <a:t>tj</a:t>
            </a:r>
            <a:r>
              <a:rPr lang="en-US" sz="2600" b="0" strike="noStrike" spc="-1" dirty="0">
                <a:solidFill>
                  <a:srgbClr val="000000"/>
                </a:solidFill>
                <a:latin typeface="Calibri"/>
              </a:rPr>
              <a:t>. </a:t>
            </a:r>
            <a:r>
              <a:rPr lang="en-US" sz="2600" b="0" strike="noStrike" spc="-1" dirty="0" err="1">
                <a:solidFill>
                  <a:srgbClr val="000000"/>
                </a:solidFill>
                <a:latin typeface="Calibri"/>
              </a:rPr>
              <a:t>działań</a:t>
            </a:r>
            <a:r>
              <a:rPr lang="en-US" sz="2600" b="0" strike="noStrike" spc="-1" dirty="0">
                <a:solidFill>
                  <a:srgbClr val="000000"/>
                </a:solidFill>
                <a:latin typeface="Calibri"/>
              </a:rPr>
              <a:t> </a:t>
            </a:r>
            <a:r>
              <a:rPr lang="en-US" sz="2600" b="0" strike="noStrike" spc="-1" dirty="0" err="1">
                <a:solidFill>
                  <a:srgbClr val="000000"/>
                </a:solidFill>
                <a:latin typeface="Calibri"/>
              </a:rPr>
              <a:t>ofensywnych</a:t>
            </a:r>
            <a:r>
              <a:rPr lang="en-US" sz="2600" b="0" strike="noStrike" spc="-1" dirty="0">
                <a:solidFill>
                  <a:srgbClr val="000000"/>
                </a:solidFill>
                <a:latin typeface="Calibri"/>
              </a:rPr>
              <a:t> </a:t>
            </a:r>
            <a:r>
              <a:rPr lang="en-US" sz="2600" b="0" strike="noStrike" spc="-1" dirty="0" err="1">
                <a:solidFill>
                  <a:srgbClr val="000000"/>
                </a:solidFill>
                <a:latin typeface="Calibri"/>
              </a:rPr>
              <a:t>zmierzających</a:t>
            </a:r>
            <a:r>
              <a:rPr lang="en-US" sz="2600" b="0" strike="noStrike" spc="-1" dirty="0">
                <a:solidFill>
                  <a:srgbClr val="000000"/>
                </a:solidFill>
                <a:latin typeface="Calibri"/>
              </a:rPr>
              <a:t> do np. </a:t>
            </a:r>
            <a:r>
              <a:rPr lang="en-US" sz="2600" b="0" strike="noStrike" spc="-1" dirty="0" err="1">
                <a:solidFill>
                  <a:srgbClr val="000000"/>
                </a:solidFill>
                <a:latin typeface="Calibri"/>
              </a:rPr>
              <a:t>zniszczenia</a:t>
            </a:r>
            <a:r>
              <a:rPr lang="en-US" sz="2600" b="0" strike="noStrike" spc="-1" dirty="0">
                <a:solidFill>
                  <a:srgbClr val="000000"/>
                </a:solidFill>
                <a:latin typeface="Calibri"/>
              </a:rPr>
              <a:t> </a:t>
            </a:r>
            <a:r>
              <a:rPr lang="en-US" sz="2600" b="0" strike="noStrike" spc="-1" dirty="0" err="1">
                <a:solidFill>
                  <a:srgbClr val="000000"/>
                </a:solidFill>
                <a:latin typeface="Calibri"/>
              </a:rPr>
              <a:t>infrastruktury</a:t>
            </a:r>
            <a:r>
              <a:rPr lang="en-US" sz="2600" b="0" strike="noStrike" spc="-1" dirty="0">
                <a:solidFill>
                  <a:srgbClr val="000000"/>
                </a:solidFill>
                <a:latin typeface="Calibri"/>
              </a:rPr>
              <a:t> </a:t>
            </a:r>
            <a:r>
              <a:rPr lang="en-US" sz="2600" b="0" strike="noStrike" spc="-1" dirty="0" err="1">
                <a:solidFill>
                  <a:srgbClr val="000000"/>
                </a:solidFill>
                <a:latin typeface="Calibri"/>
              </a:rPr>
              <a:t>używanej</a:t>
            </a:r>
            <a:r>
              <a:rPr lang="en-US" sz="2600" b="0" strike="noStrike" spc="-1" dirty="0">
                <a:solidFill>
                  <a:srgbClr val="000000"/>
                </a:solidFill>
                <a:latin typeface="Calibri"/>
              </a:rPr>
              <a:t> do </a:t>
            </a:r>
            <a:r>
              <a:rPr lang="en-US" sz="2600" b="0" strike="noStrike" spc="-1" dirty="0" err="1">
                <a:solidFill>
                  <a:srgbClr val="000000"/>
                </a:solidFill>
                <a:latin typeface="Calibri"/>
              </a:rPr>
              <a:t>ataku</a:t>
            </a:r>
            <a:r>
              <a:rPr lang="en-US" sz="2600" b="0" strike="noStrike" spc="-1" dirty="0">
                <a:solidFill>
                  <a:srgbClr val="000000"/>
                </a:solidFill>
                <a:latin typeface="Calibri"/>
              </a:rPr>
              <a:t>/</a:t>
            </a:r>
            <a:r>
              <a:rPr lang="en-US" sz="2600" b="0" strike="noStrike" spc="-1" dirty="0" err="1">
                <a:solidFill>
                  <a:srgbClr val="000000"/>
                </a:solidFill>
                <a:latin typeface="Calibri"/>
              </a:rPr>
              <a:t>infiltracji</a:t>
            </a:r>
            <a:r>
              <a:rPr lang="en-US" sz="2600" b="0" strike="noStrike" spc="-1" dirty="0">
                <a:solidFill>
                  <a:srgbClr val="000000"/>
                </a:solidFill>
                <a:latin typeface="Calibri"/>
              </a:rPr>
              <a:t> </a:t>
            </a:r>
            <a:r>
              <a:rPr lang="en-US" sz="2600" b="0" strike="noStrike" spc="-1" dirty="0" err="1">
                <a:solidFill>
                  <a:srgbClr val="000000"/>
                </a:solidFill>
                <a:latin typeface="Calibri"/>
              </a:rPr>
              <a:t>osób</a:t>
            </a:r>
            <a:r>
              <a:rPr lang="en-US" sz="2600" b="0" strike="noStrike" spc="-1" dirty="0">
                <a:solidFill>
                  <a:srgbClr val="000000"/>
                </a:solidFill>
                <a:latin typeface="Calibri"/>
              </a:rPr>
              <a:t> </a:t>
            </a:r>
            <a:r>
              <a:rPr lang="en-US" sz="2600" b="0" strike="noStrike" spc="-1" dirty="0" err="1">
                <a:solidFill>
                  <a:srgbClr val="000000"/>
                </a:solidFill>
                <a:latin typeface="Calibri"/>
              </a:rPr>
              <a:t>stojących</a:t>
            </a:r>
            <a:r>
              <a:rPr lang="en-US" sz="2600" b="0" strike="noStrike" spc="-1" dirty="0">
                <a:solidFill>
                  <a:srgbClr val="000000"/>
                </a:solidFill>
                <a:latin typeface="Calibri"/>
              </a:rPr>
              <a:t> za </a:t>
            </a:r>
            <a:r>
              <a:rPr lang="en-US" sz="2600" b="0" strike="noStrike" spc="-1" dirty="0" err="1">
                <a:solidFill>
                  <a:srgbClr val="000000"/>
                </a:solidFill>
                <a:latin typeface="Calibri"/>
              </a:rPr>
              <a:t>włamaniem</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err="1">
                <a:solidFill>
                  <a:srgbClr val="000000"/>
                </a:solidFill>
                <a:latin typeface="Calibri"/>
              </a:rPr>
              <a:t>Przeszkodami</a:t>
            </a:r>
            <a:r>
              <a:rPr lang="en-US" sz="2600" b="0" strike="noStrike" spc="-1" dirty="0">
                <a:solidFill>
                  <a:srgbClr val="000000"/>
                </a:solidFill>
                <a:latin typeface="Calibri"/>
              </a:rPr>
              <a:t> w </a:t>
            </a:r>
            <a:r>
              <a:rPr lang="en-US" sz="2600" b="0" strike="noStrike" spc="-1" dirty="0" err="1">
                <a:solidFill>
                  <a:srgbClr val="000000"/>
                </a:solidFill>
                <a:latin typeface="Calibri"/>
              </a:rPr>
              <a:t>tym</a:t>
            </a:r>
            <a:r>
              <a:rPr lang="en-US" sz="2600" b="0" strike="noStrike" spc="-1" dirty="0">
                <a:solidFill>
                  <a:srgbClr val="000000"/>
                </a:solidFill>
                <a:latin typeface="Calibri"/>
              </a:rPr>
              <a:t> </a:t>
            </a:r>
            <a:r>
              <a:rPr lang="en-US" sz="2600" b="0" strike="noStrike" spc="-1" dirty="0" err="1">
                <a:solidFill>
                  <a:srgbClr val="000000"/>
                </a:solidFill>
                <a:latin typeface="Calibri"/>
              </a:rPr>
              <a:t>podejściu</a:t>
            </a:r>
            <a:r>
              <a:rPr lang="en-US" sz="2600" b="0" strike="noStrike" spc="-1" dirty="0">
                <a:solidFill>
                  <a:srgbClr val="000000"/>
                </a:solidFill>
                <a:latin typeface="Calibri"/>
              </a:rPr>
              <a:t> </a:t>
            </a:r>
            <a:r>
              <a:rPr lang="en-US" sz="2600" b="0" strike="noStrike" spc="-1" dirty="0" err="1">
                <a:solidFill>
                  <a:srgbClr val="000000"/>
                </a:solidFill>
                <a:latin typeface="Calibri"/>
              </a:rPr>
              <a:t>są</a:t>
            </a:r>
            <a:r>
              <a:rPr lang="en-US" sz="2600" b="0" strike="noStrike" spc="-1" dirty="0">
                <a:solidFill>
                  <a:srgbClr val="000000"/>
                </a:solidFill>
                <a:latin typeface="Calibri"/>
              </a:rPr>
              <a:t>:</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prawo</a:t>
            </a:r>
            <a:endParaRPr lang="en-US" sz="2600" b="0" strike="noStrike" spc="-1" dirty="0">
              <a:latin typeface="Arial"/>
            </a:endParaRPr>
          </a:p>
          <a:p>
            <a:pPr marL="914400" lvl="1" indent="-457200">
              <a:lnSpc>
                <a:spcPct val="100000"/>
              </a:lnSpc>
              <a:buClr>
                <a:srgbClr val="000000"/>
              </a:buClr>
              <a:buFont typeface="Arial"/>
              <a:buChar char="•"/>
            </a:pPr>
            <a:r>
              <a:rPr lang="en-US" sz="2600" b="0" strike="noStrike" spc="-1" dirty="0" err="1">
                <a:solidFill>
                  <a:srgbClr val="000000"/>
                </a:solidFill>
                <a:latin typeface="Calibri"/>
              </a:rPr>
              <a:t>niskie</a:t>
            </a:r>
            <a:r>
              <a:rPr lang="en-US" sz="2600" b="0" strike="noStrike" spc="-1" dirty="0">
                <a:solidFill>
                  <a:srgbClr val="000000"/>
                </a:solidFill>
                <a:latin typeface="Calibri"/>
              </a:rPr>
              <a:t> ROI (Return Of Investment) </a:t>
            </a:r>
            <a:r>
              <a:rPr lang="en-US" sz="2600" b="0" strike="noStrike" spc="-1" dirty="0" err="1">
                <a:solidFill>
                  <a:srgbClr val="000000"/>
                </a:solidFill>
                <a:latin typeface="Calibri"/>
              </a:rPr>
              <a:t>tego</a:t>
            </a:r>
            <a:r>
              <a:rPr lang="en-US" sz="2600" b="0" strike="noStrike" spc="-1" dirty="0">
                <a:solidFill>
                  <a:srgbClr val="000000"/>
                </a:solidFill>
                <a:latin typeface="Calibri"/>
              </a:rPr>
              <a:t> </a:t>
            </a:r>
            <a:r>
              <a:rPr lang="en-US" sz="2600" b="0" strike="noStrike" spc="-1" dirty="0" err="1">
                <a:solidFill>
                  <a:srgbClr val="000000"/>
                </a:solidFill>
                <a:latin typeface="Calibri"/>
              </a:rPr>
              <a:t>typu</a:t>
            </a:r>
            <a:r>
              <a:rPr lang="en-US" sz="2600" b="0" strike="noStrike" spc="-1" dirty="0">
                <a:solidFill>
                  <a:srgbClr val="000000"/>
                </a:solidFill>
                <a:latin typeface="Calibri"/>
              </a:rPr>
              <a:t> </a:t>
            </a:r>
            <a:r>
              <a:rPr lang="en-US" sz="2600" b="0" strike="noStrike" spc="-1" dirty="0" err="1">
                <a:solidFill>
                  <a:srgbClr val="000000"/>
                </a:solidFill>
                <a:latin typeface="Calibri"/>
              </a:rPr>
              <a:t>działań</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a:solidFill>
                  <a:srgbClr val="000000"/>
                </a:solidFill>
                <a:latin typeface="Calibri"/>
              </a:rPr>
              <a:t>W </a:t>
            </a:r>
            <a:r>
              <a:rPr lang="en-US" sz="2600" b="0" strike="noStrike" spc="-1" dirty="0" err="1">
                <a:solidFill>
                  <a:srgbClr val="000000"/>
                </a:solidFill>
                <a:latin typeface="Calibri"/>
              </a:rPr>
              <a:t>kontekście</a:t>
            </a:r>
            <a:r>
              <a:rPr lang="en-US" sz="2600" b="0" strike="noStrike" spc="-1" dirty="0">
                <a:solidFill>
                  <a:srgbClr val="000000"/>
                </a:solidFill>
                <a:latin typeface="Calibri"/>
              </a:rPr>
              <a:t> </a:t>
            </a:r>
            <a:r>
              <a:rPr lang="en-US" sz="2600" b="0" strike="noStrike" spc="-1" dirty="0" err="1">
                <a:solidFill>
                  <a:srgbClr val="000000"/>
                </a:solidFill>
                <a:latin typeface="Calibri"/>
              </a:rPr>
              <a:t>pandemii</a:t>
            </a:r>
            <a:r>
              <a:rPr lang="en-US" sz="2600" b="0" strike="noStrike" spc="-1" dirty="0">
                <a:solidFill>
                  <a:srgbClr val="000000"/>
                </a:solidFill>
                <a:latin typeface="Calibri"/>
              </a:rPr>
              <a:t> </a:t>
            </a:r>
            <a:r>
              <a:rPr lang="en-US" sz="2600" b="0" strike="noStrike" spc="-1" dirty="0" err="1">
                <a:solidFill>
                  <a:srgbClr val="000000"/>
                </a:solidFill>
                <a:latin typeface="Calibri"/>
              </a:rPr>
              <a:t>i</a:t>
            </a:r>
            <a:r>
              <a:rPr lang="en-US" sz="2600" b="0" strike="noStrike" spc="-1" dirty="0">
                <a:solidFill>
                  <a:srgbClr val="000000"/>
                </a:solidFill>
                <a:latin typeface="Calibri"/>
              </a:rPr>
              <a:t> </a:t>
            </a:r>
            <a:r>
              <a:rPr lang="en-US" sz="2600" b="0" strike="noStrike" spc="-1" dirty="0" err="1">
                <a:solidFill>
                  <a:srgbClr val="000000"/>
                </a:solidFill>
                <a:latin typeface="Calibri"/>
              </a:rPr>
              <a:t>ostatnich</a:t>
            </a:r>
            <a:r>
              <a:rPr lang="en-US" sz="2600" b="0" strike="noStrike" spc="-1" dirty="0">
                <a:solidFill>
                  <a:srgbClr val="000000"/>
                </a:solidFill>
                <a:latin typeface="Calibri"/>
              </a:rPr>
              <a:t> </a:t>
            </a:r>
            <a:r>
              <a:rPr lang="en-US" sz="2600" b="0" strike="noStrike" spc="-1" dirty="0" err="1">
                <a:solidFill>
                  <a:srgbClr val="000000"/>
                </a:solidFill>
                <a:latin typeface="Calibri"/>
              </a:rPr>
              <a:t>incydentów</a:t>
            </a:r>
            <a:r>
              <a:rPr lang="en-US" sz="2600" b="0" strike="noStrike" spc="-1" dirty="0">
                <a:solidFill>
                  <a:srgbClr val="000000"/>
                </a:solidFill>
                <a:latin typeface="Calibri"/>
              </a:rPr>
              <a:t> ransomware, </a:t>
            </a:r>
            <a:r>
              <a:rPr lang="en-US" sz="2600" b="0" strike="noStrike" spc="-1" dirty="0" err="1">
                <a:solidFill>
                  <a:srgbClr val="000000"/>
                </a:solidFill>
                <a:latin typeface="Calibri"/>
              </a:rPr>
              <a:t>których</a:t>
            </a:r>
            <a:r>
              <a:rPr lang="en-US" sz="2600" b="0" strike="noStrike" spc="-1" dirty="0">
                <a:solidFill>
                  <a:srgbClr val="000000"/>
                </a:solidFill>
                <a:latin typeface="Calibri"/>
              </a:rPr>
              <a:t> </a:t>
            </a:r>
            <a:r>
              <a:rPr lang="en-US" sz="2600" b="0" strike="noStrike" spc="-1" dirty="0" err="1">
                <a:solidFill>
                  <a:srgbClr val="000000"/>
                </a:solidFill>
                <a:latin typeface="Calibri"/>
              </a:rPr>
              <a:t>ofiarami</a:t>
            </a:r>
            <a:r>
              <a:rPr lang="en-US" sz="2600" b="0" strike="noStrike" spc="-1" dirty="0">
                <a:solidFill>
                  <a:srgbClr val="000000"/>
                </a:solidFill>
                <a:latin typeface="Calibri"/>
              </a:rPr>
              <a:t> </a:t>
            </a:r>
            <a:r>
              <a:rPr lang="en-US" sz="2600" b="0" strike="noStrike" spc="-1" dirty="0" err="1">
                <a:solidFill>
                  <a:srgbClr val="000000"/>
                </a:solidFill>
                <a:latin typeface="Calibri"/>
              </a:rPr>
              <a:t>często</a:t>
            </a:r>
            <a:r>
              <a:rPr lang="en-US" sz="2600" b="0" strike="noStrike" spc="-1" dirty="0">
                <a:solidFill>
                  <a:srgbClr val="000000"/>
                </a:solidFill>
                <a:latin typeface="Calibri"/>
              </a:rPr>
              <a:t> </a:t>
            </a:r>
            <a:r>
              <a:rPr lang="en-US" sz="2600" b="0" strike="noStrike" spc="-1" dirty="0" err="1">
                <a:solidFill>
                  <a:srgbClr val="000000"/>
                </a:solidFill>
                <a:latin typeface="Calibri"/>
              </a:rPr>
              <a:t>padają</a:t>
            </a:r>
            <a:r>
              <a:rPr lang="en-US" sz="2600" b="0" strike="noStrike" spc="-1" dirty="0">
                <a:solidFill>
                  <a:srgbClr val="000000"/>
                </a:solidFill>
                <a:latin typeface="Calibri"/>
              </a:rPr>
              <a:t> </a:t>
            </a:r>
            <a:r>
              <a:rPr lang="en-US" sz="2600" b="0" strike="noStrike" spc="-1" dirty="0" err="1">
                <a:solidFill>
                  <a:srgbClr val="000000"/>
                </a:solidFill>
                <a:latin typeface="Calibri"/>
              </a:rPr>
              <a:t>szpitale</a:t>
            </a:r>
            <a:r>
              <a:rPr lang="en-US" sz="2600" b="0" strike="noStrike" spc="-1" dirty="0">
                <a:solidFill>
                  <a:srgbClr val="000000"/>
                </a:solidFill>
                <a:latin typeface="Calibri"/>
              </a:rPr>
              <a:t>, </a:t>
            </a:r>
            <a:r>
              <a:rPr lang="en-US" sz="2600" b="0" strike="noStrike" spc="-1" dirty="0" err="1">
                <a:solidFill>
                  <a:srgbClr val="000000"/>
                </a:solidFill>
                <a:latin typeface="Calibri"/>
              </a:rPr>
              <a:t>możliwe</a:t>
            </a:r>
            <a:r>
              <a:rPr lang="en-US" sz="2600" b="0" strike="noStrike" spc="-1" dirty="0">
                <a:solidFill>
                  <a:srgbClr val="000000"/>
                </a:solidFill>
                <a:latin typeface="Calibri"/>
              </a:rPr>
              <a:t> wyd</a:t>
            </a:r>
            <a:r>
              <a:rPr lang="pl-PL" sz="2600" b="0" strike="noStrike" spc="-1">
                <a:solidFill>
                  <a:srgbClr val="000000"/>
                </a:solidFill>
                <a:latin typeface="Calibri"/>
              </a:rPr>
              <a:t>awały</a:t>
            </a:r>
            <a:r>
              <a:rPr lang="en-US" sz="2600" b="0" strike="noStrike" spc="-1">
                <a:solidFill>
                  <a:srgbClr val="000000"/>
                </a:solidFill>
                <a:latin typeface="Calibri"/>
              </a:rPr>
              <a:t> </a:t>
            </a:r>
            <a:r>
              <a:rPr lang="en-US" sz="2600" b="0" strike="noStrike" spc="-1" dirty="0" err="1">
                <a:solidFill>
                  <a:srgbClr val="000000"/>
                </a:solidFill>
                <a:latin typeface="Calibri"/>
              </a:rPr>
              <a:t>się</a:t>
            </a:r>
            <a:r>
              <a:rPr lang="en-US" sz="2600" b="0" strike="noStrike" spc="-1" dirty="0">
                <a:solidFill>
                  <a:srgbClr val="000000"/>
                </a:solidFill>
                <a:latin typeface="Calibri"/>
              </a:rPr>
              <a:t> </a:t>
            </a:r>
            <a:r>
              <a:rPr lang="en-US" sz="2600" b="0" strike="noStrike" spc="-1" dirty="0" err="1">
                <a:solidFill>
                  <a:srgbClr val="000000"/>
                </a:solidFill>
                <a:latin typeface="Calibri"/>
              </a:rPr>
              <a:t>operacje</a:t>
            </a:r>
            <a:r>
              <a:rPr lang="en-US" sz="2600" b="0" strike="noStrike" spc="-1" dirty="0">
                <a:solidFill>
                  <a:srgbClr val="000000"/>
                </a:solidFill>
                <a:latin typeface="Calibri"/>
              </a:rPr>
              <a:t> </a:t>
            </a:r>
            <a:r>
              <a:rPr lang="en-US" sz="2600" b="0" strike="noStrike" spc="-1" dirty="0" err="1">
                <a:solidFill>
                  <a:srgbClr val="000000"/>
                </a:solidFill>
                <a:latin typeface="Calibri"/>
              </a:rPr>
              <a:t>ofensywne</a:t>
            </a:r>
            <a:r>
              <a:rPr lang="en-US" sz="2600" b="0" strike="noStrike" spc="-1" dirty="0">
                <a:solidFill>
                  <a:srgbClr val="000000"/>
                </a:solidFill>
                <a:latin typeface="Calibri"/>
              </a:rPr>
              <a:t> ze </a:t>
            </a:r>
            <a:r>
              <a:rPr lang="en-US" sz="2600" b="0" strike="noStrike" spc="-1" dirty="0" err="1">
                <a:solidFill>
                  <a:srgbClr val="000000"/>
                </a:solidFill>
                <a:latin typeface="Calibri"/>
              </a:rPr>
              <a:t>strony</a:t>
            </a:r>
            <a:r>
              <a:rPr lang="en-US" sz="2600" b="0" strike="noStrike" spc="-1" dirty="0">
                <a:solidFill>
                  <a:srgbClr val="000000"/>
                </a:solidFill>
                <a:latin typeface="Calibri"/>
              </a:rPr>
              <a:t> </a:t>
            </a:r>
            <a:r>
              <a:rPr lang="en-US" sz="2600" b="0" strike="noStrike" spc="-1" dirty="0" err="1">
                <a:solidFill>
                  <a:srgbClr val="000000"/>
                </a:solidFill>
                <a:latin typeface="Calibri"/>
              </a:rPr>
              <a:t>wojskowej</a:t>
            </a:r>
            <a:r>
              <a:rPr lang="en-US" sz="2600" b="0" strike="noStrike" spc="-1" dirty="0">
                <a:solidFill>
                  <a:srgbClr val="000000"/>
                </a:solidFill>
                <a:latin typeface="Calibri"/>
              </a:rPr>
              <a:t> </a:t>
            </a:r>
            <a:r>
              <a:rPr lang="en-US" sz="2600" b="0" strike="noStrike" spc="-1" dirty="0" err="1">
                <a:solidFill>
                  <a:srgbClr val="000000"/>
                </a:solidFill>
                <a:latin typeface="Calibri"/>
              </a:rPr>
              <a:t>i</a:t>
            </a:r>
            <a:r>
              <a:rPr lang="en-US" sz="2600" b="0" strike="noStrike" spc="-1" dirty="0">
                <a:solidFill>
                  <a:srgbClr val="000000"/>
                </a:solidFill>
                <a:latin typeface="Calibri"/>
              </a:rPr>
              <a:t> </a:t>
            </a:r>
            <a:r>
              <a:rPr lang="en-US" sz="2600" b="0" strike="noStrike" spc="-1" dirty="0" err="1">
                <a:solidFill>
                  <a:srgbClr val="000000"/>
                </a:solidFill>
                <a:latin typeface="Calibri"/>
              </a:rPr>
              <a:t>wywiadowczej</a:t>
            </a:r>
            <a:r>
              <a:rPr lang="en-US" sz="2600" b="0" strike="noStrike" spc="-1" dirty="0">
                <a:solidFill>
                  <a:srgbClr val="000000"/>
                </a:solidFill>
                <a:latin typeface="Calibri"/>
              </a:rPr>
              <a:t> </a:t>
            </a:r>
            <a:r>
              <a:rPr lang="en-US" sz="2600" b="0" strike="noStrike" spc="-1" dirty="0" err="1">
                <a:solidFill>
                  <a:srgbClr val="000000"/>
                </a:solidFill>
                <a:latin typeface="Calibri"/>
              </a:rPr>
              <a:t>przeciwko</a:t>
            </a:r>
            <a:r>
              <a:rPr lang="en-US" sz="2600" b="0" strike="noStrike" spc="-1" dirty="0">
                <a:solidFill>
                  <a:srgbClr val="000000"/>
                </a:solidFill>
                <a:latin typeface="Calibri"/>
              </a:rPr>
              <a:t> </a:t>
            </a:r>
            <a:r>
              <a:rPr lang="en-US" sz="2600" b="0" strike="noStrike" spc="-1" dirty="0" err="1">
                <a:solidFill>
                  <a:srgbClr val="000000"/>
                </a:solidFill>
                <a:latin typeface="Calibri"/>
              </a:rPr>
              <a:t>operatorom</a:t>
            </a:r>
            <a:r>
              <a:rPr lang="en-US" sz="2600" b="0" strike="noStrike" spc="-1" dirty="0">
                <a:solidFill>
                  <a:srgbClr val="000000"/>
                </a:solidFill>
                <a:latin typeface="Calibri"/>
              </a:rPr>
              <a:t> ransomware</a:t>
            </a:r>
            <a:endParaRPr lang="en-US" sz="2600" b="0" strike="noStrike" spc="-1" dirty="0">
              <a:latin typeface="Arial"/>
            </a:endParaRPr>
          </a:p>
          <a:p>
            <a:pPr marL="457200" indent="-457200">
              <a:lnSpc>
                <a:spcPct val="100000"/>
              </a:lnSpc>
              <a:buClr>
                <a:srgbClr val="000000"/>
              </a:buClr>
              <a:buFont typeface="Arial"/>
              <a:buChar char="•"/>
            </a:pPr>
            <a:r>
              <a:rPr lang="en-US" sz="2600" b="0" strike="noStrike" spc="-1" dirty="0" err="1">
                <a:solidFill>
                  <a:srgbClr val="000000"/>
                </a:solidFill>
                <a:latin typeface="Calibri"/>
              </a:rPr>
              <a:t>Inną</a:t>
            </a:r>
            <a:r>
              <a:rPr lang="en-US" sz="2600" b="0" strike="noStrike" spc="-1" dirty="0">
                <a:solidFill>
                  <a:srgbClr val="000000"/>
                </a:solidFill>
                <a:latin typeface="Calibri"/>
              </a:rPr>
              <a:t> </a:t>
            </a:r>
            <a:r>
              <a:rPr lang="en-US" sz="2600" b="0" strike="noStrike" spc="-1" dirty="0" err="1">
                <a:solidFill>
                  <a:srgbClr val="000000"/>
                </a:solidFill>
                <a:latin typeface="Calibri"/>
              </a:rPr>
              <a:t>formą</a:t>
            </a:r>
            <a:r>
              <a:rPr lang="en-US" sz="2600" b="0" strike="noStrike" spc="-1" dirty="0">
                <a:solidFill>
                  <a:srgbClr val="000000"/>
                </a:solidFill>
                <a:latin typeface="Calibri"/>
              </a:rPr>
              <a:t> jest </a:t>
            </a:r>
            <a:r>
              <a:rPr lang="en-US" sz="2600" b="0" strike="noStrike" spc="-1" dirty="0" err="1">
                <a:solidFill>
                  <a:srgbClr val="000000"/>
                </a:solidFill>
                <a:latin typeface="Calibri"/>
              </a:rPr>
              <a:t>legalne</a:t>
            </a:r>
            <a:r>
              <a:rPr lang="en-US" sz="2600" b="0" strike="noStrike" spc="-1" dirty="0">
                <a:solidFill>
                  <a:srgbClr val="000000"/>
                </a:solidFill>
                <a:latin typeface="Calibri"/>
              </a:rPr>
              <a:t> </a:t>
            </a:r>
            <a:r>
              <a:rPr lang="en-US" sz="2600" b="0" strike="noStrike" spc="-1" dirty="0" err="1">
                <a:solidFill>
                  <a:srgbClr val="000000"/>
                </a:solidFill>
                <a:latin typeface="Calibri"/>
              </a:rPr>
              <a:t>przejmowanie</a:t>
            </a:r>
            <a:r>
              <a:rPr lang="en-US" sz="2600" b="0" strike="noStrike" spc="-1" dirty="0">
                <a:solidFill>
                  <a:srgbClr val="000000"/>
                </a:solidFill>
                <a:latin typeface="Calibri"/>
              </a:rPr>
              <a:t> np. </a:t>
            </a:r>
            <a:r>
              <a:rPr lang="en-US" sz="2600" b="0" strike="noStrike" spc="-1" dirty="0" err="1">
                <a:solidFill>
                  <a:srgbClr val="000000"/>
                </a:solidFill>
                <a:latin typeface="Calibri"/>
              </a:rPr>
              <a:t>domen</a:t>
            </a:r>
            <a:r>
              <a:rPr lang="en-US" sz="2600" b="0" strike="noStrike" spc="-1" dirty="0">
                <a:solidFill>
                  <a:srgbClr val="000000"/>
                </a:solidFill>
                <a:latin typeface="Calibri"/>
              </a:rPr>
              <a:t> </a:t>
            </a:r>
            <a:r>
              <a:rPr lang="en-US" sz="2600" b="0" strike="noStrike" spc="-1" dirty="0" err="1">
                <a:solidFill>
                  <a:srgbClr val="000000"/>
                </a:solidFill>
                <a:latin typeface="Calibri"/>
              </a:rPr>
              <a:t>używanych</a:t>
            </a:r>
            <a:r>
              <a:rPr lang="en-US" sz="2600" b="0" strike="noStrike" spc="-1" dirty="0">
                <a:solidFill>
                  <a:srgbClr val="000000"/>
                </a:solidFill>
                <a:latin typeface="Calibri"/>
              </a:rPr>
              <a:t> do </a:t>
            </a:r>
            <a:r>
              <a:rPr lang="en-US" sz="2600" b="0" strike="noStrike" spc="-1" dirty="0" err="1">
                <a:solidFill>
                  <a:srgbClr val="000000"/>
                </a:solidFill>
                <a:latin typeface="Calibri"/>
              </a:rPr>
              <a:t>podszywania</a:t>
            </a:r>
            <a:r>
              <a:rPr lang="en-US" sz="2600" b="0" strike="noStrike" spc="-1" dirty="0">
                <a:solidFill>
                  <a:srgbClr val="000000"/>
                </a:solidFill>
                <a:latin typeface="Calibri"/>
              </a:rPr>
              <a:t> </a:t>
            </a:r>
            <a:r>
              <a:rPr lang="en-US" sz="2600" b="0" strike="noStrike" spc="-1" dirty="0" err="1">
                <a:solidFill>
                  <a:srgbClr val="000000"/>
                </a:solidFill>
                <a:latin typeface="Calibri"/>
              </a:rPr>
              <a:t>się</a:t>
            </a:r>
            <a:r>
              <a:rPr lang="en-US" sz="2600" b="0" strike="noStrike" spc="-1" dirty="0">
                <a:solidFill>
                  <a:srgbClr val="000000"/>
                </a:solidFill>
                <a:latin typeface="Calibri"/>
              </a:rPr>
              <a:t> (za </a:t>
            </a:r>
            <a:r>
              <a:rPr lang="en-US" sz="2600" b="0" strike="noStrike" spc="-1" dirty="0" err="1">
                <a:solidFill>
                  <a:srgbClr val="000000"/>
                </a:solidFill>
                <a:latin typeface="Calibri"/>
              </a:rPr>
              <a:t>pomocą</a:t>
            </a:r>
            <a:r>
              <a:rPr lang="en-US" sz="2600" b="0" strike="noStrike" spc="-1" dirty="0">
                <a:solidFill>
                  <a:srgbClr val="000000"/>
                </a:solidFill>
                <a:latin typeface="Calibri"/>
              </a:rPr>
              <a:t> </a:t>
            </a:r>
            <a:r>
              <a:rPr lang="en-US" sz="2600" b="0" strike="noStrike" spc="-1" dirty="0" err="1">
                <a:solidFill>
                  <a:srgbClr val="000000"/>
                </a:solidFill>
                <a:latin typeface="Calibri"/>
              </a:rPr>
              <a:t>nakazów</a:t>
            </a:r>
            <a:r>
              <a:rPr lang="en-US" sz="2600" b="0" strike="noStrike" spc="-1" dirty="0">
                <a:solidFill>
                  <a:srgbClr val="000000"/>
                </a:solidFill>
                <a:latin typeface="Calibri"/>
              </a:rPr>
              <a:t> </a:t>
            </a:r>
            <a:r>
              <a:rPr lang="en-US" sz="2600" b="0" strike="noStrike" spc="-1" dirty="0" err="1">
                <a:solidFill>
                  <a:srgbClr val="000000"/>
                </a:solidFill>
                <a:latin typeface="Calibri"/>
              </a:rPr>
              <a:t>sądowych</a:t>
            </a:r>
            <a:r>
              <a:rPr lang="en-US" sz="2600" b="0" strike="noStrike" spc="-1" dirty="0">
                <a:solidFill>
                  <a:srgbClr val="000000"/>
                </a:solidFill>
                <a:latin typeface="Calibri"/>
              </a:rPr>
              <a:t>)</a:t>
            </a:r>
            <a:endParaRPr lang="en-US" sz="2600" b="0" strike="noStrike" spc="-1" dirty="0">
              <a:latin typeface="Arial"/>
            </a:endParaRPr>
          </a:p>
        </p:txBody>
      </p:sp>
      <p:pic>
        <p:nvPicPr>
          <p:cNvPr id="151" name="Picture 3"/>
          <p:cNvPicPr/>
          <p:nvPr/>
        </p:nvPicPr>
        <p:blipFill>
          <a:blip r:embed="rId3"/>
          <a:stretch/>
        </p:blipFill>
        <p:spPr>
          <a:xfrm>
            <a:off x="10784880" y="112680"/>
            <a:ext cx="1289880" cy="147816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2" name="object 6"/>
          <p:cNvSpPr/>
          <p:nvPr/>
        </p:nvSpPr>
        <p:spPr>
          <a:xfrm>
            <a:off x="1540440" y="3153240"/>
            <a:ext cx="9151200" cy="546840"/>
          </a:xfrm>
          <a:prstGeom prst="rect">
            <a:avLst/>
          </a:prstGeom>
          <a:solidFill>
            <a:schemeClr val="tx1">
              <a:alpha val="75000"/>
            </a:schemeClr>
          </a:solid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pPr>
            <a:r>
              <a:rPr lang="en-US" sz="3590" b="0" strike="noStrike" spc="-1">
                <a:solidFill>
                  <a:srgbClr val="FFFFFF"/>
                </a:solidFill>
                <a:latin typeface="Arial"/>
              </a:rPr>
              <a:t>Koniec części #VI</a:t>
            </a:r>
            <a:endParaRPr lang="en-US" sz="3590" b="0" strike="noStrike" spc="-1">
              <a:latin typeface="Arial"/>
            </a:endParaRPr>
          </a:p>
        </p:txBody>
      </p:sp>
      <p:sp>
        <p:nvSpPr>
          <p:cNvPr id="153" name="object 10"/>
          <p:cNvSpPr/>
          <p:nvPr/>
        </p:nvSpPr>
        <p:spPr>
          <a:xfrm>
            <a:off x="7395480" y="3561480"/>
            <a:ext cx="27000" cy="6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00000"/>
              </a:lnSpc>
              <a:buNone/>
            </a:pPr>
            <a:r>
              <a:rPr lang="en-US" sz="410" b="0" strike="noStrike" spc="-38">
                <a:solidFill>
                  <a:srgbClr val="9E9C9E"/>
                </a:solidFill>
                <a:latin typeface="Times New Roman"/>
              </a:rPr>
              <a:t>'</a:t>
            </a:r>
            <a:endParaRPr lang="en-US" sz="41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4"/>
          <p:cNvSpPr/>
          <p:nvPr/>
        </p:nvSpPr>
        <p:spPr>
          <a:xfrm>
            <a:off x="1619640" y="61524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58" name="TextBox 1"/>
          <p:cNvSpPr/>
          <p:nvPr/>
        </p:nvSpPr>
        <p:spPr>
          <a:xfrm>
            <a:off x="507960" y="1416600"/>
            <a:ext cx="11128680" cy="523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1.3 Komunikacja</a:t>
            </a:r>
            <a:endParaRPr lang="en-US" sz="2600" b="0" strike="noStrike" spc="-1">
              <a:latin typeface="Arial"/>
            </a:endParaRPr>
          </a:p>
          <a:p>
            <a:pPr>
              <a:lnSpc>
                <a:spcPct val="100000"/>
              </a:lnSpc>
              <a:buNone/>
            </a:pP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Jasne zasady określające</a:t>
            </a:r>
            <a:endParaRPr lang="en-US" sz="2600" b="0" strike="noStrike" spc="-1">
              <a:latin typeface="Arial"/>
            </a:endParaRPr>
          </a:p>
          <a:p>
            <a:pPr marL="743040" lvl="1" indent="-285840">
              <a:lnSpc>
                <a:spcPct val="100000"/>
              </a:lnSpc>
              <a:buClr>
                <a:srgbClr val="000000"/>
              </a:buClr>
              <a:buFont typeface="Arial"/>
              <a:buChar char="•"/>
            </a:pPr>
            <a:r>
              <a:rPr lang="en-US" sz="2600" b="0" strike="noStrike" spc="-1">
                <a:solidFill>
                  <a:srgbClr val="000000"/>
                </a:solidFill>
                <a:latin typeface="Calibri"/>
              </a:rPr>
              <a:t>w jaki sposób,</a:t>
            </a:r>
            <a:endParaRPr lang="en-US" sz="2600" b="0" strike="noStrike" spc="-1">
              <a:latin typeface="Arial"/>
            </a:endParaRPr>
          </a:p>
          <a:p>
            <a:pPr marL="743040" lvl="1" indent="-285840">
              <a:lnSpc>
                <a:spcPct val="100000"/>
              </a:lnSpc>
              <a:buClr>
                <a:srgbClr val="000000"/>
              </a:buClr>
              <a:buFont typeface="Arial"/>
              <a:buChar char="•"/>
            </a:pPr>
            <a:r>
              <a:rPr lang="en-US" sz="2600" b="0" strike="noStrike" spc="-1">
                <a:solidFill>
                  <a:srgbClr val="000000"/>
                </a:solidFill>
                <a:latin typeface="Calibri"/>
              </a:rPr>
              <a:t>z kim,</a:t>
            </a:r>
            <a:endParaRPr lang="en-US" sz="2600" b="0" strike="noStrike" spc="-1">
              <a:latin typeface="Arial"/>
            </a:endParaRPr>
          </a:p>
          <a:p>
            <a:pPr marL="743040" lvl="1" indent="-285840">
              <a:lnSpc>
                <a:spcPct val="100000"/>
              </a:lnSpc>
              <a:buClr>
                <a:srgbClr val="000000"/>
              </a:buClr>
              <a:buFont typeface="Arial"/>
              <a:buChar char="•"/>
            </a:pPr>
            <a:r>
              <a:rPr lang="en-US" sz="2600" b="0" strike="noStrike" spc="-1">
                <a:solidFill>
                  <a:srgbClr val="000000"/>
                </a:solidFill>
                <a:latin typeface="Calibri"/>
              </a:rPr>
              <a:t>w jakich okolicznościach,</a:t>
            </a:r>
            <a:endParaRPr lang="en-US" sz="2600" b="0" strike="noStrike" spc="-1">
              <a:latin typeface="Arial"/>
            </a:endParaRPr>
          </a:p>
          <a:p>
            <a:pPr marL="743040" lvl="1" indent="-285840">
              <a:lnSpc>
                <a:spcPct val="100000"/>
              </a:lnSpc>
              <a:buClr>
                <a:srgbClr val="000000"/>
              </a:buClr>
              <a:buFont typeface="Arial"/>
              <a:buChar char="•"/>
            </a:pPr>
            <a:r>
              <a:rPr lang="en-US" sz="2600" b="0" strike="noStrike" spc="-1">
                <a:solidFill>
                  <a:srgbClr val="000000"/>
                </a:solidFill>
                <a:latin typeface="Calibri"/>
              </a:rPr>
              <a:t>dlaczego,</a:t>
            </a:r>
            <a:endParaRPr lang="en-US" sz="2600" b="0" strike="noStrike" spc="-1">
              <a:latin typeface="Arial"/>
            </a:endParaRPr>
          </a:p>
          <a:p>
            <a:pPr>
              <a:lnSpc>
                <a:spcPct val="100000"/>
              </a:lnSpc>
              <a:buNone/>
            </a:pPr>
            <a:r>
              <a:rPr lang="en-US" sz="2600" b="0" strike="noStrike" spc="-1">
                <a:solidFill>
                  <a:srgbClr val="000000"/>
                </a:solidFill>
                <a:latin typeface="Calibri"/>
              </a:rPr>
              <a:t>należy się skontaktować.</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Pozwala to skrócić czas wymagany na prawidłową reakcję </a:t>
            </a:r>
            <a:endParaRPr lang="en-US" sz="2600" b="0" strike="noStrike" spc="-1">
              <a:latin typeface="Arial"/>
            </a:endParaRPr>
          </a:p>
          <a:p>
            <a:pPr marL="285840" indent="-285840">
              <a:lnSpc>
                <a:spcPct val="100000"/>
              </a:lnSpc>
              <a:buClr>
                <a:srgbClr val="000000"/>
              </a:buClr>
              <a:buFont typeface="Arial"/>
              <a:buChar char="•"/>
            </a:pPr>
            <a:r>
              <a:rPr lang="en-US" sz="2600" b="0" strike="noStrike" spc="-1">
                <a:solidFill>
                  <a:srgbClr val="000000"/>
                </a:solidFill>
                <a:latin typeface="Calibri"/>
              </a:rPr>
              <a:t>Bardzo często w odpowiedź na incydent muszą być zaangażowane inne osoby/zespoły, np. administratorzy systemu objętego incydentem, dysponujące wiedzą/poziomem dostępu wymaganym do wykonania danych działań (np. zabezpieczenie odpowiednich plików, przywrócenie działania usługi itd.)</a:t>
            </a:r>
            <a:endParaRPr lang="en-US" sz="26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2000" b="0" u="sng" strike="noStrike" spc="-1">
                <a:solidFill>
                  <a:srgbClr val="000000"/>
                </a:solidFill>
                <a:uFillTx/>
                <a:latin typeface="Calibri Light"/>
              </a:rPr>
              <a:t>Źródła użytych grafik</a:t>
            </a:r>
            <a:endParaRPr lang="en-US" sz="2000" b="0" strike="noStrike" spc="-1">
              <a:solidFill>
                <a:srgbClr val="000000"/>
              </a:solidFill>
              <a:latin typeface="Calibri"/>
            </a:endParaRPr>
          </a:p>
        </p:txBody>
      </p:sp>
      <p:sp>
        <p:nvSpPr>
          <p:cNvPr id="155" name="PlaceHolder 2"/>
          <p:cNvSpPr>
            <a:spLocks noGrp="1"/>
          </p:cNvSpPr>
          <p:nvPr>
            <p:ph/>
          </p:nvPr>
        </p:nvSpPr>
        <p:spPr>
          <a:xfrm>
            <a:off x="838080" y="1345320"/>
            <a:ext cx="10515240" cy="4350960"/>
          </a:xfrm>
          <a:prstGeom prst="rect">
            <a:avLst/>
          </a:prstGeom>
          <a:noFill/>
          <a:ln w="0">
            <a:noFill/>
          </a:ln>
        </p:spPr>
        <p:txBody>
          <a:bodyPr anchor="t">
            <a:noAutofit/>
          </a:bodyPr>
          <a:lstStyle/>
          <a:p>
            <a:pPr>
              <a:lnSpc>
                <a:spcPct val="90000"/>
              </a:lnSpc>
              <a:spcBef>
                <a:spcPts val="1001"/>
              </a:spcBef>
              <a:buNone/>
              <a:tabLst>
                <a:tab pos="0" algn="l"/>
              </a:tabLst>
            </a:pPr>
            <a:r>
              <a:rPr lang="pl-PL" sz="1100" b="0" strike="noStrike" spc="-1">
                <a:solidFill>
                  <a:srgbClr val="000000"/>
                </a:solidFill>
                <a:latin typeface="Calibri"/>
              </a:rPr>
              <a:t>https://media.newyorker.com/photos/5ae2197ab231f616c3248add/master/w_2560%2Cc_limit/180507_r31991web.jpg</a:t>
            </a:r>
            <a:endParaRPr lang="en-US" sz="1100" b="0" strike="noStrike" spc="-1">
              <a:solidFill>
                <a:srgbClr val="000000"/>
              </a:solidFill>
              <a:latin typeface="Calibri"/>
            </a:endParaRPr>
          </a:p>
          <a:p>
            <a:pPr>
              <a:lnSpc>
                <a:spcPct val="90000"/>
              </a:lnSpc>
              <a:spcBef>
                <a:spcPts val="1001"/>
              </a:spcBef>
              <a:buNone/>
              <a:tabLst>
                <a:tab pos="0" algn="l"/>
              </a:tabLst>
            </a:pPr>
            <a:endParaRPr lang="en-US" sz="1100" b="0" strike="noStrike" spc="-1">
              <a:solidFill>
                <a:srgbClr val="000000"/>
              </a:solidFill>
              <a:latin typeface="Calibri"/>
            </a:endParaRPr>
          </a:p>
          <a:p>
            <a:pPr>
              <a:lnSpc>
                <a:spcPct val="90000"/>
              </a:lnSpc>
              <a:spcBef>
                <a:spcPts val="1001"/>
              </a:spcBef>
              <a:buNone/>
              <a:tabLst>
                <a:tab pos="0" algn="l"/>
              </a:tabLst>
            </a:pPr>
            <a:endParaRPr lang="en-US" sz="1100" b="0" strike="noStrike" spc="-1">
              <a:solidFill>
                <a:srgbClr val="000000"/>
              </a:solidFill>
              <a:latin typeface="Calibri"/>
            </a:endParaRPr>
          </a:p>
          <a:p>
            <a:pPr>
              <a:lnSpc>
                <a:spcPct val="90000"/>
              </a:lnSpc>
              <a:spcBef>
                <a:spcPts val="1001"/>
              </a:spcBef>
              <a:buNone/>
              <a:tabLst>
                <a:tab pos="0" algn="l"/>
              </a:tabLst>
            </a:pPr>
            <a:endParaRPr lang="en-US" sz="11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4"/>
          <p:cNvSpPr/>
          <p:nvPr/>
        </p:nvSpPr>
        <p:spPr>
          <a:xfrm>
            <a:off x="1619640" y="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60" name="TextBox 1"/>
          <p:cNvSpPr/>
          <p:nvPr/>
        </p:nvSpPr>
        <p:spPr>
          <a:xfrm>
            <a:off x="526320" y="782280"/>
            <a:ext cx="11240280" cy="557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1.4 Dokumentacja</a:t>
            </a:r>
            <a:endParaRPr lang="en-US" sz="2600" b="0" strike="noStrike" spc="-1">
              <a:latin typeface="Arial"/>
            </a:endParaRPr>
          </a:p>
          <a:p>
            <a:pPr>
              <a:lnSpc>
                <a:spcPct val="100000"/>
              </a:lnSpc>
              <a:buNone/>
            </a:pPr>
            <a:endParaRPr lang="en-US" sz="2600" b="0" strike="noStrike" spc="-1">
              <a:latin typeface="Arial"/>
            </a:endParaRPr>
          </a:p>
          <a:p>
            <a:pPr marL="343080" indent="-343080">
              <a:lnSpc>
                <a:spcPct val="100000"/>
              </a:lnSpc>
              <a:buClr>
                <a:srgbClr val="000000"/>
              </a:buClr>
              <a:buFont typeface="Arial"/>
              <a:buChar char="•"/>
            </a:pPr>
            <a:r>
              <a:rPr lang="en-US" sz="2200" b="0" strike="noStrike" spc="-1">
                <a:solidFill>
                  <a:srgbClr val="000000"/>
                </a:solidFill>
                <a:latin typeface="Calibri"/>
              </a:rPr>
              <a:t>Dokumentacja powinna udzielić odpowiedzi na pytania dotyczące odpowiedzi na incydent: kto, co, kiedy, gdzie, dlaczego i w jaki sposób (</a:t>
            </a:r>
            <a:r>
              <a:rPr lang="en-US" sz="2200" b="1" strike="noStrike" spc="-1">
                <a:solidFill>
                  <a:srgbClr val="000000"/>
                </a:solidFill>
                <a:latin typeface="Calibri"/>
              </a:rPr>
              <a:t>who, what, when, where, why, how</a:t>
            </a:r>
            <a:r>
              <a:rPr lang="en-US" sz="2200" b="0" strike="noStrike" spc="-1">
                <a:solidFill>
                  <a:srgbClr val="000000"/>
                </a:solidFill>
                <a:latin typeface="Calibri"/>
              </a:rPr>
              <a:t>)</a:t>
            </a:r>
            <a:endParaRPr lang="en-US" sz="2200" b="0" strike="noStrike" spc="-1">
              <a:latin typeface="Arial"/>
            </a:endParaRPr>
          </a:p>
          <a:p>
            <a:pPr marL="343080" indent="-343080">
              <a:lnSpc>
                <a:spcPct val="100000"/>
              </a:lnSpc>
              <a:buClr>
                <a:srgbClr val="000000"/>
              </a:buClr>
              <a:buFont typeface="Arial"/>
              <a:buChar char="•"/>
            </a:pPr>
            <a:r>
              <a:rPr lang="en-US" sz="2200" b="0" strike="noStrike" spc="-1">
                <a:solidFill>
                  <a:srgbClr val="000000"/>
                </a:solidFill>
                <a:latin typeface="Calibri"/>
              </a:rPr>
              <a:t>Dotyczy tó </a:t>
            </a:r>
            <a:r>
              <a:rPr lang="en-US" sz="2200" b="1" strike="noStrike" spc="-1">
                <a:solidFill>
                  <a:srgbClr val="000000"/>
                </a:solidFill>
                <a:latin typeface="Calibri"/>
              </a:rPr>
              <a:t>zarówno czynności przeprowadzonych w odpowiedzi na incydent</a:t>
            </a:r>
            <a:endParaRPr lang="en-US" sz="2200" b="0" strike="noStrike" spc="-1">
              <a:latin typeface="Arial"/>
            </a:endParaRPr>
          </a:p>
          <a:p>
            <a:pPr marL="343080" indent="-343080">
              <a:lnSpc>
                <a:spcPct val="100000"/>
              </a:lnSpc>
              <a:buClr>
                <a:srgbClr val="000000"/>
              </a:buClr>
              <a:buFont typeface="Arial"/>
              <a:buChar char="•"/>
            </a:pPr>
            <a:r>
              <a:rPr lang="en-US" sz="2200" b="1" strike="noStrike" spc="-1">
                <a:solidFill>
                  <a:srgbClr val="000000"/>
                </a:solidFill>
                <a:latin typeface="Calibri"/>
              </a:rPr>
              <a:t>Jak i przebiegu samego incydentu</a:t>
            </a:r>
            <a:r>
              <a:rPr lang="en-US" sz="2200" b="0" strike="noStrike" spc="-1">
                <a:solidFill>
                  <a:srgbClr val="000000"/>
                </a:solidFill>
                <a:latin typeface="Calibri"/>
              </a:rPr>
              <a:t> (to drugie ostatecznie wyjaśnia się dopiero w kroku 6, po zakończeniu analizy (forensics))</a:t>
            </a:r>
            <a:endParaRPr lang="en-US" sz="2200" b="0" strike="noStrike" spc="-1">
              <a:latin typeface="Arial"/>
            </a:endParaRPr>
          </a:p>
          <a:p>
            <a:pPr marL="343080" indent="-343080">
              <a:lnSpc>
                <a:spcPct val="100000"/>
              </a:lnSpc>
              <a:buClr>
                <a:srgbClr val="000000"/>
              </a:buClr>
              <a:buFont typeface="Arial"/>
              <a:buChar char="•"/>
            </a:pPr>
            <a:r>
              <a:rPr lang="en-US" sz="2200" b="0" strike="noStrike" spc="-1">
                <a:solidFill>
                  <a:srgbClr val="000000"/>
                </a:solidFill>
                <a:latin typeface="Calibri"/>
              </a:rPr>
              <a:t>Najważniejsze powody dokumentowania incydentów i przebiegu reagowania na nie:</a:t>
            </a:r>
            <a:endParaRPr lang="en-US" sz="2200" b="0" strike="noStrike" spc="-1">
              <a:latin typeface="Arial"/>
            </a:endParaRPr>
          </a:p>
          <a:p>
            <a:pPr marL="800280" lvl="1" indent="-343080">
              <a:lnSpc>
                <a:spcPct val="100000"/>
              </a:lnSpc>
              <a:buClr>
                <a:srgbClr val="000000"/>
              </a:buClr>
              <a:buFont typeface="Arial"/>
              <a:buChar char="•"/>
            </a:pPr>
            <a:r>
              <a:rPr lang="en-US" sz="2200" b="0" strike="noStrike" spc="-1">
                <a:solidFill>
                  <a:srgbClr val="000000"/>
                </a:solidFill>
                <a:latin typeface="Calibri"/>
              </a:rPr>
              <a:t>możliwość wykorzystania zebranych dokumentów i zabezpieczonych danych jako dowodów, w sytuacji zaangażowania organów ścigania</a:t>
            </a:r>
            <a:endParaRPr lang="en-US" sz="2200" b="0" strike="noStrike" spc="-1">
              <a:latin typeface="Arial"/>
            </a:endParaRPr>
          </a:p>
          <a:p>
            <a:pPr marL="800280" lvl="1" indent="-343080">
              <a:lnSpc>
                <a:spcPct val="100000"/>
              </a:lnSpc>
              <a:buClr>
                <a:srgbClr val="000000"/>
              </a:buClr>
              <a:buFont typeface="Arial"/>
              <a:buChar char="•"/>
            </a:pPr>
            <a:r>
              <a:rPr lang="en-US" sz="2200" b="0" strike="noStrike" spc="-1">
                <a:solidFill>
                  <a:srgbClr val="000000"/>
                </a:solidFill>
                <a:latin typeface="Calibri"/>
              </a:rPr>
              <a:t>zachowanie informacji na potrzeby poprawy bezpieczeństwa:</a:t>
            </a:r>
            <a:endParaRPr lang="en-US" sz="2200" b="0" strike="noStrike" spc="-1">
              <a:latin typeface="Arial"/>
            </a:endParaRPr>
          </a:p>
          <a:p>
            <a:pPr marL="1257480" lvl="2" indent="-343080">
              <a:lnSpc>
                <a:spcPct val="100000"/>
              </a:lnSpc>
              <a:buClr>
                <a:srgbClr val="000000"/>
              </a:buClr>
              <a:buFont typeface="Arial"/>
              <a:buChar char="•"/>
            </a:pPr>
            <a:r>
              <a:rPr lang="en-US" sz="2200" b="0" strike="noStrike" spc="-1">
                <a:solidFill>
                  <a:srgbClr val="000000"/>
                </a:solidFill>
                <a:latin typeface="Calibri"/>
              </a:rPr>
              <a:t>zachowanie IOC (na potrzeby kolejnych etapów)</a:t>
            </a:r>
            <a:endParaRPr lang="en-US" sz="2200" b="0" strike="noStrike" spc="-1">
              <a:latin typeface="Arial"/>
            </a:endParaRPr>
          </a:p>
          <a:p>
            <a:pPr marL="1257480" lvl="2" indent="-343080">
              <a:lnSpc>
                <a:spcPct val="100000"/>
              </a:lnSpc>
              <a:buClr>
                <a:srgbClr val="000000"/>
              </a:buClr>
              <a:buFont typeface="Arial"/>
              <a:buChar char="•"/>
            </a:pPr>
            <a:r>
              <a:rPr lang="en-US" sz="2200" b="0" strike="noStrike" spc="-1">
                <a:solidFill>
                  <a:srgbClr val="000000"/>
                </a:solidFill>
                <a:latin typeface="Calibri"/>
              </a:rPr>
              <a:t>identyfikacja problemów bezpieczeństwa, które należy zaadresować, by uniknąć podobnych incydentów w przyszłości lub przynajmniej zminimalizować prawdopodobieństwo ich wystąpienia/impact i usprawnić przyszłe przypadki reagowania na nie</a:t>
            </a:r>
            <a:endParaRPr lang="en-US" sz="2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
          <p:cNvSpPr/>
          <p:nvPr/>
        </p:nvSpPr>
        <p:spPr>
          <a:xfrm>
            <a:off x="1619640" y="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62" name="TextBox 1"/>
          <p:cNvSpPr/>
          <p:nvPr/>
        </p:nvSpPr>
        <p:spPr>
          <a:xfrm>
            <a:off x="531360" y="782280"/>
            <a:ext cx="11128680" cy="523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1.5 Zespół</a:t>
            </a:r>
            <a:r>
              <a:rPr lang="en-US" sz="2600" b="0" strike="noStrike" spc="-1">
                <a:solidFill>
                  <a:srgbClr val="000000"/>
                </a:solidFill>
                <a:latin typeface="Calibri"/>
              </a:rPr>
              <a:t>, czyli CIRT (Computer Incident Response Team) </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r>
              <a:rPr lang="en-US" sz="2600" b="0" strike="noStrike" spc="-1">
                <a:solidFill>
                  <a:srgbClr val="000000"/>
                </a:solidFill>
                <a:latin typeface="Calibri"/>
              </a:rPr>
              <a:t>Dobrze, by zespół składał się z osób o różnorodnych specjalnościach (dzięki czemu dobrze się uzupełnia), szczególnie ważna jest obecność osób o zdolnościach programistycznych, administracyjnych i ofensywnych. </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r>
              <a:rPr lang="en-US" sz="2600" b="0" strike="noStrike" spc="-1">
                <a:solidFill>
                  <a:srgbClr val="000000"/>
                </a:solidFill>
                <a:latin typeface="Calibri"/>
              </a:rPr>
              <a:t>Pożądane cechy osobowościowe to między innymi:</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ciekawość,</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przykładanie uwagi do detail,</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potrzeba różnorodności,</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umiejętność pracy z ludźmi,</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odporność na stress,</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fanatyczna wola wygrywania.</a:t>
            </a:r>
            <a:endParaRPr lang="en-US" sz="2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bject 4"/>
          <p:cNvSpPr/>
          <p:nvPr/>
        </p:nvSpPr>
        <p:spPr>
          <a:xfrm>
            <a:off x="1648080" y="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64" name="TextBox 1"/>
          <p:cNvSpPr/>
          <p:nvPr/>
        </p:nvSpPr>
        <p:spPr>
          <a:xfrm>
            <a:off x="531360" y="816480"/>
            <a:ext cx="11128680" cy="365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1.5 Zespół</a:t>
            </a:r>
            <a:r>
              <a:rPr lang="en-US" sz="2600" b="0" strike="noStrike" spc="-1">
                <a:solidFill>
                  <a:srgbClr val="000000"/>
                </a:solidFill>
                <a:latin typeface="Calibri"/>
              </a:rPr>
              <a:t>, czyli CIRT (Computer Incident Response Team) </a:t>
            </a: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endParaRPr lang="en-US" sz="2600" b="0" strike="noStrike" spc="-1">
              <a:latin typeface="Arial"/>
            </a:endParaRPr>
          </a:p>
          <a:p>
            <a:pPr>
              <a:lnSpc>
                <a:spcPct val="100000"/>
              </a:lnSpc>
              <a:buNone/>
            </a:pPr>
            <a:r>
              <a:rPr lang="en-US" sz="2600" b="0" strike="noStrike" spc="-1">
                <a:solidFill>
                  <a:srgbClr val="000000"/>
                </a:solidFill>
                <a:latin typeface="Calibri"/>
              </a:rPr>
              <a:t>Ważne jest, by zespół był samo świadomy jako zespół, tj. by każdy członek zespołu:</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wiedział w czym specjalizują się pozostali</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miał kontakt z pozostałymi (numer telefonu itd.)</a:t>
            </a:r>
            <a:endParaRPr lang="en-US" sz="2600" b="0" strike="noStrike" spc="-1">
              <a:latin typeface="Arial"/>
            </a:endParaRPr>
          </a:p>
          <a:p>
            <a:pPr marL="914400" lvl="1" indent="-457200">
              <a:lnSpc>
                <a:spcPct val="100000"/>
              </a:lnSpc>
              <a:buClr>
                <a:srgbClr val="000000"/>
              </a:buClr>
              <a:buFont typeface="Arial"/>
              <a:buChar char="•"/>
            </a:pPr>
            <a:r>
              <a:rPr lang="en-US" sz="2600" b="0" strike="noStrike" spc="-1">
                <a:solidFill>
                  <a:srgbClr val="000000"/>
                </a:solidFill>
                <a:latin typeface="Calibri"/>
              </a:rPr>
              <a:t>dysponował kalendarzem zespołu (kto ma dyżur, kto jest na urlopie itd.)</a:t>
            </a: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4"/>
          <p:cNvSpPr/>
          <p:nvPr/>
        </p:nvSpPr>
        <p:spPr>
          <a:xfrm>
            <a:off x="1657800" y="100800"/>
            <a:ext cx="7768080" cy="63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1520" algn="ctr">
              <a:lnSpc>
                <a:spcPct val="100000"/>
              </a:lnSpc>
              <a:buNone/>
              <a:tabLst>
                <a:tab pos="2285280" algn="l"/>
              </a:tabLst>
            </a:pPr>
            <a:r>
              <a:rPr lang="en-US" sz="4180" b="1" strike="noStrike" spc="253">
                <a:solidFill>
                  <a:srgbClr val="000000"/>
                </a:solidFill>
                <a:latin typeface="Consolas"/>
              </a:rPr>
              <a:t>1. Preparation</a:t>
            </a:r>
            <a:endParaRPr lang="en-US" sz="4180" b="0" strike="noStrike" spc="-1">
              <a:latin typeface="Arial"/>
            </a:endParaRPr>
          </a:p>
        </p:txBody>
      </p:sp>
      <p:sp>
        <p:nvSpPr>
          <p:cNvPr id="66" name="TextBox 1"/>
          <p:cNvSpPr/>
          <p:nvPr/>
        </p:nvSpPr>
        <p:spPr>
          <a:xfrm>
            <a:off x="531360" y="743400"/>
            <a:ext cx="11128680" cy="286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600" b="0" u="sng" strike="noStrike" spc="-1">
                <a:solidFill>
                  <a:srgbClr val="000000"/>
                </a:solidFill>
                <a:uFillTx/>
                <a:latin typeface="Calibri"/>
              </a:rPr>
              <a:t>1.6 Kontrola dostępu</a:t>
            </a:r>
            <a:endParaRPr lang="en-US" sz="2600" b="0" strike="noStrike" spc="-1">
              <a:latin typeface="Arial"/>
            </a:endParaRPr>
          </a:p>
          <a:p>
            <a:pPr>
              <a:lnSpc>
                <a:spcPct val="100000"/>
              </a:lnSpc>
              <a:buNone/>
            </a:pP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Upewnienie się, że CIRT dysponuje koniecznym poziomem dostępu wymaganym do reagowania na incydenty</a:t>
            </a:r>
            <a:endParaRPr lang="en-US" sz="2600" b="0" strike="noStrike" spc="-1">
              <a:latin typeface="Arial"/>
            </a:endParaRPr>
          </a:p>
          <a:p>
            <a:pPr marL="457200" indent="-457200">
              <a:lnSpc>
                <a:spcPct val="100000"/>
              </a:lnSpc>
              <a:buClr>
                <a:srgbClr val="000000"/>
              </a:buClr>
              <a:buFont typeface="Arial"/>
              <a:buChar char="•"/>
            </a:pPr>
            <a:r>
              <a:rPr lang="en-US" sz="2600" b="0" strike="noStrike" spc="-1">
                <a:solidFill>
                  <a:srgbClr val="000000"/>
                </a:solidFill>
                <a:latin typeface="Calibri"/>
              </a:rPr>
              <a:t>W dużych organizacjach ten element może stanowić bardzo duże wyzwanie z punktu widzenia organizacyjnego i zasobowego</a:t>
            </a:r>
            <a:endParaRPr lang="en-US" sz="2600" b="0" strike="noStrike" spc="-1">
              <a:latin typeface="Arial"/>
            </a:endParaRPr>
          </a:p>
          <a:p>
            <a:pPr>
              <a:lnSpc>
                <a:spcPct val="100000"/>
              </a:lnSpc>
              <a:buNone/>
            </a:pPr>
            <a:endParaRPr lang="en-US" sz="2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5464</TotalTime>
  <Words>4029</Words>
  <Application>Microsoft Office PowerPoint</Application>
  <PresentationFormat>Widescreen</PresentationFormat>
  <Paragraphs>350</Paragraphs>
  <Slides>50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Consolas</vt:lpstr>
      <vt:lpstr>Times New Roman</vt:lpstr>
      <vt:lpstr>Office Theme</vt:lpstr>
      <vt:lpstr>Wykrywanie i reagowanie na incydenty bezpieczeństwa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Atrybucja</vt:lpstr>
      <vt:lpstr>Atrybucja</vt:lpstr>
      <vt:lpstr>Atrybucja – Trojan Horse Defense</vt:lpstr>
      <vt:lpstr>HACK BACK!?</vt:lpstr>
      <vt:lpstr>PowerPoint Presentation</vt:lpstr>
      <vt:lpstr>Źródła użytych grafik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Wykrywanie i reagowanie na incydenty bezpieczeństwa</dc:title>
  <dc:subject/>
  <dc:creator>Julian Horoszkiewicz</dc:creator>
  <dc:description/>
  <cp:lastModifiedBy>Julian</cp:lastModifiedBy>
  <cp:revision>608</cp:revision>
  <dcterms:created xsi:type="dcterms:W3CDTF">2020-02-01T16:36:23Z</dcterms:created>
  <dcterms:modified xsi:type="dcterms:W3CDTF">2022-04-18T04:23:29Z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48</vt:i4>
  </property>
  <property fmtid="{D5CDD505-2E9C-101B-9397-08002B2CF9AE}" pid="3" name="PresentationFormat">
    <vt:lpwstr>Widescreen</vt:lpwstr>
  </property>
  <property fmtid="{D5CDD505-2E9C-101B-9397-08002B2CF9AE}" pid="4" name="Slides">
    <vt:i4>49</vt:i4>
  </property>
</Properties>
</file>