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1" r:id="rId3"/>
    <p:sldId id="436" r:id="rId4"/>
    <p:sldId id="438" r:id="rId5"/>
    <p:sldId id="439" r:id="rId6"/>
    <p:sldId id="440" r:id="rId7"/>
    <p:sldId id="443" r:id="rId8"/>
    <p:sldId id="447" r:id="rId9"/>
    <p:sldId id="444" r:id="rId10"/>
    <p:sldId id="445" r:id="rId11"/>
    <p:sldId id="446" r:id="rId12"/>
    <p:sldId id="448" r:id="rId13"/>
    <p:sldId id="449" r:id="rId14"/>
    <p:sldId id="465" r:id="rId15"/>
    <p:sldId id="462" r:id="rId16"/>
    <p:sldId id="463" r:id="rId17"/>
    <p:sldId id="464" r:id="rId18"/>
    <p:sldId id="450" r:id="rId19"/>
    <p:sldId id="451" r:id="rId20"/>
    <p:sldId id="455" r:id="rId21"/>
    <p:sldId id="452" r:id="rId22"/>
    <p:sldId id="453" r:id="rId23"/>
    <p:sldId id="456" r:id="rId24"/>
    <p:sldId id="461" r:id="rId25"/>
    <p:sldId id="457" r:id="rId26"/>
    <p:sldId id="458" r:id="rId27"/>
    <p:sldId id="459" r:id="rId28"/>
    <p:sldId id="460" r:id="rId29"/>
    <p:sldId id="262" r:id="rId30"/>
    <p:sldId id="470" r:id="rId31"/>
    <p:sldId id="471" r:id="rId32"/>
    <p:sldId id="472" r:id="rId33"/>
    <p:sldId id="473" r:id="rId34"/>
    <p:sldId id="474" r:id="rId35"/>
    <p:sldId id="475" r:id="rId36"/>
    <p:sldId id="476" r:id="rId37"/>
    <p:sldId id="442" r:id="rId38"/>
    <p:sldId id="478" r:id="rId39"/>
    <p:sldId id="479" r:id="rId40"/>
    <p:sldId id="466" r:id="rId41"/>
    <p:sldId id="485" r:id="rId42"/>
    <p:sldId id="487" r:id="rId43"/>
    <p:sldId id="488" r:id="rId44"/>
    <p:sldId id="489" r:id="rId45"/>
    <p:sldId id="484" r:id="rId46"/>
    <p:sldId id="480" r:id="rId47"/>
    <p:sldId id="490" r:id="rId48"/>
    <p:sldId id="435" r:id="rId49"/>
    <p:sldId id="49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104" d="100"/>
          <a:sy n="104" d="100"/>
        </p:scale>
        <p:origin x="13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0ED2E-3D69-483A-A1D3-737DA805A09E}"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F9B2D-85E6-4452-BFA0-3C1BE0D5783E}" type="slidenum">
              <a:rPr lang="en-US" smtClean="0"/>
              <a:t>‹#›</a:t>
            </a:fld>
            <a:endParaRPr lang="en-US"/>
          </a:p>
        </p:txBody>
      </p:sp>
    </p:spTree>
    <p:extLst>
      <p:ext uri="{BB962C8B-B14F-4D97-AF65-F5344CB8AC3E}">
        <p14:creationId xmlns:p14="http://schemas.microsoft.com/office/powerpoint/2010/main" val="279675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Notes Placeholder">
            <a:extLst>
              <a:ext uri="{FF2B5EF4-FFF2-40B4-BE49-F238E27FC236}">
                <a16:creationId xmlns:a16="http://schemas.microsoft.com/office/drawing/2014/main" id="{C146B8D7-5717-4C77-A939-CCFDC5B450A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86996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85444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183916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134915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9109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222258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Tree>
    <p:extLst>
      <p:ext uri="{BB962C8B-B14F-4D97-AF65-F5344CB8AC3E}">
        <p14:creationId xmlns:p14="http://schemas.microsoft.com/office/powerpoint/2010/main" val="2812981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Tree>
    <p:extLst>
      <p:ext uri="{BB962C8B-B14F-4D97-AF65-F5344CB8AC3E}">
        <p14:creationId xmlns:p14="http://schemas.microsoft.com/office/powerpoint/2010/main" val="964438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652707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10397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981928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22375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58870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273686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833026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427947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522455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60788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31172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952399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86830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545181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6305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951997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531102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364585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470128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131483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76602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745654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694181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082568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656980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066044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09762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136022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29448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8011165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7BAF9B2D-85E6-4452-BFA0-3C1BE0D5783E}" type="slidenum">
              <a:rPr lang="en-US" smtClean="0"/>
              <a:t>45</a:t>
            </a:fld>
            <a:endParaRPr lang="en-US"/>
          </a:p>
        </p:txBody>
      </p:sp>
    </p:spTree>
    <p:extLst>
      <p:ext uri="{BB962C8B-B14F-4D97-AF65-F5344CB8AC3E}">
        <p14:creationId xmlns:p14="http://schemas.microsoft.com/office/powerpoint/2010/main" val="2515750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7BAF9B2D-85E6-4452-BFA0-3C1BE0D5783E}" type="slidenum">
              <a:rPr lang="en-US" smtClean="0"/>
              <a:t>46</a:t>
            </a:fld>
            <a:endParaRPr lang="en-US"/>
          </a:p>
        </p:txBody>
      </p:sp>
    </p:spTree>
    <p:extLst>
      <p:ext uri="{BB962C8B-B14F-4D97-AF65-F5344CB8AC3E}">
        <p14:creationId xmlns:p14="http://schemas.microsoft.com/office/powerpoint/2010/main" val="328077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7BAF9B2D-85E6-4452-BFA0-3C1BE0D5783E}" type="slidenum">
              <a:rPr lang="en-US" smtClean="0"/>
              <a:t>47</a:t>
            </a:fld>
            <a:endParaRPr lang="en-US"/>
          </a:p>
        </p:txBody>
      </p:sp>
    </p:spTree>
    <p:extLst>
      <p:ext uri="{BB962C8B-B14F-4D97-AF65-F5344CB8AC3E}">
        <p14:creationId xmlns:p14="http://schemas.microsoft.com/office/powerpoint/2010/main" val="3059734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Notes Placeholder">
            <a:extLst>
              <a:ext uri="{FF2B5EF4-FFF2-40B4-BE49-F238E27FC236}">
                <a16:creationId xmlns:a16="http://schemas.microsoft.com/office/drawing/2014/main" id="{C146B8D7-5717-4C77-A939-CCFDC5B450A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0578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53499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42042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6477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52475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91139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173-105E-40B1-A4EE-07EC8F368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B7040-C92C-4381-A50F-2CC24769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058B17-3E12-4F05-9533-75AF3A3FADEA}"/>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5" name="Footer Placeholder 4">
            <a:extLst>
              <a:ext uri="{FF2B5EF4-FFF2-40B4-BE49-F238E27FC236}">
                <a16:creationId xmlns:a16="http://schemas.microsoft.com/office/drawing/2014/main" id="{7AEC2879-E28D-4C66-A84E-26F1912C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29317-E029-4779-8E95-B43B2CF5222D}"/>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51572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61F9-6124-4CFE-AA3C-F29F4651E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F410C4-2AAC-48C3-8169-2E3A530E8A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82DD7-41D0-4715-830E-FB31AECADC63}"/>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5" name="Footer Placeholder 4">
            <a:extLst>
              <a:ext uri="{FF2B5EF4-FFF2-40B4-BE49-F238E27FC236}">
                <a16:creationId xmlns:a16="http://schemas.microsoft.com/office/drawing/2014/main" id="{18CD608A-F7BB-4FF9-9A2B-A5875B14D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73E53-2ED8-4BB8-96F8-F06B3BB2C08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113346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3EC66-6CD3-4C0B-88B0-71C29C3A7D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32E3D-E2F8-48E3-93B8-40EF5389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3AF80-0E18-4F56-8199-7251B1314A9A}"/>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5" name="Footer Placeholder 4">
            <a:extLst>
              <a:ext uri="{FF2B5EF4-FFF2-40B4-BE49-F238E27FC236}">
                <a16:creationId xmlns:a16="http://schemas.microsoft.com/office/drawing/2014/main" id="{297D09A8-BAD9-429C-8F19-2D95BCFD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8CD79-F4A5-4446-87FA-89A54C9D7879}"/>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64682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9D7A-65BB-452B-951B-3A7549E08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94C96-CCC5-462A-A444-41AE35405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2AD37-E197-4769-83EF-DC62C805D35F}"/>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5" name="Footer Placeholder 4">
            <a:extLst>
              <a:ext uri="{FF2B5EF4-FFF2-40B4-BE49-F238E27FC236}">
                <a16:creationId xmlns:a16="http://schemas.microsoft.com/office/drawing/2014/main" id="{48928FB5-3FA4-4A48-9F7C-0DD800078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1C06-8F0E-449C-8269-9B3CFECEB6B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39918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26C4-3E53-4812-B9EB-7E2FBF94F2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635504-CEF5-49A2-BE59-17B579579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C738D-206E-4925-98E1-986C2801908C}"/>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5" name="Footer Placeholder 4">
            <a:extLst>
              <a:ext uri="{FF2B5EF4-FFF2-40B4-BE49-F238E27FC236}">
                <a16:creationId xmlns:a16="http://schemas.microsoft.com/office/drawing/2014/main" id="{E51BB9DB-A903-49BF-A672-DD41F10D6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2EFBC-060A-4B95-8207-FE187E5B952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45828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C2A5-C890-4A7C-8989-C3FF17A95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F35A9-4069-4CF3-883D-73F890610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F404A-593F-4392-83AA-0D6602591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4E7EF-E6BF-4258-A9A5-070F67497DEB}"/>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6" name="Footer Placeholder 5">
            <a:extLst>
              <a:ext uri="{FF2B5EF4-FFF2-40B4-BE49-F238E27FC236}">
                <a16:creationId xmlns:a16="http://schemas.microsoft.com/office/drawing/2014/main" id="{D039E511-973C-4EB2-8856-31B0A7DD1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55890-C20B-4EC0-B9CA-A5B4FEED76BD}"/>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59217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46CA-ECFC-46F4-92C8-7971828B29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C826C-C726-46CB-86CF-9E9005DEA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D722D-D028-4651-B088-1ED7B1898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F9B52-A740-417D-B909-4B990CF9B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BF32A-1265-42A8-95D1-BCC5CC7DB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59AB30-F1D7-4790-8C17-15058BCD3BD3}"/>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8" name="Footer Placeholder 7">
            <a:extLst>
              <a:ext uri="{FF2B5EF4-FFF2-40B4-BE49-F238E27FC236}">
                <a16:creationId xmlns:a16="http://schemas.microsoft.com/office/drawing/2014/main" id="{8D409102-922F-41FC-9E94-72F37C0A78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B0D89-BD58-4506-911E-D1199061327F}"/>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113782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B2CF-5563-4A63-A52C-6548826CE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B175C-97A2-44E7-B409-8707C1836C1F}"/>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4" name="Footer Placeholder 3">
            <a:extLst>
              <a:ext uri="{FF2B5EF4-FFF2-40B4-BE49-F238E27FC236}">
                <a16:creationId xmlns:a16="http://schemas.microsoft.com/office/drawing/2014/main" id="{40D9979B-6D29-40EA-8200-2DE4A1ECE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FAFD9-14A3-4FB5-8DCA-6E26434C1D9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416720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7C859-B69D-4674-9130-C04352A2A38A}"/>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3" name="Footer Placeholder 2">
            <a:extLst>
              <a:ext uri="{FF2B5EF4-FFF2-40B4-BE49-F238E27FC236}">
                <a16:creationId xmlns:a16="http://schemas.microsoft.com/office/drawing/2014/main" id="{62B39868-341F-4D0A-9495-B8085F567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517662-132C-46A4-BF9D-49CAF1D85946}"/>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94411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0804-3C59-4D35-9E4B-26F5D2D87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1E632-6774-407B-ACD7-09E34A35A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C6ACFC-3BA4-48DB-814B-5FA7CC9AB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CACB-CF34-4777-BF9F-DB8A4064D0F9}"/>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6" name="Footer Placeholder 5">
            <a:extLst>
              <a:ext uri="{FF2B5EF4-FFF2-40B4-BE49-F238E27FC236}">
                <a16:creationId xmlns:a16="http://schemas.microsoft.com/office/drawing/2014/main" id="{69099546-A2CD-4C72-B21F-73F26E021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64A1D-670D-4EA0-80C5-02283DAA8B5C}"/>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36528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1677-FD58-4325-8772-0D3C8178D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436B3E-9885-4EA3-AD98-771A01BF6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79BFE-86C6-462F-99B2-BCC4407C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09AA6-B088-480F-B7B5-F5ACE1E4FADF}"/>
              </a:ext>
            </a:extLst>
          </p:cNvPr>
          <p:cNvSpPr>
            <a:spLocks noGrp="1"/>
          </p:cNvSpPr>
          <p:nvPr>
            <p:ph type="dt" sz="half" idx="10"/>
          </p:nvPr>
        </p:nvSpPr>
        <p:spPr/>
        <p:txBody>
          <a:bodyPr/>
          <a:lstStyle/>
          <a:p>
            <a:fld id="{ECC34D63-B9C8-4C03-BEE1-E5EE606B8F38}" type="datetimeFigureOut">
              <a:rPr lang="en-US" smtClean="0"/>
              <a:t>11/24/2020</a:t>
            </a:fld>
            <a:endParaRPr lang="en-US"/>
          </a:p>
        </p:txBody>
      </p:sp>
      <p:sp>
        <p:nvSpPr>
          <p:cNvPr id="6" name="Footer Placeholder 5">
            <a:extLst>
              <a:ext uri="{FF2B5EF4-FFF2-40B4-BE49-F238E27FC236}">
                <a16:creationId xmlns:a16="http://schemas.microsoft.com/office/drawing/2014/main" id="{A72E540B-19FA-4BD4-BA47-57EB063AE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9950E-3F13-4BE6-BA7B-5A2FF87506D4}"/>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2675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8F8D-D4BC-4EF4-A24A-39CF30F0F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1689-ADF4-42EB-9A1E-5C4009DE7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342E8-0EF8-409E-B4C5-3638EC7C93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34D63-B9C8-4C03-BEE1-E5EE606B8F38}" type="datetimeFigureOut">
              <a:rPr lang="en-US" smtClean="0"/>
              <a:t>11/24/2020</a:t>
            </a:fld>
            <a:endParaRPr lang="en-US"/>
          </a:p>
        </p:txBody>
      </p:sp>
      <p:sp>
        <p:nvSpPr>
          <p:cNvPr id="5" name="Footer Placeholder 4">
            <a:extLst>
              <a:ext uri="{FF2B5EF4-FFF2-40B4-BE49-F238E27FC236}">
                <a16:creationId xmlns:a16="http://schemas.microsoft.com/office/drawing/2014/main" id="{AFA89C65-F02A-4D12-8233-98608B718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256894-268A-417F-A5E4-64DE3EE1E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CA84F-1EA5-41DD-AE9F-AB9FACC678B3}" type="slidenum">
              <a:rPr lang="en-US" smtClean="0"/>
              <a:t>‹#›</a:t>
            </a:fld>
            <a:endParaRPr lang="en-US"/>
          </a:p>
        </p:txBody>
      </p:sp>
    </p:spTree>
    <p:extLst>
      <p:ext uri="{BB962C8B-B14F-4D97-AF65-F5344CB8AC3E}">
        <p14:creationId xmlns:p14="http://schemas.microsoft.com/office/powerpoint/2010/main" val="131828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ecuritymetrics.com/blog/6-phases-incident-response-pla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virustotal.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3074" name="object 5">
            <a:extLst>
              <a:ext uri="{FF2B5EF4-FFF2-40B4-BE49-F238E27FC236}">
                <a16:creationId xmlns:a16="http://schemas.microsoft.com/office/drawing/2014/main" id="{09785C8B-E4CC-4233-93CF-CD6D7AC4CF8F}"/>
              </a:ext>
            </a:extLst>
          </p:cNvPr>
          <p:cNvSpPr>
            <a:spLocks noGrp="1"/>
          </p:cNvSpPr>
          <p:nvPr>
            <p:ph type="title"/>
          </p:nvPr>
        </p:nvSpPr>
        <p:spPr>
          <a:xfrm>
            <a:off x="1491343" y="0"/>
            <a:ext cx="9200670" cy="899032"/>
          </a:xfrm>
          <a:solidFill>
            <a:schemeClr val="tx1">
              <a:alpha val="78822"/>
            </a:schemeClr>
          </a:solidFill>
        </p:spPr>
        <p:txBody>
          <a:bodyPr/>
          <a:lstStyle/>
          <a:p>
            <a:pPr marL="21613" indent="-11527" algn="ctr">
              <a:lnSpc>
                <a:spcPct val="81000"/>
              </a:lnSpc>
            </a:pPr>
            <a:r>
              <a:rPr lang="en-US" altLang="en-US" sz="3540" dirty="0" err="1">
                <a:solidFill>
                  <a:schemeClr val="bg1"/>
                </a:solidFill>
                <a:latin typeface="Arial" panose="020B0604020202020204" pitchFamily="34" charset="0"/>
                <a:cs typeface="Arial" panose="020B0604020202020204" pitchFamily="34" charset="0"/>
              </a:rPr>
              <a:t>Wykrywanie</a:t>
            </a:r>
            <a:r>
              <a:rPr lang="en-US" altLang="en-US" sz="3540">
                <a:solidFill>
                  <a:schemeClr val="bg1"/>
                </a:solidFill>
                <a:latin typeface="Arial" panose="020B0604020202020204" pitchFamily="34" charset="0"/>
                <a:cs typeface="Arial" panose="020B0604020202020204" pitchFamily="34" charset="0"/>
              </a:rPr>
              <a:t> i reagowanie na incydenty bezpieczeństwa</a:t>
            </a:r>
          </a:p>
        </p:txBody>
      </p:sp>
      <p:sp>
        <p:nvSpPr>
          <p:cNvPr id="6" name="object 6">
            <a:extLst>
              <a:ext uri="{FF2B5EF4-FFF2-40B4-BE49-F238E27FC236}">
                <a16:creationId xmlns:a16="http://schemas.microsoft.com/office/drawing/2014/main" id="{BC9004B5-1BFF-486E-BFEA-9330C6A7C3D7}"/>
              </a:ext>
            </a:extLst>
          </p:cNvPr>
          <p:cNvSpPr txBox="1"/>
          <p:nvPr/>
        </p:nvSpPr>
        <p:spPr>
          <a:xfrm>
            <a:off x="1540329" y="4651242"/>
            <a:ext cx="9151684" cy="1103379"/>
          </a:xfrm>
          <a:prstGeom prst="rect">
            <a:avLst/>
          </a:prstGeom>
          <a:solidFill>
            <a:schemeClr val="tx1">
              <a:alpha val="75000"/>
            </a:schemeClr>
          </a:solidFill>
        </p:spPr>
        <p:txBody>
          <a:bodyPr lIns="0" tIns="0" rIns="0" bIns="0">
            <a:spAutoFit/>
          </a:bodyPr>
          <a:lstStyle/>
          <a:p>
            <a:pPr marL="11527" algn="ctr">
              <a:defRPr/>
            </a:pPr>
            <a:r>
              <a:rPr lang="en-US" sz="3585" err="1">
                <a:solidFill>
                  <a:schemeClr val="bg1"/>
                </a:solidFill>
                <a:latin typeface="Arial"/>
                <a:cs typeface="Arial"/>
              </a:rPr>
              <a:t>Wykład</a:t>
            </a:r>
            <a:r>
              <a:rPr lang="en-US" sz="3585">
                <a:solidFill>
                  <a:schemeClr val="bg1"/>
                </a:solidFill>
                <a:latin typeface="Arial"/>
                <a:cs typeface="Arial"/>
              </a:rPr>
              <a:t> #VI – Reagowanie na incydenty bezpieczeństwa</a:t>
            </a:r>
            <a:endParaRPr sz="3585">
              <a:solidFill>
                <a:schemeClr val="bg1"/>
              </a:solidFill>
              <a:latin typeface="Arial"/>
              <a:cs typeface="Arial"/>
            </a:endParaRPr>
          </a:p>
        </p:txBody>
      </p:sp>
      <p:sp>
        <p:nvSpPr>
          <p:cNvPr id="10" name="object 10">
            <a:extLst>
              <a:ext uri="{FF2B5EF4-FFF2-40B4-BE49-F238E27FC236}">
                <a16:creationId xmlns:a16="http://schemas.microsoft.com/office/drawing/2014/main" id="{1F3858F5-AD12-48FA-8419-75EE9261B8E3}"/>
              </a:ext>
            </a:extLst>
          </p:cNvPr>
          <p:cNvSpPr txBox="1"/>
          <p:nvPr/>
        </p:nvSpPr>
        <p:spPr>
          <a:xfrm>
            <a:off x="7395563" y="3561550"/>
            <a:ext cx="27375" cy="62774"/>
          </a:xfrm>
          <a:prstGeom prst="rect">
            <a:avLst/>
          </a:prstGeom>
        </p:spPr>
        <p:txBody>
          <a:bodyPr lIns="0" tIns="0" rIns="0" bIns="0">
            <a:spAutoFit/>
          </a:bodyPr>
          <a:lstStyle/>
          <a:p>
            <a:pPr algn="ctr">
              <a:defRPr/>
            </a:pPr>
            <a:r>
              <a:rPr sz="408" spc="-36">
                <a:solidFill>
                  <a:srgbClr val="9E9C9E"/>
                </a:solidFill>
                <a:latin typeface="Times New Roman"/>
                <a:cs typeface="Times New Roman"/>
              </a:rPr>
              <a:t>'</a:t>
            </a:r>
            <a:endParaRPr sz="408">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621" y="1008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816425"/>
            <a:ext cx="11129034" cy="4493538"/>
          </a:xfrm>
          <a:prstGeom prst="rect">
            <a:avLst/>
          </a:prstGeom>
          <a:noFill/>
        </p:spPr>
        <p:txBody>
          <a:bodyPr wrap="square" rtlCol="0">
            <a:spAutoFit/>
          </a:bodyPr>
          <a:lstStyle/>
          <a:p>
            <a:r>
              <a:rPr lang="en-US" sz="2600" u="sng"/>
              <a:t>1.7 </a:t>
            </a:r>
            <a:r>
              <a:rPr lang="en-US" sz="2600" u="sng" err="1"/>
              <a:t>Narzędzia</a:t>
            </a:r>
            <a:endParaRPr lang="en-US" sz="2600" u="sng"/>
          </a:p>
          <a:p>
            <a:endParaRPr lang="en-US" sz="2600" u="sng"/>
          </a:p>
          <a:p>
            <a:pPr marL="457200" indent="-457200">
              <a:buFont typeface="Arial" panose="020B0604020202020204" pitchFamily="34" charset="0"/>
              <a:buChar char="•"/>
            </a:pPr>
            <a:r>
              <a:rPr lang="en-US" sz="2600" err="1"/>
              <a:t>Oprogramowanie</a:t>
            </a:r>
            <a:endParaRPr lang="en-US" sz="2600"/>
          </a:p>
          <a:p>
            <a:pPr marL="914400" lvl="1" indent="-457200">
              <a:buFont typeface="Arial" panose="020B0604020202020204" pitchFamily="34" charset="0"/>
              <a:buChar char="•"/>
            </a:pPr>
            <a:r>
              <a:rPr lang="en-US" sz="2600" err="1"/>
              <a:t>Narzędzia</a:t>
            </a:r>
            <a:r>
              <a:rPr lang="en-US" sz="2600"/>
              <a:t> do forensics (</a:t>
            </a:r>
            <a:r>
              <a:rPr lang="en-US" sz="2600" err="1"/>
              <a:t>akwizycja</a:t>
            </a:r>
            <a:r>
              <a:rPr lang="en-US" sz="2600"/>
              <a:t>, </a:t>
            </a:r>
            <a:r>
              <a:rPr lang="en-US" sz="2600" err="1"/>
              <a:t>analiza</a:t>
            </a:r>
            <a:r>
              <a:rPr lang="en-US" sz="2600"/>
              <a:t>)</a:t>
            </a:r>
          </a:p>
          <a:p>
            <a:pPr marL="914400" lvl="1" indent="-457200">
              <a:buFont typeface="Arial" panose="020B0604020202020204" pitchFamily="34" charset="0"/>
              <a:buChar char="•"/>
            </a:pPr>
            <a:r>
              <a:rPr lang="en-US" sz="2600" err="1"/>
              <a:t>Środowisko</a:t>
            </a:r>
            <a:r>
              <a:rPr lang="en-US" sz="2600"/>
              <a:t>  </a:t>
            </a:r>
            <a:r>
              <a:rPr lang="en-US" sz="2600" err="1"/>
              <a:t>i</a:t>
            </a:r>
            <a:r>
              <a:rPr lang="en-US" sz="2600"/>
              <a:t> </a:t>
            </a:r>
            <a:r>
              <a:rPr lang="en-US" sz="2600" err="1"/>
              <a:t>programy</a:t>
            </a:r>
            <a:r>
              <a:rPr lang="en-US" sz="2600"/>
              <a:t> do </a:t>
            </a:r>
            <a:r>
              <a:rPr lang="en-US" sz="2600" err="1"/>
              <a:t>analizy</a:t>
            </a:r>
            <a:r>
              <a:rPr lang="en-US" sz="2600"/>
              <a:t> </a:t>
            </a:r>
            <a:r>
              <a:rPr lang="en-US" sz="2600" err="1"/>
              <a:t>złośliwego</a:t>
            </a:r>
            <a:r>
              <a:rPr lang="en-US" sz="2600"/>
              <a:t> </a:t>
            </a:r>
            <a:r>
              <a:rPr lang="en-US" sz="2600" err="1"/>
              <a:t>oprogramowania</a:t>
            </a:r>
            <a:endParaRPr lang="en-US" sz="2600"/>
          </a:p>
          <a:p>
            <a:pPr marL="914400" lvl="1" indent="-457200">
              <a:buFont typeface="Arial" panose="020B0604020202020204" pitchFamily="34" charset="0"/>
              <a:buChar char="•"/>
            </a:pPr>
            <a:r>
              <a:rPr lang="en-US" sz="2600" err="1"/>
              <a:t>Skrypty</a:t>
            </a:r>
            <a:r>
              <a:rPr lang="en-US" sz="2600"/>
              <a:t> </a:t>
            </a:r>
            <a:r>
              <a:rPr lang="en-US" sz="2600" err="1"/>
              <a:t>automatyzujące</a:t>
            </a:r>
            <a:r>
              <a:rPr lang="en-US" sz="2600"/>
              <a:t> </a:t>
            </a:r>
            <a:r>
              <a:rPr lang="en-US" sz="2600" err="1"/>
              <a:t>powtarzalne</a:t>
            </a:r>
            <a:r>
              <a:rPr lang="en-US" sz="2600"/>
              <a:t> </a:t>
            </a:r>
            <a:r>
              <a:rPr lang="en-US" sz="2600" err="1"/>
              <a:t>czynności</a:t>
            </a:r>
            <a:endParaRPr lang="en-US" sz="2600"/>
          </a:p>
          <a:p>
            <a:pPr marL="457200" indent="-457200">
              <a:buFont typeface="Arial" panose="020B0604020202020204" pitchFamily="34" charset="0"/>
              <a:buChar char="•"/>
            </a:pPr>
            <a:r>
              <a:rPr lang="en-US" sz="2600" err="1"/>
              <a:t>Sprzęt</a:t>
            </a:r>
            <a:endParaRPr lang="en-US" sz="2600"/>
          </a:p>
          <a:p>
            <a:pPr marL="914400" lvl="1" indent="-457200">
              <a:buFont typeface="Arial" panose="020B0604020202020204" pitchFamily="34" charset="0"/>
              <a:buChar char="•"/>
            </a:pPr>
            <a:r>
              <a:rPr lang="en-US" sz="2600" err="1"/>
              <a:t>śrubokręty</a:t>
            </a:r>
            <a:endParaRPr lang="en-US" sz="2600"/>
          </a:p>
          <a:p>
            <a:pPr marL="914400" lvl="1" indent="-457200">
              <a:buFont typeface="Arial" panose="020B0604020202020204" pitchFamily="34" charset="0"/>
              <a:buChar char="•"/>
            </a:pPr>
            <a:r>
              <a:rPr lang="en-US" sz="2600" err="1"/>
              <a:t>blokery</a:t>
            </a:r>
            <a:endParaRPr lang="en-US" sz="2600"/>
          </a:p>
          <a:p>
            <a:pPr marL="914400" lvl="1" indent="-457200">
              <a:buFont typeface="Arial" panose="020B0604020202020204" pitchFamily="34" charset="0"/>
              <a:buChar char="•"/>
            </a:pPr>
            <a:r>
              <a:rPr lang="en-US" sz="2600" err="1"/>
              <a:t>przejściówki</a:t>
            </a:r>
            <a:endParaRPr lang="en-US" sz="2600"/>
          </a:p>
          <a:p>
            <a:pPr marL="914400" lvl="1" indent="-457200">
              <a:buFont typeface="Arial" panose="020B0604020202020204" pitchFamily="34" charset="0"/>
              <a:buChar char="•"/>
            </a:pPr>
            <a:r>
              <a:rPr lang="en-US" sz="2600" err="1"/>
              <a:t>pendrive'y</a:t>
            </a:r>
            <a:endParaRPr lang="en-US" sz="2600"/>
          </a:p>
        </p:txBody>
      </p:sp>
    </p:spTree>
    <p:extLst>
      <p:ext uri="{BB962C8B-B14F-4D97-AF65-F5344CB8AC3E}">
        <p14:creationId xmlns:p14="http://schemas.microsoft.com/office/powerpoint/2010/main" val="398658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48146" y="2151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72656" y="1035500"/>
            <a:ext cx="11619344" cy="4493538"/>
          </a:xfrm>
          <a:prstGeom prst="rect">
            <a:avLst/>
          </a:prstGeom>
          <a:noFill/>
        </p:spPr>
        <p:txBody>
          <a:bodyPr wrap="square" rtlCol="0">
            <a:spAutoFit/>
          </a:bodyPr>
          <a:lstStyle/>
          <a:p>
            <a:r>
              <a:rPr lang="en-US" sz="2600" u="sng"/>
              <a:t>1.8 </a:t>
            </a:r>
            <a:r>
              <a:rPr lang="en-US" sz="2600" u="sng" err="1"/>
              <a:t>Przeszkolenie</a:t>
            </a:r>
            <a:endParaRPr lang="en-US" sz="2600" u="sng"/>
          </a:p>
          <a:p>
            <a:endParaRPr lang="en-US" sz="2600" u="sng"/>
          </a:p>
          <a:p>
            <a:pPr marL="457200" indent="-457200">
              <a:buFont typeface="Arial" panose="020B0604020202020204" pitchFamily="34" charset="0"/>
              <a:buChar char="•"/>
            </a:pPr>
            <a:r>
              <a:rPr lang="en-US" sz="2600" err="1"/>
              <a:t>Niezbędny</a:t>
            </a:r>
            <a:r>
              <a:rPr lang="en-US" sz="2600"/>
              <a:t> element </a:t>
            </a:r>
            <a:r>
              <a:rPr lang="en-US" sz="2600" err="1"/>
              <a:t>przygotowujący</a:t>
            </a:r>
            <a:r>
              <a:rPr lang="en-US" sz="2600"/>
              <a:t> do </a:t>
            </a:r>
            <a:r>
              <a:rPr lang="en-US" sz="2600" err="1"/>
              <a:t>reagowania</a:t>
            </a:r>
            <a:r>
              <a:rPr lang="en-US" sz="2600"/>
              <a:t> </a:t>
            </a:r>
            <a:r>
              <a:rPr lang="en-US" sz="2600" err="1"/>
              <a:t>na</a:t>
            </a:r>
            <a:r>
              <a:rPr lang="en-US" sz="2600"/>
              <a:t> </a:t>
            </a:r>
            <a:r>
              <a:rPr lang="en-US" sz="2600" err="1"/>
              <a:t>incydenty</a:t>
            </a:r>
            <a:endParaRPr lang="en-US" sz="2600"/>
          </a:p>
          <a:p>
            <a:pPr marL="457200" indent="-457200">
              <a:buFont typeface="Arial" panose="020B0604020202020204" pitchFamily="34" charset="0"/>
              <a:buChar char="•"/>
            </a:pPr>
            <a:r>
              <a:rPr lang="en-US" sz="2600" err="1"/>
              <a:t>Pozwala</a:t>
            </a:r>
            <a:r>
              <a:rPr lang="en-US" sz="2600"/>
              <a:t> </a:t>
            </a:r>
            <a:r>
              <a:rPr lang="en-US" sz="2600" err="1"/>
              <a:t>wyeliminować</a:t>
            </a:r>
            <a:r>
              <a:rPr lang="en-US" sz="2600"/>
              <a:t> </a:t>
            </a:r>
            <a:r>
              <a:rPr lang="en-US" sz="2600" err="1"/>
              <a:t>większość</a:t>
            </a:r>
            <a:r>
              <a:rPr lang="en-US" sz="2600"/>
              <a:t> </a:t>
            </a:r>
            <a:r>
              <a:rPr lang="en-US" sz="2600" err="1"/>
              <a:t>błędów</a:t>
            </a:r>
            <a:r>
              <a:rPr lang="en-US" sz="2600"/>
              <a:t> </a:t>
            </a:r>
            <a:r>
              <a:rPr lang="en-US" sz="2600" err="1"/>
              <a:t>popełnianych</a:t>
            </a:r>
            <a:r>
              <a:rPr lang="en-US" sz="2600"/>
              <a:t> </a:t>
            </a:r>
            <a:r>
              <a:rPr lang="en-US" sz="2600" err="1"/>
              <a:t>przy</a:t>
            </a:r>
            <a:r>
              <a:rPr lang="en-US" sz="2600"/>
              <a:t> </a:t>
            </a:r>
            <a:r>
              <a:rPr lang="en-US" sz="2600" err="1"/>
              <a:t>właściwym</a:t>
            </a:r>
            <a:r>
              <a:rPr lang="en-US" sz="2600"/>
              <a:t> </a:t>
            </a:r>
            <a:r>
              <a:rPr lang="en-US" sz="2600" err="1"/>
              <a:t>procesie</a:t>
            </a:r>
            <a:r>
              <a:rPr lang="en-US" sz="2600"/>
              <a:t>, </a:t>
            </a:r>
            <a:r>
              <a:rPr lang="en-US" sz="2600" err="1"/>
              <a:t>skonfrontować</a:t>
            </a:r>
            <a:r>
              <a:rPr lang="en-US" sz="2600"/>
              <a:t> </a:t>
            </a:r>
            <a:r>
              <a:rPr lang="en-US" sz="2600" err="1"/>
              <a:t>teorię</a:t>
            </a:r>
            <a:r>
              <a:rPr lang="en-US" sz="2600"/>
              <a:t> </a:t>
            </a:r>
            <a:r>
              <a:rPr lang="en-US" sz="2600" err="1"/>
              <a:t>planu</a:t>
            </a:r>
            <a:r>
              <a:rPr lang="en-US" sz="2600"/>
              <a:t> z </a:t>
            </a:r>
            <a:r>
              <a:rPr lang="en-US" sz="2600" err="1"/>
              <a:t>praktyką</a:t>
            </a:r>
            <a:r>
              <a:rPr lang="en-US" sz="2600"/>
              <a:t> </a:t>
            </a:r>
            <a:r>
              <a:rPr lang="en-US" sz="2600" err="1"/>
              <a:t>incydentu</a:t>
            </a:r>
            <a:r>
              <a:rPr lang="en-US" sz="2600"/>
              <a:t> </a:t>
            </a:r>
          </a:p>
          <a:p>
            <a:pPr marL="457200" indent="-457200">
              <a:buFont typeface="Arial" panose="020B0604020202020204" pitchFamily="34" charset="0"/>
              <a:buChar char="•"/>
            </a:pPr>
            <a:r>
              <a:rPr lang="en-US" sz="2600" err="1"/>
              <a:t>Może</a:t>
            </a:r>
            <a:r>
              <a:rPr lang="en-US" sz="2600"/>
              <a:t> </a:t>
            </a:r>
            <a:r>
              <a:rPr lang="en-US" sz="2600" err="1"/>
              <a:t>odbywać</a:t>
            </a:r>
            <a:r>
              <a:rPr lang="en-US" sz="2600"/>
              <a:t> </a:t>
            </a:r>
            <a:r>
              <a:rPr lang="en-US" sz="2600" err="1"/>
              <a:t>się</a:t>
            </a:r>
            <a:r>
              <a:rPr lang="en-US" sz="2600"/>
              <a:t> w </a:t>
            </a:r>
            <a:r>
              <a:rPr lang="en-US" sz="2600" err="1"/>
              <a:t>formie</a:t>
            </a:r>
            <a:r>
              <a:rPr lang="en-US" sz="2600"/>
              <a:t> </a:t>
            </a:r>
            <a:r>
              <a:rPr lang="en-US" sz="2600" err="1"/>
              <a:t>mentoringu</a:t>
            </a:r>
            <a:r>
              <a:rPr lang="en-US" sz="2600"/>
              <a:t> (</a:t>
            </a:r>
            <a:r>
              <a:rPr lang="en-US" sz="2600" err="1"/>
              <a:t>doświadczony</a:t>
            </a:r>
            <a:r>
              <a:rPr lang="en-US" sz="2600"/>
              <a:t> </a:t>
            </a:r>
            <a:r>
              <a:rPr lang="en-US" sz="2600" err="1"/>
              <a:t>członek</a:t>
            </a:r>
            <a:r>
              <a:rPr lang="en-US" sz="2600"/>
              <a:t> </a:t>
            </a:r>
            <a:r>
              <a:rPr lang="en-US" sz="2600" err="1"/>
              <a:t>zespołu</a:t>
            </a:r>
            <a:r>
              <a:rPr lang="en-US" sz="2600"/>
              <a:t> </a:t>
            </a:r>
            <a:r>
              <a:rPr lang="en-US" sz="2600" err="1"/>
              <a:t>włącza</a:t>
            </a:r>
            <a:r>
              <a:rPr lang="en-US" sz="2600"/>
              <a:t> w </a:t>
            </a:r>
            <a:r>
              <a:rPr lang="en-US" sz="2600" err="1"/>
              <a:t>pracę</a:t>
            </a:r>
            <a:r>
              <a:rPr lang="en-US" sz="2600"/>
              <a:t> </a:t>
            </a:r>
            <a:r>
              <a:rPr lang="en-US" sz="2600" err="1"/>
              <a:t>nad</a:t>
            </a:r>
            <a:r>
              <a:rPr lang="en-US" sz="2600"/>
              <a:t> </a:t>
            </a:r>
            <a:r>
              <a:rPr lang="en-US" sz="2600" err="1"/>
              <a:t>faktycznym</a:t>
            </a:r>
            <a:r>
              <a:rPr lang="en-US" sz="2600"/>
              <a:t> </a:t>
            </a:r>
            <a:r>
              <a:rPr lang="en-US" sz="2600" err="1"/>
              <a:t>incydentem</a:t>
            </a:r>
            <a:r>
              <a:rPr lang="en-US" sz="2600"/>
              <a:t> </a:t>
            </a:r>
            <a:r>
              <a:rPr lang="en-US" sz="2600" err="1"/>
              <a:t>świeżego</a:t>
            </a:r>
            <a:r>
              <a:rPr lang="en-US" sz="2600"/>
              <a:t> </a:t>
            </a:r>
            <a:r>
              <a:rPr lang="en-US" sz="2600" err="1"/>
              <a:t>członka</a:t>
            </a:r>
            <a:r>
              <a:rPr lang="en-US" sz="2600"/>
              <a:t> </a:t>
            </a:r>
            <a:r>
              <a:rPr lang="en-US" sz="2600" err="1"/>
              <a:t>zespołu</a:t>
            </a:r>
            <a:r>
              <a:rPr lang="en-US" sz="2600"/>
              <a:t>)</a:t>
            </a:r>
          </a:p>
          <a:p>
            <a:pPr marL="457200" indent="-457200">
              <a:buFont typeface="Arial" panose="020B0604020202020204" pitchFamily="34" charset="0"/>
              <a:buChar char="•"/>
            </a:pPr>
            <a:r>
              <a:rPr lang="en-US" sz="2600" err="1"/>
              <a:t>Zalecane</a:t>
            </a:r>
            <a:r>
              <a:rPr lang="en-US" sz="2600"/>
              <a:t> </a:t>
            </a:r>
            <a:r>
              <a:rPr lang="en-US" sz="2600" err="1"/>
              <a:t>są</a:t>
            </a:r>
            <a:r>
              <a:rPr lang="en-US" sz="2600"/>
              <a:t> </a:t>
            </a:r>
            <a:r>
              <a:rPr lang="en-US" sz="2600" err="1"/>
              <a:t>regularne</a:t>
            </a:r>
            <a:r>
              <a:rPr lang="en-US" sz="2600"/>
              <a:t> </a:t>
            </a:r>
            <a:r>
              <a:rPr lang="en-US" sz="2600" err="1"/>
              <a:t>ćwiczenia</a:t>
            </a:r>
            <a:r>
              <a:rPr lang="en-US" sz="2600"/>
              <a:t> z </a:t>
            </a:r>
            <a:r>
              <a:rPr lang="en-US" sz="2600" err="1"/>
              <a:t>reagowania</a:t>
            </a:r>
            <a:r>
              <a:rPr lang="en-US" sz="2600"/>
              <a:t> </a:t>
            </a:r>
            <a:r>
              <a:rPr lang="en-US" sz="2600" err="1"/>
              <a:t>na</a:t>
            </a:r>
            <a:r>
              <a:rPr lang="en-US" sz="2600"/>
              <a:t> </a:t>
            </a:r>
            <a:r>
              <a:rPr lang="en-US" sz="2600" err="1"/>
              <a:t>incydenty</a:t>
            </a:r>
            <a:r>
              <a:rPr lang="en-US" sz="2600"/>
              <a:t> (</a:t>
            </a:r>
            <a:r>
              <a:rPr lang="en-US" sz="2600" err="1"/>
              <a:t>tzw</a:t>
            </a:r>
            <a:r>
              <a:rPr lang="en-US" sz="2600"/>
              <a:t>. IR drills), </a:t>
            </a:r>
            <a:r>
              <a:rPr lang="en-US" sz="2600" err="1"/>
              <a:t>próbne</a:t>
            </a:r>
            <a:r>
              <a:rPr lang="en-US" sz="2600"/>
              <a:t> </a:t>
            </a:r>
            <a:r>
              <a:rPr lang="en-US" sz="2600" err="1"/>
              <a:t>incydenty</a:t>
            </a:r>
            <a:r>
              <a:rPr lang="en-US" sz="2600"/>
              <a:t> </a:t>
            </a:r>
            <a:r>
              <a:rPr lang="en-US" sz="2600" err="1"/>
              <a:t>przeprowadzane</a:t>
            </a:r>
            <a:r>
              <a:rPr lang="en-US" sz="2600"/>
              <a:t> w </a:t>
            </a:r>
            <a:r>
              <a:rPr lang="en-US" sz="2600" err="1"/>
              <a:t>różnym</a:t>
            </a:r>
            <a:r>
              <a:rPr lang="en-US" sz="2600"/>
              <a:t> </a:t>
            </a:r>
            <a:r>
              <a:rPr lang="en-US" sz="2600" err="1"/>
              <a:t>trybie</a:t>
            </a:r>
            <a:r>
              <a:rPr lang="en-US" sz="2600"/>
              <a:t> (</a:t>
            </a:r>
            <a:r>
              <a:rPr lang="en-US" sz="2600" err="1"/>
              <a:t>tj</a:t>
            </a:r>
            <a:r>
              <a:rPr lang="en-US" sz="2600"/>
              <a:t>. </a:t>
            </a:r>
            <a:r>
              <a:rPr lang="en-US" sz="2600" err="1"/>
              <a:t>zarówno</a:t>
            </a:r>
            <a:r>
              <a:rPr lang="en-US" sz="2600"/>
              <a:t> po </a:t>
            </a:r>
            <a:r>
              <a:rPr lang="en-US" sz="2600" err="1"/>
              <a:t>jak</a:t>
            </a:r>
            <a:r>
              <a:rPr lang="en-US" sz="2600"/>
              <a:t> </a:t>
            </a:r>
            <a:r>
              <a:rPr lang="en-US" sz="2600" err="1"/>
              <a:t>i</a:t>
            </a:r>
            <a:r>
              <a:rPr lang="en-US" sz="2600"/>
              <a:t> bez </a:t>
            </a:r>
            <a:r>
              <a:rPr lang="en-US" sz="2600" err="1"/>
              <a:t>uprzedzenia</a:t>
            </a:r>
            <a:r>
              <a:rPr lang="en-US" sz="2600"/>
              <a:t> </a:t>
            </a:r>
            <a:r>
              <a:rPr lang="en-US" sz="2600" err="1"/>
              <a:t>zespołu</a:t>
            </a:r>
            <a:r>
              <a:rPr lang="en-US" sz="2600"/>
              <a:t>, </a:t>
            </a:r>
            <a:r>
              <a:rPr lang="en-US" sz="2600" err="1"/>
              <a:t>że</a:t>
            </a:r>
            <a:r>
              <a:rPr lang="en-US" sz="2600"/>
              <a:t> </a:t>
            </a:r>
            <a:r>
              <a:rPr lang="en-US" sz="2600" err="1"/>
              <a:t>dany</a:t>
            </a:r>
            <a:r>
              <a:rPr lang="en-US" sz="2600"/>
              <a:t> incident ma </a:t>
            </a:r>
            <a:r>
              <a:rPr lang="en-US" sz="2600" err="1"/>
              <a:t>charakter</a:t>
            </a:r>
            <a:r>
              <a:rPr lang="en-US" sz="2600"/>
              <a:t> </a:t>
            </a:r>
            <a:r>
              <a:rPr lang="en-US" sz="2600" err="1"/>
              <a:t>testowy</a:t>
            </a:r>
            <a:r>
              <a:rPr lang="en-US" sz="2600"/>
              <a:t>)</a:t>
            </a:r>
          </a:p>
          <a:p>
            <a:pPr marL="457200" indent="-457200">
              <a:buFont typeface="Arial" panose="020B0604020202020204" pitchFamily="34" charset="0"/>
              <a:buChar char="•"/>
            </a:pPr>
            <a:r>
              <a:rPr lang="en-US" sz="2600" err="1"/>
              <a:t>Częściowo</a:t>
            </a:r>
            <a:r>
              <a:rPr lang="en-US" sz="2600"/>
              <a:t> </a:t>
            </a:r>
            <a:r>
              <a:rPr lang="en-US" sz="2600" err="1"/>
              <a:t>cel</a:t>
            </a:r>
            <a:r>
              <a:rPr lang="en-US" sz="2600"/>
              <a:t> ten </a:t>
            </a:r>
            <a:r>
              <a:rPr lang="en-US" sz="2600" err="1"/>
              <a:t>realizowany</a:t>
            </a:r>
            <a:r>
              <a:rPr lang="en-US" sz="2600"/>
              <a:t> jest </a:t>
            </a:r>
            <a:r>
              <a:rPr lang="en-US" sz="2600" err="1"/>
              <a:t>też</a:t>
            </a:r>
            <a:r>
              <a:rPr lang="en-US" sz="2600"/>
              <a:t> </a:t>
            </a:r>
            <a:r>
              <a:rPr lang="en-US" sz="2600" err="1"/>
              <a:t>przez</a:t>
            </a:r>
            <a:r>
              <a:rPr lang="en-US" sz="2600"/>
              <a:t> </a:t>
            </a:r>
            <a:r>
              <a:rPr lang="en-US" sz="2600" err="1"/>
              <a:t>aktywność</a:t>
            </a:r>
            <a:r>
              <a:rPr lang="en-US" sz="2600"/>
              <a:t> Red </a:t>
            </a:r>
            <a:r>
              <a:rPr lang="en-US" sz="2600" err="1"/>
              <a:t>Teamu</a:t>
            </a:r>
            <a:endParaRPr lang="en-US" sz="2600"/>
          </a:p>
        </p:txBody>
      </p:sp>
    </p:spTree>
    <p:extLst>
      <p:ext uri="{BB962C8B-B14F-4D97-AF65-F5344CB8AC3E}">
        <p14:creationId xmlns:p14="http://schemas.microsoft.com/office/powerpoint/2010/main" val="195486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29096" y="110378"/>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34130" y="883100"/>
            <a:ext cx="10968103" cy="3447098"/>
          </a:xfrm>
          <a:prstGeom prst="rect">
            <a:avLst/>
          </a:prstGeom>
          <a:noFill/>
        </p:spPr>
        <p:txBody>
          <a:bodyPr wrap="square" rtlCol="0">
            <a:spAutoFit/>
          </a:bodyPr>
          <a:lstStyle/>
          <a:p>
            <a:r>
              <a:rPr lang="en-US" sz="2600" u="sng"/>
              <a:t>2.1 </a:t>
            </a:r>
            <a:r>
              <a:rPr lang="en-US" sz="2600" u="sng" err="1"/>
              <a:t>Rozpoznanie</a:t>
            </a:r>
            <a:r>
              <a:rPr lang="en-US" sz="2600" u="sng"/>
              <a:t> </a:t>
            </a:r>
            <a:r>
              <a:rPr lang="en-US" sz="2600" u="sng" err="1"/>
              <a:t>detekcji</a:t>
            </a:r>
            <a:r>
              <a:rPr lang="en-US" sz="2600" u="sng"/>
              <a:t> (ang. Triage)</a:t>
            </a:r>
          </a:p>
          <a:p>
            <a:endParaRPr lang="en-US"/>
          </a:p>
          <a:p>
            <a:pPr marL="457200" indent="-457200">
              <a:buFont typeface="Arial" panose="020B0604020202020204" pitchFamily="34" charset="0"/>
              <a:buChar char="•"/>
            </a:pPr>
            <a:r>
              <a:rPr lang="en-US" sz="2600" err="1"/>
              <a:t>Wstępna</a:t>
            </a:r>
            <a:r>
              <a:rPr lang="en-US" sz="2600"/>
              <a:t> </a:t>
            </a:r>
            <a:r>
              <a:rPr lang="en-US" sz="2600" err="1"/>
              <a:t>ocena</a:t>
            </a:r>
            <a:r>
              <a:rPr lang="en-US" sz="2600"/>
              <a:t> </a:t>
            </a:r>
            <a:r>
              <a:rPr lang="en-US" sz="2600" err="1"/>
              <a:t>i</a:t>
            </a:r>
            <a:r>
              <a:rPr lang="en-US" sz="2600"/>
              <a:t> </a:t>
            </a:r>
            <a:r>
              <a:rPr lang="en-US" sz="2600" err="1"/>
              <a:t>ustalenie</a:t>
            </a:r>
            <a:r>
              <a:rPr lang="en-US" sz="2600"/>
              <a:t>, </a:t>
            </a:r>
            <a:r>
              <a:rPr lang="en-US" sz="2600" err="1"/>
              <a:t>czy</a:t>
            </a:r>
            <a:r>
              <a:rPr lang="en-US" sz="2600"/>
              <a:t> </a:t>
            </a:r>
            <a:r>
              <a:rPr lang="en-US" sz="2600" err="1"/>
              <a:t>rzeczywiście</a:t>
            </a:r>
            <a:r>
              <a:rPr lang="en-US" sz="2600"/>
              <a:t> </a:t>
            </a:r>
            <a:r>
              <a:rPr lang="en-US" sz="2600" err="1"/>
              <a:t>mamy</a:t>
            </a:r>
            <a:r>
              <a:rPr lang="en-US" sz="2600"/>
              <a:t> do </a:t>
            </a:r>
            <a:r>
              <a:rPr lang="en-US" sz="2600" err="1"/>
              <a:t>czynienia</a:t>
            </a:r>
            <a:r>
              <a:rPr lang="en-US" sz="2600"/>
              <a:t> z </a:t>
            </a:r>
            <a:r>
              <a:rPr lang="en-US" sz="2600" err="1"/>
              <a:t>incydentem</a:t>
            </a:r>
            <a:r>
              <a:rPr lang="en-US" sz="2600"/>
              <a:t>, </a:t>
            </a:r>
            <a:r>
              <a:rPr lang="en-US" sz="2600" err="1"/>
              <a:t>czy</a:t>
            </a:r>
            <a:r>
              <a:rPr lang="en-US" sz="2600"/>
              <a:t> z </a:t>
            </a:r>
            <a:r>
              <a:rPr lang="en-US" sz="2600" err="1"/>
              <a:t>fałszywym</a:t>
            </a:r>
            <a:r>
              <a:rPr lang="en-US" sz="2600"/>
              <a:t> </a:t>
            </a:r>
            <a:r>
              <a:rPr lang="en-US" sz="2600" err="1"/>
              <a:t>alarmem</a:t>
            </a:r>
            <a:r>
              <a:rPr lang="en-US" sz="2600"/>
              <a:t> (ang. false positive)</a:t>
            </a:r>
          </a:p>
          <a:p>
            <a:pPr marL="457200" indent="-457200">
              <a:buFont typeface="Arial" panose="020B0604020202020204" pitchFamily="34" charset="0"/>
              <a:buChar char="•"/>
            </a:pPr>
            <a:r>
              <a:rPr lang="en-US" sz="2600" err="1"/>
              <a:t>Proces</a:t>
            </a:r>
            <a:r>
              <a:rPr lang="en-US" sz="2600"/>
              <a:t> ten </a:t>
            </a:r>
            <a:r>
              <a:rPr lang="en-US" sz="2600" err="1"/>
              <a:t>wygląda</a:t>
            </a:r>
            <a:r>
              <a:rPr lang="en-US" sz="2600"/>
              <a:t> </a:t>
            </a:r>
            <a:r>
              <a:rPr lang="en-US" sz="2600" err="1"/>
              <a:t>indywidualnie</a:t>
            </a:r>
            <a:r>
              <a:rPr lang="en-US" sz="2600"/>
              <a:t> </a:t>
            </a:r>
            <a:r>
              <a:rPr lang="en-US" sz="2600" err="1"/>
              <a:t>dla</a:t>
            </a:r>
            <a:r>
              <a:rPr lang="en-US" sz="2600"/>
              <a:t> </a:t>
            </a:r>
            <a:r>
              <a:rPr lang="en-US" sz="2600" err="1"/>
              <a:t>każdego</a:t>
            </a:r>
            <a:r>
              <a:rPr lang="en-US" sz="2600"/>
              <a:t> </a:t>
            </a:r>
            <a:r>
              <a:rPr lang="en-US" sz="2600" err="1"/>
              <a:t>rodzaju</a:t>
            </a:r>
            <a:r>
              <a:rPr lang="en-US" sz="2600"/>
              <a:t> </a:t>
            </a:r>
            <a:r>
              <a:rPr lang="en-US" sz="2600" err="1"/>
              <a:t>detekcji</a:t>
            </a:r>
            <a:r>
              <a:rPr lang="en-US" sz="2600"/>
              <a:t>, </a:t>
            </a:r>
            <a:r>
              <a:rPr lang="en-US" sz="2600" err="1"/>
              <a:t>wymaga</a:t>
            </a:r>
            <a:r>
              <a:rPr lang="en-US" sz="2600"/>
              <a:t> </a:t>
            </a:r>
            <a:r>
              <a:rPr lang="en-US" sz="2600" err="1"/>
              <a:t>rozumienia</a:t>
            </a:r>
            <a:r>
              <a:rPr lang="en-US" sz="2600"/>
              <a:t> </a:t>
            </a:r>
            <a:r>
              <a:rPr lang="en-US" sz="2600" err="1"/>
              <a:t>bezpieczeństwa</a:t>
            </a:r>
            <a:r>
              <a:rPr lang="en-US" sz="2600"/>
              <a:t>, </a:t>
            </a:r>
            <a:r>
              <a:rPr lang="en-US" sz="2600" err="1"/>
              <a:t>organizacji</a:t>
            </a:r>
            <a:r>
              <a:rPr lang="en-US" sz="2600"/>
              <a:t> </a:t>
            </a:r>
            <a:r>
              <a:rPr lang="en-US" sz="2600" err="1"/>
              <a:t>oraz</a:t>
            </a:r>
            <a:r>
              <a:rPr lang="en-US" sz="2600"/>
              <a:t> </a:t>
            </a:r>
            <a:r>
              <a:rPr lang="en-US" sz="2600" err="1"/>
              <a:t>kontekstu</a:t>
            </a:r>
            <a:endParaRPr lang="en-US" sz="2600">
              <a:highlight>
                <a:srgbClr val="FFFF00"/>
              </a:highlight>
            </a:endParaRPr>
          </a:p>
          <a:p>
            <a:pPr marL="457200" indent="-457200">
              <a:buFont typeface="Arial" panose="020B0604020202020204" pitchFamily="34" charset="0"/>
              <a:buChar char="•"/>
            </a:pPr>
            <a:r>
              <a:rPr lang="en-US" sz="2600" err="1"/>
              <a:t>Przy</a:t>
            </a:r>
            <a:r>
              <a:rPr lang="en-US" sz="2600"/>
              <a:t> </a:t>
            </a:r>
            <a:r>
              <a:rPr lang="en-US" sz="2600" err="1"/>
              <a:t>potwierdzeniu</a:t>
            </a:r>
            <a:r>
              <a:rPr lang="en-US" sz="2600"/>
              <a:t> </a:t>
            </a:r>
            <a:r>
              <a:rPr lang="en-US" sz="2600" err="1"/>
              <a:t>incydentu</a:t>
            </a:r>
            <a:r>
              <a:rPr lang="en-US" sz="2600"/>
              <a:t> </a:t>
            </a:r>
            <a:r>
              <a:rPr lang="en-US" sz="2600" err="1"/>
              <a:t>poinformowane</a:t>
            </a:r>
            <a:r>
              <a:rPr lang="en-US" sz="2600"/>
              <a:t> </a:t>
            </a:r>
            <a:r>
              <a:rPr lang="en-US" sz="2600" err="1"/>
              <a:t>zostają</a:t>
            </a:r>
            <a:r>
              <a:rPr lang="en-US" sz="2600"/>
              <a:t> </a:t>
            </a:r>
            <a:r>
              <a:rPr lang="en-US" sz="2600" err="1"/>
              <a:t>już</a:t>
            </a:r>
            <a:r>
              <a:rPr lang="en-US" sz="2600"/>
              <a:t> </a:t>
            </a:r>
            <a:r>
              <a:rPr lang="en-US" sz="2600" err="1"/>
              <a:t>odpowiednie</a:t>
            </a:r>
            <a:r>
              <a:rPr lang="en-US" sz="2600"/>
              <a:t> </a:t>
            </a:r>
            <a:r>
              <a:rPr lang="en-US" sz="2600" err="1"/>
              <a:t>osoby</a:t>
            </a:r>
            <a:r>
              <a:rPr lang="en-US" sz="2600"/>
              <a:t> </a:t>
            </a:r>
            <a:r>
              <a:rPr lang="en-US" sz="2600" err="1"/>
              <a:t>i</a:t>
            </a:r>
            <a:r>
              <a:rPr lang="en-US" sz="2600"/>
              <a:t> </a:t>
            </a:r>
            <a:r>
              <a:rPr lang="en-US" sz="2600" err="1"/>
              <a:t>zespoły</a:t>
            </a:r>
            <a:r>
              <a:rPr lang="en-US" sz="2600"/>
              <a:t> (np. </a:t>
            </a:r>
            <a:r>
              <a:rPr lang="en-US" sz="2600" err="1"/>
              <a:t>managerowie</a:t>
            </a:r>
            <a:r>
              <a:rPr lang="en-US" sz="2600"/>
              <a:t>, </a:t>
            </a:r>
            <a:r>
              <a:rPr lang="en-US" sz="2600" err="1"/>
              <a:t>administratorzy</a:t>
            </a:r>
            <a:r>
              <a:rPr lang="en-US" sz="2600"/>
              <a:t>, </a:t>
            </a:r>
            <a:r>
              <a:rPr lang="en-US" sz="2600" err="1"/>
              <a:t>inni</a:t>
            </a:r>
            <a:r>
              <a:rPr lang="en-US" sz="2600"/>
              <a:t> </a:t>
            </a:r>
            <a:r>
              <a:rPr lang="en-US" sz="2600" err="1"/>
              <a:t>członkowie</a:t>
            </a:r>
            <a:r>
              <a:rPr lang="en-US" sz="2600"/>
              <a:t> </a:t>
            </a:r>
            <a:r>
              <a:rPr lang="en-US" sz="2600" err="1"/>
              <a:t>zespołu</a:t>
            </a:r>
            <a:r>
              <a:rPr lang="en-US" sz="2600"/>
              <a:t>)</a:t>
            </a:r>
            <a:endParaRPr lang="en-US" sz="2600">
              <a:highlight>
                <a:srgbClr val="FFFF00"/>
              </a:highlight>
            </a:endParaRPr>
          </a:p>
          <a:p>
            <a:endParaRPr lang="en-US"/>
          </a:p>
        </p:txBody>
      </p:sp>
    </p:spTree>
    <p:extLst>
      <p:ext uri="{BB962C8B-B14F-4D97-AF65-F5344CB8AC3E}">
        <p14:creationId xmlns:p14="http://schemas.microsoft.com/office/powerpoint/2010/main" val="79557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29096" y="1008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34130" y="968825"/>
            <a:ext cx="10968103" cy="5693866"/>
          </a:xfrm>
          <a:prstGeom prst="rect">
            <a:avLst/>
          </a:prstGeom>
          <a:noFill/>
        </p:spPr>
        <p:txBody>
          <a:bodyPr wrap="square" rtlCol="0">
            <a:spAutoFit/>
          </a:bodyPr>
          <a:lstStyle/>
          <a:p>
            <a:r>
              <a:rPr lang="en-US" sz="2600" u="sng"/>
              <a:t>2.2 Scoping</a:t>
            </a:r>
          </a:p>
          <a:p>
            <a:endParaRPr lang="en-US" sz="2600"/>
          </a:p>
          <a:p>
            <a:pPr marL="457200" indent="-457200">
              <a:buFont typeface="Arial" panose="020B0604020202020204" pitchFamily="34" charset="0"/>
              <a:buChar char="•"/>
            </a:pPr>
            <a:r>
              <a:rPr lang="en-US" sz="2600"/>
              <a:t>ustalenie </a:t>
            </a:r>
            <a:r>
              <a:rPr lang="en-US" sz="2600" err="1"/>
              <a:t>zakresu</a:t>
            </a:r>
            <a:r>
              <a:rPr lang="en-US" sz="2600"/>
              <a:t> </a:t>
            </a:r>
            <a:r>
              <a:rPr lang="en-US" sz="2600" err="1"/>
              <a:t>incydentu</a:t>
            </a:r>
            <a:r>
              <a:rPr lang="en-US" sz="2600"/>
              <a:t>, </a:t>
            </a:r>
            <a:r>
              <a:rPr lang="en-US" sz="2600" err="1"/>
              <a:t>tj</a:t>
            </a:r>
            <a:r>
              <a:rPr lang="en-US" sz="2600"/>
              <a:t>. </a:t>
            </a:r>
            <a:r>
              <a:rPr lang="en-US" sz="2600" err="1"/>
              <a:t>zidentyfikowanie</a:t>
            </a:r>
            <a:r>
              <a:rPr lang="en-US" sz="2600"/>
              <a:t> </a:t>
            </a:r>
            <a:r>
              <a:rPr lang="en-US" sz="2600" err="1"/>
              <a:t>wszystkich</a:t>
            </a:r>
            <a:r>
              <a:rPr lang="en-US" sz="2600"/>
              <a:t> </a:t>
            </a:r>
            <a:r>
              <a:rPr lang="en-US" sz="2600" err="1"/>
              <a:t>systemów</a:t>
            </a:r>
            <a:r>
              <a:rPr lang="en-US" sz="2600"/>
              <a:t> (</a:t>
            </a:r>
            <a:r>
              <a:rPr lang="en-US" sz="2600" err="1"/>
              <a:t>i</a:t>
            </a:r>
            <a:r>
              <a:rPr lang="en-US" sz="2600"/>
              <a:t> </a:t>
            </a:r>
            <a:r>
              <a:rPr lang="en-US" sz="2600" err="1"/>
              <a:t>innych</a:t>
            </a:r>
            <a:r>
              <a:rPr lang="en-US" sz="2600"/>
              <a:t> </a:t>
            </a:r>
            <a:r>
              <a:rPr lang="en-US" sz="2600" err="1"/>
              <a:t>zasobów</a:t>
            </a:r>
            <a:r>
              <a:rPr lang="en-US" sz="2600"/>
              <a:t>, </a:t>
            </a:r>
            <a:r>
              <a:rPr lang="en-US" sz="2600" err="1"/>
              <a:t>jak</a:t>
            </a:r>
            <a:r>
              <a:rPr lang="en-US" sz="2600"/>
              <a:t> np. </a:t>
            </a:r>
            <a:r>
              <a:rPr lang="en-US" sz="2600" err="1"/>
              <a:t>konta</a:t>
            </a:r>
            <a:r>
              <a:rPr lang="en-US" sz="2600"/>
              <a:t> </a:t>
            </a:r>
            <a:r>
              <a:rPr lang="en-US" sz="2600" err="1"/>
              <a:t>użytkownika</a:t>
            </a:r>
            <a:r>
              <a:rPr lang="en-US" sz="2600"/>
              <a:t>) </a:t>
            </a:r>
            <a:r>
              <a:rPr lang="en-US" sz="2600" err="1"/>
              <a:t>dotkniętych</a:t>
            </a:r>
            <a:r>
              <a:rPr lang="en-US" sz="2600"/>
              <a:t> incydentem,</a:t>
            </a:r>
          </a:p>
          <a:p>
            <a:pPr marL="457200" indent="-457200">
              <a:buFont typeface="Arial" panose="020B0604020202020204" pitchFamily="34" charset="0"/>
              <a:buChar char="•"/>
            </a:pPr>
            <a:r>
              <a:rPr lang="en-US" sz="2600"/>
              <a:t>czynności </a:t>
            </a:r>
            <a:r>
              <a:rPr lang="en-US" sz="2600" b="1"/>
              <a:t>sprowadzają się do stosowania technik z zakresu threat huntingu i forensics,</a:t>
            </a:r>
          </a:p>
          <a:p>
            <a:pPr marL="457200" indent="-457200">
              <a:buFont typeface="Arial" panose="020B0604020202020204" pitchFamily="34" charset="0"/>
              <a:buChar char="•"/>
            </a:pPr>
            <a:r>
              <a:rPr lang="en-US" sz="2600"/>
              <a:t>celem jest:</a:t>
            </a:r>
          </a:p>
          <a:p>
            <a:pPr marL="914400" lvl="1" indent="-457200">
              <a:buFont typeface="Arial" panose="020B0604020202020204" pitchFamily="34" charset="0"/>
              <a:buChar char="•"/>
            </a:pPr>
            <a:r>
              <a:rPr lang="en-US" sz="2600"/>
              <a:t>odnalezienie pierwszego systemu/użytkownika/zasobu dotkniętego incydentem (co jest konieczne do ustalenia przyczyny, wektora ataku)</a:t>
            </a:r>
          </a:p>
          <a:p>
            <a:pPr marL="914400" lvl="1" indent="-457200">
              <a:buFont typeface="Arial" panose="020B0604020202020204" pitchFamily="34" charset="0"/>
              <a:buChar char="•"/>
            </a:pPr>
            <a:r>
              <a:rPr lang="en-US" sz="2600" b="1"/>
              <a:t>umożliwienie</a:t>
            </a:r>
            <a:r>
              <a:rPr lang="en-US" sz="2600"/>
              <a:t> </a:t>
            </a:r>
            <a:r>
              <a:rPr lang="en-US" sz="2600" b="1"/>
              <a:t>skutecznego przeprowadzenia</a:t>
            </a:r>
            <a:r>
              <a:rPr lang="en-US" sz="2600"/>
              <a:t> dalszych kroków (Containment, Eradication, Recovery, Lessons Learned)</a:t>
            </a:r>
          </a:p>
          <a:p>
            <a:endParaRPr lang="en-US" sz="2600"/>
          </a:p>
          <a:p>
            <a:endParaRPr lang="en-US" sz="2600"/>
          </a:p>
          <a:p>
            <a:endParaRPr lang="en-US" sz="2600"/>
          </a:p>
        </p:txBody>
      </p:sp>
    </p:spTree>
    <p:extLst>
      <p:ext uri="{BB962C8B-B14F-4D97-AF65-F5344CB8AC3E}">
        <p14:creationId xmlns:p14="http://schemas.microsoft.com/office/powerpoint/2010/main" val="73361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226611"/>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43655" y="982176"/>
            <a:ext cx="10968103" cy="4893647"/>
          </a:xfrm>
          <a:prstGeom prst="rect">
            <a:avLst/>
          </a:prstGeom>
          <a:noFill/>
        </p:spPr>
        <p:txBody>
          <a:bodyPr wrap="square" rtlCol="0">
            <a:spAutoFit/>
          </a:bodyPr>
          <a:lstStyle/>
          <a:p>
            <a:r>
              <a:rPr lang="en-US" sz="2600" u="sng"/>
              <a:t>2.2 Scoping</a:t>
            </a:r>
          </a:p>
          <a:p>
            <a:endParaRPr lang="en-US" sz="2600"/>
          </a:p>
          <a:p>
            <a:pPr marL="457200" indent="-457200">
              <a:buFont typeface="Arial" panose="020B0604020202020204" pitchFamily="34" charset="0"/>
              <a:buChar char="•"/>
            </a:pPr>
            <a:r>
              <a:rPr lang="en-US" sz="2600"/>
              <a:t>w przypadku rozległych incydentów nie zawsze od razu udaje się przeprowadzić ten krok w pełni (scope ulega stopniowemu uzupełnianiu w wyniku zabezpieczania i analizy kolejnych dowodów podczas dalszych kroków fazy identyfikacji),</a:t>
            </a:r>
          </a:p>
          <a:p>
            <a:pPr marL="457200" indent="-457200">
              <a:buFont typeface="Arial" panose="020B0604020202020204" pitchFamily="34" charset="0"/>
              <a:buChar char="•"/>
            </a:pPr>
            <a:r>
              <a:rPr lang="en-US" sz="2600"/>
              <a:t>nieprawidłowe (niepełne) lub zbyt powolne przeprowadzenie tej czynności niesie ryzyko, że atakujący zachowają dostęp do części skompromitowanych systemów (gdyż nie zostały one rozpoznane jako dotknięte incydentem) i - wiedząc o mającym miejsce wykryciu i reakcji na incydent - zmienią wykorzystywane przez siebie IOC, minimalizując szanse na wykrycie ich obecności w najbliższym czasie.</a:t>
            </a:r>
          </a:p>
        </p:txBody>
      </p:sp>
    </p:spTree>
    <p:extLst>
      <p:ext uri="{BB962C8B-B14F-4D97-AF65-F5344CB8AC3E}">
        <p14:creationId xmlns:p14="http://schemas.microsoft.com/office/powerpoint/2010/main" val="160760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621" y="14774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24605" y="949775"/>
            <a:ext cx="10968103" cy="5293757"/>
          </a:xfrm>
          <a:prstGeom prst="rect">
            <a:avLst/>
          </a:prstGeom>
          <a:noFill/>
        </p:spPr>
        <p:txBody>
          <a:bodyPr wrap="square" rtlCol="0">
            <a:spAutoFit/>
          </a:bodyPr>
          <a:lstStyle/>
          <a:p>
            <a:r>
              <a:rPr lang="en-US" sz="2600" u="sng"/>
              <a:t>2.3 </a:t>
            </a:r>
            <a:r>
              <a:rPr lang="en-US" sz="2600" u="sng" err="1"/>
              <a:t>Zabezpieczenie</a:t>
            </a:r>
            <a:r>
              <a:rPr lang="en-US" sz="2600" u="sng"/>
              <a:t> </a:t>
            </a:r>
            <a:r>
              <a:rPr lang="en-US" sz="2600" u="sng" err="1"/>
              <a:t>danych</a:t>
            </a:r>
            <a:r>
              <a:rPr lang="en-US" sz="2600" u="sng"/>
              <a:t> (ang. evidence collection)</a:t>
            </a:r>
          </a:p>
          <a:p>
            <a:endParaRPr lang="en-US" sz="2600"/>
          </a:p>
          <a:p>
            <a:r>
              <a:rPr lang="en-US" sz="2600" err="1"/>
              <a:t>Krytyczne</a:t>
            </a:r>
            <a:r>
              <a:rPr lang="en-US" sz="2600"/>
              <a:t> jest </a:t>
            </a:r>
            <a:r>
              <a:rPr lang="en-US" sz="2600" b="1" err="1"/>
              <a:t>natychmiastowe</a:t>
            </a:r>
            <a:r>
              <a:rPr lang="en-US" sz="2600" b="1"/>
              <a:t> </a:t>
            </a:r>
            <a:r>
              <a:rPr lang="en-US" sz="2600"/>
              <a:t>(</a:t>
            </a:r>
            <a:r>
              <a:rPr lang="en-US" sz="2600" err="1"/>
              <a:t>retencja</a:t>
            </a:r>
            <a:r>
              <a:rPr lang="en-US" sz="2600"/>
              <a:t>) </a:t>
            </a:r>
            <a:r>
              <a:rPr lang="en-US" sz="2600" err="1"/>
              <a:t>zabezpieczenie</a:t>
            </a:r>
            <a:r>
              <a:rPr lang="en-US" sz="2600"/>
              <a:t> (</a:t>
            </a:r>
            <a:r>
              <a:rPr lang="en-US" sz="2600" err="1"/>
              <a:t>sporządzenie</a:t>
            </a:r>
            <a:r>
              <a:rPr lang="en-US" sz="2600"/>
              <a:t> </a:t>
            </a:r>
            <a:r>
              <a:rPr lang="en-US" sz="2600" err="1"/>
              <a:t>wyciągu</a:t>
            </a:r>
            <a:r>
              <a:rPr lang="en-US" sz="2600"/>
              <a:t>, </a:t>
            </a:r>
            <a:r>
              <a:rPr lang="en-US" sz="2600" err="1"/>
              <a:t>kopii</a:t>
            </a:r>
            <a:r>
              <a:rPr lang="en-US" sz="2600"/>
              <a:t>) </a:t>
            </a:r>
            <a:r>
              <a:rPr lang="en-US" sz="2600" err="1"/>
              <a:t>wszystkich</a:t>
            </a:r>
            <a:r>
              <a:rPr lang="en-US" sz="2600"/>
              <a:t> </a:t>
            </a:r>
            <a:r>
              <a:rPr lang="en-US" sz="2600" err="1"/>
              <a:t>zdarzeń</a:t>
            </a:r>
            <a:r>
              <a:rPr lang="en-US" sz="2600"/>
              <a:t> </a:t>
            </a:r>
            <a:r>
              <a:rPr lang="en-US" sz="2600" err="1"/>
              <a:t>mogących</a:t>
            </a:r>
            <a:r>
              <a:rPr lang="en-US" sz="2600"/>
              <a:t> </a:t>
            </a:r>
            <a:r>
              <a:rPr lang="en-US" sz="2600" err="1"/>
              <a:t>mieć</a:t>
            </a:r>
            <a:r>
              <a:rPr lang="en-US" sz="2600"/>
              <a:t> </a:t>
            </a:r>
            <a:r>
              <a:rPr lang="en-US" sz="2600" err="1"/>
              <a:t>związek</a:t>
            </a:r>
            <a:r>
              <a:rPr lang="en-US" sz="2600"/>
              <a:t> z </a:t>
            </a:r>
            <a:r>
              <a:rPr lang="en-US" sz="2600" err="1"/>
              <a:t>incydentem</a:t>
            </a:r>
            <a:r>
              <a:rPr lang="en-US" sz="2600"/>
              <a:t>.</a:t>
            </a:r>
          </a:p>
          <a:p>
            <a:endParaRPr lang="en-US" sz="2600"/>
          </a:p>
          <a:p>
            <a:pPr marL="457200" indent="-457200">
              <a:buFont typeface="Arial" panose="020B0604020202020204" pitchFamily="34" charset="0"/>
              <a:buChar char="•"/>
            </a:pPr>
            <a:r>
              <a:rPr lang="en-US" sz="2600" err="1"/>
              <a:t>Logi</a:t>
            </a:r>
            <a:r>
              <a:rPr lang="en-US" sz="2600"/>
              <a:t> </a:t>
            </a:r>
            <a:r>
              <a:rPr lang="en-US" sz="2600" err="1"/>
              <a:t>zdarzeń</a:t>
            </a:r>
            <a:endParaRPr lang="en-US" sz="2600"/>
          </a:p>
          <a:p>
            <a:pPr marL="914400" lvl="1" indent="-457200">
              <a:buFont typeface="Arial" panose="020B0604020202020204" pitchFamily="34" charset="0"/>
              <a:buChar char="•"/>
            </a:pPr>
            <a:r>
              <a:rPr lang="en-US" sz="2600"/>
              <a:t>SIEM, AV, EDR, IDS, firewall, Cloud</a:t>
            </a:r>
          </a:p>
          <a:p>
            <a:pPr marL="457200" indent="-457200">
              <a:buFont typeface="Arial" panose="020B0604020202020204" pitchFamily="34" charset="0"/>
              <a:buChar char="•"/>
            </a:pPr>
            <a:r>
              <a:rPr lang="en-US" sz="2600" err="1"/>
              <a:t>Pliki</a:t>
            </a:r>
            <a:endParaRPr lang="en-US" sz="2600"/>
          </a:p>
          <a:p>
            <a:pPr marL="914400" lvl="1" indent="-457200">
              <a:buFont typeface="Arial" panose="020B0604020202020204" pitchFamily="34" charset="0"/>
              <a:buChar char="•"/>
            </a:pPr>
            <a:r>
              <a:rPr lang="en-US" sz="2600" err="1"/>
              <a:t>logi</a:t>
            </a:r>
            <a:r>
              <a:rPr lang="en-US" sz="2600"/>
              <a:t> </a:t>
            </a:r>
            <a:r>
              <a:rPr lang="en-US" sz="2600" err="1"/>
              <a:t>lokalne</a:t>
            </a:r>
            <a:r>
              <a:rPr lang="en-US" sz="2600"/>
              <a:t> (</a:t>
            </a:r>
            <a:r>
              <a:rPr lang="en-US" sz="2600" err="1"/>
              <a:t>serwer</a:t>
            </a:r>
            <a:r>
              <a:rPr lang="en-US" sz="2600"/>
              <a:t>, </a:t>
            </a:r>
            <a:r>
              <a:rPr lang="en-US" sz="2600" err="1"/>
              <a:t>stacja</a:t>
            </a:r>
            <a:r>
              <a:rPr lang="en-US" sz="2600"/>
              <a:t> </a:t>
            </a:r>
            <a:r>
              <a:rPr lang="en-US" sz="2600" err="1"/>
              <a:t>robocza</a:t>
            </a:r>
            <a:r>
              <a:rPr lang="en-US" sz="2600"/>
              <a:t>), </a:t>
            </a:r>
            <a:r>
              <a:rPr lang="en-US" sz="2600" err="1"/>
              <a:t>dokumenty</a:t>
            </a:r>
            <a:r>
              <a:rPr lang="en-US" sz="2600"/>
              <a:t>, </a:t>
            </a:r>
            <a:r>
              <a:rPr lang="en-US" sz="2600" err="1"/>
              <a:t>próbki</a:t>
            </a:r>
            <a:r>
              <a:rPr lang="en-US" sz="2600"/>
              <a:t> malware</a:t>
            </a:r>
          </a:p>
          <a:p>
            <a:pPr marL="457200" indent="-457200">
              <a:buFont typeface="Arial" panose="020B0604020202020204" pitchFamily="34" charset="0"/>
              <a:buChar char="•"/>
            </a:pPr>
            <a:r>
              <a:rPr lang="en-US" sz="2600" err="1"/>
              <a:t>Zrzuty</a:t>
            </a:r>
            <a:r>
              <a:rPr lang="en-US" sz="2600"/>
              <a:t> </a:t>
            </a:r>
            <a:r>
              <a:rPr lang="en-US" sz="2600" err="1"/>
              <a:t>pamięci</a:t>
            </a:r>
            <a:endParaRPr lang="en-US" sz="2600"/>
          </a:p>
          <a:p>
            <a:pPr marL="914400" lvl="1" indent="-457200">
              <a:buFont typeface="Arial" panose="020B0604020202020204" pitchFamily="34" charset="0"/>
              <a:buChar char="•"/>
            </a:pPr>
            <a:r>
              <a:rPr lang="en-US" sz="2600" err="1"/>
              <a:t>indywidualny</a:t>
            </a:r>
            <a:r>
              <a:rPr lang="en-US" sz="2600"/>
              <a:t> process, </a:t>
            </a:r>
            <a:r>
              <a:rPr lang="en-US" sz="2600" err="1"/>
              <a:t>cała</a:t>
            </a:r>
            <a:r>
              <a:rPr lang="en-US" sz="2600"/>
              <a:t> </a:t>
            </a:r>
            <a:r>
              <a:rPr lang="en-US" sz="2600" err="1"/>
              <a:t>pamięć</a:t>
            </a:r>
            <a:r>
              <a:rPr lang="en-US" sz="2600"/>
              <a:t> </a:t>
            </a:r>
            <a:r>
              <a:rPr lang="en-US" sz="2600" err="1"/>
              <a:t>fizyczna</a:t>
            </a:r>
            <a:endParaRPr lang="en-US" sz="2600"/>
          </a:p>
          <a:p>
            <a:pPr marL="457200" indent="-457200">
              <a:buFont typeface="Arial" panose="020B0604020202020204" pitchFamily="34" charset="0"/>
              <a:buChar char="•"/>
            </a:pPr>
            <a:r>
              <a:rPr lang="en-US" sz="2600" err="1"/>
              <a:t>Obrazy</a:t>
            </a:r>
            <a:r>
              <a:rPr lang="en-US" sz="2600"/>
              <a:t> </a:t>
            </a:r>
            <a:r>
              <a:rPr lang="en-US" sz="2600" err="1"/>
              <a:t>dysków</a:t>
            </a:r>
            <a:endParaRPr lang="en-US" sz="2600"/>
          </a:p>
          <a:p>
            <a:pPr marL="457200" indent="-457200">
              <a:buFont typeface="Arial" panose="020B0604020202020204" pitchFamily="34" charset="0"/>
              <a:buChar char="•"/>
            </a:pPr>
            <a:r>
              <a:rPr lang="en-US" sz="2600"/>
              <a:t>Live response (EDR)</a:t>
            </a:r>
          </a:p>
        </p:txBody>
      </p:sp>
    </p:spTree>
    <p:extLst>
      <p:ext uri="{BB962C8B-B14F-4D97-AF65-F5344CB8AC3E}">
        <p14:creationId xmlns:p14="http://schemas.microsoft.com/office/powerpoint/2010/main" val="270847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67196" y="1770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62705" y="936010"/>
            <a:ext cx="10968103" cy="2492990"/>
          </a:xfrm>
          <a:prstGeom prst="rect">
            <a:avLst/>
          </a:prstGeom>
          <a:noFill/>
        </p:spPr>
        <p:txBody>
          <a:bodyPr wrap="square" rtlCol="0">
            <a:spAutoFit/>
          </a:bodyPr>
          <a:lstStyle/>
          <a:p>
            <a:r>
              <a:rPr lang="en-US" sz="2600" u="sng"/>
              <a:t>2.4 </a:t>
            </a:r>
            <a:r>
              <a:rPr lang="en-US" sz="2600" u="sng" err="1"/>
              <a:t>Ustalenie</a:t>
            </a:r>
            <a:r>
              <a:rPr lang="en-US" sz="2600" u="sng"/>
              <a:t> </a:t>
            </a:r>
            <a:r>
              <a:rPr lang="en-US" sz="2600" u="sng" err="1"/>
              <a:t>przyczyny</a:t>
            </a:r>
            <a:endParaRPr lang="en-US" sz="2600" u="sng"/>
          </a:p>
          <a:p>
            <a:endParaRPr lang="en-US" sz="2600"/>
          </a:p>
          <a:p>
            <a:r>
              <a:rPr lang="en-US" sz="2600" err="1"/>
              <a:t>Bardzo</a:t>
            </a:r>
            <a:r>
              <a:rPr lang="en-US" sz="2600"/>
              <a:t> </a:t>
            </a:r>
            <a:r>
              <a:rPr lang="en-US" sz="2600" err="1"/>
              <a:t>ważnym</a:t>
            </a:r>
            <a:r>
              <a:rPr lang="en-US" sz="2600"/>
              <a:t> </a:t>
            </a:r>
            <a:r>
              <a:rPr lang="en-US" sz="2600" err="1"/>
              <a:t>elementem</a:t>
            </a:r>
            <a:r>
              <a:rPr lang="en-US" sz="2600"/>
              <a:t> jest </a:t>
            </a:r>
            <a:r>
              <a:rPr lang="en-US" sz="2600" err="1"/>
              <a:t>ustalenie</a:t>
            </a:r>
            <a:r>
              <a:rPr lang="en-US" sz="2600"/>
              <a:t> </a:t>
            </a:r>
            <a:r>
              <a:rPr lang="en-US" sz="2600" err="1"/>
              <a:t>przyczyny</a:t>
            </a:r>
            <a:r>
              <a:rPr lang="en-US" sz="2600"/>
              <a:t> </a:t>
            </a:r>
            <a:r>
              <a:rPr lang="en-US" sz="2600" err="1"/>
              <a:t>incydentu</a:t>
            </a:r>
            <a:r>
              <a:rPr lang="en-US" sz="2600"/>
              <a:t>:</a:t>
            </a:r>
          </a:p>
          <a:p>
            <a:pPr marL="457200" indent="-457200">
              <a:buFont typeface="Arial" panose="020B0604020202020204" pitchFamily="34" charset="0"/>
              <a:buChar char="•"/>
            </a:pPr>
            <a:r>
              <a:rPr lang="en-US" sz="2600"/>
              <a:t>w </a:t>
            </a:r>
            <a:r>
              <a:rPr lang="en-US" sz="2600" err="1"/>
              <a:t>przypadku</a:t>
            </a:r>
            <a:r>
              <a:rPr lang="en-US" sz="2600"/>
              <a:t> </a:t>
            </a:r>
            <a:r>
              <a:rPr lang="en-US" sz="2600" err="1"/>
              <a:t>włamania</a:t>
            </a:r>
            <a:r>
              <a:rPr lang="en-US" sz="2600"/>
              <a:t> </a:t>
            </a:r>
            <a:r>
              <a:rPr lang="en-US" sz="2600" err="1"/>
              <a:t>lub</a:t>
            </a:r>
            <a:r>
              <a:rPr lang="en-US" sz="2600"/>
              <a:t> </a:t>
            </a:r>
            <a:r>
              <a:rPr lang="en-US" sz="2600" err="1"/>
              <a:t>jego</a:t>
            </a:r>
            <a:r>
              <a:rPr lang="en-US" sz="2600"/>
              <a:t> </a:t>
            </a:r>
            <a:r>
              <a:rPr lang="en-US" sz="2600" err="1"/>
              <a:t>próby</a:t>
            </a:r>
            <a:r>
              <a:rPr lang="en-US" sz="2600"/>
              <a:t> </a:t>
            </a:r>
            <a:r>
              <a:rPr lang="en-US" sz="2600" err="1"/>
              <a:t>ustalenie</a:t>
            </a:r>
            <a:r>
              <a:rPr lang="en-US" sz="2600"/>
              <a:t> </a:t>
            </a:r>
            <a:r>
              <a:rPr lang="en-US" sz="2600" err="1"/>
              <a:t>wektora</a:t>
            </a:r>
            <a:r>
              <a:rPr lang="en-US" sz="2600"/>
              <a:t> </a:t>
            </a:r>
            <a:r>
              <a:rPr lang="en-US" sz="2600" err="1"/>
              <a:t>ataku</a:t>
            </a:r>
            <a:endParaRPr lang="en-US" sz="2600"/>
          </a:p>
          <a:p>
            <a:pPr marL="457200" indent="-457200">
              <a:buFont typeface="Arial" panose="020B0604020202020204" pitchFamily="34" charset="0"/>
              <a:buChar char="•"/>
            </a:pPr>
            <a:r>
              <a:rPr lang="en-US" sz="2600"/>
              <a:t>w </a:t>
            </a:r>
            <a:r>
              <a:rPr lang="en-US" sz="2600" err="1"/>
              <a:t>pozostałych</a:t>
            </a:r>
            <a:r>
              <a:rPr lang="en-US" sz="2600"/>
              <a:t> </a:t>
            </a:r>
            <a:r>
              <a:rPr lang="en-US" sz="2600" err="1"/>
              <a:t>przypadkach</a:t>
            </a:r>
            <a:r>
              <a:rPr lang="en-US" sz="2600"/>
              <a:t> (np. </a:t>
            </a:r>
            <a:r>
              <a:rPr lang="en-US" sz="2600" err="1"/>
              <a:t>wyciek</a:t>
            </a:r>
            <a:r>
              <a:rPr lang="en-US" sz="2600"/>
              <a:t> </a:t>
            </a:r>
            <a:r>
              <a:rPr lang="en-US" sz="2600" err="1"/>
              <a:t>danych</a:t>
            </a:r>
            <a:r>
              <a:rPr lang="en-US" sz="2600"/>
              <a:t>, problem z </a:t>
            </a:r>
            <a:r>
              <a:rPr lang="en-US" sz="2600" err="1"/>
              <a:t>dostępnością</a:t>
            </a:r>
            <a:r>
              <a:rPr lang="en-US" sz="2600"/>
              <a:t>) </a:t>
            </a:r>
            <a:r>
              <a:rPr lang="en-US" sz="2600" err="1"/>
              <a:t>technicznej</a:t>
            </a:r>
            <a:r>
              <a:rPr lang="en-US" sz="2600"/>
              <a:t>/organizacyjnej/ludzkiej </a:t>
            </a:r>
            <a:r>
              <a:rPr lang="en-US" sz="2600" err="1"/>
              <a:t>przyczyny</a:t>
            </a:r>
            <a:r>
              <a:rPr lang="en-US" sz="2600"/>
              <a:t> </a:t>
            </a:r>
            <a:r>
              <a:rPr lang="en-US" sz="2600" err="1"/>
              <a:t>jego</a:t>
            </a:r>
            <a:r>
              <a:rPr lang="en-US" sz="2600"/>
              <a:t> wystąpienia</a:t>
            </a:r>
          </a:p>
        </p:txBody>
      </p:sp>
    </p:spTree>
    <p:extLst>
      <p:ext uri="{BB962C8B-B14F-4D97-AF65-F5344CB8AC3E}">
        <p14:creationId xmlns:p14="http://schemas.microsoft.com/office/powerpoint/2010/main" val="3333697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76721" y="205628"/>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123950" y="978350"/>
            <a:ext cx="10916383" cy="2893100"/>
          </a:xfrm>
          <a:prstGeom prst="rect">
            <a:avLst/>
          </a:prstGeom>
          <a:noFill/>
        </p:spPr>
        <p:txBody>
          <a:bodyPr wrap="square" rtlCol="0">
            <a:spAutoFit/>
          </a:bodyPr>
          <a:lstStyle/>
          <a:p>
            <a:r>
              <a:rPr lang="en-US" sz="2600" u="sng"/>
              <a:t>2.4 </a:t>
            </a:r>
            <a:r>
              <a:rPr lang="en-US" sz="2600" u="sng" err="1"/>
              <a:t>Ustalenie</a:t>
            </a:r>
            <a:r>
              <a:rPr lang="en-US" sz="2600" u="sng"/>
              <a:t> </a:t>
            </a:r>
            <a:r>
              <a:rPr lang="en-US" sz="2600" u="sng" err="1"/>
              <a:t>przyczyny</a:t>
            </a:r>
            <a:endParaRPr lang="en-US" sz="2600" u="sng"/>
          </a:p>
          <a:p>
            <a:endParaRPr lang="en-US" sz="2600"/>
          </a:p>
          <a:p>
            <a:pPr marL="457200" indent="-457200">
              <a:buFont typeface="Arial" panose="020B0604020202020204" pitchFamily="34" charset="0"/>
              <a:buChar char="•"/>
            </a:pPr>
            <a:r>
              <a:rPr lang="en-US" sz="2600" b="1"/>
              <a:t>d</a:t>
            </a:r>
            <a:r>
              <a:rPr lang="pl-PL" sz="2600" b="1"/>
              <a:t>ochodzenie do przyczyn wszelkich incydentów wywołanych wrogimi działaniami (włamania, sabotaże) </a:t>
            </a:r>
            <a:r>
              <a:rPr lang="pl-PL" sz="2600" b="1" u="sng"/>
              <a:t>sprowadza się do </a:t>
            </a:r>
            <a:r>
              <a:rPr lang="en-US" sz="2600" b="1" u="sng" err="1"/>
              <a:t>stosowania</a:t>
            </a:r>
            <a:r>
              <a:rPr lang="en-US" sz="2600" b="1" u="sng"/>
              <a:t> technik z zakresu threat huntingu i forensics,</a:t>
            </a:r>
          </a:p>
          <a:p>
            <a:pPr marL="457200" indent="-457200">
              <a:buFont typeface="Arial" panose="020B0604020202020204" pitchFamily="34" charset="0"/>
              <a:buChar char="•"/>
            </a:pPr>
            <a:r>
              <a:rPr lang="en-US" sz="2600" b="1"/>
              <a:t>dopóki nie jest znany wektor ataku, nie można nawet rozważać fazy scopingu za kompletną!</a:t>
            </a:r>
            <a:endParaRPr lang="pl-PL" sz="2600"/>
          </a:p>
        </p:txBody>
      </p:sp>
    </p:spTree>
    <p:extLst>
      <p:ext uri="{BB962C8B-B14F-4D97-AF65-F5344CB8AC3E}">
        <p14:creationId xmlns:p14="http://schemas.microsoft.com/office/powerpoint/2010/main" val="412025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7768558" cy="642484"/>
          </a:xfrm>
          <a:prstGeom prst="rect">
            <a:avLst/>
          </a:prstGeom>
        </p:spPr>
        <p:txBody>
          <a:bodyPr lIns="0" tIns="0" rIns="0" bIns="0">
            <a:spAutoFit/>
          </a:bodyPr>
          <a:lstStyle/>
          <a:p>
            <a:pPr marL="11527" algn="ctr">
              <a:tabLst>
                <a:tab pos="2285133" algn="l"/>
              </a:tabLst>
              <a:defRPr/>
            </a:pPr>
            <a:r>
              <a:rPr lang="en-US" sz="4175" b="1" spc="254" dirty="0">
                <a:latin typeface="Consolas" panose="020B0609020204030204" pitchFamily="49" charset="0"/>
                <a:cs typeface="Arial"/>
              </a:rPr>
              <a:t>2. Identification</a:t>
            </a:r>
            <a:endParaRPr sz="4175" b="1" dirty="0">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609600" y="1157881"/>
            <a:ext cx="11410817" cy="4493538"/>
          </a:xfrm>
          <a:prstGeom prst="rect">
            <a:avLst/>
          </a:prstGeom>
          <a:noFill/>
        </p:spPr>
        <p:txBody>
          <a:bodyPr wrap="square" rtlCol="0">
            <a:spAutoFit/>
          </a:bodyPr>
          <a:lstStyle/>
          <a:p>
            <a:r>
              <a:rPr lang="pl-PL" sz="2600" noProof="1"/>
              <a:t>Znaną</a:t>
            </a:r>
            <a:r>
              <a:rPr lang="en-US" sz="2600"/>
              <a:t> </a:t>
            </a:r>
            <a:r>
              <a:rPr lang="en-US" sz="2600" dirty="0" err="1"/>
              <a:t>zalecaną</a:t>
            </a:r>
            <a:r>
              <a:rPr lang="en-US" sz="2600" dirty="0"/>
              <a:t> </a:t>
            </a:r>
            <a:r>
              <a:rPr lang="en-US" sz="2600" dirty="0" err="1"/>
              <a:t>praktyką</a:t>
            </a:r>
            <a:r>
              <a:rPr lang="en-US" sz="2600" dirty="0"/>
              <a:t> jest </a:t>
            </a:r>
            <a:r>
              <a:rPr lang="en-US" sz="2600" dirty="0" err="1"/>
              <a:t>dostępność</a:t>
            </a:r>
            <a:r>
              <a:rPr lang="en-US" sz="2600" dirty="0"/>
              <a:t>  co </a:t>
            </a:r>
            <a:r>
              <a:rPr lang="en-US" sz="2600" dirty="0" err="1"/>
              <a:t>najmniej</a:t>
            </a:r>
            <a:r>
              <a:rPr lang="en-US" sz="2600" dirty="0"/>
              <a:t> </a:t>
            </a:r>
            <a:r>
              <a:rPr lang="en-US" sz="2600" dirty="0" err="1"/>
              <a:t>dwóch</a:t>
            </a:r>
            <a:r>
              <a:rPr lang="en-US" sz="2600" dirty="0"/>
              <a:t> </a:t>
            </a:r>
            <a:r>
              <a:rPr lang="en-US" sz="2600" dirty="0" err="1"/>
              <a:t>osób</a:t>
            </a:r>
            <a:r>
              <a:rPr lang="en-US" sz="2600" dirty="0"/>
              <a:t> do </a:t>
            </a:r>
            <a:r>
              <a:rPr lang="en-US" sz="2600" dirty="0" err="1"/>
              <a:t>reagowania</a:t>
            </a:r>
            <a:r>
              <a:rPr lang="en-US" sz="2600" dirty="0"/>
              <a:t> </a:t>
            </a:r>
            <a:r>
              <a:rPr lang="en-US" sz="2600" dirty="0" err="1"/>
              <a:t>na</a:t>
            </a:r>
            <a:r>
              <a:rPr lang="en-US" sz="2600" dirty="0"/>
              <a:t> </a:t>
            </a:r>
            <a:r>
              <a:rPr lang="en-US" sz="2600" dirty="0" err="1"/>
              <a:t>incydent</a:t>
            </a:r>
            <a:r>
              <a:rPr lang="en-US" sz="2600" dirty="0"/>
              <a:t>: </a:t>
            </a:r>
          </a:p>
          <a:p>
            <a:pPr marL="285750" indent="-285750">
              <a:buFont typeface="Arial" panose="020B0604020202020204" pitchFamily="34" charset="0"/>
              <a:buChar char="•"/>
            </a:pPr>
            <a:r>
              <a:rPr lang="en-US" sz="2600" dirty="0" err="1"/>
              <a:t>główna</a:t>
            </a:r>
            <a:r>
              <a:rPr lang="en-US" sz="2600" dirty="0"/>
              <a:t> </a:t>
            </a:r>
            <a:r>
              <a:rPr lang="en-US" sz="2600" dirty="0" err="1"/>
              <a:t>osoba</a:t>
            </a:r>
            <a:r>
              <a:rPr lang="en-US" sz="2600" dirty="0"/>
              <a:t> </a:t>
            </a:r>
            <a:r>
              <a:rPr lang="en-US" sz="2600" dirty="0" err="1"/>
              <a:t>zajmująca</a:t>
            </a:r>
            <a:r>
              <a:rPr lang="en-US" sz="2600" dirty="0"/>
              <a:t> </a:t>
            </a:r>
            <a:r>
              <a:rPr lang="en-US" sz="2600" dirty="0" err="1"/>
              <a:t>się</a:t>
            </a:r>
            <a:r>
              <a:rPr lang="en-US" sz="2600" dirty="0"/>
              <a:t> </a:t>
            </a:r>
            <a:r>
              <a:rPr lang="en-US" sz="2600" dirty="0" err="1"/>
              <a:t>koordynacją</a:t>
            </a:r>
            <a:r>
              <a:rPr lang="en-US" sz="2600" dirty="0"/>
              <a:t>, </a:t>
            </a:r>
            <a:r>
              <a:rPr lang="en-US" sz="2600" dirty="0" err="1"/>
              <a:t>komunikacją</a:t>
            </a:r>
            <a:r>
              <a:rPr lang="en-US" sz="2600" dirty="0"/>
              <a:t>, </a:t>
            </a:r>
            <a:r>
              <a:rPr lang="en-US" sz="2600" dirty="0" err="1"/>
              <a:t>podejmowaniem</a:t>
            </a:r>
            <a:r>
              <a:rPr lang="en-US" sz="2600" dirty="0"/>
              <a:t> </a:t>
            </a:r>
            <a:r>
              <a:rPr lang="en-US" sz="2600" dirty="0" err="1"/>
              <a:t>decyzji</a:t>
            </a:r>
            <a:r>
              <a:rPr lang="en-US" sz="2600" dirty="0"/>
              <a:t> </a:t>
            </a:r>
            <a:r>
              <a:rPr lang="en-US" sz="2600" dirty="0" err="1"/>
              <a:t>i</a:t>
            </a:r>
            <a:r>
              <a:rPr lang="en-US" sz="2600" dirty="0"/>
              <a:t> </a:t>
            </a:r>
            <a:r>
              <a:rPr lang="en-US" sz="2600" dirty="0" err="1"/>
              <a:t>prowadzeniem</a:t>
            </a:r>
            <a:r>
              <a:rPr lang="en-US" sz="2600" dirty="0"/>
              <a:t> </a:t>
            </a:r>
            <a:r>
              <a:rPr lang="en-US" sz="2600" dirty="0" err="1"/>
              <a:t>dokumentacji</a:t>
            </a:r>
            <a:endParaRPr lang="en-US" sz="2600" dirty="0"/>
          </a:p>
          <a:p>
            <a:pPr marL="285750" indent="-285750">
              <a:buFont typeface="Arial" panose="020B0604020202020204" pitchFamily="34" charset="0"/>
              <a:buChar char="•"/>
            </a:pPr>
            <a:r>
              <a:rPr lang="en-US" sz="2600" dirty="0" err="1"/>
              <a:t>druga</a:t>
            </a:r>
            <a:r>
              <a:rPr lang="en-US" sz="2600" dirty="0"/>
              <a:t> </a:t>
            </a:r>
            <a:r>
              <a:rPr lang="en-US" sz="2600" dirty="0" err="1"/>
              <a:t>osoba</a:t>
            </a:r>
            <a:r>
              <a:rPr lang="en-US" sz="2600" dirty="0"/>
              <a:t> </a:t>
            </a:r>
            <a:r>
              <a:rPr lang="en-US" sz="2600" dirty="0" err="1"/>
              <a:t>zajmująca</a:t>
            </a:r>
            <a:r>
              <a:rPr lang="en-US" sz="2600" dirty="0"/>
              <a:t> </a:t>
            </a:r>
            <a:r>
              <a:rPr lang="en-US" sz="2600" dirty="0" err="1"/>
              <a:t>się</a:t>
            </a:r>
            <a:r>
              <a:rPr lang="en-US" sz="2600" dirty="0"/>
              <a:t> </a:t>
            </a:r>
            <a:r>
              <a:rPr lang="en-US" sz="2600" dirty="0" err="1"/>
              <a:t>pracą</a:t>
            </a:r>
            <a:r>
              <a:rPr lang="en-US" sz="2600" dirty="0"/>
              <a:t> </a:t>
            </a:r>
            <a:r>
              <a:rPr lang="en-US" sz="2600" dirty="0" err="1"/>
              <a:t>operacyjną</a:t>
            </a:r>
            <a:r>
              <a:rPr lang="en-US" sz="2600" dirty="0"/>
              <a:t> (</a:t>
            </a:r>
            <a:r>
              <a:rPr lang="en-US" sz="2600" dirty="0" err="1"/>
              <a:t>zbieraniem</a:t>
            </a:r>
            <a:r>
              <a:rPr lang="en-US" sz="2600" dirty="0"/>
              <a:t> </a:t>
            </a:r>
            <a:r>
              <a:rPr lang="en-US" sz="2600" dirty="0" err="1"/>
              <a:t>i</a:t>
            </a:r>
            <a:r>
              <a:rPr lang="en-US" sz="2600" dirty="0"/>
              <a:t> </a:t>
            </a:r>
            <a:r>
              <a:rPr lang="en-US" sz="2600" dirty="0" err="1"/>
              <a:t>zabezpieczaniem</a:t>
            </a:r>
            <a:r>
              <a:rPr lang="en-US" sz="2600" dirty="0"/>
              <a:t> </a:t>
            </a:r>
            <a:r>
              <a:rPr lang="en-US" sz="2600" dirty="0" err="1"/>
              <a:t>dowodów</a:t>
            </a:r>
            <a:r>
              <a:rPr lang="en-US" sz="2600" dirty="0"/>
              <a:t> </a:t>
            </a:r>
            <a:r>
              <a:rPr lang="en-US" sz="2600" dirty="0" err="1"/>
              <a:t>i</a:t>
            </a:r>
            <a:r>
              <a:rPr lang="en-US" sz="2600" dirty="0"/>
              <a:t> </a:t>
            </a:r>
            <a:r>
              <a:rPr lang="en-US" sz="2600" dirty="0" err="1"/>
              <a:t>zatrzymywaniem</a:t>
            </a:r>
            <a:r>
              <a:rPr lang="en-US" sz="2600" dirty="0"/>
              <a:t> </a:t>
            </a:r>
            <a:r>
              <a:rPr lang="en-US" sz="2600" dirty="0" err="1"/>
              <a:t>incydentu</a:t>
            </a:r>
            <a:r>
              <a:rPr lang="en-US" sz="2600" dirty="0"/>
              <a:t>) </a:t>
            </a:r>
          </a:p>
          <a:p>
            <a:pPr marL="285750" indent="-285750">
              <a:buFont typeface="Arial" panose="020B0604020202020204" pitchFamily="34" charset="0"/>
              <a:buChar char="•"/>
            </a:pPr>
            <a:endParaRPr lang="en-US" sz="2600" dirty="0"/>
          </a:p>
          <a:p>
            <a:r>
              <a:rPr lang="en-US" sz="2600" dirty="0"/>
              <a:t>W </a:t>
            </a:r>
            <a:r>
              <a:rPr lang="en-US" sz="2600" dirty="0" err="1"/>
              <a:t>dużych</a:t>
            </a:r>
            <a:r>
              <a:rPr lang="en-US" sz="2600" dirty="0"/>
              <a:t> </a:t>
            </a:r>
            <a:r>
              <a:rPr lang="en-US" sz="2600" dirty="0" err="1"/>
              <a:t>organizacjach</a:t>
            </a:r>
            <a:r>
              <a:rPr lang="en-US" sz="2600" dirty="0"/>
              <a:t> </a:t>
            </a:r>
            <a:r>
              <a:rPr lang="en-US" sz="2600" dirty="0" err="1"/>
              <a:t>proces</a:t>
            </a:r>
            <a:r>
              <a:rPr lang="en-US" sz="2600" dirty="0"/>
              <a:t> </a:t>
            </a:r>
            <a:r>
              <a:rPr lang="en-US" sz="2600" dirty="0" err="1"/>
              <a:t>podzielony</a:t>
            </a:r>
            <a:r>
              <a:rPr lang="en-US" sz="2600" dirty="0"/>
              <a:t> jest </a:t>
            </a:r>
            <a:r>
              <a:rPr lang="en-US" sz="2600" dirty="0" err="1"/>
              <a:t>na</a:t>
            </a:r>
            <a:r>
              <a:rPr lang="en-US" sz="2600" dirty="0"/>
              <a:t> </a:t>
            </a:r>
            <a:r>
              <a:rPr lang="en-US" sz="2600" dirty="0" err="1"/>
              <a:t>warstwy</a:t>
            </a:r>
            <a:r>
              <a:rPr lang="en-US" sz="2600" dirty="0"/>
              <a:t> (SOC tiers, T1, T2, T3):</a:t>
            </a:r>
          </a:p>
          <a:p>
            <a:pPr marL="285750" indent="-285750">
              <a:buFont typeface="Arial" panose="020B0604020202020204" pitchFamily="34" charset="0"/>
              <a:buChar char="•"/>
            </a:pPr>
            <a:r>
              <a:rPr lang="en-US" sz="2600" dirty="0" err="1"/>
              <a:t>większość</a:t>
            </a:r>
            <a:r>
              <a:rPr lang="en-US" sz="2600" dirty="0"/>
              <a:t> </a:t>
            </a:r>
            <a:r>
              <a:rPr lang="en-US" sz="2600" dirty="0" err="1"/>
              <a:t>detekcji</a:t>
            </a:r>
            <a:r>
              <a:rPr lang="en-US" sz="2600" dirty="0"/>
              <a:t> jest </a:t>
            </a:r>
            <a:r>
              <a:rPr lang="en-US" sz="2600" dirty="0" err="1"/>
              <a:t>triagowanych</a:t>
            </a:r>
            <a:r>
              <a:rPr lang="en-US" sz="2600" dirty="0"/>
              <a:t> </a:t>
            </a:r>
            <a:r>
              <a:rPr lang="en-US" sz="2600" dirty="0" err="1"/>
              <a:t>przez</a:t>
            </a:r>
            <a:r>
              <a:rPr lang="en-US" sz="2600" dirty="0"/>
              <a:t> SOC T1</a:t>
            </a:r>
          </a:p>
          <a:p>
            <a:pPr marL="285750" indent="-285750">
              <a:buFont typeface="Arial" panose="020B0604020202020204" pitchFamily="34" charset="0"/>
              <a:buChar char="•"/>
            </a:pPr>
            <a:r>
              <a:rPr lang="en-US" sz="2600" dirty="0" err="1"/>
              <a:t>najprostsze</a:t>
            </a:r>
            <a:r>
              <a:rPr lang="en-US" sz="2600" dirty="0"/>
              <a:t> </a:t>
            </a:r>
            <a:r>
              <a:rPr lang="en-US" sz="2600" dirty="0" err="1"/>
              <a:t>incydenty</a:t>
            </a:r>
            <a:r>
              <a:rPr lang="en-US" sz="2600" dirty="0"/>
              <a:t> </a:t>
            </a:r>
            <a:r>
              <a:rPr lang="en-US" sz="2600" dirty="0" err="1"/>
              <a:t>są</a:t>
            </a:r>
            <a:r>
              <a:rPr lang="en-US" sz="2600" dirty="0"/>
              <a:t> </a:t>
            </a:r>
            <a:r>
              <a:rPr lang="en-US" sz="2600" dirty="0" err="1"/>
              <a:t>wyjaśniane</a:t>
            </a:r>
            <a:r>
              <a:rPr lang="en-US" sz="2600" dirty="0"/>
              <a:t> </a:t>
            </a:r>
            <a:r>
              <a:rPr lang="en-US" sz="2600" dirty="0" err="1"/>
              <a:t>i</a:t>
            </a:r>
            <a:r>
              <a:rPr lang="en-US" sz="2600" dirty="0"/>
              <a:t> </a:t>
            </a:r>
            <a:r>
              <a:rPr lang="en-US" sz="2600" dirty="0" err="1"/>
              <a:t>zamykane</a:t>
            </a:r>
            <a:r>
              <a:rPr lang="en-US" sz="2600" dirty="0"/>
              <a:t> </a:t>
            </a:r>
            <a:r>
              <a:rPr lang="en-US" sz="2600" dirty="0" err="1"/>
              <a:t>na</a:t>
            </a:r>
            <a:r>
              <a:rPr lang="en-US" sz="2600" dirty="0"/>
              <a:t> </a:t>
            </a:r>
            <a:r>
              <a:rPr lang="en-US" sz="2600" dirty="0" err="1"/>
              <a:t>tym</a:t>
            </a:r>
            <a:r>
              <a:rPr lang="en-US" sz="2600" dirty="0"/>
              <a:t> </a:t>
            </a:r>
            <a:r>
              <a:rPr lang="en-US" sz="2600" dirty="0" err="1"/>
              <a:t>etapie</a:t>
            </a:r>
            <a:endParaRPr lang="en-US" sz="2600" dirty="0"/>
          </a:p>
          <a:p>
            <a:pPr marL="285750" indent="-285750">
              <a:buFont typeface="Arial" panose="020B0604020202020204" pitchFamily="34" charset="0"/>
              <a:buChar char="•"/>
            </a:pPr>
            <a:r>
              <a:rPr lang="en-US" sz="2600" dirty="0" err="1"/>
              <a:t>pozostałe</a:t>
            </a:r>
            <a:r>
              <a:rPr lang="en-US" sz="2600" dirty="0"/>
              <a:t> </a:t>
            </a:r>
            <a:r>
              <a:rPr lang="en-US" sz="2600" dirty="0" err="1"/>
              <a:t>trafiają</a:t>
            </a:r>
            <a:r>
              <a:rPr lang="en-US" sz="2600" dirty="0"/>
              <a:t> do SOC  T2 </a:t>
            </a:r>
            <a:r>
              <a:rPr lang="en-US" sz="2600" dirty="0" err="1"/>
              <a:t>lub</a:t>
            </a:r>
            <a:r>
              <a:rPr lang="en-US" sz="2600" dirty="0"/>
              <a:t> od </a:t>
            </a:r>
            <a:r>
              <a:rPr lang="en-US" sz="2600" dirty="0" err="1"/>
              <a:t>razu</a:t>
            </a:r>
            <a:r>
              <a:rPr lang="en-US" sz="2600" dirty="0"/>
              <a:t> do SOC T3 (CIRT)</a:t>
            </a:r>
          </a:p>
        </p:txBody>
      </p:sp>
    </p:spTree>
    <p:extLst>
      <p:ext uri="{BB962C8B-B14F-4D97-AF65-F5344CB8AC3E}">
        <p14:creationId xmlns:p14="http://schemas.microsoft.com/office/powerpoint/2010/main" val="15406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a:t>
            </a:r>
            <a:r>
              <a:rPr lang="en-US" sz="4175" b="1" spc="254" err="1">
                <a:latin typeface="Consolas" panose="020B0609020204030204" pitchFamily="49" charset="0"/>
                <a:cs typeface="Arial"/>
              </a:rPr>
              <a:t>hackingtool</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4247317"/>
          </a:xfrm>
          <a:prstGeom prst="rect">
            <a:avLst/>
          </a:prstGeom>
          <a:noFill/>
        </p:spPr>
        <p:txBody>
          <a:bodyPr wrap="square" rtlCol="0">
            <a:spAutoFit/>
          </a:bodyPr>
          <a:lstStyle/>
          <a:p>
            <a:pPr marL="457200" indent="-457200">
              <a:buFont typeface="Arial" panose="020B0604020202020204" pitchFamily="34" charset="0"/>
              <a:buChar char="•"/>
            </a:pPr>
            <a:r>
              <a:rPr lang="en-US" sz="3000"/>
              <a:t>System </a:t>
            </a:r>
            <a:r>
              <a:rPr lang="en-US" sz="3000" err="1"/>
              <a:t>antywirusowy</a:t>
            </a:r>
            <a:r>
              <a:rPr lang="en-US" sz="3000"/>
              <a:t> </a:t>
            </a:r>
            <a:r>
              <a:rPr lang="en-US" sz="3000" err="1"/>
              <a:t>wykrywa</a:t>
            </a:r>
            <a:r>
              <a:rPr lang="en-US" sz="3000"/>
              <a:t> </a:t>
            </a:r>
            <a:r>
              <a:rPr lang="en-US" sz="3000" err="1"/>
              <a:t>narzędzie</a:t>
            </a:r>
            <a:r>
              <a:rPr lang="en-US" sz="3000"/>
              <a:t> </a:t>
            </a:r>
            <a:r>
              <a:rPr lang="en-US" sz="3000" i="1" err="1"/>
              <a:t>netcat</a:t>
            </a:r>
            <a:r>
              <a:rPr lang="en-US" sz="3000" i="1"/>
              <a:t> </a:t>
            </a:r>
            <a:r>
              <a:rPr lang="en-US" sz="3000" err="1"/>
              <a:t>na</a:t>
            </a:r>
            <a:r>
              <a:rPr lang="en-US" sz="3000"/>
              <a:t> </a:t>
            </a:r>
            <a:r>
              <a:rPr lang="en-US" sz="3000" err="1"/>
              <a:t>jednej</a:t>
            </a:r>
            <a:r>
              <a:rPr lang="en-US" sz="3000"/>
              <a:t> ze </a:t>
            </a:r>
            <a:r>
              <a:rPr lang="en-US" sz="3000" err="1"/>
              <a:t>stacji</a:t>
            </a:r>
            <a:r>
              <a:rPr lang="en-US" sz="3000"/>
              <a:t> </a:t>
            </a:r>
            <a:r>
              <a:rPr lang="en-US" sz="3000" err="1"/>
              <a:t>roboczych</a:t>
            </a:r>
            <a:r>
              <a:rPr lang="en-US" sz="3000"/>
              <a:t>, </a:t>
            </a:r>
            <a:r>
              <a:rPr lang="en-US" sz="3000" err="1"/>
              <a:t>należącej</a:t>
            </a:r>
            <a:r>
              <a:rPr lang="en-US" sz="3000"/>
              <a:t> do </a:t>
            </a:r>
            <a:r>
              <a:rPr lang="en-US" sz="3000" err="1"/>
              <a:t>administratora</a:t>
            </a:r>
            <a:r>
              <a:rPr lang="en-US" sz="3000"/>
              <a:t> </a:t>
            </a:r>
            <a:r>
              <a:rPr lang="en-US" sz="3000" err="1"/>
              <a:t>systemów</a:t>
            </a:r>
            <a:r>
              <a:rPr lang="en-US" sz="3000"/>
              <a:t> Linux</a:t>
            </a:r>
            <a:endParaRPr lang="en-US" sz="3000" i="1"/>
          </a:p>
          <a:p>
            <a:pPr marL="457200" indent="-457200">
              <a:buFont typeface="Arial" panose="020B0604020202020204" pitchFamily="34" charset="0"/>
              <a:buChar char="•"/>
            </a:pPr>
            <a:r>
              <a:rPr lang="en-US" sz="3000" err="1"/>
              <a:t>Detekcja</a:t>
            </a:r>
            <a:r>
              <a:rPr lang="en-US" sz="3000"/>
              <a:t> </a:t>
            </a:r>
            <a:r>
              <a:rPr lang="en-US" sz="3000" err="1"/>
              <a:t>klasyfikowana</a:t>
            </a:r>
            <a:r>
              <a:rPr lang="en-US" sz="3000"/>
              <a:t> jest </a:t>
            </a:r>
            <a:r>
              <a:rPr lang="en-US" sz="3000" err="1"/>
              <a:t>jako</a:t>
            </a:r>
            <a:r>
              <a:rPr lang="en-US" sz="3000"/>
              <a:t> </a:t>
            </a:r>
            <a:r>
              <a:rPr lang="en-US" sz="3000" i="1" err="1"/>
              <a:t>HackingTool</a:t>
            </a:r>
            <a:endParaRPr lang="en-US" sz="3000" i="1"/>
          </a:p>
          <a:p>
            <a:pPr marL="457200" indent="-457200">
              <a:buFont typeface="Arial" panose="020B0604020202020204" pitchFamily="34" charset="0"/>
              <a:buChar char="•"/>
            </a:pPr>
            <a:r>
              <a:rPr lang="en-US" sz="3000" i="1" err="1"/>
              <a:t>netcat</a:t>
            </a:r>
            <a:r>
              <a:rPr lang="en-US" sz="3000" i="1"/>
              <a:t> </a:t>
            </a:r>
            <a:r>
              <a:rPr lang="en-US" sz="3000" err="1"/>
              <a:t>sam</a:t>
            </a:r>
            <a:r>
              <a:rPr lang="en-US" sz="3000"/>
              <a:t> w </a:t>
            </a:r>
            <a:r>
              <a:rPr lang="en-US" sz="3000" err="1"/>
              <a:t>sobie</a:t>
            </a:r>
            <a:r>
              <a:rPr lang="en-US" sz="3000"/>
              <a:t> </a:t>
            </a:r>
            <a:r>
              <a:rPr lang="en-US" sz="3000" b="1" err="1"/>
              <a:t>nie</a:t>
            </a:r>
            <a:r>
              <a:rPr lang="en-US" sz="3000" b="1"/>
              <a:t> jest</a:t>
            </a:r>
            <a:r>
              <a:rPr lang="en-US" sz="3000"/>
              <a:t> </a:t>
            </a:r>
            <a:r>
              <a:rPr lang="en-US" sz="3000" err="1"/>
              <a:t>złośliwym</a:t>
            </a:r>
            <a:r>
              <a:rPr lang="en-US" sz="3000"/>
              <a:t> </a:t>
            </a:r>
            <a:r>
              <a:rPr lang="en-US" sz="3000" err="1"/>
              <a:t>oprogramowaniem</a:t>
            </a:r>
            <a:r>
              <a:rPr lang="en-US" sz="3000"/>
              <a:t>, a </a:t>
            </a:r>
            <a:r>
              <a:rPr lang="en-US" sz="3000" err="1"/>
              <a:t>bardzo</a:t>
            </a:r>
            <a:r>
              <a:rPr lang="en-US" sz="3000"/>
              <a:t> </a:t>
            </a:r>
            <a:r>
              <a:rPr lang="en-US" sz="3000" err="1"/>
              <a:t>użytecznym</a:t>
            </a:r>
            <a:r>
              <a:rPr lang="en-US" sz="3000"/>
              <a:t> </a:t>
            </a:r>
            <a:r>
              <a:rPr lang="en-US" sz="3000" err="1"/>
              <a:t>narzędziem</a:t>
            </a:r>
            <a:r>
              <a:rPr lang="en-US" sz="3000"/>
              <a:t> </a:t>
            </a:r>
            <a:r>
              <a:rPr lang="en-US" sz="3000" err="1"/>
              <a:t>sieciowym</a:t>
            </a:r>
            <a:r>
              <a:rPr lang="en-US" sz="3000"/>
              <a:t> (do </a:t>
            </a:r>
            <a:r>
              <a:rPr lang="en-US" sz="3000" err="1"/>
              <a:t>nawiązywania</a:t>
            </a:r>
            <a:r>
              <a:rPr lang="en-US" sz="3000"/>
              <a:t> </a:t>
            </a:r>
            <a:r>
              <a:rPr lang="en-US" sz="3000" err="1"/>
              <a:t>i</a:t>
            </a:r>
            <a:r>
              <a:rPr lang="en-US" sz="3000"/>
              <a:t> </a:t>
            </a:r>
            <a:r>
              <a:rPr lang="en-US" sz="3000" err="1"/>
              <a:t>testowania</a:t>
            </a:r>
            <a:r>
              <a:rPr lang="en-US" sz="3000"/>
              <a:t> </a:t>
            </a:r>
            <a:r>
              <a:rPr lang="en-US" sz="3000" err="1"/>
              <a:t>połączeń</a:t>
            </a:r>
            <a:r>
              <a:rPr lang="en-US" sz="3000"/>
              <a:t>, </a:t>
            </a:r>
            <a:r>
              <a:rPr lang="en-US" sz="3000" err="1"/>
              <a:t>kopiowania</a:t>
            </a:r>
            <a:r>
              <a:rPr lang="en-US" sz="3000"/>
              <a:t> </a:t>
            </a:r>
            <a:r>
              <a:rPr lang="en-US" sz="3000" err="1"/>
              <a:t>plików</a:t>
            </a:r>
            <a:r>
              <a:rPr lang="en-US" sz="3000"/>
              <a:t> </a:t>
            </a:r>
            <a:r>
              <a:rPr lang="en-US" sz="3000" err="1"/>
              <a:t>przez</a:t>
            </a:r>
            <a:r>
              <a:rPr lang="en-US" sz="3000"/>
              <a:t> </a:t>
            </a:r>
            <a:r>
              <a:rPr lang="en-US" sz="3000" err="1"/>
              <a:t>sieć</a:t>
            </a:r>
            <a:r>
              <a:rPr lang="en-US" sz="3000"/>
              <a:t>, ale </a:t>
            </a:r>
            <a:r>
              <a:rPr lang="en-US" sz="3000" err="1"/>
              <a:t>tak</a:t>
            </a:r>
            <a:r>
              <a:rPr lang="en-US" sz="3000"/>
              <a:t> - </a:t>
            </a:r>
            <a:r>
              <a:rPr lang="en-US" sz="3000" err="1"/>
              <a:t>może</a:t>
            </a:r>
            <a:r>
              <a:rPr lang="en-US" sz="3000"/>
              <a:t> </a:t>
            </a:r>
            <a:r>
              <a:rPr lang="en-US" sz="3000" err="1"/>
              <a:t>również</a:t>
            </a:r>
            <a:r>
              <a:rPr lang="en-US" sz="3000"/>
              <a:t> </a:t>
            </a:r>
            <a:r>
              <a:rPr lang="en-US" sz="3000" err="1"/>
              <a:t>być</a:t>
            </a:r>
            <a:r>
              <a:rPr lang="en-US" sz="3000"/>
              <a:t> </a:t>
            </a:r>
            <a:r>
              <a:rPr lang="en-US" sz="3000" err="1"/>
              <a:t>użyty</a:t>
            </a:r>
            <a:r>
              <a:rPr lang="en-US" sz="3000"/>
              <a:t> </a:t>
            </a:r>
            <a:r>
              <a:rPr lang="en-US" sz="3000" err="1"/>
              <a:t>jako</a:t>
            </a:r>
            <a:r>
              <a:rPr lang="en-US" sz="3000"/>
              <a:t> bind/reverse shell).</a:t>
            </a:r>
            <a:endParaRPr lang="en-US" sz="3000" i="1"/>
          </a:p>
          <a:p>
            <a:pPr marL="457200" indent="-457200">
              <a:buFont typeface="Arial" panose="020B0604020202020204" pitchFamily="34" charset="0"/>
              <a:buChar char="•"/>
            </a:pPr>
            <a:r>
              <a:rPr lang="en-US" sz="3000" err="1"/>
              <a:t>sama</a:t>
            </a:r>
            <a:r>
              <a:rPr lang="en-US" sz="3000"/>
              <a:t> </a:t>
            </a:r>
            <a:r>
              <a:rPr lang="en-US" sz="3000" err="1"/>
              <a:t>obecność</a:t>
            </a:r>
            <a:r>
              <a:rPr lang="en-US" sz="3000"/>
              <a:t> </a:t>
            </a:r>
            <a:r>
              <a:rPr lang="en-US" sz="3000" err="1"/>
              <a:t>tego</a:t>
            </a:r>
            <a:r>
              <a:rPr lang="en-US" sz="3000"/>
              <a:t> </a:t>
            </a:r>
            <a:r>
              <a:rPr lang="en-US" sz="3000" err="1"/>
              <a:t>narzędzia</a:t>
            </a:r>
            <a:r>
              <a:rPr lang="en-US" sz="3000"/>
              <a:t> </a:t>
            </a:r>
            <a:r>
              <a:rPr lang="en-US" sz="3000" err="1"/>
              <a:t>na</a:t>
            </a:r>
            <a:r>
              <a:rPr lang="en-US" sz="3000"/>
              <a:t> </a:t>
            </a:r>
            <a:r>
              <a:rPr lang="en-US" sz="3000" err="1"/>
              <a:t>dysku</a:t>
            </a:r>
            <a:r>
              <a:rPr lang="en-US" sz="3000"/>
              <a:t> </a:t>
            </a:r>
            <a:r>
              <a:rPr lang="en-US" sz="3000" err="1"/>
              <a:t>nie</a:t>
            </a:r>
            <a:r>
              <a:rPr lang="en-US" sz="3000"/>
              <a:t> </a:t>
            </a:r>
            <a:r>
              <a:rPr lang="en-US" sz="3000" err="1"/>
              <a:t>oznacza</a:t>
            </a:r>
            <a:r>
              <a:rPr lang="en-US" sz="3000"/>
              <a:t> </a:t>
            </a:r>
            <a:r>
              <a:rPr lang="en-US" sz="3000" err="1"/>
              <a:t>jeszcze</a:t>
            </a:r>
            <a:r>
              <a:rPr lang="en-US" sz="3000"/>
              <a:t>, </a:t>
            </a:r>
            <a:r>
              <a:rPr lang="en-US" sz="3000" err="1"/>
              <a:t>że</a:t>
            </a:r>
            <a:r>
              <a:rPr lang="en-US" sz="3000"/>
              <a:t> </a:t>
            </a:r>
            <a:r>
              <a:rPr lang="en-US" sz="3000" err="1"/>
              <a:t>mamy</a:t>
            </a:r>
            <a:r>
              <a:rPr lang="en-US" sz="3000"/>
              <a:t> do </a:t>
            </a:r>
            <a:r>
              <a:rPr lang="en-US" sz="3000" err="1"/>
              <a:t>czynienia</a:t>
            </a:r>
            <a:r>
              <a:rPr lang="en-US" sz="3000"/>
              <a:t> z </a:t>
            </a:r>
            <a:r>
              <a:rPr lang="en-US" sz="3000" err="1"/>
              <a:t>prawdziwym</a:t>
            </a:r>
            <a:r>
              <a:rPr lang="en-US" sz="3000"/>
              <a:t> </a:t>
            </a:r>
            <a:r>
              <a:rPr lang="en-US" sz="3000" err="1"/>
              <a:t>incydentem</a:t>
            </a:r>
            <a:endParaRPr lang="en-US" sz="3000"/>
          </a:p>
        </p:txBody>
      </p:sp>
    </p:spTree>
    <p:extLst>
      <p:ext uri="{BB962C8B-B14F-4D97-AF65-F5344CB8AC3E}">
        <p14:creationId xmlns:p14="http://schemas.microsoft.com/office/powerpoint/2010/main" val="22665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350874" y="604571"/>
            <a:ext cx="11841125"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6-etapowy </a:t>
            </a:r>
            <a:r>
              <a:rPr lang="en-US" sz="4175" b="1" spc="254" err="1">
                <a:latin typeface="Consolas" panose="020B0609020204030204" pitchFamily="49" charset="0"/>
                <a:cs typeface="Arial"/>
              </a:rPr>
              <a:t>proces</a:t>
            </a:r>
            <a:r>
              <a:rPr lang="en-US" sz="4175" b="1" spc="254">
                <a:latin typeface="Consolas" panose="020B0609020204030204" pitchFamily="49" charset="0"/>
                <a:cs typeface="Arial"/>
              </a:rPr>
              <a:t> IR</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132742" y="1916832"/>
            <a:ext cx="9926515" cy="3600986"/>
          </a:xfrm>
          <a:prstGeom prst="rect">
            <a:avLst/>
          </a:prstGeom>
          <a:noFill/>
        </p:spPr>
        <p:txBody>
          <a:bodyPr wrap="square" rtlCol="0">
            <a:spAutoFit/>
          </a:bodyPr>
          <a:lstStyle/>
          <a:p>
            <a:r>
              <a:rPr lang="en-US" sz="3800"/>
              <a:t>1. Preparation</a:t>
            </a:r>
          </a:p>
          <a:p>
            <a:r>
              <a:rPr lang="en-US" sz="3800"/>
              <a:t>2. Identification</a:t>
            </a:r>
          </a:p>
          <a:p>
            <a:r>
              <a:rPr lang="en-US" sz="3800"/>
              <a:t>3. Containment</a:t>
            </a:r>
          </a:p>
          <a:p>
            <a:r>
              <a:rPr lang="en-US" sz="3800"/>
              <a:t>4. Eradication</a:t>
            </a:r>
          </a:p>
          <a:p>
            <a:r>
              <a:rPr lang="en-US" sz="3800"/>
              <a:t>5. Recovery</a:t>
            </a:r>
          </a:p>
          <a:p>
            <a:r>
              <a:rPr lang="en-US" sz="3800"/>
              <a:t>6. Lessons learned</a:t>
            </a:r>
          </a:p>
        </p:txBody>
      </p:sp>
      <p:sp>
        <p:nvSpPr>
          <p:cNvPr id="3" name="TextBox 2">
            <a:extLst>
              <a:ext uri="{FF2B5EF4-FFF2-40B4-BE49-F238E27FC236}">
                <a16:creationId xmlns:a16="http://schemas.microsoft.com/office/drawing/2014/main" id="{213FC95C-6DB4-4AE3-B87C-E283D4CFD692}"/>
              </a:ext>
            </a:extLst>
          </p:cNvPr>
          <p:cNvSpPr txBox="1"/>
          <p:nvPr/>
        </p:nvSpPr>
        <p:spPr>
          <a:xfrm>
            <a:off x="435935" y="5780782"/>
            <a:ext cx="11756065" cy="1077218"/>
          </a:xfrm>
          <a:prstGeom prst="rect">
            <a:avLst/>
          </a:prstGeom>
          <a:noFill/>
        </p:spPr>
        <p:txBody>
          <a:bodyPr wrap="square" rtlCol="0">
            <a:spAutoFit/>
          </a:bodyPr>
          <a:lstStyle/>
          <a:p>
            <a:r>
              <a:rPr lang="en-US" sz="1600" err="1"/>
              <a:t>Źródła</a:t>
            </a:r>
            <a:r>
              <a:rPr lang="en-US" sz="1600"/>
              <a:t>:</a:t>
            </a:r>
          </a:p>
          <a:p>
            <a:r>
              <a:rPr lang="en-US" sz="1600"/>
              <a:t>SANS Incident Responders Handbook </a:t>
            </a:r>
            <a:r>
              <a:rPr lang="en-US" sz="1600">
                <a:hlinkClick r:id="rId3"/>
              </a:rPr>
              <a:t>https://www.sans.org/reading-room/whitepapers/incident/incident-handlers-handbook-33901</a:t>
            </a:r>
            <a:endParaRPr lang="en-US" sz="1600"/>
          </a:p>
          <a:p>
            <a:r>
              <a:rPr lang="en-US" sz="1600" err="1"/>
              <a:t>SecurityMetrics</a:t>
            </a:r>
            <a:r>
              <a:rPr lang="en-US" sz="1600"/>
              <a:t> Incident Response Plan </a:t>
            </a:r>
            <a:r>
              <a:rPr lang="en-US" sz="1600">
                <a:hlinkClick r:id="rId3"/>
              </a:rPr>
              <a:t>https://www.securitymetrics.com/blog/6-phases-incident-response-plan </a:t>
            </a:r>
            <a:endParaRPr lang="en-US" sz="1600"/>
          </a:p>
          <a:p>
            <a:r>
              <a:rPr lang="en-US" sz="1600" err="1"/>
              <a:t>Własna</a:t>
            </a:r>
            <a:r>
              <a:rPr lang="en-US" sz="1600"/>
              <a:t> </a:t>
            </a:r>
            <a:r>
              <a:rPr lang="en-US" sz="1600" err="1"/>
              <a:t>wiedza</a:t>
            </a:r>
            <a:r>
              <a:rPr lang="en-US" sz="1600"/>
              <a:t>, </a:t>
            </a:r>
            <a:r>
              <a:rPr lang="en-US" sz="1600" err="1"/>
              <a:t>doświadczenie</a:t>
            </a:r>
            <a:r>
              <a:rPr lang="en-US" sz="1600"/>
              <a:t> </a:t>
            </a:r>
            <a:r>
              <a:rPr lang="en-US" sz="1600" err="1"/>
              <a:t>i</a:t>
            </a:r>
            <a:r>
              <a:rPr lang="en-US" sz="1600"/>
              <a:t> </a:t>
            </a:r>
            <a:r>
              <a:rPr lang="en-US" sz="1600" err="1"/>
              <a:t>inwencja</a:t>
            </a:r>
            <a:endParaRPr lang="en-US" sz="1600"/>
          </a:p>
        </p:txBody>
      </p:sp>
    </p:spTree>
    <p:extLst>
      <p:ext uri="{BB962C8B-B14F-4D97-AF65-F5344CB8AC3E}">
        <p14:creationId xmlns:p14="http://schemas.microsoft.com/office/powerpoint/2010/main" val="9498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a:t>
            </a:r>
            <a:r>
              <a:rPr lang="en-US" sz="4175" b="1" spc="254" err="1">
                <a:latin typeface="Consolas" panose="020B0609020204030204" pitchFamily="49" charset="0"/>
                <a:cs typeface="Arial"/>
              </a:rPr>
              <a:t>hackingtool</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1692771"/>
          </a:xfrm>
          <a:prstGeom prst="rect">
            <a:avLst/>
          </a:prstGeom>
          <a:noFill/>
        </p:spPr>
        <p:txBody>
          <a:bodyPr wrap="square" rtlCol="0">
            <a:spAutoFit/>
          </a:bodyPr>
          <a:lstStyle/>
          <a:p>
            <a:r>
              <a:rPr lang="en-US" sz="2600" err="1"/>
              <a:t>Jeśli</a:t>
            </a:r>
            <a:r>
              <a:rPr lang="en-US" sz="2600"/>
              <a:t> </a:t>
            </a:r>
            <a:r>
              <a:rPr lang="en-US" sz="2600" err="1"/>
              <a:t>nie</a:t>
            </a:r>
            <a:r>
              <a:rPr lang="en-US" sz="2600"/>
              <a:t> ma </a:t>
            </a:r>
            <a:r>
              <a:rPr lang="en-US" sz="2600" err="1"/>
              <a:t>żadnych</a:t>
            </a:r>
            <a:r>
              <a:rPr lang="en-US" sz="2600"/>
              <a:t> </a:t>
            </a:r>
            <a:r>
              <a:rPr lang="en-US" sz="2600" err="1"/>
              <a:t>dodatkowych</a:t>
            </a:r>
            <a:r>
              <a:rPr lang="en-US" sz="2600"/>
              <a:t> </a:t>
            </a:r>
            <a:r>
              <a:rPr lang="en-US" sz="2600" err="1"/>
              <a:t>informacji</a:t>
            </a:r>
            <a:r>
              <a:rPr lang="en-US" sz="2600"/>
              <a:t>, np. </a:t>
            </a:r>
            <a:r>
              <a:rPr lang="en-US" sz="2600" err="1"/>
              <a:t>innych</a:t>
            </a:r>
            <a:r>
              <a:rPr lang="en-US" sz="2600"/>
              <a:t> </a:t>
            </a:r>
            <a:r>
              <a:rPr lang="en-US" sz="2600" err="1"/>
              <a:t>zdarzeń</a:t>
            </a:r>
            <a:r>
              <a:rPr lang="en-US" sz="2600"/>
              <a:t> </a:t>
            </a:r>
            <a:r>
              <a:rPr lang="en-US" sz="2600" err="1"/>
              <a:t>sugerujących</a:t>
            </a:r>
            <a:r>
              <a:rPr lang="en-US" sz="2600"/>
              <a:t> </a:t>
            </a:r>
            <a:r>
              <a:rPr lang="en-US" sz="2600" err="1"/>
              <a:t>niepożądaną</a:t>
            </a:r>
            <a:r>
              <a:rPr lang="en-US" sz="2600"/>
              <a:t>/</a:t>
            </a:r>
            <a:r>
              <a:rPr lang="en-US" sz="2600" err="1"/>
              <a:t>podejrzaną</a:t>
            </a:r>
            <a:r>
              <a:rPr lang="en-US" sz="2600"/>
              <a:t> </a:t>
            </a:r>
            <a:r>
              <a:rPr lang="en-US" sz="2600" err="1"/>
              <a:t>aktywność</a:t>
            </a:r>
            <a:r>
              <a:rPr lang="en-US" sz="2600"/>
              <a:t>, </a:t>
            </a:r>
            <a:r>
              <a:rPr lang="en-US" sz="2600" err="1"/>
              <a:t>wstępnie</a:t>
            </a:r>
            <a:r>
              <a:rPr lang="en-US" sz="2600"/>
              <a:t> </a:t>
            </a:r>
            <a:r>
              <a:rPr lang="en-US" sz="2600" err="1"/>
              <a:t>detekcja</a:t>
            </a:r>
            <a:r>
              <a:rPr lang="en-US" sz="2600"/>
              <a:t> </a:t>
            </a:r>
            <a:r>
              <a:rPr lang="en-US" sz="2600" err="1"/>
              <a:t>zostaje</a:t>
            </a:r>
            <a:r>
              <a:rPr lang="en-US" sz="2600"/>
              <a:t> </a:t>
            </a:r>
            <a:r>
              <a:rPr lang="en-US" sz="2600" err="1"/>
              <a:t>uznana</a:t>
            </a:r>
            <a:r>
              <a:rPr lang="en-US" sz="2600"/>
              <a:t> za </a:t>
            </a:r>
            <a:r>
              <a:rPr lang="en-US" sz="2600" err="1"/>
              <a:t>incydent</a:t>
            </a:r>
            <a:r>
              <a:rPr lang="en-US" sz="2600"/>
              <a:t> </a:t>
            </a:r>
            <a:r>
              <a:rPr lang="en-US" sz="2600" err="1"/>
              <a:t>niskiego</a:t>
            </a:r>
            <a:r>
              <a:rPr lang="en-US" sz="2600"/>
              <a:t> </a:t>
            </a:r>
            <a:r>
              <a:rPr lang="en-US" sz="2600" err="1"/>
              <a:t>priorytetu</a:t>
            </a:r>
            <a:r>
              <a:rPr lang="en-US" sz="2600"/>
              <a:t> (</a:t>
            </a:r>
            <a:r>
              <a:rPr lang="en-US" sz="2600" err="1"/>
              <a:t>na</a:t>
            </a:r>
            <a:r>
              <a:rPr lang="en-US" sz="2600"/>
              <a:t> </a:t>
            </a:r>
            <a:r>
              <a:rPr lang="en-US" sz="2600" err="1"/>
              <a:t>tym</a:t>
            </a:r>
            <a:r>
              <a:rPr lang="en-US" sz="2600"/>
              <a:t> </a:t>
            </a:r>
            <a:r>
              <a:rPr lang="en-US" sz="2600" err="1"/>
              <a:t>etapie</a:t>
            </a:r>
            <a:r>
              <a:rPr lang="en-US" sz="2600"/>
              <a:t> </a:t>
            </a:r>
            <a:r>
              <a:rPr lang="en-US" sz="2600" err="1"/>
              <a:t>przykładu</a:t>
            </a:r>
            <a:r>
              <a:rPr lang="en-US" sz="2600"/>
              <a:t> </a:t>
            </a:r>
            <a:r>
              <a:rPr lang="en-US" sz="2600" u="sng" err="1"/>
              <a:t>kończy</a:t>
            </a:r>
            <a:r>
              <a:rPr lang="en-US" sz="2600" u="sng"/>
              <a:t> </a:t>
            </a:r>
            <a:r>
              <a:rPr lang="en-US" sz="2600" u="sng" err="1"/>
              <a:t>się</a:t>
            </a:r>
            <a:r>
              <a:rPr lang="en-US" sz="2600" u="sng"/>
              <a:t> </a:t>
            </a:r>
            <a:r>
              <a:rPr lang="en-US" sz="2600" u="sng" err="1"/>
              <a:t>faza</a:t>
            </a:r>
            <a:r>
              <a:rPr lang="en-US" sz="2600" u="sng"/>
              <a:t> </a:t>
            </a:r>
            <a:r>
              <a:rPr lang="en-US" sz="2600" u="sng" err="1"/>
              <a:t>identyfikacji</a:t>
            </a:r>
            <a:r>
              <a:rPr lang="en-US" sz="2600" u="sng"/>
              <a:t> </a:t>
            </a:r>
            <a:r>
              <a:rPr lang="en-US" sz="2600" u="sng" err="1"/>
              <a:t>i</a:t>
            </a:r>
            <a:r>
              <a:rPr lang="en-US" sz="2600" u="sng"/>
              <a:t> </a:t>
            </a:r>
            <a:r>
              <a:rPr lang="en-US" sz="2600" u="sng" err="1"/>
              <a:t>rozpoznania</a:t>
            </a:r>
            <a:r>
              <a:rPr lang="en-US" sz="2600"/>
              <a:t>).</a:t>
            </a:r>
          </a:p>
        </p:txBody>
      </p:sp>
      <p:sp>
        <p:nvSpPr>
          <p:cNvPr id="3" name="TextBox 2">
            <a:extLst>
              <a:ext uri="{FF2B5EF4-FFF2-40B4-BE49-F238E27FC236}">
                <a16:creationId xmlns:a16="http://schemas.microsoft.com/office/drawing/2014/main" id="{3910C0A0-D5CB-4036-BE18-F7795A495D8E}"/>
              </a:ext>
            </a:extLst>
          </p:cNvPr>
          <p:cNvSpPr txBox="1"/>
          <p:nvPr/>
        </p:nvSpPr>
        <p:spPr>
          <a:xfrm>
            <a:off x="572654" y="3517822"/>
            <a:ext cx="11046691" cy="3293209"/>
          </a:xfrm>
          <a:prstGeom prst="rect">
            <a:avLst/>
          </a:prstGeom>
          <a:noFill/>
        </p:spPr>
        <p:txBody>
          <a:bodyPr wrap="square" rtlCol="0">
            <a:spAutoFit/>
          </a:bodyPr>
          <a:lstStyle/>
          <a:p>
            <a:r>
              <a:rPr lang="en-US" sz="2600" err="1"/>
              <a:t>Reakcja</a:t>
            </a:r>
            <a:r>
              <a:rPr lang="en-US" sz="2600"/>
              <a:t>:</a:t>
            </a:r>
          </a:p>
          <a:p>
            <a:r>
              <a:rPr lang="en-US" sz="2600"/>
              <a:t>O </a:t>
            </a:r>
            <a:r>
              <a:rPr lang="en-US" sz="2600" err="1"/>
              <a:t>sytuacji</a:t>
            </a:r>
            <a:r>
              <a:rPr lang="en-US" sz="2600"/>
              <a:t> </a:t>
            </a:r>
            <a:r>
              <a:rPr lang="en-US" sz="2600" err="1"/>
              <a:t>powinien</a:t>
            </a:r>
            <a:r>
              <a:rPr lang="en-US" sz="2600"/>
              <a:t> </a:t>
            </a:r>
            <a:r>
              <a:rPr lang="en-US" sz="2600" err="1"/>
              <a:t>zostać</a:t>
            </a:r>
            <a:r>
              <a:rPr lang="en-US" sz="2600"/>
              <a:t> </a:t>
            </a:r>
            <a:r>
              <a:rPr lang="en-US" sz="2600" err="1"/>
              <a:t>powiadomiony</a:t>
            </a:r>
            <a:r>
              <a:rPr lang="en-US" sz="2600"/>
              <a:t> </a:t>
            </a:r>
            <a:r>
              <a:rPr lang="en-US" sz="2600" err="1"/>
              <a:t>przynajmniej</a:t>
            </a:r>
            <a:r>
              <a:rPr lang="en-US" sz="2600"/>
              <a:t>:</a:t>
            </a:r>
          </a:p>
          <a:p>
            <a:pPr marL="457200" indent="-457200">
              <a:buFont typeface="Arial" panose="020B0604020202020204" pitchFamily="34" charset="0"/>
              <a:buChar char="•"/>
            </a:pPr>
            <a:r>
              <a:rPr lang="en-US" sz="2600" err="1"/>
              <a:t>sam</a:t>
            </a:r>
            <a:r>
              <a:rPr lang="en-US" sz="2600"/>
              <a:t> </a:t>
            </a:r>
            <a:r>
              <a:rPr lang="en-US" sz="2600" err="1"/>
              <a:t>użytkownik</a:t>
            </a:r>
            <a:r>
              <a:rPr lang="en-US" sz="2600"/>
              <a:t> (w </a:t>
            </a:r>
            <a:r>
              <a:rPr lang="en-US" sz="2600" err="1"/>
              <a:t>formie</a:t>
            </a:r>
            <a:r>
              <a:rPr lang="en-US" sz="2600"/>
              <a:t> </a:t>
            </a:r>
            <a:r>
              <a:rPr lang="en-US" sz="2600" err="1"/>
              <a:t>prośby</a:t>
            </a:r>
            <a:r>
              <a:rPr lang="en-US" sz="2600"/>
              <a:t> o </a:t>
            </a:r>
            <a:r>
              <a:rPr lang="en-US" sz="2600" err="1"/>
              <a:t>wyjaśnienie</a:t>
            </a:r>
            <a:r>
              <a:rPr lang="en-US" sz="2600"/>
              <a:t>, </a:t>
            </a:r>
            <a:r>
              <a:rPr lang="en-US" sz="2600" err="1"/>
              <a:t>dlaczego</a:t>
            </a:r>
            <a:r>
              <a:rPr lang="en-US" sz="2600"/>
              <a:t> to </a:t>
            </a:r>
            <a:r>
              <a:rPr lang="en-US" sz="2600" err="1"/>
              <a:t>narzędzie</a:t>
            </a:r>
            <a:r>
              <a:rPr lang="en-US" sz="2600"/>
              <a:t> </a:t>
            </a:r>
            <a:r>
              <a:rPr lang="en-US" sz="2600" err="1"/>
              <a:t>znalazło</a:t>
            </a:r>
            <a:r>
              <a:rPr lang="en-US" sz="2600"/>
              <a:t> </a:t>
            </a:r>
            <a:r>
              <a:rPr lang="en-US" sz="2600" err="1"/>
              <a:t>się</a:t>
            </a:r>
            <a:r>
              <a:rPr lang="en-US" sz="2600"/>
              <a:t> </a:t>
            </a:r>
            <a:r>
              <a:rPr lang="en-US" sz="2600" err="1"/>
              <a:t>na</a:t>
            </a:r>
            <a:r>
              <a:rPr lang="en-US" sz="2600"/>
              <a:t> </a:t>
            </a:r>
            <a:r>
              <a:rPr lang="en-US" sz="2600" err="1"/>
              <a:t>jego</a:t>
            </a:r>
            <a:r>
              <a:rPr lang="en-US" sz="2600"/>
              <a:t> </a:t>
            </a:r>
            <a:r>
              <a:rPr lang="en-US" sz="2600" err="1"/>
              <a:t>systemie</a:t>
            </a:r>
            <a:r>
              <a:rPr lang="en-US" sz="2600"/>
              <a:t> - </a:t>
            </a:r>
            <a:r>
              <a:rPr lang="en-US" sz="2600" u="sng" err="1"/>
              <a:t>jeśli</a:t>
            </a:r>
            <a:r>
              <a:rPr lang="en-US" sz="2600" u="sng"/>
              <a:t> </a:t>
            </a:r>
            <a:r>
              <a:rPr lang="en-US" sz="2600" u="sng" err="1"/>
              <a:t>stało</a:t>
            </a:r>
            <a:r>
              <a:rPr lang="en-US" sz="2600" u="sng"/>
              <a:t> </a:t>
            </a:r>
            <a:r>
              <a:rPr lang="en-US" sz="2600" u="sng" err="1"/>
              <a:t>się</a:t>
            </a:r>
            <a:r>
              <a:rPr lang="en-US" sz="2600" u="sng"/>
              <a:t> to bez </a:t>
            </a:r>
            <a:r>
              <a:rPr lang="en-US" sz="2600" u="sng" err="1"/>
              <a:t>jego</a:t>
            </a:r>
            <a:r>
              <a:rPr lang="en-US" sz="2600" u="sng"/>
              <a:t> </a:t>
            </a:r>
            <a:r>
              <a:rPr lang="en-US" sz="2600" u="sng" err="1"/>
              <a:t>wiedzy</a:t>
            </a:r>
            <a:r>
              <a:rPr lang="en-US" sz="2600" u="sng"/>
              <a:t>, </a:t>
            </a:r>
            <a:r>
              <a:rPr lang="en-US" sz="2600" u="sng" err="1"/>
              <a:t>mamy</a:t>
            </a:r>
            <a:r>
              <a:rPr lang="en-US" sz="2600" u="sng"/>
              <a:t> do </a:t>
            </a:r>
            <a:r>
              <a:rPr lang="en-US" sz="2600" u="sng" err="1"/>
              <a:t>czynienia</a:t>
            </a:r>
            <a:r>
              <a:rPr lang="en-US" sz="2600" u="sng"/>
              <a:t> z </a:t>
            </a:r>
            <a:r>
              <a:rPr lang="en-US" sz="2600" u="sng" err="1"/>
              <a:t>poważniejszym</a:t>
            </a:r>
            <a:r>
              <a:rPr lang="en-US" sz="2600" u="sng"/>
              <a:t> </a:t>
            </a:r>
            <a:r>
              <a:rPr lang="en-US" sz="2600" u="sng" err="1"/>
              <a:t>incydentem</a:t>
            </a:r>
            <a:r>
              <a:rPr lang="en-US" sz="2600" u="sng"/>
              <a:t> </a:t>
            </a:r>
            <a:r>
              <a:rPr lang="en-US" sz="2600" u="sng" err="1"/>
              <a:t>dla</a:t>
            </a:r>
            <a:r>
              <a:rPr lang="en-US" sz="2600" u="sng"/>
              <a:t> CIRT</a:t>
            </a:r>
            <a:r>
              <a:rPr lang="en-US" sz="2600"/>
              <a:t>)</a:t>
            </a:r>
          </a:p>
          <a:p>
            <a:pPr marL="457200" indent="-457200">
              <a:buFont typeface="Arial" panose="020B0604020202020204" pitchFamily="34" charset="0"/>
              <a:buChar char="•"/>
            </a:pPr>
            <a:r>
              <a:rPr lang="en-US" sz="2600" err="1"/>
              <a:t>przełożony</a:t>
            </a:r>
            <a:r>
              <a:rPr lang="en-US" sz="2600"/>
              <a:t> </a:t>
            </a:r>
            <a:r>
              <a:rPr lang="en-US" sz="2600" err="1"/>
              <a:t>użytkownika</a:t>
            </a:r>
            <a:r>
              <a:rPr lang="en-US" sz="2600"/>
              <a:t> (</a:t>
            </a:r>
            <a:r>
              <a:rPr lang="en-US" sz="2600" err="1"/>
              <a:t>na</a:t>
            </a:r>
            <a:r>
              <a:rPr lang="en-US" sz="2600"/>
              <a:t> </a:t>
            </a:r>
            <a:r>
              <a:rPr lang="en-US" sz="2600" err="1"/>
              <a:t>wypadek</a:t>
            </a:r>
            <a:r>
              <a:rPr lang="en-US" sz="2600"/>
              <a:t>, </a:t>
            </a:r>
            <a:r>
              <a:rPr lang="en-US" sz="2600" err="1"/>
              <a:t>gdyby</a:t>
            </a:r>
            <a:r>
              <a:rPr lang="en-US" sz="2600"/>
              <a:t> </a:t>
            </a:r>
            <a:r>
              <a:rPr lang="en-US" sz="2600" err="1"/>
              <a:t>konto</a:t>
            </a:r>
            <a:r>
              <a:rPr lang="en-US" sz="2600"/>
              <a:t> </a:t>
            </a:r>
            <a:r>
              <a:rPr lang="en-US" sz="2600" err="1"/>
              <a:t>użytkownika</a:t>
            </a:r>
            <a:r>
              <a:rPr lang="en-US" sz="2600"/>
              <a:t> </a:t>
            </a:r>
            <a:r>
              <a:rPr lang="en-US" sz="2600" err="1"/>
              <a:t>zostało</a:t>
            </a:r>
            <a:r>
              <a:rPr lang="en-US" sz="2600"/>
              <a:t> </a:t>
            </a:r>
            <a:r>
              <a:rPr lang="en-US" sz="2600" err="1"/>
              <a:t>skompromitowane</a:t>
            </a:r>
            <a:r>
              <a:rPr lang="en-US" sz="2600"/>
              <a:t>, </a:t>
            </a:r>
            <a:r>
              <a:rPr lang="en-US" sz="2600" err="1"/>
              <a:t>wobec</a:t>
            </a:r>
            <a:r>
              <a:rPr lang="en-US" sz="2600"/>
              <a:t> </a:t>
            </a:r>
            <a:r>
              <a:rPr lang="en-US" sz="2600" err="1"/>
              <a:t>czego</a:t>
            </a:r>
            <a:r>
              <a:rPr lang="en-US" sz="2600"/>
              <a:t> </a:t>
            </a:r>
            <a:r>
              <a:rPr lang="en-US" sz="2600" err="1"/>
              <a:t>nie</a:t>
            </a:r>
            <a:r>
              <a:rPr lang="en-US" sz="2600"/>
              <a:t> ma </a:t>
            </a:r>
            <a:r>
              <a:rPr lang="en-US" sz="2600" err="1"/>
              <a:t>pewności</a:t>
            </a:r>
            <a:r>
              <a:rPr lang="en-US" sz="2600"/>
              <a:t>, </a:t>
            </a:r>
            <a:r>
              <a:rPr lang="en-US" sz="2600" err="1"/>
              <a:t>że</a:t>
            </a:r>
            <a:r>
              <a:rPr lang="en-US" sz="2600"/>
              <a:t> to on </a:t>
            </a:r>
            <a:r>
              <a:rPr lang="en-US" sz="2600" err="1"/>
              <a:t>odebrał</a:t>
            </a:r>
            <a:r>
              <a:rPr lang="en-US" sz="2600"/>
              <a:t> </a:t>
            </a:r>
            <a:r>
              <a:rPr lang="en-US" sz="2600" err="1"/>
              <a:t>i</a:t>
            </a:r>
            <a:r>
              <a:rPr lang="en-US" sz="2600"/>
              <a:t> </a:t>
            </a:r>
            <a:r>
              <a:rPr lang="en-US" sz="2600" err="1"/>
              <a:t>odpisał</a:t>
            </a:r>
            <a:r>
              <a:rPr lang="en-US" sz="2600"/>
              <a:t> </a:t>
            </a:r>
            <a:r>
              <a:rPr lang="en-US" sz="2600" err="1"/>
              <a:t>na</a:t>
            </a:r>
            <a:r>
              <a:rPr lang="en-US" sz="2600"/>
              <a:t> email)</a:t>
            </a:r>
            <a:endParaRPr lang="en-US"/>
          </a:p>
        </p:txBody>
      </p:sp>
    </p:spTree>
    <p:extLst>
      <p:ext uri="{BB962C8B-B14F-4D97-AF65-F5344CB8AC3E}">
        <p14:creationId xmlns:p14="http://schemas.microsoft.com/office/powerpoint/2010/main" val="410305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hackingtool</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3693319"/>
          </a:xfrm>
          <a:prstGeom prst="rect">
            <a:avLst/>
          </a:prstGeom>
          <a:noFill/>
        </p:spPr>
        <p:txBody>
          <a:bodyPr wrap="square" rtlCol="0">
            <a:spAutoFit/>
          </a:bodyPr>
          <a:lstStyle/>
          <a:p>
            <a:pPr marL="457200" indent="-457200">
              <a:buFont typeface="Arial" panose="020B0604020202020204" pitchFamily="34" charset="0"/>
              <a:buChar char="•"/>
            </a:pPr>
            <a:r>
              <a:rPr lang="en-US" sz="2600"/>
              <a:t>System EDR </a:t>
            </a:r>
            <a:r>
              <a:rPr lang="en-US" sz="2600" err="1"/>
              <a:t>generuje</a:t>
            </a:r>
            <a:r>
              <a:rPr lang="en-US" sz="2600"/>
              <a:t> </a:t>
            </a:r>
            <a:r>
              <a:rPr lang="en-US" sz="2600" err="1"/>
              <a:t>alerty</a:t>
            </a:r>
            <a:r>
              <a:rPr lang="en-US" sz="2600"/>
              <a:t> z </a:t>
            </a:r>
            <a:r>
              <a:rPr lang="en-US" sz="2600" err="1"/>
              <a:t>powodu</a:t>
            </a:r>
            <a:r>
              <a:rPr lang="en-US" sz="2600"/>
              <a:t> </a:t>
            </a:r>
            <a:r>
              <a:rPr lang="en-US" sz="2600" err="1"/>
              <a:t>obecności</a:t>
            </a:r>
            <a:r>
              <a:rPr lang="en-US" sz="2600"/>
              <a:t> </a:t>
            </a:r>
            <a:r>
              <a:rPr lang="en-US" sz="2600" err="1"/>
              <a:t>mało</a:t>
            </a:r>
            <a:r>
              <a:rPr lang="en-US" sz="2600"/>
              <a:t> </a:t>
            </a:r>
            <a:r>
              <a:rPr lang="en-US" sz="2600" err="1"/>
              <a:t>popularnego</a:t>
            </a:r>
            <a:r>
              <a:rPr lang="en-US" sz="2600"/>
              <a:t> </a:t>
            </a:r>
            <a:r>
              <a:rPr lang="en-US" sz="2600" err="1"/>
              <a:t>klienta</a:t>
            </a:r>
            <a:r>
              <a:rPr lang="en-US" sz="2600"/>
              <a:t> RDP </a:t>
            </a:r>
            <a:r>
              <a:rPr lang="en-US" sz="2600" err="1"/>
              <a:t>na</a:t>
            </a:r>
            <a:r>
              <a:rPr lang="en-US" sz="2600"/>
              <a:t> </a:t>
            </a:r>
            <a:r>
              <a:rPr lang="en-US" sz="2600" err="1"/>
              <a:t>kilku</a:t>
            </a:r>
            <a:r>
              <a:rPr lang="en-US" sz="2600"/>
              <a:t> </a:t>
            </a:r>
            <a:r>
              <a:rPr lang="en-US" sz="2600" err="1"/>
              <a:t>stacjach</a:t>
            </a:r>
            <a:r>
              <a:rPr lang="en-US" sz="2600"/>
              <a:t> </a:t>
            </a:r>
            <a:r>
              <a:rPr lang="en-US" sz="2600" err="1"/>
              <a:t>roboczych</a:t>
            </a:r>
            <a:r>
              <a:rPr lang="en-US" sz="2600"/>
              <a:t> (</a:t>
            </a:r>
            <a:r>
              <a:rPr lang="en-US" sz="2600" err="1"/>
              <a:t>jednej</a:t>
            </a:r>
            <a:r>
              <a:rPr lang="en-US" sz="2600"/>
              <a:t> </a:t>
            </a:r>
            <a:r>
              <a:rPr lang="en-US" sz="2600" err="1"/>
              <a:t>osoby</a:t>
            </a:r>
            <a:r>
              <a:rPr lang="en-US" sz="2600"/>
              <a:t> z HR, </a:t>
            </a:r>
            <a:r>
              <a:rPr lang="en-US" sz="2600" err="1"/>
              <a:t>jednej</a:t>
            </a:r>
            <a:r>
              <a:rPr lang="en-US" sz="2600"/>
              <a:t> z </a:t>
            </a:r>
            <a:r>
              <a:rPr lang="en-US" sz="2600" err="1"/>
              <a:t>finansów</a:t>
            </a:r>
            <a:r>
              <a:rPr lang="en-US" sz="2600"/>
              <a:t>, </a:t>
            </a:r>
            <a:r>
              <a:rPr lang="en-US" sz="2600" err="1"/>
              <a:t>jedenego</a:t>
            </a:r>
            <a:r>
              <a:rPr lang="en-US" sz="2600"/>
              <a:t> </a:t>
            </a:r>
            <a:r>
              <a:rPr lang="en-US" sz="2600" err="1"/>
              <a:t>inżyniera</a:t>
            </a:r>
            <a:r>
              <a:rPr lang="en-US" sz="2600"/>
              <a:t>)</a:t>
            </a:r>
          </a:p>
          <a:p>
            <a:pPr marL="457200" indent="-457200">
              <a:buFont typeface="Arial" panose="020B0604020202020204" pitchFamily="34" charset="0"/>
              <a:buChar char="•"/>
            </a:pPr>
            <a:r>
              <a:rPr lang="en-US" sz="2600" err="1"/>
              <a:t>Samo</a:t>
            </a:r>
            <a:r>
              <a:rPr lang="en-US" sz="2600"/>
              <a:t> </a:t>
            </a:r>
            <a:r>
              <a:rPr lang="en-US" sz="2600" err="1"/>
              <a:t>narzędzie</a:t>
            </a:r>
            <a:r>
              <a:rPr lang="en-US" sz="2600"/>
              <a:t> </a:t>
            </a:r>
            <a:r>
              <a:rPr lang="en-US" sz="2600" err="1"/>
              <a:t>nie</a:t>
            </a:r>
            <a:r>
              <a:rPr lang="en-US" sz="2600"/>
              <a:t> jest </a:t>
            </a:r>
            <a:r>
              <a:rPr lang="en-US" sz="2600" err="1"/>
              <a:t>złośliwym</a:t>
            </a:r>
            <a:r>
              <a:rPr lang="en-US" sz="2600"/>
              <a:t> </a:t>
            </a:r>
            <a:r>
              <a:rPr lang="en-US" sz="2600" err="1"/>
              <a:t>oprogramowaniem</a:t>
            </a:r>
            <a:r>
              <a:rPr lang="en-US" sz="2600"/>
              <a:t> (0 </a:t>
            </a:r>
            <a:r>
              <a:rPr lang="en-US" sz="2600" err="1"/>
              <a:t>detekcji</a:t>
            </a:r>
            <a:r>
              <a:rPr lang="en-US" sz="2600"/>
              <a:t> </a:t>
            </a:r>
            <a:r>
              <a:rPr lang="en-US" sz="2600" err="1"/>
              <a:t>na</a:t>
            </a:r>
            <a:r>
              <a:rPr lang="en-US" sz="2600"/>
              <a:t> VirusTotal.com), </a:t>
            </a:r>
            <a:r>
              <a:rPr lang="en-US" sz="2600" err="1"/>
              <a:t>jednak</a:t>
            </a:r>
            <a:r>
              <a:rPr lang="en-US" sz="2600"/>
              <a:t> EDR </a:t>
            </a:r>
            <a:r>
              <a:rPr lang="en-US" sz="2600" err="1"/>
              <a:t>flaguje</a:t>
            </a:r>
            <a:r>
              <a:rPr lang="en-US" sz="2600"/>
              <a:t> je ze </a:t>
            </a:r>
            <a:r>
              <a:rPr lang="en-US" sz="2600" err="1"/>
              <a:t>względu</a:t>
            </a:r>
            <a:r>
              <a:rPr lang="en-US" sz="2600"/>
              <a:t> </a:t>
            </a:r>
            <a:r>
              <a:rPr lang="en-US" sz="2600" err="1"/>
              <a:t>na</a:t>
            </a:r>
            <a:r>
              <a:rPr lang="en-US" sz="2600"/>
              <a:t> </a:t>
            </a:r>
            <a:r>
              <a:rPr lang="en-US" sz="2600" err="1"/>
              <a:t>sposób</a:t>
            </a:r>
            <a:r>
              <a:rPr lang="en-US" sz="2600"/>
              <a:t> </a:t>
            </a:r>
            <a:r>
              <a:rPr lang="en-US" sz="2600" err="1"/>
              <a:t>jego</a:t>
            </a:r>
            <a:r>
              <a:rPr lang="en-US" sz="2600"/>
              <a:t> </a:t>
            </a:r>
            <a:r>
              <a:rPr lang="en-US" sz="2600" err="1"/>
              <a:t>użycia</a:t>
            </a:r>
            <a:r>
              <a:rPr lang="en-US" sz="2600"/>
              <a:t>, </a:t>
            </a:r>
            <a:r>
              <a:rPr lang="en-US" sz="2600" err="1"/>
              <a:t>sugerujący</a:t>
            </a:r>
            <a:r>
              <a:rPr lang="en-US" sz="2600"/>
              <a:t> </a:t>
            </a:r>
            <a:r>
              <a:rPr lang="en-US" sz="2600" err="1"/>
              <a:t>wykorzystanie</a:t>
            </a:r>
            <a:r>
              <a:rPr lang="en-US" sz="2600"/>
              <a:t> go </a:t>
            </a:r>
            <a:r>
              <a:rPr lang="en-US" sz="2600" err="1"/>
              <a:t>jako</a:t>
            </a:r>
            <a:r>
              <a:rPr lang="en-US" sz="2600"/>
              <a:t> RAT (Remote Administration Tool)</a:t>
            </a:r>
          </a:p>
          <a:p>
            <a:pPr marL="457200" indent="-457200">
              <a:buFont typeface="Arial" panose="020B0604020202020204" pitchFamily="34" charset="0"/>
              <a:buChar char="•"/>
            </a:pPr>
            <a:r>
              <a:rPr lang="en-US" sz="2600"/>
              <a:t>Sam </a:t>
            </a:r>
            <a:r>
              <a:rPr lang="en-US" sz="2600" err="1"/>
              <a:t>fakt</a:t>
            </a:r>
            <a:r>
              <a:rPr lang="en-US" sz="2600"/>
              <a:t>, </a:t>
            </a:r>
            <a:r>
              <a:rPr lang="en-US" sz="2600" err="1"/>
              <a:t>że</a:t>
            </a:r>
            <a:r>
              <a:rPr lang="en-US" sz="2600"/>
              <a:t> </a:t>
            </a:r>
            <a:r>
              <a:rPr lang="en-US" sz="2600" b="1" err="1"/>
              <a:t>plik</a:t>
            </a:r>
            <a:r>
              <a:rPr lang="en-US" sz="2600" b="1"/>
              <a:t> </a:t>
            </a:r>
            <a:r>
              <a:rPr lang="en-US" sz="2600" b="1" err="1"/>
              <a:t>pojawił</a:t>
            </a:r>
            <a:r>
              <a:rPr lang="en-US" sz="2600" b="1"/>
              <a:t> </a:t>
            </a:r>
            <a:r>
              <a:rPr lang="en-US" sz="2600" b="1" err="1"/>
              <a:t>się</a:t>
            </a:r>
            <a:r>
              <a:rPr lang="en-US" sz="2600" b="1"/>
              <a:t> w </a:t>
            </a:r>
            <a:r>
              <a:rPr lang="en-US" sz="2600" b="1" err="1"/>
              <a:t>zbliżonym</a:t>
            </a:r>
            <a:r>
              <a:rPr lang="en-US" sz="2600" b="1"/>
              <a:t> </a:t>
            </a:r>
            <a:r>
              <a:rPr lang="en-US" sz="2600" b="1" err="1"/>
              <a:t>czasie</a:t>
            </a:r>
            <a:r>
              <a:rPr lang="en-US" sz="2600" b="1"/>
              <a:t> </a:t>
            </a:r>
            <a:r>
              <a:rPr lang="en-US" sz="2600" b="1" err="1"/>
              <a:t>na</a:t>
            </a:r>
            <a:r>
              <a:rPr lang="en-US" sz="2600" b="1"/>
              <a:t> </a:t>
            </a:r>
            <a:r>
              <a:rPr lang="en-US" sz="2600" b="1" err="1"/>
              <a:t>kilku</a:t>
            </a:r>
            <a:r>
              <a:rPr lang="en-US" sz="2600" b="1"/>
              <a:t> </a:t>
            </a:r>
            <a:r>
              <a:rPr lang="en-US" sz="2600" b="1" err="1"/>
              <a:t>różnych</a:t>
            </a:r>
            <a:r>
              <a:rPr lang="en-US" sz="2600" b="1"/>
              <a:t> </a:t>
            </a:r>
            <a:r>
              <a:rPr lang="en-US" sz="2600" b="1" err="1"/>
              <a:t>systemach</a:t>
            </a:r>
            <a:r>
              <a:rPr lang="en-US" sz="2600" b="1"/>
              <a:t> </a:t>
            </a:r>
            <a:r>
              <a:rPr lang="en-US" sz="2600" b="1" err="1"/>
              <a:t>należących</a:t>
            </a:r>
            <a:r>
              <a:rPr lang="en-US" sz="2600" b="1"/>
              <a:t> do </a:t>
            </a:r>
            <a:r>
              <a:rPr lang="en-US" sz="2600" b="1" err="1"/>
              <a:t>osób</a:t>
            </a:r>
            <a:r>
              <a:rPr lang="en-US" sz="2600" b="1"/>
              <a:t> z </a:t>
            </a:r>
            <a:r>
              <a:rPr lang="en-US" sz="2600" b="1" err="1"/>
              <a:t>różnych</a:t>
            </a:r>
            <a:r>
              <a:rPr lang="en-US" sz="2600" b="1"/>
              <a:t> </a:t>
            </a:r>
            <a:r>
              <a:rPr lang="en-US" sz="2600" b="1" err="1"/>
              <a:t>zespołów</a:t>
            </a:r>
            <a:r>
              <a:rPr lang="en-US" sz="2600" b="1"/>
              <a:t> </a:t>
            </a:r>
            <a:r>
              <a:rPr lang="en-US" sz="2600" b="1" err="1"/>
              <a:t>i</a:t>
            </a:r>
            <a:r>
              <a:rPr lang="en-US" sz="2600" b="1"/>
              <a:t> </a:t>
            </a:r>
            <a:r>
              <a:rPr lang="en-US" sz="2600" b="1" err="1"/>
              <a:t>różnych</a:t>
            </a:r>
            <a:r>
              <a:rPr lang="en-US" sz="2600" b="1"/>
              <a:t> </a:t>
            </a:r>
            <a:r>
              <a:rPr lang="en-US" sz="2600" b="1" err="1"/>
              <a:t>specjalizacji</a:t>
            </a:r>
            <a:r>
              <a:rPr lang="en-US" sz="2600" b="1"/>
              <a:t>, jest </a:t>
            </a:r>
            <a:r>
              <a:rPr lang="en-US" sz="2600" b="1" err="1"/>
              <a:t>bardzo</a:t>
            </a:r>
            <a:r>
              <a:rPr lang="en-US" sz="2600" b="1"/>
              <a:t> </a:t>
            </a:r>
            <a:r>
              <a:rPr lang="en-US" sz="2600" b="1" err="1"/>
              <a:t>mocną</a:t>
            </a:r>
            <a:r>
              <a:rPr lang="en-US" sz="2600" b="1"/>
              <a:t> </a:t>
            </a:r>
            <a:r>
              <a:rPr lang="en-US" sz="2600" b="1" err="1"/>
              <a:t>przesłanką</a:t>
            </a:r>
            <a:r>
              <a:rPr lang="en-US" sz="2600" b="1"/>
              <a:t> do </a:t>
            </a:r>
            <a:r>
              <a:rPr lang="en-US" sz="2600" b="1" err="1"/>
              <a:t>sklasyfikowania</a:t>
            </a:r>
            <a:r>
              <a:rPr lang="en-US" sz="2600" b="1"/>
              <a:t> </a:t>
            </a:r>
            <a:r>
              <a:rPr lang="en-US" sz="2600" b="1" err="1"/>
              <a:t>jako</a:t>
            </a:r>
            <a:r>
              <a:rPr lang="en-US" sz="2600" b="1"/>
              <a:t> </a:t>
            </a:r>
            <a:r>
              <a:rPr lang="en-US" sz="2600" b="1" err="1"/>
              <a:t>poważny</a:t>
            </a:r>
            <a:r>
              <a:rPr lang="en-US" sz="2600" b="1"/>
              <a:t> </a:t>
            </a:r>
            <a:r>
              <a:rPr lang="en-US" sz="2600" b="1" err="1"/>
              <a:t>incydent</a:t>
            </a:r>
            <a:endParaRPr lang="en-US" sz="2600" b="1"/>
          </a:p>
        </p:txBody>
      </p:sp>
    </p:spTree>
    <p:extLst>
      <p:ext uri="{BB962C8B-B14F-4D97-AF65-F5344CB8AC3E}">
        <p14:creationId xmlns:p14="http://schemas.microsoft.com/office/powerpoint/2010/main" val="4106124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#3 -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86062" cy="5293757"/>
          </a:xfrm>
          <a:prstGeom prst="rect">
            <a:avLst/>
          </a:prstGeom>
          <a:noFill/>
        </p:spPr>
        <p:txBody>
          <a:bodyPr wrap="square" rtlCol="0">
            <a:spAutoFit/>
          </a:bodyPr>
          <a:lstStyle/>
          <a:p>
            <a:pPr marL="457200" indent="-457200">
              <a:buFont typeface="Arial" panose="020B0604020202020204" pitchFamily="34" charset="0"/>
              <a:buChar char="•"/>
            </a:pPr>
            <a:r>
              <a:rPr lang="en-US" sz="2600" err="1"/>
              <a:t>Zgłoszony</a:t>
            </a:r>
            <a:r>
              <a:rPr lang="en-US" sz="2600"/>
              <a:t> </a:t>
            </a:r>
            <a:r>
              <a:rPr lang="en-US" sz="2600" err="1"/>
              <a:t>zostałe</a:t>
            </a:r>
            <a:r>
              <a:rPr lang="en-US" sz="2600"/>
              <a:t> </a:t>
            </a:r>
            <a:r>
              <a:rPr lang="en-US" sz="2600" err="1"/>
              <a:t>potencjalny</a:t>
            </a:r>
            <a:r>
              <a:rPr lang="en-US" sz="2600"/>
              <a:t> </a:t>
            </a:r>
            <a:r>
              <a:rPr lang="en-US" sz="2600" err="1"/>
              <a:t>atak</a:t>
            </a:r>
            <a:r>
              <a:rPr lang="en-US" sz="2600"/>
              <a:t> </a:t>
            </a:r>
            <a:r>
              <a:rPr lang="en-US" sz="2600" err="1"/>
              <a:t>phishingowy</a:t>
            </a:r>
            <a:endParaRPr lang="en-US" sz="2600"/>
          </a:p>
          <a:p>
            <a:pPr marL="457200" indent="-457200">
              <a:buFont typeface="Arial" panose="020B0604020202020204" pitchFamily="34" charset="0"/>
              <a:buChar char="•"/>
            </a:pPr>
            <a:r>
              <a:rPr lang="en-US" sz="2600"/>
              <a:t>Do </a:t>
            </a:r>
            <a:r>
              <a:rPr lang="en-US" sz="2600" err="1"/>
              <a:t>zgłoszenia</a:t>
            </a:r>
            <a:r>
              <a:rPr lang="en-US" sz="2600"/>
              <a:t> </a:t>
            </a:r>
            <a:r>
              <a:rPr lang="en-US" sz="2600" err="1"/>
              <a:t>załączony</a:t>
            </a:r>
            <a:r>
              <a:rPr lang="en-US" sz="2600"/>
              <a:t> </a:t>
            </a:r>
            <a:r>
              <a:rPr lang="en-US" sz="2600" err="1"/>
              <a:t>zostaje</a:t>
            </a:r>
            <a:r>
              <a:rPr lang="en-US" sz="2600"/>
              <a:t> </a:t>
            </a:r>
            <a:r>
              <a:rPr lang="en-US" sz="2600" err="1"/>
              <a:t>przykładowy</a:t>
            </a:r>
            <a:r>
              <a:rPr lang="en-US" sz="2600"/>
              <a:t> </a:t>
            </a:r>
            <a:r>
              <a:rPr lang="en-US" sz="2600" err="1"/>
              <a:t>podejrzany</a:t>
            </a:r>
            <a:r>
              <a:rPr lang="en-US" sz="2600"/>
              <a:t> email</a:t>
            </a:r>
          </a:p>
          <a:p>
            <a:pPr marL="457200" indent="-457200">
              <a:buFont typeface="Arial" panose="020B0604020202020204" pitchFamily="34" charset="0"/>
              <a:buChar char="•"/>
            </a:pPr>
            <a:r>
              <a:rPr lang="en-US" sz="2600" err="1"/>
              <a:t>Załóżmy</a:t>
            </a:r>
            <a:r>
              <a:rPr lang="en-US" sz="2600"/>
              <a:t>, </a:t>
            </a:r>
            <a:r>
              <a:rPr lang="en-US" sz="2600" err="1"/>
              <a:t>że</a:t>
            </a:r>
            <a:r>
              <a:rPr lang="en-US" sz="2600"/>
              <a:t> </a:t>
            </a:r>
            <a:r>
              <a:rPr lang="en-US" sz="2600" err="1"/>
              <a:t>pracujemy</a:t>
            </a:r>
            <a:r>
              <a:rPr lang="en-US" sz="2600"/>
              <a:t> w SOC </a:t>
            </a:r>
            <a:r>
              <a:rPr lang="en-US" sz="2600" err="1"/>
              <a:t>Politechniki</a:t>
            </a:r>
            <a:r>
              <a:rPr lang="en-US" sz="2600"/>
              <a:t> </a:t>
            </a:r>
            <a:r>
              <a:rPr lang="en-US" sz="2600" err="1"/>
              <a:t>Opolskiej</a:t>
            </a:r>
            <a:r>
              <a:rPr lang="en-US" sz="2600"/>
              <a:t> (</a:t>
            </a:r>
            <a:r>
              <a:rPr lang="en-US" sz="2600" err="1"/>
              <a:t>gdzie</a:t>
            </a:r>
            <a:r>
              <a:rPr lang="en-US" sz="2600"/>
              <a:t> </a:t>
            </a:r>
            <a:r>
              <a:rPr lang="en-US" sz="2600" err="1"/>
              <a:t>główną</a:t>
            </a:r>
            <a:r>
              <a:rPr lang="en-US" sz="2600"/>
              <a:t> </a:t>
            </a:r>
            <a:r>
              <a:rPr lang="en-US" sz="2600" err="1"/>
              <a:t>domeną</a:t>
            </a:r>
            <a:r>
              <a:rPr lang="en-US" sz="2600"/>
              <a:t> jest </a:t>
            </a:r>
            <a:r>
              <a:rPr lang="en-US" sz="2600" i="1"/>
              <a:t>po.edu.pl</a:t>
            </a:r>
            <a:r>
              <a:rPr lang="en-US" sz="2600"/>
              <a:t>)</a:t>
            </a:r>
          </a:p>
          <a:p>
            <a:pPr marL="457200" indent="-457200">
              <a:buFont typeface="Arial" panose="020B0604020202020204" pitchFamily="34" charset="0"/>
              <a:buChar char="•"/>
            </a:pPr>
            <a:r>
              <a:rPr lang="en-US" sz="2600"/>
              <a:t>Email </a:t>
            </a:r>
            <a:r>
              <a:rPr lang="en-US" sz="2600" err="1"/>
              <a:t>został</a:t>
            </a:r>
            <a:r>
              <a:rPr lang="en-US" sz="2600"/>
              <a:t> </a:t>
            </a:r>
            <a:r>
              <a:rPr lang="en-US" sz="2600" err="1"/>
              <a:t>nadany</a:t>
            </a:r>
            <a:r>
              <a:rPr lang="en-US" sz="2600"/>
              <a:t> z </a:t>
            </a:r>
            <a:r>
              <a:rPr lang="en-US" sz="2600" err="1"/>
              <a:t>adresu</a:t>
            </a:r>
            <a:r>
              <a:rPr lang="en-US" sz="2600"/>
              <a:t>  sekretariat@po.eclu.pl</a:t>
            </a:r>
          </a:p>
          <a:p>
            <a:pPr marL="457200" indent="-457200">
              <a:buFont typeface="Arial" panose="020B0604020202020204" pitchFamily="34" charset="0"/>
              <a:buChar char="•"/>
            </a:pPr>
            <a:r>
              <a:rPr lang="en-US" sz="2600"/>
              <a:t>W </a:t>
            </a:r>
            <a:r>
              <a:rPr lang="en-US" sz="2600" err="1"/>
              <a:t>treści</a:t>
            </a:r>
            <a:r>
              <a:rPr lang="en-US" sz="2600"/>
              <a:t> </a:t>
            </a:r>
            <a:r>
              <a:rPr lang="en-US" sz="2600" err="1"/>
              <a:t>maila</a:t>
            </a:r>
            <a:r>
              <a:rPr lang="en-US" sz="2600"/>
              <a:t> </a:t>
            </a:r>
            <a:r>
              <a:rPr lang="en-US" sz="2600" err="1"/>
              <a:t>widnieje</a:t>
            </a:r>
            <a:r>
              <a:rPr lang="en-US" sz="2600"/>
              <a:t> </a:t>
            </a:r>
            <a:r>
              <a:rPr lang="en-US" sz="2600" err="1"/>
              <a:t>prośba</a:t>
            </a:r>
            <a:r>
              <a:rPr lang="en-US" sz="2600"/>
              <a:t> o </a:t>
            </a:r>
            <a:r>
              <a:rPr lang="en-US" sz="2600" err="1"/>
              <a:t>odwiedzenie</a:t>
            </a:r>
            <a:r>
              <a:rPr lang="en-US" sz="2600"/>
              <a:t> </a:t>
            </a:r>
            <a:r>
              <a:rPr lang="en-US" sz="2600" err="1"/>
              <a:t>strony</a:t>
            </a:r>
            <a:r>
              <a:rPr lang="en-US" sz="2600"/>
              <a:t> https://ankieta.po.eclu.pl/ </a:t>
            </a:r>
            <a:r>
              <a:rPr lang="en-US" sz="2600" err="1"/>
              <a:t>i</a:t>
            </a:r>
            <a:r>
              <a:rPr lang="en-US" sz="2600"/>
              <a:t> </a:t>
            </a:r>
            <a:r>
              <a:rPr lang="en-US" sz="2600" err="1"/>
              <a:t>wypełnienie</a:t>
            </a:r>
            <a:r>
              <a:rPr lang="en-US" sz="2600"/>
              <a:t> </a:t>
            </a:r>
            <a:r>
              <a:rPr lang="en-US" sz="2600" err="1"/>
              <a:t>ankiety</a:t>
            </a:r>
            <a:r>
              <a:rPr lang="en-US" sz="2600"/>
              <a:t> </a:t>
            </a:r>
            <a:r>
              <a:rPr lang="en-US" sz="2600" err="1"/>
              <a:t>odnośnie</a:t>
            </a:r>
            <a:r>
              <a:rPr lang="en-US" sz="2600"/>
              <a:t> </a:t>
            </a:r>
            <a:r>
              <a:rPr lang="en-US" sz="2600" err="1"/>
              <a:t>indywidualnej</a:t>
            </a:r>
            <a:r>
              <a:rPr lang="en-US" sz="2600"/>
              <a:t> </a:t>
            </a:r>
            <a:r>
              <a:rPr lang="en-US" sz="2600" err="1"/>
              <a:t>oceny</a:t>
            </a:r>
            <a:r>
              <a:rPr lang="en-US" sz="2600"/>
              <a:t> </a:t>
            </a:r>
            <a:r>
              <a:rPr lang="en-US" sz="2600" err="1"/>
              <a:t>stopnia</a:t>
            </a:r>
            <a:r>
              <a:rPr lang="en-US" sz="2600"/>
              <a:t> </a:t>
            </a:r>
            <a:r>
              <a:rPr lang="en-US" sz="2600" err="1"/>
              <a:t>ryzyka</a:t>
            </a:r>
            <a:r>
              <a:rPr lang="en-US" sz="2600"/>
              <a:t> </a:t>
            </a:r>
            <a:r>
              <a:rPr lang="en-US" sz="2600" err="1"/>
              <a:t>związanego</a:t>
            </a:r>
            <a:r>
              <a:rPr lang="en-US" sz="2600"/>
              <a:t> z </a:t>
            </a:r>
            <a:r>
              <a:rPr lang="en-US" sz="2600" err="1"/>
              <a:t>wznowieniem</a:t>
            </a:r>
            <a:r>
              <a:rPr lang="en-US" sz="2600"/>
              <a:t> </a:t>
            </a:r>
            <a:r>
              <a:rPr lang="en-US" sz="2600" err="1"/>
              <a:t>zajęć</a:t>
            </a:r>
            <a:r>
              <a:rPr lang="en-US" sz="2600"/>
              <a:t> w </a:t>
            </a:r>
            <a:r>
              <a:rPr lang="en-US" sz="2600" err="1"/>
              <a:t>tradycyjnej</a:t>
            </a:r>
            <a:r>
              <a:rPr lang="en-US" sz="2600"/>
              <a:t> </a:t>
            </a:r>
            <a:r>
              <a:rPr lang="en-US" sz="2600" err="1"/>
              <a:t>formie</a:t>
            </a:r>
            <a:r>
              <a:rPr lang="en-US" sz="2600"/>
              <a:t> (w ramach powrotu do normalności w związku z COVID-19)</a:t>
            </a:r>
          </a:p>
          <a:p>
            <a:pPr marL="457200" indent="-457200">
              <a:buFont typeface="Arial" panose="020B0604020202020204" pitchFamily="34" charset="0"/>
              <a:buChar char="•"/>
            </a:pPr>
            <a:r>
              <a:rPr lang="en-US" sz="2600"/>
              <a:t>Sam </a:t>
            </a:r>
            <a:r>
              <a:rPr lang="en-US" sz="2600" err="1"/>
              <a:t>fakt</a:t>
            </a:r>
            <a:r>
              <a:rPr lang="en-US" sz="2600"/>
              <a:t>, </a:t>
            </a:r>
            <a:r>
              <a:rPr lang="en-US" sz="2600" err="1"/>
              <a:t>że</a:t>
            </a:r>
            <a:r>
              <a:rPr lang="en-US" sz="2600"/>
              <a:t> </a:t>
            </a:r>
            <a:r>
              <a:rPr lang="en-US" sz="2600" err="1"/>
              <a:t>zarówno</a:t>
            </a:r>
            <a:r>
              <a:rPr lang="en-US" sz="2600"/>
              <a:t> </a:t>
            </a:r>
            <a:r>
              <a:rPr lang="en-US" sz="2600" err="1"/>
              <a:t>domena</a:t>
            </a:r>
            <a:r>
              <a:rPr lang="en-US" sz="2600"/>
              <a:t> </a:t>
            </a:r>
            <a:r>
              <a:rPr lang="en-US" sz="2600" err="1"/>
              <a:t>nadawcza</a:t>
            </a:r>
            <a:r>
              <a:rPr lang="en-US" sz="2600"/>
              <a:t> </a:t>
            </a:r>
            <a:r>
              <a:rPr lang="en-US" sz="2600" err="1"/>
              <a:t>jak</a:t>
            </a:r>
            <a:r>
              <a:rPr lang="en-US" sz="2600"/>
              <a:t> </a:t>
            </a:r>
            <a:r>
              <a:rPr lang="en-US" sz="2600" err="1"/>
              <a:t>i</a:t>
            </a:r>
            <a:r>
              <a:rPr lang="en-US" sz="2600"/>
              <a:t> </a:t>
            </a:r>
            <a:r>
              <a:rPr lang="en-US" sz="2600" err="1"/>
              <a:t>domena</a:t>
            </a:r>
            <a:r>
              <a:rPr lang="en-US" sz="2600"/>
              <a:t> </a:t>
            </a:r>
            <a:r>
              <a:rPr lang="en-US" sz="2600" err="1"/>
              <a:t>hostująca</a:t>
            </a:r>
            <a:r>
              <a:rPr lang="en-US" sz="2600"/>
              <a:t> </a:t>
            </a:r>
            <a:r>
              <a:rPr lang="en-US" sz="2600" err="1"/>
              <a:t>ankietę</a:t>
            </a:r>
            <a:r>
              <a:rPr lang="en-US" sz="2600"/>
              <a:t> to </a:t>
            </a:r>
            <a:r>
              <a:rPr lang="en-US" sz="2600" i="1"/>
              <a:t>po.e</a:t>
            </a:r>
            <a:r>
              <a:rPr lang="en-US" sz="2600" b="1" i="1"/>
              <a:t>cl</a:t>
            </a:r>
            <a:r>
              <a:rPr lang="en-US" sz="2600" i="1"/>
              <a:t>u.pl</a:t>
            </a:r>
            <a:r>
              <a:rPr lang="en-US" sz="2600"/>
              <a:t>, a </a:t>
            </a:r>
            <a:r>
              <a:rPr lang="en-US" sz="2600" err="1"/>
              <a:t>nie</a:t>
            </a:r>
            <a:r>
              <a:rPr lang="en-US" sz="2600"/>
              <a:t> </a:t>
            </a:r>
            <a:r>
              <a:rPr lang="en-US" sz="2600" i="1"/>
              <a:t>po.e</a:t>
            </a:r>
            <a:r>
              <a:rPr lang="en-US" sz="2600" b="1" i="1"/>
              <a:t>d</a:t>
            </a:r>
            <a:r>
              <a:rPr lang="en-US" sz="2600" i="1"/>
              <a:t>u.pl</a:t>
            </a:r>
            <a:r>
              <a:rPr lang="en-US" sz="2600"/>
              <a:t>, </a:t>
            </a:r>
            <a:r>
              <a:rPr lang="en-US" sz="2600" err="1"/>
              <a:t>świadczy</a:t>
            </a:r>
            <a:r>
              <a:rPr lang="en-US" sz="2600"/>
              <a:t> o </a:t>
            </a:r>
            <a:r>
              <a:rPr lang="en-US" sz="2600" err="1"/>
              <a:t>ataku</a:t>
            </a:r>
            <a:r>
              <a:rPr lang="en-US" sz="2600"/>
              <a:t> </a:t>
            </a:r>
            <a:r>
              <a:rPr lang="en-US" sz="2600" err="1"/>
              <a:t>phishingowym</a:t>
            </a:r>
            <a:r>
              <a:rPr lang="en-US" sz="2600"/>
              <a:t> (</a:t>
            </a:r>
            <a:r>
              <a:rPr lang="en-US" sz="2600" err="1"/>
              <a:t>incydent</a:t>
            </a:r>
            <a:r>
              <a:rPr lang="en-US" sz="2600"/>
              <a:t> </a:t>
            </a:r>
            <a:r>
              <a:rPr lang="en-US" sz="2600" err="1"/>
              <a:t>dla</a:t>
            </a:r>
            <a:r>
              <a:rPr lang="en-US" sz="2600"/>
              <a:t> CIRT!)</a:t>
            </a:r>
          </a:p>
          <a:p>
            <a:pPr marL="457200" indent="-457200">
              <a:buFont typeface="Arial" panose="020B0604020202020204" pitchFamily="34" charset="0"/>
              <a:buChar char="•"/>
            </a:pPr>
            <a:r>
              <a:rPr lang="en-US" sz="2600"/>
              <a:t>(</a:t>
            </a:r>
            <a:r>
              <a:rPr lang="en-US" sz="2600" err="1"/>
              <a:t>ważniejszą</a:t>
            </a:r>
            <a:r>
              <a:rPr lang="en-US" sz="2600"/>
              <a:t> </a:t>
            </a:r>
            <a:r>
              <a:rPr lang="en-US" sz="2600" err="1"/>
              <a:t>rolę</a:t>
            </a:r>
            <a:r>
              <a:rPr lang="en-US" sz="2600"/>
              <a:t> </a:t>
            </a:r>
            <a:r>
              <a:rPr lang="en-US" sz="2600" err="1"/>
              <a:t>odgrywa</a:t>
            </a:r>
            <a:r>
              <a:rPr lang="en-US" sz="2600"/>
              <a:t> </a:t>
            </a:r>
            <a:r>
              <a:rPr lang="en-US" sz="2600" err="1"/>
              <a:t>tutaj</a:t>
            </a:r>
            <a:r>
              <a:rPr lang="en-US" sz="2600"/>
              <a:t> </a:t>
            </a:r>
            <a:r>
              <a:rPr lang="en-US" sz="2600" err="1"/>
              <a:t>domena</a:t>
            </a:r>
            <a:r>
              <a:rPr lang="en-US" sz="2600"/>
              <a:t>, </a:t>
            </a:r>
            <a:r>
              <a:rPr lang="en-US" sz="2600" err="1"/>
              <a:t>na</a:t>
            </a:r>
            <a:r>
              <a:rPr lang="en-US" sz="2600"/>
              <a:t> </a:t>
            </a:r>
            <a:r>
              <a:rPr lang="en-US" sz="2600" err="1"/>
              <a:t>którą</a:t>
            </a:r>
            <a:r>
              <a:rPr lang="en-US" sz="2600"/>
              <a:t> </a:t>
            </a:r>
            <a:r>
              <a:rPr lang="en-US" sz="2600" err="1"/>
              <a:t>wskazuje</a:t>
            </a:r>
            <a:r>
              <a:rPr lang="en-US" sz="2600"/>
              <a:t> link, </a:t>
            </a:r>
            <a:r>
              <a:rPr lang="en-US" sz="2600" err="1"/>
              <a:t>domena</a:t>
            </a:r>
            <a:r>
              <a:rPr lang="en-US" sz="2600"/>
              <a:t> </a:t>
            </a:r>
            <a:r>
              <a:rPr lang="en-US" sz="2600" err="1"/>
              <a:t>nadawcza</a:t>
            </a:r>
            <a:r>
              <a:rPr lang="en-US" sz="2600"/>
              <a:t> w </a:t>
            </a:r>
            <a:r>
              <a:rPr lang="en-US" sz="2600" err="1"/>
              <a:t>adresie</a:t>
            </a:r>
            <a:r>
              <a:rPr lang="en-US" sz="2600"/>
              <a:t> email </a:t>
            </a:r>
            <a:r>
              <a:rPr lang="en-US" sz="2600" err="1"/>
              <a:t>może</a:t>
            </a:r>
            <a:r>
              <a:rPr lang="en-US" sz="2600"/>
              <a:t> </a:t>
            </a:r>
            <a:r>
              <a:rPr lang="en-US" sz="2600" err="1"/>
              <a:t>być</a:t>
            </a:r>
            <a:r>
              <a:rPr lang="en-US" sz="2600"/>
              <a:t> </a:t>
            </a:r>
            <a:r>
              <a:rPr lang="en-US" sz="2600" err="1"/>
              <a:t>sfałszowana</a:t>
            </a:r>
            <a:r>
              <a:rPr lang="en-US" sz="2600"/>
              <a:t>  - </a:t>
            </a:r>
            <a:r>
              <a:rPr lang="en-US" sz="2600" err="1"/>
              <a:t>tzw</a:t>
            </a:r>
            <a:r>
              <a:rPr lang="en-US" sz="2600"/>
              <a:t>. spoofing)</a:t>
            </a:r>
          </a:p>
        </p:txBody>
      </p:sp>
    </p:spTree>
    <p:extLst>
      <p:ext uri="{BB962C8B-B14F-4D97-AF65-F5344CB8AC3E}">
        <p14:creationId xmlns:p14="http://schemas.microsoft.com/office/powerpoint/2010/main" val="403745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3. Containment</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4247317"/>
          </a:xfrm>
          <a:prstGeom prst="rect">
            <a:avLst/>
          </a:prstGeom>
          <a:noFill/>
        </p:spPr>
        <p:txBody>
          <a:bodyPr wrap="square" rtlCol="0">
            <a:spAutoFit/>
          </a:bodyPr>
          <a:lstStyle/>
          <a:p>
            <a:pPr marL="457200" indent="-457200">
              <a:buFont typeface="Arial" panose="020B0604020202020204" pitchFamily="34" charset="0"/>
              <a:buChar char="•"/>
            </a:pPr>
            <a:r>
              <a:rPr lang="en-US" sz="3000" err="1"/>
              <a:t>Głównym</a:t>
            </a:r>
            <a:r>
              <a:rPr lang="en-US" sz="3000"/>
              <a:t> </a:t>
            </a:r>
            <a:r>
              <a:rPr lang="en-US" sz="3000" err="1"/>
              <a:t>celem</a:t>
            </a:r>
            <a:r>
              <a:rPr lang="en-US" sz="3000"/>
              <a:t> </a:t>
            </a:r>
            <a:r>
              <a:rPr lang="en-US" sz="3000" err="1"/>
              <a:t>tej</a:t>
            </a:r>
            <a:r>
              <a:rPr lang="en-US" sz="3000"/>
              <a:t> </a:t>
            </a:r>
            <a:r>
              <a:rPr lang="en-US" sz="3000" err="1"/>
              <a:t>fazy</a:t>
            </a:r>
            <a:r>
              <a:rPr lang="en-US" sz="3000"/>
              <a:t> jest </a:t>
            </a:r>
            <a:r>
              <a:rPr lang="en-US" sz="3000" err="1"/>
              <a:t>powstrzymanie</a:t>
            </a:r>
            <a:r>
              <a:rPr lang="en-US" sz="3000"/>
              <a:t> </a:t>
            </a:r>
            <a:r>
              <a:rPr lang="en-US" sz="3000" err="1"/>
              <a:t>incydentu</a:t>
            </a:r>
            <a:endParaRPr lang="en-US" sz="3000"/>
          </a:p>
          <a:p>
            <a:pPr marL="457200" indent="-457200">
              <a:buFont typeface="Arial" panose="020B0604020202020204" pitchFamily="34" charset="0"/>
              <a:buChar char="•"/>
            </a:pPr>
            <a:r>
              <a:rPr lang="en-US" sz="3000" err="1"/>
              <a:t>Przykłady</a:t>
            </a:r>
            <a:r>
              <a:rPr lang="en-US" sz="3000"/>
              <a:t>:</a:t>
            </a:r>
          </a:p>
          <a:p>
            <a:pPr marL="914400" lvl="1" indent="-457200">
              <a:buFont typeface="Arial" panose="020B0604020202020204" pitchFamily="34" charset="0"/>
              <a:buChar char="•"/>
            </a:pPr>
            <a:r>
              <a:rPr lang="en-US" sz="3000" err="1"/>
              <a:t>sieciowe</a:t>
            </a:r>
            <a:r>
              <a:rPr lang="en-US" sz="3000"/>
              <a:t> </a:t>
            </a:r>
            <a:r>
              <a:rPr lang="en-US" sz="3000" err="1"/>
              <a:t>odizolowanie</a:t>
            </a:r>
            <a:r>
              <a:rPr lang="en-US" sz="3000"/>
              <a:t> </a:t>
            </a:r>
            <a:r>
              <a:rPr lang="en-US" sz="3000" err="1"/>
              <a:t>skompromitowanych</a:t>
            </a:r>
            <a:r>
              <a:rPr lang="en-US" sz="3000"/>
              <a:t> </a:t>
            </a:r>
            <a:r>
              <a:rPr lang="en-US" sz="3000" err="1"/>
              <a:t>systemów</a:t>
            </a:r>
            <a:r>
              <a:rPr lang="en-US" sz="3000"/>
              <a:t> (by </a:t>
            </a:r>
            <a:r>
              <a:rPr lang="en-US" sz="3000" err="1"/>
              <a:t>powstrzymać</a:t>
            </a:r>
            <a:r>
              <a:rPr lang="en-US" sz="3000"/>
              <a:t> </a:t>
            </a:r>
            <a:r>
              <a:rPr lang="en-US" sz="3000" err="1"/>
              <a:t>ewentualny</a:t>
            </a:r>
            <a:r>
              <a:rPr lang="en-US" sz="3000"/>
              <a:t> lateral movement </a:t>
            </a:r>
            <a:r>
              <a:rPr lang="en-US" sz="3000" err="1"/>
              <a:t>jak</a:t>
            </a:r>
            <a:r>
              <a:rPr lang="en-US" sz="3000"/>
              <a:t> </a:t>
            </a:r>
            <a:r>
              <a:rPr lang="en-US" sz="3000" err="1"/>
              <a:t>również</a:t>
            </a:r>
            <a:r>
              <a:rPr lang="en-US" sz="3000"/>
              <a:t> command &amp; control)</a:t>
            </a:r>
          </a:p>
          <a:p>
            <a:pPr marL="914400" lvl="1" indent="-457200">
              <a:buFont typeface="Arial" panose="020B0604020202020204" pitchFamily="34" charset="0"/>
              <a:buChar char="•"/>
            </a:pPr>
            <a:r>
              <a:rPr lang="en-US" sz="3000" err="1"/>
              <a:t>przekierowanie</a:t>
            </a:r>
            <a:r>
              <a:rPr lang="en-US" sz="3000"/>
              <a:t> </a:t>
            </a:r>
            <a:r>
              <a:rPr lang="en-US" sz="3000" err="1"/>
              <a:t>aktualnego</a:t>
            </a:r>
            <a:r>
              <a:rPr lang="en-US" sz="3000"/>
              <a:t> </a:t>
            </a:r>
            <a:r>
              <a:rPr lang="en-US" sz="3000" err="1"/>
              <a:t>ruchu</a:t>
            </a:r>
            <a:r>
              <a:rPr lang="en-US" sz="3000"/>
              <a:t> </a:t>
            </a:r>
            <a:r>
              <a:rPr lang="en-US" sz="3000" err="1"/>
              <a:t>na</a:t>
            </a:r>
            <a:r>
              <a:rPr lang="en-US" sz="3000"/>
              <a:t> </a:t>
            </a:r>
            <a:r>
              <a:rPr lang="en-US" sz="3000" err="1"/>
              <a:t>zapasowy</a:t>
            </a:r>
            <a:r>
              <a:rPr lang="en-US" sz="3000"/>
              <a:t> </a:t>
            </a:r>
            <a:r>
              <a:rPr lang="en-US" sz="3000" err="1"/>
              <a:t>serwer</a:t>
            </a:r>
            <a:r>
              <a:rPr lang="en-US" sz="3000"/>
              <a:t> (po </a:t>
            </a:r>
            <a:r>
              <a:rPr lang="en-US" sz="3000" err="1"/>
              <a:t>uprzednim</a:t>
            </a:r>
            <a:r>
              <a:rPr lang="en-US" sz="3000"/>
              <a:t> </a:t>
            </a:r>
            <a:r>
              <a:rPr lang="en-US" sz="3000" err="1"/>
              <a:t>wdrożeniu</a:t>
            </a:r>
            <a:r>
              <a:rPr lang="en-US" sz="3000"/>
              <a:t> </a:t>
            </a:r>
            <a:r>
              <a:rPr lang="en-US" sz="3000" err="1"/>
              <a:t>takiego</a:t>
            </a:r>
            <a:r>
              <a:rPr lang="en-US" sz="3000"/>
              <a:t> </a:t>
            </a:r>
            <a:r>
              <a:rPr lang="en-US" sz="3000" err="1"/>
              <a:t>serwera</a:t>
            </a:r>
            <a:r>
              <a:rPr lang="en-US" sz="3000"/>
              <a:t>, </a:t>
            </a:r>
            <a:r>
              <a:rPr lang="en-US" sz="3000" err="1"/>
              <a:t>jeśli</a:t>
            </a:r>
            <a:r>
              <a:rPr lang="en-US" sz="3000"/>
              <a:t> </a:t>
            </a:r>
            <a:r>
              <a:rPr lang="en-US" sz="3000" err="1"/>
              <a:t>nie</a:t>
            </a:r>
            <a:r>
              <a:rPr lang="en-US" sz="3000"/>
              <a:t> </a:t>
            </a:r>
            <a:r>
              <a:rPr lang="en-US" sz="3000" err="1"/>
              <a:t>był</a:t>
            </a:r>
            <a:r>
              <a:rPr lang="en-US" sz="3000"/>
              <a:t> </a:t>
            </a:r>
            <a:r>
              <a:rPr lang="en-US" sz="3000" err="1"/>
              <a:t>przygotowany</a:t>
            </a:r>
            <a:r>
              <a:rPr lang="en-US" sz="3000"/>
              <a:t>)</a:t>
            </a:r>
          </a:p>
          <a:p>
            <a:pPr marL="914400" lvl="1" indent="-457200">
              <a:buFont typeface="Arial" panose="020B0604020202020204" pitchFamily="34" charset="0"/>
              <a:buChar char="•"/>
            </a:pPr>
            <a:r>
              <a:rPr lang="en-US" sz="3000" err="1"/>
              <a:t>wymuszenie</a:t>
            </a:r>
            <a:r>
              <a:rPr lang="en-US" sz="3000"/>
              <a:t> </a:t>
            </a:r>
            <a:r>
              <a:rPr lang="en-US" sz="3000" err="1"/>
              <a:t>zmiany</a:t>
            </a:r>
            <a:r>
              <a:rPr lang="en-US" sz="3000"/>
              <a:t> </a:t>
            </a:r>
            <a:r>
              <a:rPr lang="en-US" sz="3000" err="1"/>
              <a:t>haseł</a:t>
            </a:r>
            <a:r>
              <a:rPr lang="en-US" sz="3000"/>
              <a:t> </a:t>
            </a:r>
            <a:r>
              <a:rPr lang="en-US" sz="3000" err="1"/>
              <a:t>na</a:t>
            </a:r>
            <a:r>
              <a:rPr lang="en-US" sz="3000"/>
              <a:t> </a:t>
            </a:r>
            <a:r>
              <a:rPr lang="en-US" sz="3000" err="1"/>
              <a:t>wszystkich</a:t>
            </a:r>
            <a:r>
              <a:rPr lang="en-US" sz="3000"/>
              <a:t> </a:t>
            </a:r>
            <a:r>
              <a:rPr lang="en-US" sz="3000" err="1"/>
              <a:t>kontach</a:t>
            </a:r>
            <a:r>
              <a:rPr lang="en-US" sz="3000"/>
              <a:t> </a:t>
            </a:r>
            <a:r>
              <a:rPr lang="en-US" sz="3000" err="1"/>
              <a:t>użytkowników</a:t>
            </a:r>
            <a:r>
              <a:rPr lang="en-US" sz="3000"/>
              <a:t> </a:t>
            </a:r>
            <a:r>
              <a:rPr lang="en-US" sz="3000" err="1"/>
              <a:t>dotkniętych</a:t>
            </a:r>
            <a:r>
              <a:rPr lang="en-US" sz="3000"/>
              <a:t> </a:t>
            </a:r>
            <a:r>
              <a:rPr lang="en-US" sz="3000" err="1"/>
              <a:t>incydentem</a:t>
            </a:r>
            <a:endParaRPr lang="en-US" sz="3000"/>
          </a:p>
        </p:txBody>
      </p:sp>
    </p:spTree>
    <p:extLst>
      <p:ext uri="{BB962C8B-B14F-4D97-AF65-F5344CB8AC3E}">
        <p14:creationId xmlns:p14="http://schemas.microsoft.com/office/powerpoint/2010/main" val="328808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3. Containment</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2862322"/>
          </a:xfrm>
          <a:prstGeom prst="rect">
            <a:avLst/>
          </a:prstGeom>
          <a:noFill/>
        </p:spPr>
        <p:txBody>
          <a:bodyPr wrap="square" rtlCol="0">
            <a:spAutoFit/>
          </a:bodyPr>
          <a:lstStyle/>
          <a:p>
            <a:pPr marL="457200" indent="-457200">
              <a:buFont typeface="Arial" panose="020B0604020202020204" pitchFamily="34" charset="0"/>
              <a:buChar char="•"/>
            </a:pPr>
            <a:r>
              <a:rPr lang="en-US" sz="3600" err="1"/>
              <a:t>Tzw</a:t>
            </a:r>
            <a:r>
              <a:rPr lang="en-US" sz="3600"/>
              <a:t>. short-term containment to </a:t>
            </a:r>
            <a:r>
              <a:rPr lang="en-US" sz="3600" err="1"/>
              <a:t>pierwsza</a:t>
            </a:r>
            <a:r>
              <a:rPr lang="en-US" sz="3600"/>
              <a:t> </a:t>
            </a:r>
            <a:r>
              <a:rPr lang="en-US" sz="3600" err="1"/>
              <a:t>doraźna</a:t>
            </a:r>
            <a:r>
              <a:rPr lang="en-US" sz="3600"/>
              <a:t> </a:t>
            </a:r>
            <a:r>
              <a:rPr lang="en-US" sz="3600" err="1"/>
              <a:t>akcja</a:t>
            </a:r>
            <a:r>
              <a:rPr lang="en-US" sz="3600"/>
              <a:t> </a:t>
            </a:r>
            <a:r>
              <a:rPr lang="en-US" sz="3600" err="1"/>
              <a:t>przeprowadzona</a:t>
            </a:r>
            <a:r>
              <a:rPr lang="en-US" sz="3600"/>
              <a:t> w </a:t>
            </a:r>
            <a:r>
              <a:rPr lang="en-US" sz="3600" err="1"/>
              <a:t>celu</a:t>
            </a:r>
            <a:r>
              <a:rPr lang="en-US" sz="3600"/>
              <a:t> </a:t>
            </a:r>
            <a:r>
              <a:rPr lang="en-US" sz="3600" err="1"/>
              <a:t>redukcji</a:t>
            </a:r>
            <a:r>
              <a:rPr lang="en-US" sz="3600"/>
              <a:t> </a:t>
            </a:r>
            <a:r>
              <a:rPr lang="en-US" sz="3600" err="1"/>
              <a:t>szkód</a:t>
            </a:r>
            <a:endParaRPr lang="en-US" sz="3600"/>
          </a:p>
          <a:p>
            <a:pPr marL="457200" indent="-457200">
              <a:buFont typeface="Arial" panose="020B0604020202020204" pitchFamily="34" charset="0"/>
              <a:buChar char="•"/>
            </a:pPr>
            <a:r>
              <a:rPr lang="en-US" sz="3600" err="1"/>
              <a:t>Rozróżnienie</a:t>
            </a:r>
            <a:r>
              <a:rPr lang="en-US" sz="3600"/>
              <a:t> </a:t>
            </a:r>
            <a:r>
              <a:rPr lang="en-US" sz="3600" err="1"/>
              <a:t>na</a:t>
            </a:r>
            <a:r>
              <a:rPr lang="en-US" sz="3600"/>
              <a:t> short-term (</a:t>
            </a:r>
            <a:r>
              <a:rPr lang="en-US" sz="3600" err="1"/>
              <a:t>doraźny</a:t>
            </a:r>
            <a:r>
              <a:rPr lang="en-US" sz="3600"/>
              <a:t>) </a:t>
            </a:r>
            <a:r>
              <a:rPr lang="en-US" sz="3600" err="1"/>
              <a:t>i</a:t>
            </a:r>
            <a:r>
              <a:rPr lang="en-US" sz="3600"/>
              <a:t> long-term (</a:t>
            </a:r>
            <a:r>
              <a:rPr lang="en-US" sz="3600" err="1"/>
              <a:t>ostateczny</a:t>
            </a:r>
            <a:r>
              <a:rPr lang="en-US" sz="3600"/>
              <a:t>) containment  w </a:t>
            </a:r>
            <a:r>
              <a:rPr lang="en-US" sz="3600" err="1"/>
              <a:t>przypadku</a:t>
            </a:r>
            <a:r>
              <a:rPr lang="en-US" sz="3600"/>
              <a:t> </a:t>
            </a:r>
            <a:r>
              <a:rPr lang="en-US" sz="3600" err="1"/>
              <a:t>systemów</a:t>
            </a:r>
            <a:r>
              <a:rPr lang="en-US" sz="3600"/>
              <a:t> o </a:t>
            </a:r>
            <a:r>
              <a:rPr lang="en-US" sz="3600" err="1"/>
              <a:t>krytycznej</a:t>
            </a:r>
            <a:r>
              <a:rPr lang="en-US" sz="3600"/>
              <a:t> </a:t>
            </a:r>
            <a:r>
              <a:rPr lang="en-US" sz="3600" err="1"/>
              <a:t>dostępności</a:t>
            </a:r>
            <a:endParaRPr lang="en-US" sz="3600"/>
          </a:p>
        </p:txBody>
      </p:sp>
    </p:spTree>
    <p:extLst>
      <p:ext uri="{BB962C8B-B14F-4D97-AF65-F5344CB8AC3E}">
        <p14:creationId xmlns:p14="http://schemas.microsoft.com/office/powerpoint/2010/main" val="310979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4. Eradication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3693319"/>
          </a:xfrm>
          <a:prstGeom prst="rect">
            <a:avLst/>
          </a:prstGeom>
          <a:noFill/>
        </p:spPr>
        <p:txBody>
          <a:bodyPr wrap="square" rtlCol="0">
            <a:spAutoFit/>
          </a:bodyPr>
          <a:lstStyle/>
          <a:p>
            <a:pPr marL="457200" indent="-457200">
              <a:buFont typeface="Arial" panose="020B0604020202020204" pitchFamily="34" charset="0"/>
              <a:buChar char="•"/>
            </a:pPr>
            <a:r>
              <a:rPr lang="pl-PL" sz="2600"/>
              <a:t>Przywrócenie wszystkich skompromitowanych systemów (i innych zasobów) do stanu pierwotnego </a:t>
            </a:r>
          </a:p>
          <a:p>
            <a:pPr marL="914400" lvl="1" indent="-457200">
              <a:buFont typeface="Arial" panose="020B0604020202020204" pitchFamily="34" charset="0"/>
              <a:buChar char="•"/>
            </a:pPr>
            <a:r>
              <a:rPr lang="pl-PL" sz="2600"/>
              <a:t>przywrócenie z backupów/punktów przywracania</a:t>
            </a:r>
          </a:p>
          <a:p>
            <a:pPr marL="914400" lvl="1" indent="-457200">
              <a:buFont typeface="Arial" panose="020B0604020202020204" pitchFamily="34" charset="0"/>
              <a:buChar char="•"/>
            </a:pPr>
            <a:r>
              <a:rPr lang="pl-PL" sz="2600"/>
              <a:t>pełna instalacja od nowa (systemu operacyjnego, domeny)</a:t>
            </a:r>
          </a:p>
          <a:p>
            <a:pPr marL="914400" lvl="1" indent="-457200">
              <a:buFont typeface="Arial" panose="020B0604020202020204" pitchFamily="34" charset="0"/>
              <a:buChar char="•"/>
            </a:pPr>
            <a:endParaRPr lang="en-US" sz="2600"/>
          </a:p>
          <a:p>
            <a:pPr marL="457200" indent="-457200">
              <a:buFont typeface="Arial" panose="020B0604020202020204" pitchFamily="34" charset="0"/>
              <a:buChar char="•"/>
            </a:pPr>
            <a:r>
              <a:rPr lang="en-US" sz="2600" err="1"/>
              <a:t>Absolutnie</a:t>
            </a:r>
            <a:r>
              <a:rPr lang="en-US" sz="2600"/>
              <a:t> </a:t>
            </a:r>
            <a:r>
              <a:rPr lang="en-US" sz="2600" b="1"/>
              <a:t>NIE JEST ZALECANE </a:t>
            </a:r>
            <a:r>
              <a:rPr lang="en-US" sz="2600" err="1"/>
              <a:t>wyłącznie</a:t>
            </a:r>
            <a:r>
              <a:rPr lang="en-US" sz="2600"/>
              <a:t> </a:t>
            </a:r>
            <a:r>
              <a:rPr lang="en-US" sz="2600" err="1"/>
              <a:t>selektywne</a:t>
            </a:r>
            <a:r>
              <a:rPr lang="en-US" sz="2600"/>
              <a:t> </a:t>
            </a:r>
            <a:r>
              <a:rPr lang="en-US" sz="2600" err="1"/>
              <a:t>usuwanie</a:t>
            </a:r>
            <a:r>
              <a:rPr lang="en-US" sz="2600"/>
              <a:t> </a:t>
            </a:r>
            <a:r>
              <a:rPr lang="en-US" sz="2600" err="1"/>
              <a:t>plików</a:t>
            </a:r>
            <a:r>
              <a:rPr lang="en-US" sz="2600"/>
              <a:t>, </a:t>
            </a:r>
            <a:r>
              <a:rPr lang="en-US" sz="2600" err="1"/>
              <a:t>procesów</a:t>
            </a:r>
            <a:r>
              <a:rPr lang="en-US" sz="2600"/>
              <a:t>, </a:t>
            </a:r>
            <a:r>
              <a:rPr lang="en-US" sz="2600" err="1"/>
              <a:t>wpisów</a:t>
            </a:r>
            <a:r>
              <a:rPr lang="en-US" sz="2600"/>
              <a:t> </a:t>
            </a:r>
            <a:r>
              <a:rPr lang="en-US" sz="2600" err="1"/>
              <a:t>konfiguracyjnych</a:t>
            </a:r>
            <a:r>
              <a:rPr lang="en-US" sz="2600"/>
              <a:t>, </a:t>
            </a:r>
            <a:r>
              <a:rPr lang="en-US" sz="2600" err="1"/>
              <a:t>użytkowników</a:t>
            </a:r>
            <a:r>
              <a:rPr lang="en-US" sz="2600"/>
              <a:t> (</a:t>
            </a:r>
            <a:r>
              <a:rPr lang="en-US" sz="2600" err="1"/>
              <a:t>wszelkich</a:t>
            </a:r>
            <a:r>
              <a:rPr lang="en-US" sz="2600"/>
              <a:t> </a:t>
            </a:r>
            <a:r>
              <a:rPr lang="en-US" sz="2600" err="1"/>
              <a:t>znalezionych</a:t>
            </a:r>
            <a:r>
              <a:rPr lang="en-US" sz="2600"/>
              <a:t> form persistence) </a:t>
            </a:r>
            <a:r>
              <a:rPr lang="en-US" sz="2600" err="1"/>
              <a:t>i</a:t>
            </a:r>
            <a:r>
              <a:rPr lang="en-US" sz="2600"/>
              <a:t> </a:t>
            </a:r>
            <a:r>
              <a:rPr lang="en-US" sz="2600" err="1"/>
              <a:t>pozostawienie</a:t>
            </a:r>
            <a:r>
              <a:rPr lang="en-US" sz="2600"/>
              <a:t> </a:t>
            </a:r>
            <a:r>
              <a:rPr lang="en-US" sz="2600" err="1"/>
              <a:t>systemów</a:t>
            </a:r>
            <a:r>
              <a:rPr lang="en-US" sz="2600"/>
              <a:t> bez </a:t>
            </a:r>
            <a:r>
              <a:rPr lang="en-US" sz="2600" err="1"/>
              <a:t>reinstalacji</a:t>
            </a:r>
            <a:r>
              <a:rPr lang="en-US" sz="2600"/>
              <a:t>/</a:t>
            </a:r>
            <a:r>
              <a:rPr lang="en-US" sz="2600" err="1"/>
              <a:t>pełnego</a:t>
            </a:r>
            <a:r>
              <a:rPr lang="en-US" sz="2600"/>
              <a:t> </a:t>
            </a:r>
            <a:r>
              <a:rPr lang="en-US" sz="2600" err="1"/>
              <a:t>binarnego</a:t>
            </a:r>
            <a:r>
              <a:rPr lang="en-US" sz="2600"/>
              <a:t> </a:t>
            </a:r>
            <a:r>
              <a:rPr lang="en-US" sz="2600" err="1"/>
              <a:t>przywrócenia</a:t>
            </a:r>
            <a:r>
              <a:rPr lang="en-US" sz="2600"/>
              <a:t> do </a:t>
            </a:r>
            <a:r>
              <a:rPr lang="en-US" sz="2600" err="1"/>
              <a:t>znanego</a:t>
            </a:r>
            <a:r>
              <a:rPr lang="en-US" sz="2600"/>
              <a:t> </a:t>
            </a:r>
            <a:r>
              <a:rPr lang="en-US" sz="2600" err="1"/>
              <a:t>bezpiecznego</a:t>
            </a:r>
            <a:r>
              <a:rPr lang="en-US" sz="2600"/>
              <a:t> </a:t>
            </a:r>
            <a:r>
              <a:rPr lang="en-US" sz="2600" err="1"/>
              <a:t>stanu</a:t>
            </a:r>
            <a:r>
              <a:rPr lang="en-US" sz="2600"/>
              <a:t> (</a:t>
            </a:r>
            <a:r>
              <a:rPr lang="en-US" sz="2600" err="1"/>
              <a:t>ryzyko</a:t>
            </a:r>
            <a:r>
              <a:rPr lang="en-US" sz="2600"/>
              <a:t> </a:t>
            </a:r>
            <a:r>
              <a:rPr lang="en-US" sz="2600" err="1"/>
              <a:t>przeoczenia</a:t>
            </a:r>
            <a:r>
              <a:rPr lang="en-US" sz="2600"/>
              <a:t> persistence)</a:t>
            </a:r>
          </a:p>
        </p:txBody>
      </p:sp>
    </p:spTree>
    <p:extLst>
      <p:ext uri="{BB962C8B-B14F-4D97-AF65-F5344CB8AC3E}">
        <p14:creationId xmlns:p14="http://schemas.microsoft.com/office/powerpoint/2010/main" val="366989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17604" y="384295"/>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5. Recovery</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4093428"/>
          </a:xfrm>
          <a:prstGeom prst="rect">
            <a:avLst/>
          </a:prstGeom>
          <a:noFill/>
        </p:spPr>
        <p:txBody>
          <a:bodyPr wrap="square" rtlCol="0">
            <a:spAutoFit/>
          </a:bodyPr>
          <a:lstStyle/>
          <a:p>
            <a:pPr marL="457200" indent="-457200">
              <a:buFont typeface="Arial" panose="020B0604020202020204" pitchFamily="34" charset="0"/>
              <a:buChar char="•"/>
            </a:pPr>
            <a:r>
              <a:rPr lang="en-US" sz="2600" err="1"/>
              <a:t>Ponowne</a:t>
            </a:r>
            <a:r>
              <a:rPr lang="en-US" sz="2600"/>
              <a:t> </a:t>
            </a:r>
            <a:r>
              <a:rPr lang="en-US" sz="2600" err="1"/>
              <a:t>włączenie</a:t>
            </a:r>
            <a:r>
              <a:rPr lang="en-US" sz="2600"/>
              <a:t> </a:t>
            </a:r>
            <a:r>
              <a:rPr lang="en-US" sz="2600" err="1"/>
              <a:t>dotkniętych</a:t>
            </a:r>
            <a:r>
              <a:rPr lang="en-US" sz="2600"/>
              <a:t> </a:t>
            </a:r>
            <a:r>
              <a:rPr lang="en-US" sz="2600" err="1"/>
              <a:t>incydentem</a:t>
            </a:r>
            <a:r>
              <a:rPr lang="en-US" sz="2600"/>
              <a:t> </a:t>
            </a:r>
            <a:r>
              <a:rPr lang="en-US" sz="2600" err="1"/>
              <a:t>systemów</a:t>
            </a:r>
            <a:r>
              <a:rPr lang="en-US" sz="2600"/>
              <a:t> do </a:t>
            </a:r>
            <a:r>
              <a:rPr lang="en-US" sz="2600" err="1"/>
              <a:t>funkcji</a:t>
            </a:r>
            <a:r>
              <a:rPr lang="en-US" sz="2600"/>
              <a:t> </a:t>
            </a:r>
            <a:r>
              <a:rPr lang="en-US" sz="2600" err="1"/>
              <a:t>produkcyjnych</a:t>
            </a:r>
            <a:r>
              <a:rPr lang="en-US" sz="2600"/>
              <a:t> (w </a:t>
            </a:r>
            <a:r>
              <a:rPr lang="en-US" sz="2600" err="1"/>
              <a:t>sposób</a:t>
            </a:r>
            <a:r>
              <a:rPr lang="en-US" sz="2600"/>
              <a:t>, </a:t>
            </a:r>
            <a:r>
              <a:rPr lang="en-US" sz="2600" err="1"/>
              <a:t>który</a:t>
            </a:r>
            <a:r>
              <a:rPr lang="en-US" sz="2600"/>
              <a:t> </a:t>
            </a:r>
            <a:r>
              <a:rPr lang="en-US" sz="2600" err="1"/>
              <a:t>nie</a:t>
            </a:r>
            <a:r>
              <a:rPr lang="en-US" sz="2600"/>
              <a:t> </a:t>
            </a:r>
            <a:r>
              <a:rPr lang="en-US" sz="2600" err="1"/>
              <a:t>doprowadzi</a:t>
            </a:r>
            <a:r>
              <a:rPr lang="en-US" sz="2600"/>
              <a:t> do </a:t>
            </a:r>
            <a:r>
              <a:rPr lang="en-US" sz="2600" err="1"/>
              <a:t>kolejnego</a:t>
            </a:r>
            <a:r>
              <a:rPr lang="en-US" sz="2600"/>
              <a:t> </a:t>
            </a:r>
            <a:r>
              <a:rPr lang="en-US" sz="2600" err="1"/>
              <a:t>incydentu</a:t>
            </a:r>
            <a:r>
              <a:rPr lang="en-US" sz="2600"/>
              <a:t>)</a:t>
            </a:r>
          </a:p>
          <a:p>
            <a:pPr marL="457200" indent="-457200">
              <a:buFont typeface="Arial" panose="020B0604020202020204" pitchFamily="34" charset="0"/>
              <a:buChar char="•"/>
            </a:pPr>
            <a:r>
              <a:rPr lang="en-US" sz="2600" err="1"/>
              <a:t>Zatem</a:t>
            </a:r>
            <a:r>
              <a:rPr lang="en-US" sz="2600"/>
              <a:t> </a:t>
            </a:r>
            <a:r>
              <a:rPr lang="en-US" sz="2600" err="1"/>
              <a:t>krytyczne</a:t>
            </a:r>
            <a:r>
              <a:rPr lang="en-US" sz="2600"/>
              <a:t> jest, by </a:t>
            </a:r>
            <a:r>
              <a:rPr lang="en-US" sz="2600" err="1"/>
              <a:t>na</a:t>
            </a:r>
            <a:r>
              <a:rPr lang="en-US" sz="2600"/>
              <a:t> </a:t>
            </a:r>
            <a:r>
              <a:rPr lang="en-US" sz="2600" err="1"/>
              <a:t>tym</a:t>
            </a:r>
            <a:r>
              <a:rPr lang="en-US" sz="2600"/>
              <a:t> </a:t>
            </a:r>
            <a:r>
              <a:rPr lang="en-US" sz="2600" err="1"/>
              <a:t>etapie</a:t>
            </a:r>
            <a:r>
              <a:rPr lang="en-US" sz="2600"/>
              <a:t> </a:t>
            </a:r>
            <a:r>
              <a:rPr lang="en-US" sz="2600" err="1"/>
              <a:t>znana</a:t>
            </a:r>
            <a:r>
              <a:rPr lang="en-US" sz="2600"/>
              <a:t> </a:t>
            </a:r>
            <a:r>
              <a:rPr lang="en-US" sz="2600" err="1"/>
              <a:t>już</a:t>
            </a:r>
            <a:r>
              <a:rPr lang="en-US" sz="2600"/>
              <a:t> </a:t>
            </a:r>
            <a:r>
              <a:rPr lang="en-US" sz="2600" err="1"/>
              <a:t>była</a:t>
            </a:r>
            <a:r>
              <a:rPr lang="en-US" sz="2600"/>
              <a:t> </a:t>
            </a:r>
            <a:r>
              <a:rPr lang="en-US" sz="2600" err="1"/>
              <a:t>przyczyna</a:t>
            </a:r>
            <a:r>
              <a:rPr lang="en-US" sz="2600"/>
              <a:t> </a:t>
            </a:r>
            <a:r>
              <a:rPr lang="en-US" sz="2600" err="1"/>
              <a:t>incydentu</a:t>
            </a:r>
            <a:r>
              <a:rPr lang="en-US" sz="2600"/>
              <a:t> (</a:t>
            </a:r>
            <a:r>
              <a:rPr lang="en-US" sz="2600" err="1"/>
              <a:t>wektor</a:t>
            </a:r>
            <a:r>
              <a:rPr lang="en-US" sz="2600"/>
              <a:t> </a:t>
            </a:r>
            <a:r>
              <a:rPr lang="en-US" sz="2600" err="1"/>
              <a:t>ataku</a:t>
            </a:r>
            <a:r>
              <a:rPr lang="en-US" sz="2600"/>
              <a:t>), aby </a:t>
            </a:r>
            <a:r>
              <a:rPr lang="en-US" sz="2600" err="1"/>
              <a:t>mieć</a:t>
            </a:r>
            <a:r>
              <a:rPr lang="en-US" sz="2600"/>
              <a:t> </a:t>
            </a:r>
            <a:r>
              <a:rPr lang="en-US" sz="2600" err="1"/>
              <a:t>pewność</a:t>
            </a:r>
            <a:r>
              <a:rPr lang="en-US" sz="2600"/>
              <a:t>, </a:t>
            </a:r>
            <a:r>
              <a:rPr lang="en-US" sz="2600" err="1"/>
              <a:t>że</a:t>
            </a:r>
            <a:r>
              <a:rPr lang="en-US" sz="2600"/>
              <a:t> </a:t>
            </a:r>
            <a:r>
              <a:rPr lang="en-US" sz="2600" err="1"/>
              <a:t>sytuacja</a:t>
            </a:r>
            <a:r>
              <a:rPr lang="en-US" sz="2600"/>
              <a:t> </a:t>
            </a:r>
            <a:r>
              <a:rPr lang="en-US" sz="2600" err="1"/>
              <a:t>się</a:t>
            </a:r>
            <a:r>
              <a:rPr lang="en-US" sz="2600"/>
              <a:t> </a:t>
            </a:r>
            <a:r>
              <a:rPr lang="en-US" sz="2600" err="1"/>
              <a:t>nie</a:t>
            </a:r>
            <a:r>
              <a:rPr lang="en-US" sz="2600"/>
              <a:t> </a:t>
            </a:r>
            <a:r>
              <a:rPr lang="en-US" sz="2600" err="1"/>
              <a:t>powtórzy</a:t>
            </a:r>
            <a:endParaRPr lang="en-US" sz="2600"/>
          </a:p>
          <a:p>
            <a:pPr marL="457200" indent="-457200">
              <a:buFont typeface="Arial" panose="020B0604020202020204" pitchFamily="34" charset="0"/>
              <a:buChar char="•"/>
            </a:pPr>
            <a:r>
              <a:rPr lang="en-US" sz="2600" err="1"/>
              <a:t>Ważne</a:t>
            </a:r>
            <a:r>
              <a:rPr lang="en-US" sz="2600"/>
              <a:t> jest </a:t>
            </a:r>
            <a:r>
              <a:rPr lang="en-US" sz="2600" err="1"/>
              <a:t>monitorowanie</a:t>
            </a:r>
            <a:r>
              <a:rPr lang="en-US" sz="2600"/>
              <a:t>, </a:t>
            </a:r>
            <a:r>
              <a:rPr lang="en-US" sz="2600" err="1"/>
              <a:t>czy</a:t>
            </a:r>
            <a:r>
              <a:rPr lang="en-US" sz="2600"/>
              <a:t> </a:t>
            </a:r>
            <a:r>
              <a:rPr lang="en-US" sz="2600" err="1"/>
              <a:t>zagrożenie</a:t>
            </a:r>
            <a:r>
              <a:rPr lang="en-US" sz="2600"/>
              <a:t> </a:t>
            </a:r>
            <a:r>
              <a:rPr lang="en-US" sz="2600" err="1"/>
              <a:t>nie</a:t>
            </a:r>
            <a:r>
              <a:rPr lang="en-US" sz="2600"/>
              <a:t> </a:t>
            </a:r>
            <a:r>
              <a:rPr lang="en-US" sz="2600" err="1"/>
              <a:t>pojawia</a:t>
            </a:r>
            <a:r>
              <a:rPr lang="en-US" sz="2600"/>
              <a:t> </a:t>
            </a:r>
            <a:r>
              <a:rPr lang="en-US" sz="2600" err="1"/>
              <a:t>się</a:t>
            </a:r>
            <a:r>
              <a:rPr lang="en-US" sz="2600"/>
              <a:t> </a:t>
            </a:r>
            <a:r>
              <a:rPr lang="en-US" sz="2600" err="1"/>
              <a:t>ponownie</a:t>
            </a:r>
            <a:r>
              <a:rPr lang="en-US" sz="2600"/>
              <a:t> (</a:t>
            </a:r>
            <a:r>
              <a:rPr lang="en-US" sz="2600" err="1"/>
              <a:t>szczególnie</a:t>
            </a:r>
            <a:r>
              <a:rPr lang="en-US" sz="2600"/>
              <a:t> </a:t>
            </a:r>
            <a:r>
              <a:rPr lang="en-US" sz="2600" err="1"/>
              <a:t>na</a:t>
            </a:r>
            <a:r>
              <a:rPr lang="en-US" sz="2600"/>
              <a:t> </a:t>
            </a:r>
            <a:r>
              <a:rPr lang="en-US" sz="2600" err="1"/>
              <a:t>wypadek</a:t>
            </a:r>
            <a:r>
              <a:rPr lang="en-US" sz="2600"/>
              <a:t>, </a:t>
            </a:r>
            <a:r>
              <a:rPr lang="en-US" sz="2600" err="1"/>
              <a:t>gdyby</a:t>
            </a:r>
            <a:r>
              <a:rPr lang="en-US" sz="2600"/>
              <a:t> scoping </a:t>
            </a:r>
            <a:r>
              <a:rPr lang="en-US" sz="2600" err="1"/>
              <a:t>okazał</a:t>
            </a:r>
            <a:r>
              <a:rPr lang="en-US" sz="2600"/>
              <a:t> </a:t>
            </a:r>
            <a:r>
              <a:rPr lang="en-US" sz="2600" err="1"/>
              <a:t>się</a:t>
            </a:r>
            <a:r>
              <a:rPr lang="en-US" sz="2600"/>
              <a:t> </a:t>
            </a:r>
            <a:r>
              <a:rPr lang="en-US" sz="2600" err="1"/>
              <a:t>niekompletny</a:t>
            </a:r>
            <a:r>
              <a:rPr lang="en-US" sz="2600"/>
              <a:t>)</a:t>
            </a:r>
          </a:p>
          <a:p>
            <a:pPr marL="457200" indent="-457200">
              <a:buFont typeface="Arial" panose="020B0604020202020204" pitchFamily="34" charset="0"/>
              <a:buChar char="•"/>
            </a:pPr>
            <a:r>
              <a:rPr lang="en-US" sz="2600" err="1"/>
              <a:t>Bardzo</a:t>
            </a:r>
            <a:r>
              <a:rPr lang="en-US" sz="2600"/>
              <a:t> </a:t>
            </a:r>
            <a:r>
              <a:rPr lang="en-US" sz="2600" err="1"/>
              <a:t>istotne</a:t>
            </a:r>
            <a:r>
              <a:rPr lang="en-US" sz="2600"/>
              <a:t> jest </a:t>
            </a:r>
            <a:r>
              <a:rPr lang="en-US" sz="2600" err="1"/>
              <a:t>ustalenie</a:t>
            </a:r>
            <a:r>
              <a:rPr lang="en-US" sz="2600"/>
              <a:t>, do </a:t>
            </a:r>
            <a:r>
              <a:rPr lang="en-US" sz="2600" err="1"/>
              <a:t>jakiego</a:t>
            </a:r>
            <a:r>
              <a:rPr lang="en-US" sz="2600"/>
              <a:t> </a:t>
            </a:r>
            <a:r>
              <a:rPr lang="en-US" sz="2600" err="1"/>
              <a:t>momentu</a:t>
            </a:r>
            <a:r>
              <a:rPr lang="en-US" sz="2600"/>
              <a:t> w </a:t>
            </a:r>
            <a:r>
              <a:rPr lang="en-US" sz="2600" err="1"/>
              <a:t>czasie</a:t>
            </a:r>
            <a:r>
              <a:rPr lang="en-US" sz="2600"/>
              <a:t> </a:t>
            </a:r>
            <a:r>
              <a:rPr lang="en-US" sz="2600" err="1"/>
              <a:t>przywrócone</a:t>
            </a:r>
            <a:r>
              <a:rPr lang="en-US" sz="2600"/>
              <a:t> </a:t>
            </a:r>
            <a:r>
              <a:rPr lang="en-US" sz="2600" err="1"/>
              <a:t>mają</a:t>
            </a:r>
            <a:r>
              <a:rPr lang="en-US" sz="2600"/>
              <a:t> </a:t>
            </a:r>
            <a:r>
              <a:rPr lang="en-US" sz="2600" err="1"/>
              <a:t>zostać</a:t>
            </a:r>
            <a:r>
              <a:rPr lang="en-US" sz="2600"/>
              <a:t> </a:t>
            </a:r>
            <a:r>
              <a:rPr lang="en-US" sz="2600" err="1"/>
              <a:t>systemy</a:t>
            </a:r>
            <a:r>
              <a:rPr lang="en-US" sz="2600"/>
              <a:t> (</a:t>
            </a:r>
            <a:r>
              <a:rPr lang="en-US" sz="2600" err="1"/>
              <a:t>jeśli</a:t>
            </a:r>
            <a:r>
              <a:rPr lang="en-US" sz="2600"/>
              <a:t> </a:t>
            </a:r>
            <a:r>
              <a:rPr lang="en-US" sz="2600" err="1"/>
              <a:t>nie</a:t>
            </a:r>
            <a:r>
              <a:rPr lang="en-US" sz="2600"/>
              <a:t> </a:t>
            </a:r>
            <a:r>
              <a:rPr lang="en-US" sz="2600" err="1"/>
              <a:t>są</a:t>
            </a:r>
            <a:r>
              <a:rPr lang="en-US" sz="2600"/>
              <a:t> </a:t>
            </a:r>
            <a:r>
              <a:rPr lang="en-US" sz="2600" err="1"/>
              <a:t>jeszcze</a:t>
            </a:r>
            <a:r>
              <a:rPr lang="en-US" sz="2600"/>
              <a:t> </a:t>
            </a:r>
            <a:r>
              <a:rPr lang="en-US" sz="2600" err="1"/>
              <a:t>raz</a:t>
            </a:r>
            <a:r>
              <a:rPr lang="en-US" sz="2600"/>
              <a:t> </a:t>
            </a:r>
            <a:r>
              <a:rPr lang="en-US" sz="2600" err="1"/>
              <a:t>budowane</a:t>
            </a:r>
            <a:r>
              <a:rPr lang="en-US" sz="2600"/>
              <a:t> od </a:t>
            </a:r>
            <a:r>
              <a:rPr lang="en-US" sz="2600" err="1"/>
              <a:t>podstaw</a:t>
            </a:r>
            <a:r>
              <a:rPr lang="en-US" sz="2600"/>
              <a:t>) - </a:t>
            </a:r>
            <a:r>
              <a:rPr lang="en-US" sz="2600" err="1"/>
              <a:t>musi</a:t>
            </a:r>
            <a:r>
              <a:rPr lang="en-US" sz="2600"/>
              <a:t> </a:t>
            </a:r>
            <a:r>
              <a:rPr lang="en-US" sz="2600" err="1"/>
              <a:t>być</a:t>
            </a:r>
            <a:r>
              <a:rPr lang="en-US" sz="2600"/>
              <a:t> </a:t>
            </a:r>
            <a:r>
              <a:rPr lang="en-US" sz="2600" err="1"/>
              <a:t>znany</a:t>
            </a:r>
            <a:r>
              <a:rPr lang="en-US" sz="2600"/>
              <a:t> </a:t>
            </a:r>
            <a:r>
              <a:rPr lang="en-US" sz="2600" err="1"/>
              <a:t>czas</a:t>
            </a:r>
            <a:r>
              <a:rPr lang="en-US" sz="2600"/>
              <a:t> </a:t>
            </a:r>
            <a:r>
              <a:rPr lang="en-US" sz="2600" err="1"/>
              <a:t>wystąpienia</a:t>
            </a:r>
            <a:r>
              <a:rPr lang="en-US" sz="2600"/>
              <a:t> </a:t>
            </a:r>
            <a:r>
              <a:rPr lang="en-US" sz="2600" err="1"/>
              <a:t>pierszego</a:t>
            </a:r>
            <a:r>
              <a:rPr lang="en-US" sz="2600"/>
              <a:t> persistence - </a:t>
            </a:r>
            <a:r>
              <a:rPr lang="en-US" sz="2600" err="1"/>
              <a:t>przebieg</a:t>
            </a:r>
            <a:r>
              <a:rPr lang="en-US" sz="2600"/>
              <a:t> </a:t>
            </a:r>
            <a:r>
              <a:rPr lang="en-US" sz="2600" err="1"/>
              <a:t>incydentu</a:t>
            </a:r>
            <a:endParaRPr lang="en-US" sz="2600"/>
          </a:p>
          <a:p>
            <a:pPr marL="457200" indent="-457200">
              <a:buFont typeface="Arial" panose="020B0604020202020204" pitchFamily="34" charset="0"/>
              <a:buChar char="•"/>
            </a:pPr>
            <a:endParaRPr lang="en-US" sz="2600"/>
          </a:p>
        </p:txBody>
      </p:sp>
    </p:spTree>
    <p:extLst>
      <p:ext uri="{BB962C8B-B14F-4D97-AF65-F5344CB8AC3E}">
        <p14:creationId xmlns:p14="http://schemas.microsoft.com/office/powerpoint/2010/main" val="2988646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6. Lessons Learned</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3293209"/>
          </a:xfrm>
          <a:prstGeom prst="rect">
            <a:avLst/>
          </a:prstGeom>
          <a:noFill/>
        </p:spPr>
        <p:txBody>
          <a:bodyPr wrap="square" rtlCol="0">
            <a:spAutoFit/>
          </a:bodyPr>
          <a:lstStyle/>
          <a:p>
            <a:pPr marL="457200" indent="-457200">
              <a:buFont typeface="Arial" panose="020B0604020202020204" pitchFamily="34" charset="0"/>
              <a:buChar char="•"/>
            </a:pPr>
            <a:r>
              <a:rPr lang="en-US" sz="2600" err="1"/>
              <a:t>Uzupełnienie</a:t>
            </a:r>
            <a:r>
              <a:rPr lang="en-US" sz="2600"/>
              <a:t> </a:t>
            </a:r>
            <a:r>
              <a:rPr lang="en-US" sz="2600" err="1"/>
              <a:t>wszelkiej</a:t>
            </a:r>
            <a:r>
              <a:rPr lang="en-US" sz="2600"/>
              <a:t> </a:t>
            </a:r>
            <a:r>
              <a:rPr lang="en-US" sz="2600" err="1"/>
              <a:t>dotychczasowej</a:t>
            </a:r>
            <a:r>
              <a:rPr lang="en-US" sz="2600"/>
              <a:t> </a:t>
            </a:r>
            <a:r>
              <a:rPr lang="en-US" sz="2600" err="1"/>
              <a:t>dokumentacji</a:t>
            </a:r>
            <a:r>
              <a:rPr lang="en-US" sz="2600"/>
              <a:t> </a:t>
            </a:r>
            <a:r>
              <a:rPr lang="en-US" sz="2600" err="1"/>
              <a:t>incydentu</a:t>
            </a:r>
            <a:endParaRPr lang="en-US" sz="2600"/>
          </a:p>
          <a:p>
            <a:pPr marL="457200" indent="-457200">
              <a:buFont typeface="Arial" panose="020B0604020202020204" pitchFamily="34" charset="0"/>
              <a:buChar char="•"/>
            </a:pPr>
            <a:r>
              <a:rPr lang="en-US" sz="2600" err="1"/>
              <a:t>Uzupełnienie</a:t>
            </a:r>
            <a:r>
              <a:rPr lang="en-US" sz="2600"/>
              <a:t> </a:t>
            </a:r>
            <a:r>
              <a:rPr lang="en-US" sz="2600" err="1"/>
              <a:t>wszelkiej</a:t>
            </a:r>
            <a:r>
              <a:rPr lang="en-US" sz="2600"/>
              <a:t> </a:t>
            </a:r>
            <a:r>
              <a:rPr lang="en-US" sz="2600" err="1"/>
              <a:t>dodatkowej</a:t>
            </a:r>
            <a:r>
              <a:rPr lang="en-US" sz="2600"/>
              <a:t> </a:t>
            </a:r>
            <a:r>
              <a:rPr lang="en-US" sz="2600" err="1"/>
              <a:t>dokumentacji</a:t>
            </a:r>
            <a:r>
              <a:rPr lang="en-US" sz="2600"/>
              <a:t> </a:t>
            </a:r>
            <a:r>
              <a:rPr lang="en-US" sz="2600" err="1"/>
              <a:t>i</a:t>
            </a:r>
            <a:r>
              <a:rPr lang="en-US" sz="2600"/>
              <a:t> </a:t>
            </a:r>
            <a:r>
              <a:rPr lang="en-US" sz="2600" err="1"/>
              <a:t>baz</a:t>
            </a:r>
            <a:r>
              <a:rPr lang="en-US" sz="2600"/>
              <a:t> </a:t>
            </a:r>
            <a:r>
              <a:rPr lang="en-US" sz="2600" err="1"/>
              <a:t>wiedzy</a:t>
            </a:r>
            <a:r>
              <a:rPr lang="en-US" sz="2600"/>
              <a:t> (internal </a:t>
            </a:r>
            <a:r>
              <a:rPr lang="en-US" sz="2600" err="1"/>
              <a:t>howtows</a:t>
            </a:r>
            <a:r>
              <a:rPr lang="en-US" sz="2600"/>
              <a:t>, IOCs) o </a:t>
            </a:r>
            <a:r>
              <a:rPr lang="en-US" sz="2600" err="1"/>
              <a:t>informacje</a:t>
            </a:r>
            <a:r>
              <a:rPr lang="en-US" sz="2600"/>
              <a:t>, </a:t>
            </a:r>
            <a:r>
              <a:rPr lang="en-US" sz="2600" err="1"/>
              <a:t>które</a:t>
            </a:r>
            <a:r>
              <a:rPr lang="en-US" sz="2600"/>
              <a:t> </a:t>
            </a:r>
            <a:r>
              <a:rPr lang="en-US" sz="2600" err="1"/>
              <a:t>mogą</a:t>
            </a:r>
            <a:r>
              <a:rPr lang="en-US" sz="2600"/>
              <a:t> </a:t>
            </a:r>
            <a:r>
              <a:rPr lang="en-US" sz="2600" err="1"/>
              <a:t>się</a:t>
            </a:r>
            <a:r>
              <a:rPr lang="en-US" sz="2600"/>
              <a:t> </a:t>
            </a:r>
            <a:r>
              <a:rPr lang="en-US" sz="2600" err="1"/>
              <a:t>okazać</a:t>
            </a:r>
            <a:r>
              <a:rPr lang="en-US" sz="2600"/>
              <a:t> </a:t>
            </a:r>
            <a:r>
              <a:rPr lang="en-US" sz="2600" err="1"/>
              <a:t>przydatne</a:t>
            </a:r>
            <a:r>
              <a:rPr lang="en-US" sz="2600"/>
              <a:t> w </a:t>
            </a:r>
            <a:r>
              <a:rPr lang="en-US" sz="2600" err="1"/>
              <a:t>reagowaniu</a:t>
            </a:r>
            <a:r>
              <a:rPr lang="en-US" sz="2600"/>
              <a:t> </a:t>
            </a:r>
            <a:r>
              <a:rPr lang="en-US" sz="2600" err="1"/>
              <a:t>na</a:t>
            </a:r>
            <a:r>
              <a:rPr lang="en-US" sz="2600"/>
              <a:t> </a:t>
            </a:r>
            <a:r>
              <a:rPr lang="en-US" sz="2600" err="1"/>
              <a:t>przyszłe</a:t>
            </a:r>
            <a:r>
              <a:rPr lang="en-US" sz="2600"/>
              <a:t> incydenty - MISP (Malware Information Sharing Platform)</a:t>
            </a:r>
          </a:p>
          <a:p>
            <a:pPr marL="457200" indent="-457200">
              <a:buFont typeface="Arial" panose="020B0604020202020204" pitchFamily="34" charset="0"/>
              <a:buChar char="•"/>
            </a:pPr>
            <a:r>
              <a:rPr lang="en-US" sz="2600" err="1"/>
              <a:t>Główne</a:t>
            </a:r>
            <a:r>
              <a:rPr lang="en-US" sz="2600"/>
              <a:t> </a:t>
            </a:r>
            <a:r>
              <a:rPr lang="en-US" sz="2600" err="1"/>
              <a:t>cele</a:t>
            </a:r>
            <a:r>
              <a:rPr lang="en-US" sz="2600"/>
              <a:t> to:</a:t>
            </a:r>
          </a:p>
          <a:p>
            <a:pPr marL="914400" lvl="1" indent="-457200">
              <a:buFont typeface="Arial" panose="020B0604020202020204" pitchFamily="34" charset="0"/>
              <a:buChar char="•"/>
            </a:pPr>
            <a:r>
              <a:rPr lang="en-US" sz="2600" err="1"/>
              <a:t>poprawa</a:t>
            </a:r>
            <a:r>
              <a:rPr lang="en-US" sz="2600"/>
              <a:t> </a:t>
            </a:r>
            <a:r>
              <a:rPr lang="en-US" sz="2600" err="1"/>
              <a:t>zdolności</a:t>
            </a:r>
            <a:r>
              <a:rPr lang="en-US" sz="2600"/>
              <a:t> </a:t>
            </a:r>
            <a:r>
              <a:rPr lang="en-US" sz="2600" err="1"/>
              <a:t>zespołu</a:t>
            </a:r>
            <a:r>
              <a:rPr lang="en-US" sz="2600"/>
              <a:t> </a:t>
            </a:r>
            <a:r>
              <a:rPr lang="en-US" sz="2600" err="1"/>
              <a:t>reagującego</a:t>
            </a:r>
            <a:r>
              <a:rPr lang="en-US" sz="2600"/>
              <a:t> </a:t>
            </a:r>
            <a:r>
              <a:rPr lang="en-US" sz="2600" err="1"/>
              <a:t>na</a:t>
            </a:r>
            <a:r>
              <a:rPr lang="en-US" sz="2600"/>
              <a:t> </a:t>
            </a:r>
            <a:r>
              <a:rPr lang="en-US" sz="2600" err="1"/>
              <a:t>incydenty</a:t>
            </a:r>
            <a:endParaRPr lang="en-US" sz="2600"/>
          </a:p>
          <a:p>
            <a:pPr marL="914400" lvl="1" indent="-457200">
              <a:buFont typeface="Arial" panose="020B0604020202020204" pitchFamily="34" charset="0"/>
              <a:buChar char="•"/>
            </a:pPr>
            <a:r>
              <a:rPr lang="en-US" sz="2600" err="1"/>
              <a:t>poprawa</a:t>
            </a:r>
            <a:r>
              <a:rPr lang="en-US" sz="2600"/>
              <a:t> </a:t>
            </a:r>
            <a:r>
              <a:rPr lang="en-US" sz="2600" err="1"/>
              <a:t>postury</a:t>
            </a:r>
            <a:r>
              <a:rPr lang="en-US" sz="2600"/>
              <a:t> </a:t>
            </a:r>
            <a:r>
              <a:rPr lang="en-US" sz="2600" err="1"/>
              <a:t>bezpieczeństwa</a:t>
            </a:r>
            <a:r>
              <a:rPr lang="en-US" sz="2600"/>
              <a:t> </a:t>
            </a:r>
            <a:r>
              <a:rPr lang="en-US" sz="2600" err="1"/>
              <a:t>organizacji</a:t>
            </a:r>
            <a:endParaRPr lang="en-US" sz="2600"/>
          </a:p>
          <a:p>
            <a:pPr marL="914400" lvl="1" indent="-457200">
              <a:buFont typeface="Arial" panose="020B0604020202020204" pitchFamily="34" charset="0"/>
              <a:buChar char="•"/>
            </a:pPr>
            <a:r>
              <a:rPr lang="en-US" sz="2600" err="1"/>
              <a:t>funkcja</a:t>
            </a:r>
            <a:r>
              <a:rPr lang="en-US" sz="2600"/>
              <a:t> </a:t>
            </a:r>
            <a:r>
              <a:rPr lang="en-US" sz="2600" err="1"/>
              <a:t>szkoleniowa</a:t>
            </a:r>
            <a:r>
              <a:rPr lang="en-US" sz="2600"/>
              <a:t> </a:t>
            </a:r>
            <a:r>
              <a:rPr lang="en-US" sz="2600" err="1"/>
              <a:t>dla</a:t>
            </a:r>
            <a:r>
              <a:rPr lang="en-US" sz="2600"/>
              <a:t> </a:t>
            </a:r>
            <a:r>
              <a:rPr lang="en-US" sz="2600" err="1"/>
              <a:t>przyszłych</a:t>
            </a:r>
            <a:r>
              <a:rPr lang="en-US" sz="2600"/>
              <a:t> </a:t>
            </a:r>
            <a:r>
              <a:rPr lang="en-US" sz="2600" err="1"/>
              <a:t>członków</a:t>
            </a:r>
            <a:r>
              <a:rPr lang="en-US" sz="2600"/>
              <a:t> </a:t>
            </a:r>
            <a:r>
              <a:rPr lang="en-US" sz="2600" err="1"/>
              <a:t>zespołu</a:t>
            </a:r>
            <a:endParaRPr lang="en-US" sz="2600"/>
          </a:p>
        </p:txBody>
      </p:sp>
    </p:spTree>
    <p:extLst>
      <p:ext uri="{BB962C8B-B14F-4D97-AF65-F5344CB8AC3E}">
        <p14:creationId xmlns:p14="http://schemas.microsoft.com/office/powerpoint/2010/main" val="2026874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6. Lessons Learned</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635054" y="1164134"/>
            <a:ext cx="11410817" cy="5693866"/>
          </a:xfrm>
          <a:prstGeom prst="rect">
            <a:avLst/>
          </a:prstGeom>
          <a:noFill/>
        </p:spPr>
        <p:txBody>
          <a:bodyPr wrap="square" rtlCol="0">
            <a:spAutoFit/>
          </a:bodyPr>
          <a:lstStyle/>
          <a:p>
            <a:pPr marL="457200" indent="-457200">
              <a:buFont typeface="Arial" panose="020B0604020202020204" pitchFamily="34" charset="0"/>
              <a:buChar char="•"/>
            </a:pPr>
            <a:r>
              <a:rPr lang="en-US" sz="2600" err="1"/>
              <a:t>Dokumentacja</a:t>
            </a:r>
            <a:r>
              <a:rPr lang="en-US" sz="2600"/>
              <a:t> </a:t>
            </a:r>
            <a:r>
              <a:rPr lang="en-US" sz="2600" err="1"/>
              <a:t>powinna</a:t>
            </a:r>
            <a:r>
              <a:rPr lang="en-US" sz="2600"/>
              <a:t> </a:t>
            </a:r>
            <a:r>
              <a:rPr lang="en-US" sz="2600" err="1"/>
              <a:t>informować</a:t>
            </a:r>
            <a:r>
              <a:rPr lang="en-US" sz="2600"/>
              <a:t>:</a:t>
            </a:r>
          </a:p>
          <a:p>
            <a:pPr marL="914400" lvl="1" indent="-457200">
              <a:buFont typeface="Arial" panose="020B0604020202020204" pitchFamily="34" charset="0"/>
              <a:buChar char="•"/>
            </a:pPr>
            <a:r>
              <a:rPr lang="en-US" sz="2600" err="1"/>
              <a:t>kiedy</a:t>
            </a:r>
            <a:r>
              <a:rPr lang="en-US" sz="2600"/>
              <a:t> </a:t>
            </a:r>
            <a:r>
              <a:rPr lang="en-US" sz="2600" err="1"/>
              <a:t>i</a:t>
            </a:r>
            <a:r>
              <a:rPr lang="en-US" sz="2600"/>
              <a:t> w </a:t>
            </a:r>
            <a:r>
              <a:rPr lang="en-US" sz="2600" err="1"/>
              <a:t>jaki</a:t>
            </a:r>
            <a:r>
              <a:rPr lang="en-US" sz="2600"/>
              <a:t> </a:t>
            </a:r>
            <a:r>
              <a:rPr lang="en-US" sz="2600" err="1"/>
              <a:t>sposób</a:t>
            </a:r>
            <a:r>
              <a:rPr lang="en-US" sz="2600"/>
              <a:t> problem po </a:t>
            </a:r>
            <a:r>
              <a:rPr lang="en-US" sz="2600" err="1"/>
              <a:t>raz</a:t>
            </a:r>
            <a:r>
              <a:rPr lang="en-US" sz="2600"/>
              <a:t> </a:t>
            </a:r>
            <a:r>
              <a:rPr lang="en-US" sz="2600" err="1"/>
              <a:t>pierwszy</a:t>
            </a:r>
            <a:r>
              <a:rPr lang="en-US" sz="2600"/>
              <a:t> </a:t>
            </a:r>
            <a:r>
              <a:rPr lang="en-US" sz="2600" err="1"/>
              <a:t>był</a:t>
            </a:r>
            <a:r>
              <a:rPr lang="en-US" sz="2600"/>
              <a:t> </a:t>
            </a:r>
            <a:r>
              <a:rPr lang="en-US" sz="2600" err="1"/>
              <a:t>wykryty</a:t>
            </a:r>
            <a:endParaRPr lang="en-US" sz="2600"/>
          </a:p>
          <a:p>
            <a:pPr marL="914400" lvl="1" indent="-457200">
              <a:buFont typeface="Arial" panose="020B0604020202020204" pitchFamily="34" charset="0"/>
              <a:buChar char="•"/>
            </a:pPr>
            <a:r>
              <a:rPr lang="en-US" sz="2600" err="1"/>
              <a:t>jaki</a:t>
            </a:r>
            <a:r>
              <a:rPr lang="en-US" sz="2600"/>
              <a:t> </a:t>
            </a:r>
            <a:r>
              <a:rPr lang="en-US" sz="2600" err="1"/>
              <a:t>był</a:t>
            </a:r>
            <a:r>
              <a:rPr lang="en-US" sz="2600"/>
              <a:t> </a:t>
            </a:r>
            <a:r>
              <a:rPr lang="en-US" sz="2600" err="1"/>
              <a:t>zakres</a:t>
            </a:r>
            <a:r>
              <a:rPr lang="en-US" sz="2600"/>
              <a:t> </a:t>
            </a:r>
            <a:r>
              <a:rPr lang="en-US" sz="2600" err="1"/>
              <a:t>systemów</a:t>
            </a:r>
            <a:r>
              <a:rPr lang="en-US" sz="2600"/>
              <a:t> </a:t>
            </a:r>
            <a:r>
              <a:rPr lang="en-US" sz="2600" err="1"/>
              <a:t>objętych</a:t>
            </a:r>
            <a:r>
              <a:rPr lang="en-US" sz="2600"/>
              <a:t> </a:t>
            </a:r>
            <a:r>
              <a:rPr lang="en-US" sz="2600" err="1"/>
              <a:t>incydentem</a:t>
            </a:r>
            <a:r>
              <a:rPr lang="en-US" sz="2600"/>
              <a:t> (scope)</a:t>
            </a:r>
          </a:p>
          <a:p>
            <a:pPr marL="914400" lvl="1" indent="-457200">
              <a:buFont typeface="Arial" panose="020B0604020202020204" pitchFamily="34" charset="0"/>
              <a:buChar char="•"/>
            </a:pPr>
            <a:r>
              <a:rPr lang="en-US" sz="2600"/>
              <a:t>w </a:t>
            </a:r>
            <a:r>
              <a:rPr lang="en-US" sz="2600" err="1"/>
              <a:t>jaki</a:t>
            </a:r>
            <a:r>
              <a:rPr lang="en-US" sz="2600"/>
              <a:t> </a:t>
            </a:r>
            <a:r>
              <a:rPr lang="en-US" sz="2600" err="1"/>
              <a:t>sposób</a:t>
            </a:r>
            <a:r>
              <a:rPr lang="en-US" sz="2600"/>
              <a:t> </a:t>
            </a:r>
            <a:r>
              <a:rPr lang="en-US" sz="2600" err="1"/>
              <a:t>przeprowadzono</a:t>
            </a:r>
            <a:r>
              <a:rPr lang="en-US" sz="2600"/>
              <a:t> containment </a:t>
            </a:r>
            <a:r>
              <a:rPr lang="en-US" sz="2600" err="1"/>
              <a:t>i</a:t>
            </a:r>
            <a:r>
              <a:rPr lang="en-US" sz="2600"/>
              <a:t> eradication</a:t>
            </a:r>
          </a:p>
          <a:p>
            <a:pPr marL="914400" lvl="1" indent="-457200">
              <a:buFont typeface="Arial" panose="020B0604020202020204" pitchFamily="34" charset="0"/>
              <a:buChar char="•"/>
            </a:pPr>
            <a:r>
              <a:rPr lang="en-US" sz="2600" err="1"/>
              <a:t>jakich</a:t>
            </a:r>
            <a:r>
              <a:rPr lang="en-US" sz="2600"/>
              <a:t> </a:t>
            </a:r>
            <a:r>
              <a:rPr lang="en-US" sz="2600" err="1"/>
              <a:t>czynności</a:t>
            </a:r>
            <a:r>
              <a:rPr lang="en-US" sz="2600"/>
              <a:t> </a:t>
            </a:r>
            <a:r>
              <a:rPr lang="en-US" sz="2600" err="1"/>
              <a:t>dokonano</a:t>
            </a:r>
            <a:r>
              <a:rPr lang="en-US" sz="2600"/>
              <a:t> w </a:t>
            </a:r>
            <a:r>
              <a:rPr lang="en-US" sz="2600" err="1"/>
              <a:t>fazie</a:t>
            </a:r>
            <a:r>
              <a:rPr lang="en-US" sz="2600"/>
              <a:t> recovery</a:t>
            </a:r>
          </a:p>
          <a:p>
            <a:pPr marL="914400" lvl="1" indent="-457200">
              <a:buFont typeface="Arial" panose="020B0604020202020204" pitchFamily="34" charset="0"/>
              <a:buChar char="•"/>
            </a:pPr>
            <a:r>
              <a:rPr lang="en-US" sz="2600"/>
              <a:t>w </a:t>
            </a:r>
            <a:r>
              <a:rPr lang="en-US" sz="2600" err="1"/>
              <a:t>jakich</a:t>
            </a:r>
            <a:r>
              <a:rPr lang="en-US" sz="2600"/>
              <a:t> </a:t>
            </a:r>
            <a:r>
              <a:rPr lang="en-US" sz="2600" err="1"/>
              <a:t>obszarach</a:t>
            </a:r>
            <a:r>
              <a:rPr lang="en-US" sz="2600"/>
              <a:t> CIRT </a:t>
            </a:r>
            <a:r>
              <a:rPr lang="en-US" sz="2600" err="1"/>
              <a:t>był</a:t>
            </a:r>
            <a:r>
              <a:rPr lang="en-US" sz="2600"/>
              <a:t> </a:t>
            </a:r>
            <a:r>
              <a:rPr lang="en-US" sz="2600" err="1"/>
              <a:t>skuteczny</a:t>
            </a:r>
            <a:endParaRPr lang="en-US" sz="2600"/>
          </a:p>
          <a:p>
            <a:pPr marL="914400" lvl="1" indent="-457200">
              <a:buFont typeface="Arial" panose="020B0604020202020204" pitchFamily="34" charset="0"/>
              <a:buChar char="•"/>
            </a:pPr>
            <a:r>
              <a:rPr lang="en-US" sz="2600" err="1"/>
              <a:t>które</a:t>
            </a:r>
            <a:r>
              <a:rPr lang="en-US" sz="2600"/>
              <a:t> </a:t>
            </a:r>
            <a:r>
              <a:rPr lang="en-US" sz="2600" err="1"/>
              <a:t>aspekty</a:t>
            </a:r>
            <a:r>
              <a:rPr lang="en-US" sz="2600"/>
              <a:t> </a:t>
            </a:r>
            <a:r>
              <a:rPr lang="en-US" sz="2600" err="1"/>
              <a:t>odpowiedzi</a:t>
            </a:r>
            <a:r>
              <a:rPr lang="en-US" sz="2600"/>
              <a:t> CIRT </a:t>
            </a:r>
            <a:r>
              <a:rPr lang="en-US" sz="2600" err="1"/>
              <a:t>wymagają</a:t>
            </a:r>
            <a:r>
              <a:rPr lang="en-US" sz="2600"/>
              <a:t> </a:t>
            </a:r>
            <a:r>
              <a:rPr lang="en-US" sz="2600" err="1"/>
              <a:t>poprawy</a:t>
            </a:r>
            <a:endParaRPr lang="en-US" sz="2600"/>
          </a:p>
          <a:p>
            <a:pPr marL="457200" indent="-457200">
              <a:buFont typeface="Arial" panose="020B0604020202020204" pitchFamily="34" charset="0"/>
              <a:buChar char="•"/>
            </a:pPr>
            <a:r>
              <a:rPr lang="en-US" sz="2600" err="1"/>
              <a:t>Dokumentacja</a:t>
            </a:r>
            <a:r>
              <a:rPr lang="en-US" sz="2600"/>
              <a:t> </a:t>
            </a:r>
            <a:r>
              <a:rPr lang="en-US" sz="2600" err="1"/>
              <a:t>również</a:t>
            </a:r>
            <a:r>
              <a:rPr lang="en-US" sz="2600"/>
              <a:t> </a:t>
            </a:r>
            <a:r>
              <a:rPr lang="en-US" sz="2600" err="1"/>
              <a:t>odpowiadać</a:t>
            </a:r>
            <a:r>
              <a:rPr lang="en-US" sz="2600"/>
              <a:t> </a:t>
            </a:r>
            <a:r>
              <a:rPr lang="en-US" sz="2600" err="1"/>
              <a:t>na</a:t>
            </a:r>
            <a:r>
              <a:rPr lang="en-US" sz="2600"/>
              <a:t> </a:t>
            </a:r>
            <a:r>
              <a:rPr lang="en-US" sz="2600" err="1"/>
              <a:t>pytania</a:t>
            </a:r>
            <a:endParaRPr lang="en-US" sz="2600"/>
          </a:p>
          <a:p>
            <a:pPr marL="914400" lvl="1" indent="-457200">
              <a:buFont typeface="Arial" panose="020B0604020202020204" pitchFamily="34" charset="0"/>
              <a:buChar char="•"/>
            </a:pPr>
            <a:r>
              <a:rPr lang="en-US" sz="2600"/>
              <a:t>co</a:t>
            </a:r>
          </a:p>
          <a:p>
            <a:pPr marL="914400" lvl="1" indent="-457200">
              <a:buFont typeface="Arial" panose="020B0604020202020204" pitchFamily="34" charset="0"/>
              <a:buChar char="•"/>
            </a:pPr>
            <a:r>
              <a:rPr lang="en-US" sz="2600" err="1"/>
              <a:t>kto</a:t>
            </a:r>
            <a:endParaRPr lang="en-US" sz="2600"/>
          </a:p>
          <a:p>
            <a:pPr marL="914400" lvl="1" indent="-457200">
              <a:buFont typeface="Arial" panose="020B0604020202020204" pitchFamily="34" charset="0"/>
              <a:buChar char="•"/>
            </a:pPr>
            <a:r>
              <a:rPr lang="en-US" sz="2600" err="1"/>
              <a:t>jak</a:t>
            </a:r>
            <a:endParaRPr lang="en-US" sz="2600"/>
          </a:p>
          <a:p>
            <a:pPr marL="914400" lvl="1" indent="-457200">
              <a:buFont typeface="Arial" panose="020B0604020202020204" pitchFamily="34" charset="0"/>
              <a:buChar char="•"/>
            </a:pPr>
            <a:r>
              <a:rPr lang="en-US" sz="2600" err="1"/>
              <a:t>gdzie</a:t>
            </a:r>
            <a:endParaRPr lang="en-US" sz="2600"/>
          </a:p>
          <a:p>
            <a:pPr marL="914400" lvl="1" indent="-457200">
              <a:buFont typeface="Arial" panose="020B0604020202020204" pitchFamily="34" charset="0"/>
              <a:buChar char="•"/>
            </a:pPr>
            <a:r>
              <a:rPr lang="en-US" sz="2600" err="1"/>
              <a:t>kiedy</a:t>
            </a:r>
            <a:endParaRPr lang="en-US" sz="2600"/>
          </a:p>
          <a:p>
            <a:pPr marL="457200" indent="-457200">
              <a:buFont typeface="Arial" panose="020B0604020202020204" pitchFamily="34" charset="0"/>
              <a:buChar char="•"/>
            </a:pPr>
            <a:endParaRPr lang="en-US" sz="2600"/>
          </a:p>
        </p:txBody>
      </p:sp>
    </p:spTree>
    <p:extLst>
      <p:ext uri="{BB962C8B-B14F-4D97-AF65-F5344CB8AC3E}">
        <p14:creationId xmlns:p14="http://schemas.microsoft.com/office/powerpoint/2010/main" val="42169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28197"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288062EF-8899-4CDA-99EB-7739B0982A52}"/>
              </a:ext>
            </a:extLst>
          </p:cNvPr>
          <p:cNvSpPr txBox="1"/>
          <p:nvPr/>
        </p:nvSpPr>
        <p:spPr>
          <a:xfrm>
            <a:off x="712983" y="872385"/>
            <a:ext cx="9854376" cy="369332"/>
          </a:xfrm>
          <a:prstGeom prst="rect">
            <a:avLst/>
          </a:prstGeom>
          <a:noFill/>
        </p:spPr>
        <p:txBody>
          <a:bodyPr wrap="square" rtlCol="0">
            <a:spAutoFit/>
          </a:bodyPr>
          <a:lstStyle/>
          <a:p>
            <a:r>
              <a:rPr lang="en-US"/>
              <a:t>Do SOC Politechniki zgłoszony zostaje następujący podejrzany email:</a:t>
            </a:r>
          </a:p>
        </p:txBody>
      </p:sp>
      <p:pic>
        <p:nvPicPr>
          <p:cNvPr id="3" name="Picture 2">
            <a:extLst>
              <a:ext uri="{FF2B5EF4-FFF2-40B4-BE49-F238E27FC236}">
                <a16:creationId xmlns:a16="http://schemas.microsoft.com/office/drawing/2014/main" id="{FF24FAB0-4430-467B-9AE0-E141FE7E1892}"/>
              </a:ext>
            </a:extLst>
          </p:cNvPr>
          <p:cNvPicPr>
            <a:picLocks noChangeAspect="1"/>
          </p:cNvPicPr>
          <p:nvPr/>
        </p:nvPicPr>
        <p:blipFill>
          <a:blip r:embed="rId3"/>
          <a:stretch>
            <a:fillRect/>
          </a:stretch>
        </p:blipFill>
        <p:spPr>
          <a:xfrm>
            <a:off x="0" y="1735829"/>
            <a:ext cx="12192000" cy="4032515"/>
          </a:xfrm>
          <a:prstGeom prst="rect">
            <a:avLst/>
          </a:prstGeom>
        </p:spPr>
      </p:pic>
    </p:spTree>
    <p:extLst>
      <p:ext uri="{BB962C8B-B14F-4D97-AF65-F5344CB8AC3E}">
        <p14:creationId xmlns:p14="http://schemas.microsoft.com/office/powerpoint/2010/main" val="29824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61520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08001" y="1416500"/>
            <a:ext cx="11129034" cy="4647426"/>
          </a:xfrm>
          <a:prstGeom prst="rect">
            <a:avLst/>
          </a:prstGeom>
          <a:noFill/>
        </p:spPr>
        <p:txBody>
          <a:bodyPr wrap="square" rtlCol="0">
            <a:spAutoFit/>
          </a:bodyPr>
          <a:lstStyle/>
          <a:p>
            <a:r>
              <a:rPr lang="en-US" sz="2600" u="sng"/>
              <a:t>1.1 </a:t>
            </a:r>
            <a:r>
              <a:rPr lang="en-US" sz="2600" u="sng" err="1"/>
              <a:t>Polityka</a:t>
            </a:r>
            <a:r>
              <a:rPr lang="en-US" sz="2600" u="sng"/>
              <a:t> </a:t>
            </a:r>
            <a:r>
              <a:rPr lang="en-US" sz="2600" u="sng" err="1"/>
              <a:t>bezpieczeństwa</a:t>
            </a:r>
            <a:endParaRPr lang="en-US" sz="2600" u="sng"/>
          </a:p>
          <a:p>
            <a:endParaRPr lang="en-US" sz="2600" u="sng"/>
          </a:p>
          <a:p>
            <a:pPr marL="285750" indent="-285750">
              <a:buFont typeface="Arial" panose="020B0604020202020204" pitchFamily="34" charset="0"/>
              <a:buChar char="•"/>
            </a:pPr>
            <a:r>
              <a:rPr lang="en-US" sz="2600" err="1"/>
              <a:t>Zbiór</a:t>
            </a:r>
            <a:r>
              <a:rPr lang="en-US" sz="2600"/>
              <a:t> </a:t>
            </a:r>
            <a:r>
              <a:rPr lang="en-US" sz="2600" err="1"/>
              <a:t>zasad</a:t>
            </a:r>
            <a:r>
              <a:rPr lang="en-US" sz="2600"/>
              <a:t> </a:t>
            </a:r>
            <a:r>
              <a:rPr lang="en-US" sz="2600" err="1"/>
              <a:t>i</a:t>
            </a:r>
            <a:r>
              <a:rPr lang="en-US" sz="2600"/>
              <a:t> </a:t>
            </a:r>
            <a:r>
              <a:rPr lang="en-US" sz="2600" err="1"/>
              <a:t>praktyk</a:t>
            </a:r>
            <a:r>
              <a:rPr lang="en-US" sz="2600"/>
              <a:t> </a:t>
            </a:r>
            <a:r>
              <a:rPr lang="en-US" sz="2600" err="1"/>
              <a:t>bezpieczeństwa</a:t>
            </a:r>
            <a:r>
              <a:rPr lang="en-US" sz="2600"/>
              <a:t> </a:t>
            </a:r>
            <a:r>
              <a:rPr lang="en-US" sz="2600" err="1"/>
              <a:t>stosowanych</a:t>
            </a:r>
            <a:r>
              <a:rPr lang="en-US" sz="2600"/>
              <a:t> w </a:t>
            </a:r>
            <a:r>
              <a:rPr lang="en-US" sz="2600" err="1"/>
              <a:t>organizacji</a:t>
            </a:r>
            <a:endParaRPr lang="en-US" sz="2600"/>
          </a:p>
          <a:p>
            <a:pPr marL="285750" indent="-285750">
              <a:buFont typeface="Arial" panose="020B0604020202020204" pitchFamily="34" charset="0"/>
              <a:buChar char="•"/>
            </a:pPr>
            <a:r>
              <a:rPr lang="en-US" sz="2600" err="1"/>
              <a:t>Pewność</a:t>
            </a:r>
            <a:r>
              <a:rPr lang="en-US" sz="2600"/>
              <a:t>, </a:t>
            </a:r>
            <a:r>
              <a:rPr lang="en-US" sz="2600" err="1"/>
              <a:t>że</a:t>
            </a:r>
            <a:r>
              <a:rPr lang="en-US" sz="2600"/>
              <a:t> </a:t>
            </a:r>
            <a:r>
              <a:rPr lang="en-US" sz="2600" err="1"/>
              <a:t>pracownicy</a:t>
            </a:r>
            <a:r>
              <a:rPr lang="en-US" sz="2600"/>
              <a:t> </a:t>
            </a:r>
            <a:r>
              <a:rPr lang="en-US" sz="2600" err="1"/>
              <a:t>są</a:t>
            </a:r>
            <a:r>
              <a:rPr lang="en-US" sz="2600"/>
              <a:t> </a:t>
            </a:r>
            <a:r>
              <a:rPr lang="en-US" sz="2600" err="1"/>
              <a:t>zaznajomieni</a:t>
            </a:r>
            <a:r>
              <a:rPr lang="en-US" sz="2600"/>
              <a:t> z </a:t>
            </a:r>
            <a:r>
              <a:rPr lang="en-US" sz="2600" err="1"/>
              <a:t>obecną</a:t>
            </a:r>
            <a:r>
              <a:rPr lang="en-US" sz="2600"/>
              <a:t> </a:t>
            </a:r>
            <a:r>
              <a:rPr lang="en-US" sz="2600" err="1"/>
              <a:t>polityką</a:t>
            </a:r>
            <a:r>
              <a:rPr lang="en-US" sz="2600"/>
              <a:t> </a:t>
            </a:r>
            <a:r>
              <a:rPr lang="en-US" sz="2600" err="1"/>
              <a:t>bezpieczeństwa</a:t>
            </a:r>
            <a:r>
              <a:rPr lang="en-US" sz="2600"/>
              <a:t> (</a:t>
            </a:r>
            <a:r>
              <a:rPr lang="en-US" sz="2600" err="1"/>
              <a:t>jakie</a:t>
            </a:r>
            <a:r>
              <a:rPr lang="en-US" sz="2600"/>
              <a:t> </a:t>
            </a:r>
            <a:r>
              <a:rPr lang="en-US" sz="2600" err="1"/>
              <a:t>akcje</a:t>
            </a:r>
            <a:r>
              <a:rPr lang="en-US" sz="2600"/>
              <a:t> </a:t>
            </a:r>
            <a:r>
              <a:rPr lang="en-US" sz="2600" err="1"/>
              <a:t>są</a:t>
            </a:r>
            <a:r>
              <a:rPr lang="en-US" sz="2600"/>
              <a:t> </a:t>
            </a:r>
            <a:r>
              <a:rPr lang="en-US" sz="2600" err="1"/>
              <a:t>wyraźnie</a:t>
            </a:r>
            <a:r>
              <a:rPr lang="en-US" sz="2600"/>
              <a:t> </a:t>
            </a:r>
            <a:r>
              <a:rPr lang="en-US" sz="2600" err="1"/>
              <a:t>zabronione</a:t>
            </a:r>
            <a:r>
              <a:rPr lang="en-US" sz="2600"/>
              <a:t>, </a:t>
            </a:r>
            <a:r>
              <a:rPr lang="en-US" sz="2600" err="1"/>
              <a:t>na</a:t>
            </a:r>
            <a:r>
              <a:rPr lang="en-US" sz="2600"/>
              <a:t> </a:t>
            </a:r>
            <a:r>
              <a:rPr lang="en-US" sz="2600" err="1"/>
              <a:t>jakie</a:t>
            </a:r>
            <a:r>
              <a:rPr lang="en-US" sz="2600"/>
              <a:t> </a:t>
            </a:r>
            <a:r>
              <a:rPr lang="en-US" sz="2600" err="1"/>
              <a:t>sytuacje</a:t>
            </a:r>
            <a:r>
              <a:rPr lang="en-US" sz="2600"/>
              <a:t> </a:t>
            </a:r>
            <a:r>
              <a:rPr lang="en-US" sz="2600" err="1"/>
              <a:t>powinni</a:t>
            </a:r>
            <a:r>
              <a:rPr lang="en-US" sz="2600"/>
              <a:t> </a:t>
            </a:r>
            <a:r>
              <a:rPr lang="en-US" sz="2600" err="1"/>
              <a:t>być</a:t>
            </a:r>
            <a:r>
              <a:rPr lang="en-US" sz="2600"/>
              <a:t> </a:t>
            </a:r>
            <a:r>
              <a:rPr lang="en-US" sz="2600" err="1"/>
              <a:t>wyczuleni</a:t>
            </a:r>
            <a:r>
              <a:rPr lang="en-US" sz="2600"/>
              <a:t> - </a:t>
            </a:r>
            <a:r>
              <a:rPr lang="en-US" sz="2600" err="1"/>
              <a:t>tzw</a:t>
            </a:r>
            <a:r>
              <a:rPr lang="en-US" sz="2600"/>
              <a:t>. "security awareness")</a:t>
            </a:r>
          </a:p>
          <a:p>
            <a:pPr marL="285750" indent="-285750">
              <a:buFont typeface="Arial" panose="020B0604020202020204" pitchFamily="34" charset="0"/>
              <a:buChar char="•"/>
            </a:pPr>
            <a:r>
              <a:rPr lang="en-US" sz="2600" err="1"/>
              <a:t>Przykładem</a:t>
            </a:r>
            <a:r>
              <a:rPr lang="en-US" sz="2600"/>
              <a:t> jest </a:t>
            </a:r>
            <a:r>
              <a:rPr lang="en-US" sz="2600" err="1"/>
              <a:t>obecność</a:t>
            </a:r>
            <a:r>
              <a:rPr lang="en-US" sz="2600"/>
              <a:t> </a:t>
            </a:r>
            <a:r>
              <a:rPr lang="en-US" sz="2600" err="1"/>
              <a:t>baneru</a:t>
            </a:r>
            <a:r>
              <a:rPr lang="en-US" sz="2600"/>
              <a:t> </a:t>
            </a:r>
            <a:r>
              <a:rPr lang="en-US" sz="2600" err="1"/>
              <a:t>informacyjnego</a:t>
            </a:r>
            <a:r>
              <a:rPr lang="en-US" sz="2600"/>
              <a:t> </a:t>
            </a:r>
            <a:r>
              <a:rPr lang="en-US" sz="2600" err="1"/>
              <a:t>na</a:t>
            </a:r>
            <a:r>
              <a:rPr lang="en-US" sz="2600"/>
              <a:t> </a:t>
            </a:r>
            <a:r>
              <a:rPr lang="en-US" sz="2600" err="1"/>
              <a:t>wszystkich</a:t>
            </a:r>
            <a:r>
              <a:rPr lang="en-US" sz="2600"/>
              <a:t> </a:t>
            </a:r>
            <a:r>
              <a:rPr lang="en-US" sz="2600" err="1"/>
              <a:t>panelach</a:t>
            </a:r>
            <a:r>
              <a:rPr lang="en-US" sz="2600"/>
              <a:t> </a:t>
            </a:r>
            <a:r>
              <a:rPr lang="en-US" sz="2600" err="1"/>
              <a:t>logowania</a:t>
            </a:r>
            <a:r>
              <a:rPr lang="en-US" sz="2600"/>
              <a:t> (</a:t>
            </a:r>
            <a:r>
              <a:rPr lang="en-US" sz="2600" err="1"/>
              <a:t>informacja</a:t>
            </a:r>
            <a:r>
              <a:rPr lang="en-US" sz="2600"/>
              <a:t> o </a:t>
            </a:r>
            <a:r>
              <a:rPr lang="en-US" sz="2600" err="1"/>
              <a:t>wymaganym</a:t>
            </a:r>
            <a:r>
              <a:rPr lang="en-US" sz="2600"/>
              <a:t> </a:t>
            </a:r>
            <a:r>
              <a:rPr lang="en-US" sz="2600" err="1"/>
              <a:t>uwierzytelnieniu</a:t>
            </a:r>
            <a:r>
              <a:rPr lang="en-US" sz="2600"/>
              <a:t> </a:t>
            </a:r>
            <a:r>
              <a:rPr lang="en-US" sz="2600" err="1"/>
              <a:t>oraz</a:t>
            </a:r>
            <a:r>
              <a:rPr lang="en-US" sz="2600"/>
              <a:t> </a:t>
            </a:r>
            <a:r>
              <a:rPr lang="en-US" sz="2600" err="1"/>
              <a:t>fakcie</a:t>
            </a:r>
            <a:r>
              <a:rPr lang="en-US" sz="2600"/>
              <a:t>, </a:t>
            </a:r>
            <a:r>
              <a:rPr lang="en-US" sz="2600" err="1"/>
              <a:t>że</a:t>
            </a:r>
            <a:r>
              <a:rPr lang="en-US" sz="2600"/>
              <a:t> </a:t>
            </a:r>
            <a:r>
              <a:rPr lang="en-US" sz="2600" err="1"/>
              <a:t>akcje</a:t>
            </a:r>
            <a:r>
              <a:rPr lang="en-US" sz="2600"/>
              <a:t> </a:t>
            </a:r>
            <a:r>
              <a:rPr lang="en-US" sz="2600" err="1"/>
              <a:t>wykonane</a:t>
            </a:r>
            <a:r>
              <a:rPr lang="en-US" sz="2600"/>
              <a:t> </a:t>
            </a:r>
            <a:r>
              <a:rPr lang="en-US" sz="2600" err="1"/>
              <a:t>przez</a:t>
            </a:r>
            <a:r>
              <a:rPr lang="en-US" sz="2600"/>
              <a:t> </a:t>
            </a:r>
            <a:r>
              <a:rPr lang="en-US" sz="2600" err="1"/>
              <a:t>użytkownika</a:t>
            </a:r>
            <a:r>
              <a:rPr lang="en-US" sz="2600"/>
              <a:t> </a:t>
            </a:r>
            <a:r>
              <a:rPr lang="en-US" sz="2600" err="1"/>
              <a:t>są</a:t>
            </a:r>
            <a:r>
              <a:rPr lang="en-US" sz="2600"/>
              <a:t> </a:t>
            </a:r>
            <a:r>
              <a:rPr lang="en-US" sz="2600" err="1"/>
              <a:t>monitorowane</a:t>
            </a:r>
            <a:r>
              <a:rPr lang="en-US" sz="2600"/>
              <a:t>, </a:t>
            </a:r>
            <a:r>
              <a:rPr lang="en-US" sz="2600" err="1"/>
              <a:t>jakie</a:t>
            </a:r>
            <a:r>
              <a:rPr lang="en-US" sz="2600"/>
              <a:t> </a:t>
            </a:r>
            <a:r>
              <a:rPr lang="en-US" sz="2600" err="1"/>
              <a:t>konsekwencje</a:t>
            </a:r>
            <a:r>
              <a:rPr lang="en-US" sz="2600"/>
              <a:t> </a:t>
            </a:r>
            <a:r>
              <a:rPr lang="en-US" sz="2600" err="1"/>
              <a:t>mogą</a:t>
            </a:r>
            <a:r>
              <a:rPr lang="en-US" sz="2600"/>
              <a:t> </a:t>
            </a:r>
            <a:r>
              <a:rPr lang="en-US" sz="2600" err="1"/>
              <a:t>wyniknąć</a:t>
            </a:r>
            <a:r>
              <a:rPr lang="en-US" sz="2600"/>
              <a:t> z </a:t>
            </a:r>
            <a:r>
              <a:rPr lang="en-US" sz="2600" err="1"/>
              <a:t>nieautoryzowanych</a:t>
            </a:r>
            <a:r>
              <a:rPr lang="en-US" sz="2600"/>
              <a:t> </a:t>
            </a:r>
            <a:r>
              <a:rPr lang="en-US" sz="2600" err="1"/>
              <a:t>działań</a:t>
            </a:r>
            <a:endParaRPr lang="en-US" sz="2600"/>
          </a:p>
          <a:p>
            <a:endParaRPr lang="en-US"/>
          </a:p>
          <a:p>
            <a:endParaRPr lang="en-US"/>
          </a:p>
        </p:txBody>
      </p:sp>
    </p:spTree>
    <p:extLst>
      <p:ext uri="{BB962C8B-B14F-4D97-AF65-F5344CB8AC3E}">
        <p14:creationId xmlns:p14="http://schemas.microsoft.com/office/powerpoint/2010/main" val="3243483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pic>
        <p:nvPicPr>
          <p:cNvPr id="5" name="Picture 4">
            <a:extLst>
              <a:ext uri="{FF2B5EF4-FFF2-40B4-BE49-F238E27FC236}">
                <a16:creationId xmlns:a16="http://schemas.microsoft.com/office/drawing/2014/main" id="{C9626581-800A-4630-9454-A606BE26D00A}"/>
              </a:ext>
            </a:extLst>
          </p:cNvPr>
          <p:cNvPicPr>
            <a:picLocks noChangeAspect="1"/>
          </p:cNvPicPr>
          <p:nvPr/>
        </p:nvPicPr>
        <p:blipFill>
          <a:blip r:embed="rId3"/>
          <a:stretch>
            <a:fillRect/>
          </a:stretch>
        </p:blipFill>
        <p:spPr>
          <a:xfrm>
            <a:off x="1052423" y="1346093"/>
            <a:ext cx="10483970" cy="5059032"/>
          </a:xfrm>
          <a:prstGeom prst="rect">
            <a:avLst/>
          </a:prstGeom>
          <a:ln>
            <a:solidFill>
              <a:schemeClr val="accent1"/>
            </a:solidFill>
          </a:ln>
        </p:spPr>
      </p:pic>
    </p:spTree>
    <p:extLst>
      <p:ext uri="{BB962C8B-B14F-4D97-AF65-F5344CB8AC3E}">
        <p14:creationId xmlns:p14="http://schemas.microsoft.com/office/powerpoint/2010/main" val="4100103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016758"/>
          </a:xfrm>
          <a:prstGeom prst="rect">
            <a:avLst/>
          </a:prstGeom>
          <a:noFill/>
        </p:spPr>
        <p:txBody>
          <a:bodyPr wrap="square" rtlCol="0">
            <a:spAutoFit/>
          </a:bodyPr>
          <a:lstStyle/>
          <a:p>
            <a:pPr marL="285750" indent="-285750">
              <a:buFont typeface="Arial" panose="020B0604020202020204" pitchFamily="34" charset="0"/>
              <a:buChar char="•"/>
            </a:pPr>
            <a:r>
              <a:rPr lang="en-US" sz="3200"/>
              <a:t>Jak już ustaliliśmy, na 100% mamy do czynienia z atakiem phishingowym:</a:t>
            </a:r>
          </a:p>
          <a:p>
            <a:pPr marL="742950" lvl="1" indent="-285750">
              <a:buFont typeface="Arial" panose="020B0604020202020204" pitchFamily="34" charset="0"/>
              <a:buChar char="•"/>
            </a:pPr>
            <a:r>
              <a:rPr lang="en-US" sz="3200"/>
              <a:t>link, który znajduje się w mailu, odnosi się do domeny </a:t>
            </a:r>
            <a:r>
              <a:rPr lang="en-US" sz="3200" u="sng"/>
              <a:t>wizualnie zbliżonej do po.edu.pl</a:t>
            </a:r>
            <a:r>
              <a:rPr lang="en-US" sz="3200"/>
              <a:t> (po.eclu.pl)</a:t>
            </a:r>
          </a:p>
          <a:p>
            <a:pPr marL="742950" lvl="1" indent="-285750">
              <a:buFont typeface="Arial" panose="020B0604020202020204" pitchFamily="34" charset="0"/>
              <a:buChar char="•"/>
            </a:pPr>
            <a:r>
              <a:rPr lang="en-US" sz="3200"/>
              <a:t>adres nadawczy maila również pochodzi z domeny po.eclu.pl),</a:t>
            </a:r>
          </a:p>
          <a:p>
            <a:pPr marL="742950" lvl="1" indent="-285750">
              <a:buFont typeface="Arial" panose="020B0604020202020204" pitchFamily="34" charset="0"/>
              <a:buChar char="•"/>
            </a:pPr>
            <a:r>
              <a:rPr lang="en-US" sz="3200"/>
              <a:t>po wejściu na link pojawia się strona opatrzona logo Politechniki Opolskiej wraz formularzem logowania, wskazującym na konieczność użycia hasła do swojego konta w domenie po.edu.pl.</a:t>
            </a:r>
          </a:p>
        </p:txBody>
      </p:sp>
    </p:spTree>
    <p:extLst>
      <p:ext uri="{BB962C8B-B14F-4D97-AF65-F5344CB8AC3E}">
        <p14:creationId xmlns:p14="http://schemas.microsoft.com/office/powerpoint/2010/main" val="1914688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478423"/>
          </a:xfrm>
          <a:prstGeom prst="rect">
            <a:avLst/>
          </a:prstGeom>
          <a:noFill/>
        </p:spPr>
        <p:txBody>
          <a:bodyPr wrap="square" rtlCol="0">
            <a:spAutoFit/>
          </a:bodyPr>
          <a:lstStyle/>
          <a:p>
            <a:pPr marL="285750" indent="-285750">
              <a:buFont typeface="Arial" panose="020B0604020202020204" pitchFamily="34" charset="0"/>
              <a:buChar char="•"/>
            </a:pPr>
            <a:r>
              <a:rPr lang="en-US" sz="2500"/>
              <a:t>Uwaga: jako dokonujący weryfikacji zgłoszeń incydentów, musimy być świadomi tego, że atakujący w pełni kontroluje serwer i zawartość https://ankieta.po.eclu.pl/, a to oznacza, że:</a:t>
            </a:r>
          </a:p>
          <a:p>
            <a:pPr marL="1200150" lvl="2" indent="-285750">
              <a:buFont typeface="Arial" panose="020B0604020202020204" pitchFamily="34" charset="0"/>
              <a:buChar char="•"/>
            </a:pPr>
            <a:r>
              <a:rPr lang="en-US" sz="2500"/>
              <a:t>zawartość strony może zawierać exploita na przeglądarkę bądź inny złośliwy kod (mało prawdopodobne w przypadku phishingu próbującego wyłudzić hasło, niemniej nie zawsze typ ataku jest jasny dopóki nie przeanalizujemy treści strony), wobec czego jako analizujący złośliwe strony musimy dysponować bezpiecznym środowiskiem do tego celu (np. użyć serwisu urlscan.io lub mieć na ten cel świeży snapshot maszyny wirtualnej)</a:t>
            </a:r>
          </a:p>
          <a:p>
            <a:pPr marL="1200150" lvl="2" indent="-285750">
              <a:buFont typeface="Arial" panose="020B0604020202020204" pitchFamily="34" charset="0"/>
              <a:buChar char="•"/>
            </a:pPr>
            <a:r>
              <a:rPr lang="en-US" sz="2500"/>
              <a:t>atakujący widzi każdą aktywność wejścia na stronę (logi serwera HTTP), wobec czego może wykryć, że phishing został zgłoszony i incydent jest analizowany (wobec tego może zaprogramować serwer tak, by wyświetlał inną zawartość, gdy adres IP odwiedzającego nie będzie pochodził z Polski - by zmylić wynik urlscan.io)</a:t>
            </a:r>
          </a:p>
        </p:txBody>
      </p:sp>
    </p:spTree>
    <p:extLst>
      <p:ext uri="{BB962C8B-B14F-4D97-AF65-F5344CB8AC3E}">
        <p14:creationId xmlns:p14="http://schemas.microsoft.com/office/powerpoint/2010/main" val="39741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2400657"/>
          </a:xfrm>
          <a:prstGeom prst="rect">
            <a:avLst/>
          </a:prstGeom>
          <a:noFill/>
        </p:spPr>
        <p:txBody>
          <a:bodyPr wrap="square" rtlCol="0">
            <a:spAutoFit/>
          </a:bodyPr>
          <a:lstStyle/>
          <a:p>
            <a:pPr marL="285750" indent="-285750">
              <a:buFont typeface="Arial" panose="020B0604020202020204" pitchFamily="34" charset="0"/>
              <a:buChar char="•"/>
            </a:pPr>
            <a:r>
              <a:rPr lang="en-US" sz="3000"/>
              <a:t>Dodatkowym krokiem bywa tutaj sprawdzenie:</a:t>
            </a:r>
          </a:p>
          <a:p>
            <a:pPr marL="742950" lvl="1" indent="-285750">
              <a:buFont typeface="Arial" panose="020B0604020202020204" pitchFamily="34" charset="0"/>
              <a:buChar char="•"/>
            </a:pPr>
            <a:r>
              <a:rPr lang="en-US" sz="3000"/>
              <a:t>nagłówków email</a:t>
            </a:r>
          </a:p>
          <a:p>
            <a:pPr marL="742950" lvl="1" indent="-285750">
              <a:buFont typeface="Arial" panose="020B0604020202020204" pitchFamily="34" charset="0"/>
              <a:buChar char="•"/>
            </a:pPr>
            <a:r>
              <a:rPr lang="en-US" sz="3000"/>
              <a:t>informacji i domenach i adresach IP (whois, reputacja)</a:t>
            </a:r>
          </a:p>
          <a:p>
            <a:pPr marL="742950" lvl="1" indent="-285750">
              <a:buFont typeface="Arial" panose="020B0604020202020204" pitchFamily="34" charset="0"/>
              <a:buChar char="•"/>
            </a:pPr>
            <a:r>
              <a:rPr lang="en-US" sz="3000"/>
              <a:t>ustawień DKIM, SPF, DMARC dla danej domeny</a:t>
            </a:r>
          </a:p>
          <a:p>
            <a:pPr marL="742950" lvl="1" indent="-285750">
              <a:buFont typeface="Arial" panose="020B0604020202020204" pitchFamily="34" charset="0"/>
              <a:buChar char="•"/>
            </a:pPr>
            <a:r>
              <a:rPr lang="en-US" sz="3000"/>
              <a:t>udokumentowanie wyników</a:t>
            </a:r>
          </a:p>
        </p:txBody>
      </p:sp>
    </p:spTree>
    <p:extLst>
      <p:ext uri="{BB962C8B-B14F-4D97-AF65-F5344CB8AC3E}">
        <p14:creationId xmlns:p14="http://schemas.microsoft.com/office/powerpoint/2010/main" val="2569637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863144"/>
          </a:xfrm>
          <a:prstGeom prst="rect">
            <a:avLst/>
          </a:prstGeom>
          <a:noFill/>
        </p:spPr>
        <p:txBody>
          <a:bodyPr wrap="square" rtlCol="0">
            <a:spAutoFit/>
          </a:bodyPr>
          <a:lstStyle/>
          <a:p>
            <a:pPr marL="285750" indent="-285750">
              <a:buFont typeface="Arial" panose="020B0604020202020204" pitchFamily="34" charset="0"/>
              <a:buChar char="•"/>
            </a:pPr>
            <a:r>
              <a:rPr lang="en-US" sz="2500"/>
              <a:t>Scoping:</a:t>
            </a:r>
          </a:p>
          <a:p>
            <a:pPr marL="742950" lvl="1" indent="-285750">
              <a:buFont typeface="Arial" panose="020B0604020202020204" pitchFamily="34" charset="0"/>
              <a:buChar char="•"/>
            </a:pPr>
            <a:r>
              <a:rPr lang="en-US" sz="2500"/>
              <a:t>należy jak najszybciej ustalić, ilu użytkowników zostało dotkniętych atakiem</a:t>
            </a:r>
          </a:p>
          <a:p>
            <a:pPr marL="1200150" lvl="2" indent="-285750">
              <a:buFont typeface="Arial" panose="020B0604020202020204" pitchFamily="34" charset="0"/>
              <a:buChar char="•"/>
            </a:pPr>
            <a:r>
              <a:rPr lang="en-US" sz="2500"/>
              <a:t>ilu otrzymało phishingowy email</a:t>
            </a:r>
          </a:p>
          <a:p>
            <a:pPr marL="1200150" lvl="2" indent="-285750">
              <a:buFont typeface="Arial" panose="020B0604020202020204" pitchFamily="34" charset="0"/>
              <a:buChar char="•"/>
            </a:pPr>
            <a:r>
              <a:rPr lang="en-US" sz="2500"/>
              <a:t>ilu kliknęło w link</a:t>
            </a:r>
          </a:p>
          <a:p>
            <a:pPr marL="1200150" lvl="2" indent="-285750">
              <a:buFont typeface="Arial" panose="020B0604020202020204" pitchFamily="34" charset="0"/>
              <a:buChar char="•"/>
            </a:pPr>
            <a:r>
              <a:rPr lang="en-US" sz="2500"/>
              <a:t>ilu podało swoje hasło</a:t>
            </a:r>
          </a:p>
          <a:p>
            <a:pPr marL="742950" lvl="1" indent="-285750">
              <a:buFont typeface="Arial" panose="020B0604020202020204" pitchFamily="34" charset="0"/>
              <a:buChar char="•"/>
            </a:pPr>
            <a:r>
              <a:rPr lang="en-US" sz="2500"/>
              <a:t>robimy to poprzez przeszukanie serwera poczty pod kątem:</a:t>
            </a:r>
          </a:p>
          <a:p>
            <a:pPr marL="1200150" lvl="2" indent="-285750">
              <a:buFont typeface="Arial" panose="020B0604020202020204" pitchFamily="34" charset="0"/>
              <a:buChar char="•"/>
            </a:pPr>
            <a:r>
              <a:rPr lang="en-US" sz="2500"/>
              <a:t>adresu nadawczego (secretariat@po.eclu.pl), lub lepiej - domeny adresu nadawczego (po.eclu.pl lub po prostu *.eclu.pl)</a:t>
            </a:r>
          </a:p>
          <a:p>
            <a:pPr marL="1200150" lvl="2" indent="-285750">
              <a:buFont typeface="Arial" panose="020B0604020202020204" pitchFamily="34" charset="0"/>
              <a:buChar char="•"/>
            </a:pPr>
            <a:r>
              <a:rPr lang="en-US" sz="2500"/>
              <a:t>dodatkowo na podstawie adresu IP</a:t>
            </a:r>
          </a:p>
          <a:p>
            <a:pPr marL="1200150" lvl="2" indent="-285750">
              <a:buFont typeface="Arial" panose="020B0604020202020204" pitchFamily="34" charset="0"/>
              <a:buChar char="•"/>
            </a:pPr>
            <a:r>
              <a:rPr lang="en-US" sz="2500"/>
              <a:t>na podstawie obecności frazu eclu.pl w treści maila</a:t>
            </a:r>
          </a:p>
          <a:p>
            <a:pPr marL="1200150" lvl="2" indent="-285750">
              <a:buFont typeface="Arial" panose="020B0604020202020204" pitchFamily="34" charset="0"/>
              <a:buChar char="•"/>
            </a:pPr>
            <a:r>
              <a:rPr lang="en-US" sz="2500"/>
              <a:t>przeszukania poczty w inny sposób (np. pod kątem słow "ankieta")</a:t>
            </a:r>
          </a:p>
          <a:p>
            <a:pPr marL="1200150" lvl="2" indent="-285750">
              <a:buFont typeface="Arial" panose="020B0604020202020204" pitchFamily="34" charset="0"/>
              <a:buChar char="•"/>
            </a:pPr>
            <a:r>
              <a:rPr lang="en-US" sz="2500"/>
              <a:t>przejrzenia całej korespondencji przychodzącej z ostatnich godzin/dni</a:t>
            </a:r>
          </a:p>
          <a:p>
            <a:pPr marL="742950" lvl="1" indent="-285750">
              <a:buFont typeface="Arial" panose="020B0604020202020204" pitchFamily="34" charset="0"/>
              <a:buChar char="•"/>
            </a:pPr>
            <a:r>
              <a:rPr lang="en-US" sz="2500"/>
              <a:t>ważne jest również ustalenie, który użytkownik został zaatakowany jako pierwszy (</a:t>
            </a:r>
            <a:r>
              <a:rPr lang="en-US" sz="2500" u="sng"/>
              <a:t>data i godzina pierwszego maila - data i godzina rozpoczęcia incydentu</a:t>
            </a:r>
            <a:r>
              <a:rPr lang="en-US" sz="2500"/>
              <a:t>)</a:t>
            </a:r>
          </a:p>
        </p:txBody>
      </p:sp>
    </p:spTree>
    <p:extLst>
      <p:ext uri="{BB962C8B-B14F-4D97-AF65-F5344CB8AC3E}">
        <p14:creationId xmlns:p14="http://schemas.microsoft.com/office/powerpoint/2010/main" val="131499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3939540"/>
          </a:xfrm>
          <a:prstGeom prst="rect">
            <a:avLst/>
          </a:prstGeom>
          <a:noFill/>
        </p:spPr>
        <p:txBody>
          <a:bodyPr wrap="square" rtlCol="0">
            <a:spAutoFit/>
          </a:bodyPr>
          <a:lstStyle/>
          <a:p>
            <a:pPr marL="285750" indent="-285750">
              <a:buFont typeface="Arial" panose="020B0604020202020204" pitchFamily="34" charset="0"/>
              <a:buChar char="•"/>
            </a:pPr>
            <a:r>
              <a:rPr lang="en-US" sz="2500"/>
              <a:t>Containment &amp; Recovery</a:t>
            </a:r>
          </a:p>
          <a:p>
            <a:pPr marL="742950" lvl="1" indent="-285750">
              <a:buFont typeface="Arial" panose="020B0604020202020204" pitchFamily="34" charset="0"/>
              <a:buChar char="•"/>
            </a:pPr>
            <a:r>
              <a:rPr lang="en-US" sz="2500"/>
              <a:t>wymuszamy masową zmianę haseł wszystkich dotkniętych użytkowników, by udaremnić wszelkie mające miejsce/przyszłe posłużenia się hasłami przez atakujących</a:t>
            </a:r>
          </a:p>
          <a:p>
            <a:pPr marL="742950" lvl="1" indent="-285750">
              <a:buFont typeface="Arial" panose="020B0604020202020204" pitchFamily="34" charset="0"/>
              <a:buChar char="•"/>
            </a:pPr>
            <a:r>
              <a:rPr lang="en-US" sz="2500"/>
              <a:t>jednocześnie informujemy użytkowników o ataku i możliwych konsekwencjach (np. fakcie, że </a:t>
            </a:r>
            <a:r>
              <a:rPr lang="en-US" sz="2500" b="1"/>
              <a:t>muszą zmienić hasła dla wszystkich innych kont, dla których używali takiego samego bądź zbliżonego hasła</a:t>
            </a:r>
            <a:r>
              <a:rPr lang="en-US" sz="2500"/>
              <a:t>), </a:t>
            </a:r>
          </a:p>
          <a:p>
            <a:pPr marL="742950" lvl="1" indent="-285750">
              <a:buFont typeface="Arial" panose="020B0604020202020204" pitchFamily="34" charset="0"/>
              <a:buChar char="•"/>
            </a:pPr>
            <a:r>
              <a:rPr lang="en-US" sz="2500"/>
              <a:t>informowanie ma również na celu zwiększyć czujność użytkowników na przyszłość, by byli w stanie rozpoznawać i zgłaszać tego typu ataki, by ich skuteczność przeciwko naszej organizacji malała</a:t>
            </a:r>
          </a:p>
        </p:txBody>
      </p:sp>
    </p:spTree>
    <p:extLst>
      <p:ext uri="{BB962C8B-B14F-4D97-AF65-F5344CB8AC3E}">
        <p14:creationId xmlns:p14="http://schemas.microsoft.com/office/powerpoint/2010/main" val="3110281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478423"/>
          </a:xfrm>
          <a:prstGeom prst="rect">
            <a:avLst/>
          </a:prstGeom>
          <a:noFill/>
        </p:spPr>
        <p:txBody>
          <a:bodyPr wrap="square" rtlCol="0">
            <a:spAutoFit/>
          </a:bodyPr>
          <a:lstStyle/>
          <a:p>
            <a:pPr marL="285750" indent="-285750">
              <a:buFont typeface="Arial" panose="020B0604020202020204" pitchFamily="34" charset="0"/>
              <a:buChar char="•"/>
            </a:pPr>
            <a:r>
              <a:rPr lang="en-US" sz="2500"/>
              <a:t>Scoping (tak, ciąg dalszy!)</a:t>
            </a:r>
          </a:p>
          <a:p>
            <a:pPr marL="742950" lvl="1" indent="-285750">
              <a:buFont typeface="Arial" panose="020B0604020202020204" pitchFamily="34" charset="0"/>
              <a:buChar char="•"/>
            </a:pPr>
            <a:r>
              <a:rPr lang="en-US" sz="2500"/>
              <a:t>należy wyszukać i prześledzić wszystkie zdarzenia logowania (udane i nieudane) dla kont użytkowników dotkniętych incydentem, z okresu dookoła incydentu (np. zaczynając od kilku dni przed, kończąc na czasie teraźniejszym)</a:t>
            </a:r>
          </a:p>
          <a:p>
            <a:pPr marL="742950" lvl="1" indent="-285750">
              <a:buFont typeface="Arial" panose="020B0604020202020204" pitchFamily="34" charset="0"/>
              <a:buChar char="•"/>
            </a:pPr>
            <a:r>
              <a:rPr lang="en-US" sz="2500"/>
              <a:t>pozwoli to na:</a:t>
            </a:r>
          </a:p>
          <a:p>
            <a:pPr marL="1200150" lvl="2" indent="-285750">
              <a:buFont typeface="Arial" panose="020B0604020202020204" pitchFamily="34" charset="0"/>
              <a:buChar char="•"/>
            </a:pPr>
            <a:r>
              <a:rPr lang="en-US" sz="2500"/>
              <a:t>rozpoznanie prób posłużenia się skompromitowanymi poświadczeniami po wymuszeniu ich zmiany (a wraz z tym odkrycie nowych adresów IP należących do atakującego!)</a:t>
            </a:r>
          </a:p>
          <a:p>
            <a:pPr marL="1200150" lvl="2" indent="-285750">
              <a:buFont typeface="Arial" panose="020B0604020202020204" pitchFamily="34" charset="0"/>
              <a:buChar char="•"/>
            </a:pPr>
            <a:r>
              <a:rPr lang="en-US" sz="2500"/>
              <a:t>ustalenie, jakimi adresami IP użytkownicy posługiwali się na co dzień, zanim doszło do incydentu</a:t>
            </a:r>
          </a:p>
          <a:p>
            <a:pPr marL="1657350" lvl="3" indent="-285750">
              <a:buFont typeface="Arial" panose="020B0604020202020204" pitchFamily="34" charset="0"/>
              <a:buChar char="•"/>
            </a:pPr>
            <a:r>
              <a:rPr lang="en-US" sz="2500"/>
              <a:t>to pozwala na rozpoznanie udanych logowań z pomocą skompromitowanych poświadczeń - rozpoznanie udanego ataku (źródłowy adres IP/system/przeglądarka/klient będzie się różnił)</a:t>
            </a:r>
          </a:p>
          <a:p>
            <a:pPr marL="1200150" lvl="2" indent="-285750">
              <a:buFont typeface="Arial" panose="020B0604020202020204" pitchFamily="34" charset="0"/>
              <a:buChar char="•"/>
            </a:pPr>
            <a:endParaRPr lang="en-US" sz="2500"/>
          </a:p>
        </p:txBody>
      </p:sp>
    </p:spTree>
    <p:extLst>
      <p:ext uri="{BB962C8B-B14F-4D97-AF65-F5344CB8AC3E}">
        <p14:creationId xmlns:p14="http://schemas.microsoft.com/office/powerpoint/2010/main" val="4292116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3517" y="132123"/>
            <a:ext cx="12088483"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nieznany</a:t>
            </a:r>
            <a:r>
              <a:rPr lang="en-US" sz="4175" b="1" spc="254">
                <a:latin typeface="Consolas" panose="020B0609020204030204" pitchFamily="49" charset="0"/>
                <a:cs typeface="Arial"/>
              </a:rPr>
              <a:t> malware &amp; TOR</a:t>
            </a:r>
            <a:endParaRPr sz="4175" b="1">
              <a:latin typeface="Consolas" panose="020B0609020204030204" pitchFamily="49" charset="0"/>
              <a:cs typeface="Arial"/>
            </a:endParaRPr>
          </a:p>
        </p:txBody>
      </p:sp>
      <p:sp>
        <p:nvSpPr>
          <p:cNvPr id="3" name="TextBox 2">
            <a:extLst>
              <a:ext uri="{FF2B5EF4-FFF2-40B4-BE49-F238E27FC236}">
                <a16:creationId xmlns:a16="http://schemas.microsoft.com/office/drawing/2014/main" id="{102D229B-702A-41AF-B01A-749AEF83C408}"/>
              </a:ext>
            </a:extLst>
          </p:cNvPr>
          <p:cNvSpPr txBox="1"/>
          <p:nvPr/>
        </p:nvSpPr>
        <p:spPr>
          <a:xfrm>
            <a:off x="256725" y="774607"/>
            <a:ext cx="11678549" cy="6186309"/>
          </a:xfrm>
          <a:prstGeom prst="rect">
            <a:avLst/>
          </a:prstGeom>
          <a:noFill/>
        </p:spPr>
        <p:txBody>
          <a:bodyPr wrap="square" rtlCol="0">
            <a:spAutoFit/>
          </a:bodyPr>
          <a:lstStyle/>
          <a:p>
            <a:pPr marL="285750" indent="-285750">
              <a:buFont typeface="Arial" panose="020B0604020202020204" pitchFamily="34" charset="0"/>
              <a:buChar char="•"/>
            </a:pPr>
            <a:r>
              <a:rPr lang="en-US" sz="2200"/>
              <a:t>Dnia 16.08.2020 system EDR raportuje, że computer </a:t>
            </a:r>
            <a:r>
              <a:rPr lang="en-US" sz="2200" i="1"/>
              <a:t>MARCIN-PC</a:t>
            </a:r>
            <a:r>
              <a:rPr lang="en-US" sz="2200"/>
              <a:t> komunikuje się z węzłami sieci TOR </a:t>
            </a:r>
          </a:p>
          <a:p>
            <a:pPr marL="285750" indent="-285750">
              <a:buFont typeface="Arial" panose="020B0604020202020204" pitchFamily="34" charset="0"/>
              <a:buChar char="•"/>
            </a:pPr>
            <a:r>
              <a:rPr lang="en-US" sz="2200"/>
              <a:t>Z pomocą live response (EDR) - zdalnie, bez wyłączania systemu i  fizycznego zabezpieczania, dokonana zostaje wstępna inspekcja systemu </a:t>
            </a:r>
            <a:r>
              <a:rPr lang="en-US" sz="2200" i="1"/>
              <a:t>MARCIN-PC</a:t>
            </a:r>
            <a:endParaRPr lang="en-US" sz="2200"/>
          </a:p>
          <a:p>
            <a:pPr marL="285750" indent="-285750">
              <a:buFont typeface="Arial" panose="020B0604020202020204" pitchFamily="34" charset="0"/>
              <a:buChar char="•"/>
            </a:pPr>
            <a:r>
              <a:rPr lang="en-US" sz="2200"/>
              <a:t>Analiza listy procesów wskazuje, że za ruchem kryje się process C:\Users\Marcin\Downloads\firefox-installer.exe</a:t>
            </a:r>
          </a:p>
          <a:p>
            <a:pPr marL="285750" indent="-285750">
              <a:buFont typeface="Arial" panose="020B0604020202020204" pitchFamily="34" charset="0"/>
              <a:buChar char="•"/>
            </a:pPr>
            <a:r>
              <a:rPr lang="en-US" sz="2200"/>
              <a:t>Suma kontrolna tego pliku nie jest znana w serwisie </a:t>
            </a:r>
            <a:r>
              <a:rPr lang="en-US" sz="2200">
                <a:hlinkClick r:id="rId3"/>
              </a:rPr>
              <a:t>https://virustotal.com/ </a:t>
            </a:r>
            <a:endParaRPr lang="en-US" sz="2200"/>
          </a:p>
          <a:p>
            <a:pPr marL="285750" indent="-285750">
              <a:buFont typeface="Arial" panose="020B0604020202020204" pitchFamily="34" charset="0"/>
              <a:buChar char="•"/>
            </a:pPr>
            <a:r>
              <a:rPr lang="en-US" sz="2200"/>
              <a:t>Wyszukiwanie (EDR) nie wskazuje, by suma kontrolna występowała na innym komputerze niż </a:t>
            </a:r>
            <a:r>
              <a:rPr lang="en-US" sz="2200" i="1"/>
              <a:t>MARCIN-PC</a:t>
            </a:r>
          </a:p>
          <a:p>
            <a:pPr marL="285750" indent="-285750">
              <a:buFont typeface="Arial" panose="020B0604020202020204" pitchFamily="34" charset="0"/>
              <a:buChar char="•"/>
            </a:pPr>
            <a:r>
              <a:rPr lang="en-US" sz="2200"/>
              <a:t>Analiza SSDEEP wskazuje, że plik jest zmodyfikowaną wersją oryginalnego Windowsowego klienta sieci TOR</a:t>
            </a:r>
          </a:p>
          <a:p>
            <a:pPr marL="285750" indent="-285750">
              <a:buFont typeface="Arial" panose="020B0604020202020204" pitchFamily="34" charset="0"/>
              <a:buChar char="•"/>
            </a:pPr>
            <a:r>
              <a:rPr lang="en-US" sz="2200"/>
              <a:t>Z pomocą live response wykonany zostaje network containment komputera </a:t>
            </a:r>
            <a:r>
              <a:rPr lang="en-US" sz="2200" i="1"/>
              <a:t>MARCIN-PC</a:t>
            </a:r>
            <a:endParaRPr lang="en-US" sz="2200"/>
          </a:p>
          <a:p>
            <a:pPr marL="285750" indent="-285750">
              <a:buFont typeface="Arial" panose="020B0604020202020204" pitchFamily="34" charset="0"/>
              <a:buChar char="•"/>
            </a:pPr>
            <a:r>
              <a:rPr lang="en-US" sz="2200"/>
              <a:t>Data i godzina pojawienia się pliku w systemie wskazuje na </a:t>
            </a:r>
            <a:r>
              <a:rPr lang="en-US" sz="2200" i="1"/>
              <a:t>16.08.2020 08:43:12</a:t>
            </a:r>
          </a:p>
          <a:p>
            <a:pPr marL="285750" indent="-285750">
              <a:buFont typeface="Arial" panose="020B0604020202020204" pitchFamily="34" charset="0"/>
              <a:buChar char="•"/>
            </a:pPr>
            <a:r>
              <a:rPr lang="en-US" sz="2200"/>
              <a:t>Przejrzenie dziennika zdarzeń Windows - </a:t>
            </a:r>
            <a:r>
              <a:rPr lang="en-US" sz="2200" i="1"/>
              <a:t>Security</a:t>
            </a:r>
            <a:r>
              <a:rPr lang="en-US" sz="2200"/>
              <a:t> (</a:t>
            </a:r>
            <a:r>
              <a:rPr lang="en-US" sz="2200" i="1"/>
              <a:t>eventvwr.msc</a:t>
            </a:r>
            <a:r>
              <a:rPr lang="en-US" sz="2200"/>
              <a:t>) z danego dnia ukazuje zdarzenie udanego logowania sieciowego (SMB) na konto Administrator z komputera </a:t>
            </a:r>
            <a:r>
              <a:rPr lang="en-US" sz="2200" i="1"/>
              <a:t>IWONA-PC</a:t>
            </a:r>
            <a:r>
              <a:rPr lang="en-US" sz="2200"/>
              <a:t> o godzinie 08:12:35</a:t>
            </a:r>
          </a:p>
          <a:p>
            <a:pPr marL="285750" indent="-285750">
              <a:buFont typeface="Arial" panose="020B0604020202020204" pitchFamily="34" charset="0"/>
              <a:buChar char="•"/>
            </a:pPr>
            <a:r>
              <a:rPr lang="en-US" sz="2200"/>
              <a:t>Udane logowanie o </a:t>
            </a:r>
            <a:r>
              <a:rPr lang="en-US" sz="2200" i="1"/>
              <a:t>08:12:35</a:t>
            </a:r>
            <a:r>
              <a:rPr lang="en-US" sz="2200"/>
              <a:t> poprzedzone jest zdarzeniami kilkudziesięciu nieudanych logowań na konta </a:t>
            </a:r>
            <a:r>
              <a:rPr lang="en-US" sz="2200" i="1"/>
              <a:t>Administrator</a:t>
            </a:r>
            <a:r>
              <a:rPr lang="en-US" sz="2200"/>
              <a:t>, </a:t>
            </a:r>
            <a:r>
              <a:rPr lang="en-US" sz="2200" i="1"/>
              <a:t>Admin </a:t>
            </a:r>
            <a:r>
              <a:rPr lang="en-US" sz="2200"/>
              <a:t>oraz </a:t>
            </a:r>
            <a:r>
              <a:rPr lang="en-US" sz="2200" i="1"/>
              <a:t>Iwona</a:t>
            </a:r>
            <a:endParaRPr lang="pl-PL" sz="2200"/>
          </a:p>
        </p:txBody>
      </p:sp>
    </p:spTree>
    <p:extLst>
      <p:ext uri="{BB962C8B-B14F-4D97-AF65-F5344CB8AC3E}">
        <p14:creationId xmlns:p14="http://schemas.microsoft.com/office/powerpoint/2010/main" val="3004465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3517" y="132123"/>
            <a:ext cx="12088483"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nieznany</a:t>
            </a:r>
            <a:r>
              <a:rPr lang="en-US" sz="4175" b="1" spc="254">
                <a:latin typeface="Consolas" panose="020B0609020204030204" pitchFamily="49" charset="0"/>
                <a:cs typeface="Arial"/>
              </a:rPr>
              <a:t> malware &amp; TOR</a:t>
            </a:r>
            <a:endParaRPr sz="4175" b="1">
              <a:latin typeface="Consolas" panose="020B0609020204030204" pitchFamily="49" charset="0"/>
              <a:cs typeface="Arial"/>
            </a:endParaRPr>
          </a:p>
        </p:txBody>
      </p:sp>
      <p:sp>
        <p:nvSpPr>
          <p:cNvPr id="3" name="TextBox 2">
            <a:extLst>
              <a:ext uri="{FF2B5EF4-FFF2-40B4-BE49-F238E27FC236}">
                <a16:creationId xmlns:a16="http://schemas.microsoft.com/office/drawing/2014/main" id="{102D229B-702A-41AF-B01A-749AEF83C408}"/>
              </a:ext>
            </a:extLst>
          </p:cNvPr>
          <p:cNvSpPr txBox="1"/>
          <p:nvPr/>
        </p:nvSpPr>
        <p:spPr>
          <a:xfrm>
            <a:off x="308483" y="774607"/>
            <a:ext cx="11678549" cy="5847755"/>
          </a:xfrm>
          <a:prstGeom prst="rect">
            <a:avLst/>
          </a:prstGeom>
          <a:noFill/>
        </p:spPr>
        <p:txBody>
          <a:bodyPr wrap="square" rtlCol="0">
            <a:spAutoFit/>
          </a:bodyPr>
          <a:lstStyle/>
          <a:p>
            <a:pPr marL="285750" indent="-285750">
              <a:buFont typeface="Arial" panose="020B0604020202020204" pitchFamily="34" charset="0"/>
              <a:buChar char="•"/>
            </a:pPr>
            <a:r>
              <a:rPr lang="en-US" sz="2200"/>
              <a:t>Z pomocą live response analizowany jest system </a:t>
            </a:r>
            <a:r>
              <a:rPr lang="en-US" sz="2200" i="1"/>
              <a:t>IWONA-PC</a:t>
            </a:r>
          </a:p>
          <a:p>
            <a:pPr marL="285750" indent="-285750">
              <a:buFont typeface="Arial" panose="020B0604020202020204" pitchFamily="34" charset="0"/>
              <a:buChar char="•"/>
            </a:pPr>
            <a:r>
              <a:rPr lang="en-US" sz="2200"/>
              <a:t>Dziennik zdarzeń Windows </a:t>
            </a:r>
            <a:r>
              <a:rPr lang="en-US" sz="2200" i="1"/>
              <a:t>Security </a:t>
            </a:r>
            <a:r>
              <a:rPr lang="en-US" sz="2200"/>
              <a:t>zawiera udane logowanie na konto </a:t>
            </a:r>
            <a:r>
              <a:rPr lang="en-US" sz="2200" i="1"/>
              <a:t>Administrator</a:t>
            </a:r>
            <a:r>
              <a:rPr lang="en-US" sz="2200"/>
              <a:t> w dniu </a:t>
            </a:r>
            <a:r>
              <a:rPr lang="en-US" sz="2200" i="1"/>
              <a:t>15.08.2020</a:t>
            </a:r>
            <a:r>
              <a:rPr lang="en-US" sz="2200"/>
              <a:t> o godzinie </a:t>
            </a:r>
            <a:r>
              <a:rPr lang="en-US" sz="2200" i="1"/>
              <a:t>10:43:53</a:t>
            </a:r>
            <a:r>
              <a:rPr lang="en-US" sz="2200"/>
              <a:t>, z komputera o nazwie </a:t>
            </a:r>
            <a:r>
              <a:rPr lang="en-US" sz="2200" i="1"/>
              <a:t>DESKTOP-D6RBL3 </a:t>
            </a:r>
            <a:r>
              <a:rPr lang="en-US" sz="2200"/>
              <a:t>(o adresie IP </a:t>
            </a:r>
            <a:r>
              <a:rPr lang="en-US" sz="2200" i="1"/>
              <a:t>192.168.3.23</a:t>
            </a:r>
            <a:r>
              <a:rPr lang="en-US" sz="2200"/>
              <a:t>)</a:t>
            </a:r>
          </a:p>
          <a:p>
            <a:pPr marL="285750" indent="-285750">
              <a:buFont typeface="Arial" panose="020B0604020202020204" pitchFamily="34" charset="0"/>
              <a:buChar char="•"/>
            </a:pPr>
            <a:r>
              <a:rPr lang="en-US" sz="2200"/>
              <a:t>Podobnie jak w przypadku </a:t>
            </a:r>
            <a:r>
              <a:rPr lang="en-US" sz="2200" i="1"/>
              <a:t>systemu</a:t>
            </a:r>
            <a:r>
              <a:rPr lang="en-US" sz="2200"/>
              <a:t> </a:t>
            </a:r>
            <a:r>
              <a:rPr lang="en-US" sz="2200" i="1"/>
              <a:t>MARCIN-PC</a:t>
            </a:r>
            <a:r>
              <a:rPr lang="en-US" sz="2200"/>
              <a:t>, zdarzenie udanego zalogowania na konto </a:t>
            </a:r>
            <a:r>
              <a:rPr lang="en-US" sz="2200" i="1"/>
              <a:t>Administrator</a:t>
            </a:r>
            <a:r>
              <a:rPr lang="en-US" sz="2200"/>
              <a:t> z </a:t>
            </a:r>
            <a:r>
              <a:rPr lang="en-US" sz="2200" i="1"/>
              <a:t>15.08.2020 10:43:53 </a:t>
            </a:r>
            <a:r>
              <a:rPr lang="en-US" sz="2200"/>
              <a:t>poprzedzone jest wielokrotnymi nieudanymi próbami zalogowania na konta </a:t>
            </a:r>
            <a:r>
              <a:rPr lang="en-US" sz="2200" i="1"/>
              <a:t>Administrator </a:t>
            </a:r>
            <a:r>
              <a:rPr lang="en-US" sz="2200"/>
              <a:t>oraz </a:t>
            </a:r>
            <a:r>
              <a:rPr lang="en-US" sz="2200" i="1"/>
              <a:t>Admin </a:t>
            </a:r>
            <a:r>
              <a:rPr lang="en-US" sz="2200"/>
              <a:t>(pierwsze takie zdarzenie ma miejsce tego samego dnia, o godzinie </a:t>
            </a:r>
            <a:r>
              <a:rPr lang="en-US" sz="2200" i="1"/>
              <a:t>09:15:22</a:t>
            </a:r>
            <a:r>
              <a:rPr lang="en-US" sz="2200"/>
              <a:t>)</a:t>
            </a:r>
          </a:p>
          <a:p>
            <a:pPr marL="285750" indent="-285750">
              <a:buFont typeface="Arial" panose="020B0604020202020204" pitchFamily="34" charset="0"/>
              <a:buChar char="•"/>
            </a:pPr>
            <a:r>
              <a:rPr lang="en-US" sz="2200"/>
              <a:t>W systemie IWONA-PC odkryty zostaje nowy, nieznany plik (virustotal &amp; ssdeep niczego nie znajdują) w ścieżce </a:t>
            </a:r>
            <a:r>
              <a:rPr lang="en-US" sz="2200" i="1"/>
              <a:t>C:\IWONA\Downloads\firefox-download.exe </a:t>
            </a:r>
            <a:r>
              <a:rPr lang="en-US" sz="2200"/>
              <a:t>(proces jest aktywny i próbuuje łączyć się z </a:t>
            </a:r>
            <a:r>
              <a:rPr lang="en-US" sz="2200" i="1"/>
              <a:t>103.8.32.4 </a:t>
            </a:r>
            <a:r>
              <a:rPr lang="en-US" sz="2200"/>
              <a:t>na porcie 443 (https))</a:t>
            </a:r>
          </a:p>
          <a:p>
            <a:pPr marL="285750" indent="-285750">
              <a:buFont typeface="Arial" panose="020B0604020202020204" pitchFamily="34" charset="0"/>
              <a:buChar char="•"/>
            </a:pPr>
            <a:r>
              <a:rPr lang="en-US" sz="2200"/>
              <a:t>Dokonany zostaje network contnainment komputera </a:t>
            </a:r>
            <a:r>
              <a:rPr lang="en-US" sz="2200" i="1"/>
              <a:t>IWONA-PC</a:t>
            </a:r>
            <a:endParaRPr lang="en-US" sz="2200"/>
          </a:p>
          <a:p>
            <a:pPr marL="285750" indent="-285750">
              <a:buFont typeface="Arial" panose="020B0604020202020204" pitchFamily="34" charset="0"/>
              <a:buChar char="•"/>
            </a:pPr>
            <a:r>
              <a:rPr lang="en-US" sz="2200"/>
              <a:t>Wyszukanie adresu IP nie daje ciekawych wyników (np. virustotal), whois wskazuje na</a:t>
            </a:r>
            <a:r>
              <a:rPr lang="en-US" sz="2200" i="1"/>
              <a:t> AS4134 - CHINANET-BACKBONE</a:t>
            </a:r>
            <a:r>
              <a:rPr lang="en-US" sz="2200"/>
              <a:t>)</a:t>
            </a:r>
            <a:endParaRPr lang="en-US" sz="2200" i="1"/>
          </a:p>
          <a:p>
            <a:pPr marL="285750" indent="-285750">
              <a:buFont typeface="Arial" panose="020B0604020202020204" pitchFamily="34" charset="0"/>
              <a:buChar char="•"/>
            </a:pPr>
            <a:r>
              <a:rPr lang="en-US" sz="2200"/>
              <a:t>CIRT ustala, że zakres sieciowy </a:t>
            </a:r>
            <a:r>
              <a:rPr lang="en-US" sz="2200" i="1"/>
              <a:t>192.168.3.0/24</a:t>
            </a:r>
            <a:r>
              <a:rPr lang="en-US" sz="2200"/>
              <a:t> należy do sieci WiFi przeznaczonej dla gości (DHCP)</a:t>
            </a:r>
          </a:p>
          <a:p>
            <a:pPr marL="285750" indent="-285750">
              <a:buFont typeface="Arial" panose="020B0604020202020204" pitchFamily="34" charset="0"/>
              <a:buChar char="•"/>
            </a:pPr>
            <a:r>
              <a:rPr lang="en-US" sz="2200"/>
              <a:t>Wyszukiwanie (EDR) po MD5 pliku</a:t>
            </a:r>
            <a:r>
              <a:rPr lang="en-US" sz="2200" i="1"/>
              <a:t> C:\IWONA\Downloads\firefox-download.exe </a:t>
            </a:r>
            <a:r>
              <a:rPr lang="en-US" sz="2200"/>
              <a:t>oraz netflow po adresie IP </a:t>
            </a:r>
            <a:r>
              <a:rPr lang="en-US" sz="2200" i="1"/>
              <a:t>103.8.32.4</a:t>
            </a:r>
            <a:r>
              <a:rPr lang="en-US" sz="2200"/>
              <a:t> wskazuje, że zainfekowanych jest kilkanaście innych stacji roboczych</a:t>
            </a:r>
          </a:p>
        </p:txBody>
      </p:sp>
    </p:spTree>
    <p:extLst>
      <p:ext uri="{BB962C8B-B14F-4D97-AF65-F5344CB8AC3E}">
        <p14:creationId xmlns:p14="http://schemas.microsoft.com/office/powerpoint/2010/main" val="4154359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3517" y="132123"/>
            <a:ext cx="12088483"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nieznany</a:t>
            </a:r>
            <a:r>
              <a:rPr lang="en-US" sz="4175" b="1" spc="254">
                <a:latin typeface="Consolas" panose="020B0609020204030204" pitchFamily="49" charset="0"/>
                <a:cs typeface="Arial"/>
              </a:rPr>
              <a:t> malware &amp; TOR</a:t>
            </a:r>
            <a:endParaRPr sz="4175" b="1">
              <a:latin typeface="Consolas" panose="020B0609020204030204" pitchFamily="49" charset="0"/>
              <a:cs typeface="Arial"/>
            </a:endParaRPr>
          </a:p>
        </p:txBody>
      </p:sp>
      <p:sp>
        <p:nvSpPr>
          <p:cNvPr id="3" name="TextBox 2">
            <a:extLst>
              <a:ext uri="{FF2B5EF4-FFF2-40B4-BE49-F238E27FC236}">
                <a16:creationId xmlns:a16="http://schemas.microsoft.com/office/drawing/2014/main" id="{102D229B-702A-41AF-B01A-749AEF83C408}"/>
              </a:ext>
            </a:extLst>
          </p:cNvPr>
          <p:cNvSpPr txBox="1"/>
          <p:nvPr/>
        </p:nvSpPr>
        <p:spPr>
          <a:xfrm>
            <a:off x="308483" y="774607"/>
            <a:ext cx="11678549" cy="5847755"/>
          </a:xfrm>
          <a:prstGeom prst="rect">
            <a:avLst/>
          </a:prstGeom>
          <a:noFill/>
        </p:spPr>
        <p:txBody>
          <a:bodyPr wrap="square" rtlCol="0">
            <a:spAutoFit/>
          </a:bodyPr>
          <a:lstStyle/>
          <a:p>
            <a:pPr marL="285750" indent="-285750">
              <a:buFont typeface="Arial" panose="020B0604020202020204" pitchFamily="34" charset="0"/>
              <a:buChar char="•"/>
            </a:pPr>
            <a:r>
              <a:rPr lang="en-US" sz="2200"/>
              <a:t>Wszystkie zainfekowane stacje zostają odizolowane (network containment)</a:t>
            </a:r>
          </a:p>
          <a:p>
            <a:pPr marL="285750" indent="-285750">
              <a:buFont typeface="Arial" panose="020B0604020202020204" pitchFamily="34" charset="0"/>
              <a:buChar char="•"/>
            </a:pPr>
            <a:r>
              <a:rPr lang="en-US" sz="2200"/>
              <a:t>Hasła wszystkich użytkowników zostają zresetowane</a:t>
            </a:r>
          </a:p>
          <a:p>
            <a:pPr marL="285750" indent="-285750">
              <a:buFont typeface="Arial" panose="020B0604020202020204" pitchFamily="34" charset="0"/>
              <a:buChar char="•"/>
            </a:pPr>
            <a:r>
              <a:rPr lang="en-US" sz="2200"/>
              <a:t>Użytkownicy powiadomieni są o konieczności zmiany haseł do wszelkich innych kont</a:t>
            </a:r>
          </a:p>
          <a:p>
            <a:pPr marL="285750" indent="-285750">
              <a:buFont typeface="Arial" panose="020B0604020202020204" pitchFamily="34" charset="0"/>
              <a:buChar char="•"/>
            </a:pPr>
            <a:r>
              <a:rPr lang="en-US" sz="2200"/>
              <a:t>Pozostałe systemy przeszukiwane są pod kątem aktywności (np. prób logowań, jakichkolwiek połączeń - netflow) ze strony zainfekowanych systemów) - scoping</a:t>
            </a:r>
          </a:p>
          <a:p>
            <a:pPr marL="285750" indent="-285750">
              <a:buFont typeface="Arial" panose="020B0604020202020204" pitchFamily="34" charset="0"/>
              <a:buChar char="•"/>
            </a:pPr>
            <a:r>
              <a:rPr lang="en-US" sz="2200"/>
              <a:t>Analiza obydwóch próbek wskazuje, że:</a:t>
            </a:r>
          </a:p>
          <a:p>
            <a:pPr marL="742950" lvl="1" indent="-285750">
              <a:buFont typeface="Arial" panose="020B0604020202020204" pitchFamily="34" charset="0"/>
              <a:buChar char="•"/>
            </a:pPr>
            <a:r>
              <a:rPr lang="en-US" sz="2200"/>
              <a:t>plik </a:t>
            </a:r>
            <a:r>
              <a:rPr lang="en-US" sz="2200" i="1"/>
              <a:t>C:\Users\IWONA\Downloads\firefox-installer.exe</a:t>
            </a:r>
            <a:r>
              <a:rPr lang="en-US" sz="2200"/>
              <a:t> (który znaleziono na kilkunastu innych stacjach) jest </a:t>
            </a:r>
            <a:r>
              <a:rPr lang="en-US" sz="2200" i="1"/>
              <a:t>cryptominerem</a:t>
            </a:r>
          </a:p>
          <a:p>
            <a:pPr marL="742950" lvl="1" indent="-285750">
              <a:buFont typeface="Arial" panose="020B0604020202020204" pitchFamily="34" charset="0"/>
              <a:buChar char="•"/>
            </a:pPr>
            <a:r>
              <a:rPr lang="en-US" sz="2200"/>
              <a:t>plik </a:t>
            </a:r>
            <a:r>
              <a:rPr lang="en-US" sz="2200" i="1"/>
              <a:t>C:\Users\MARCIN\Downloads\firefox-installer.exe</a:t>
            </a:r>
            <a:r>
              <a:rPr lang="en-US" sz="2200"/>
              <a:t> klientem sieco TOR z dodaną funkcjonalnością prostego konia trojańskiego (RAT)</a:t>
            </a:r>
            <a:endParaRPr lang="en-US" sz="2200" i="1"/>
          </a:p>
          <a:p>
            <a:pPr lvl="1"/>
            <a:endParaRPr lang="en-US" sz="2200" i="1"/>
          </a:p>
          <a:p>
            <a:pPr marL="285750" indent="-285750">
              <a:buFont typeface="Arial" panose="020B0604020202020204" pitchFamily="34" charset="0"/>
              <a:buChar char="•"/>
            </a:pPr>
            <a:r>
              <a:rPr lang="en-US" sz="2200"/>
              <a:t>Źródłem ataku był komputer korzystającego z sieci dla gości partnera biznesowego - </a:t>
            </a:r>
            <a:r>
              <a:rPr lang="en-US" sz="2200" i="1"/>
              <a:t>DESKTOP-D6RBL3 </a:t>
            </a:r>
            <a:r>
              <a:rPr lang="en-US" sz="2200"/>
              <a:t>(</a:t>
            </a:r>
            <a:r>
              <a:rPr lang="en-US" sz="2200" i="1"/>
              <a:t>192.168.3.23</a:t>
            </a:r>
            <a:r>
              <a:rPr lang="en-US" sz="2200"/>
              <a:t>)</a:t>
            </a:r>
          </a:p>
          <a:p>
            <a:pPr marL="285750" indent="-285750">
              <a:buFont typeface="Arial" panose="020B0604020202020204" pitchFamily="34" charset="0"/>
              <a:buChar char="•"/>
            </a:pPr>
            <a:r>
              <a:rPr lang="en-US" sz="2200"/>
              <a:t>Pośrednimi przyczynami incydentu były:</a:t>
            </a:r>
          </a:p>
          <a:p>
            <a:pPr marL="742950" lvl="1" indent="-285750">
              <a:buFont typeface="Arial" panose="020B0604020202020204" pitchFamily="34" charset="0"/>
              <a:buChar char="•"/>
            </a:pPr>
            <a:r>
              <a:rPr lang="en-US" sz="2200"/>
              <a:t>słabe hasło wbudowanego użytkownika </a:t>
            </a:r>
            <a:r>
              <a:rPr lang="en-US" sz="2200" i="1"/>
              <a:t>Administrator</a:t>
            </a:r>
            <a:r>
              <a:rPr lang="en-US" sz="2200"/>
              <a:t> na wszystkich stacjach roboczych</a:t>
            </a:r>
          </a:p>
          <a:p>
            <a:pPr marL="742950" lvl="1" indent="-285750">
              <a:buFont typeface="Arial" panose="020B0604020202020204" pitchFamily="34" charset="0"/>
              <a:buChar char="•"/>
            </a:pPr>
            <a:r>
              <a:rPr lang="en-US" sz="2200"/>
              <a:t>brak izolacji sieciowej sieci WiFi przeznaczonej dla gości od sieci używanej przez resztę pracowników</a:t>
            </a:r>
          </a:p>
        </p:txBody>
      </p:sp>
    </p:spTree>
    <p:extLst>
      <p:ext uri="{BB962C8B-B14F-4D97-AF65-F5344CB8AC3E}">
        <p14:creationId xmlns:p14="http://schemas.microsoft.com/office/powerpoint/2010/main" val="355564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61520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489527" y="1416500"/>
            <a:ext cx="11147508" cy="4770537"/>
          </a:xfrm>
          <a:prstGeom prst="rect">
            <a:avLst/>
          </a:prstGeom>
          <a:noFill/>
        </p:spPr>
        <p:txBody>
          <a:bodyPr wrap="square" rtlCol="0">
            <a:spAutoFit/>
          </a:bodyPr>
          <a:lstStyle/>
          <a:p>
            <a:r>
              <a:rPr lang="en-US" sz="2600" u="sng"/>
              <a:t>1.2 Plan </a:t>
            </a:r>
            <a:r>
              <a:rPr lang="en-US" sz="2600" u="sng" err="1"/>
              <a:t>reagowania</a:t>
            </a:r>
            <a:r>
              <a:rPr lang="en-US" sz="2600" u="sng"/>
              <a:t>/</a:t>
            </a:r>
            <a:r>
              <a:rPr lang="en-US" sz="2600" u="sng" err="1"/>
              <a:t>strategia</a:t>
            </a:r>
            <a:endParaRPr lang="en-US" sz="2600" u="sng"/>
          </a:p>
          <a:p>
            <a:endParaRPr lang="en-US" sz="2600" u="sng"/>
          </a:p>
          <a:p>
            <a:pPr marL="285750" indent="-285750">
              <a:buFont typeface="Arial" panose="020B0604020202020204" pitchFamily="34" charset="0"/>
              <a:buChar char="•"/>
            </a:pPr>
            <a:r>
              <a:rPr lang="en-US" sz="2600" err="1"/>
              <a:t>Priorytetyzacja</a:t>
            </a:r>
            <a:r>
              <a:rPr lang="en-US" sz="2600"/>
              <a:t> </a:t>
            </a:r>
            <a:r>
              <a:rPr lang="en-US" sz="2600" err="1"/>
              <a:t>incydentów</a:t>
            </a:r>
            <a:r>
              <a:rPr lang="en-US" sz="2600"/>
              <a:t> </a:t>
            </a:r>
            <a:r>
              <a:rPr lang="en-US" sz="2600" err="1"/>
              <a:t>na</a:t>
            </a:r>
            <a:r>
              <a:rPr lang="en-US" sz="2600"/>
              <a:t> </a:t>
            </a:r>
            <a:r>
              <a:rPr lang="en-US" sz="2600" err="1"/>
              <a:t>podstawie</a:t>
            </a:r>
            <a:r>
              <a:rPr lang="en-US" sz="2600"/>
              <a:t> ich </a:t>
            </a:r>
            <a:r>
              <a:rPr lang="en-US" sz="2600" err="1"/>
              <a:t>konsekwencji</a:t>
            </a:r>
            <a:r>
              <a:rPr lang="en-US" sz="2600"/>
              <a:t> (impact)</a:t>
            </a:r>
          </a:p>
          <a:p>
            <a:pPr marL="742950" lvl="1" indent="-285750">
              <a:buFont typeface="Arial" panose="020B0604020202020204" pitchFamily="34" charset="0"/>
              <a:buChar char="•"/>
            </a:pPr>
            <a:r>
              <a:rPr lang="en-US" sz="2600"/>
              <a:t>malware </a:t>
            </a:r>
            <a:r>
              <a:rPr lang="en-US" sz="2600" err="1"/>
              <a:t>na</a:t>
            </a:r>
            <a:r>
              <a:rPr lang="en-US" sz="2600"/>
              <a:t> </a:t>
            </a:r>
            <a:r>
              <a:rPr lang="en-US" sz="2600" err="1"/>
              <a:t>systemie</a:t>
            </a:r>
            <a:r>
              <a:rPr lang="en-US" sz="2600"/>
              <a:t> </a:t>
            </a:r>
            <a:r>
              <a:rPr lang="en-US" sz="2600" err="1"/>
              <a:t>należącym</a:t>
            </a:r>
            <a:r>
              <a:rPr lang="en-US" sz="2600"/>
              <a:t> do </a:t>
            </a:r>
            <a:r>
              <a:rPr lang="en-US" sz="2600" err="1"/>
              <a:t>dyrektora</a:t>
            </a:r>
            <a:r>
              <a:rPr lang="en-US" sz="2600"/>
              <a:t>/</a:t>
            </a:r>
            <a:r>
              <a:rPr lang="en-US" sz="2600" err="1"/>
              <a:t>managera</a:t>
            </a:r>
            <a:r>
              <a:rPr lang="en-US" sz="2600"/>
              <a:t>/</a:t>
            </a:r>
            <a:r>
              <a:rPr lang="en-US" sz="2600" err="1"/>
              <a:t>finansisty</a:t>
            </a:r>
            <a:r>
              <a:rPr lang="en-US" sz="2600"/>
              <a:t> </a:t>
            </a:r>
            <a:r>
              <a:rPr lang="en-US" sz="2600" err="1"/>
              <a:t>będzie</a:t>
            </a:r>
            <a:r>
              <a:rPr lang="en-US" sz="2600"/>
              <a:t> </a:t>
            </a:r>
            <a:r>
              <a:rPr lang="en-US" sz="2600" err="1"/>
              <a:t>mieć</a:t>
            </a:r>
            <a:r>
              <a:rPr lang="en-US" sz="2600"/>
              <a:t> </a:t>
            </a:r>
            <a:r>
              <a:rPr lang="en-US" sz="2600" err="1"/>
              <a:t>wyższy</a:t>
            </a:r>
            <a:r>
              <a:rPr lang="en-US" sz="2600"/>
              <a:t> </a:t>
            </a:r>
            <a:r>
              <a:rPr lang="en-US" sz="2600" err="1"/>
              <a:t>priorytet</a:t>
            </a:r>
            <a:r>
              <a:rPr lang="en-US" sz="2600"/>
              <a:t> </a:t>
            </a:r>
            <a:r>
              <a:rPr lang="en-US" sz="2600" err="1"/>
              <a:t>niż</a:t>
            </a:r>
            <a:r>
              <a:rPr lang="en-US" sz="2600"/>
              <a:t> u </a:t>
            </a:r>
            <a:r>
              <a:rPr lang="en-US" sz="2600" err="1"/>
              <a:t>osoby</a:t>
            </a:r>
            <a:r>
              <a:rPr lang="en-US" sz="2600"/>
              <a:t> z </a:t>
            </a:r>
            <a:r>
              <a:rPr lang="en-US" sz="2600" err="1"/>
              <a:t>działu</a:t>
            </a:r>
            <a:r>
              <a:rPr lang="en-US" sz="2600"/>
              <a:t> </a:t>
            </a:r>
            <a:r>
              <a:rPr lang="en-US" sz="2600" err="1"/>
              <a:t>komunikacji</a:t>
            </a:r>
            <a:r>
              <a:rPr lang="en-US" sz="2600"/>
              <a:t>/</a:t>
            </a:r>
            <a:r>
              <a:rPr lang="en-US" sz="2600" err="1"/>
              <a:t>pracownika</a:t>
            </a:r>
            <a:r>
              <a:rPr lang="en-US" sz="2600"/>
              <a:t> </a:t>
            </a:r>
            <a:r>
              <a:rPr lang="en-US" sz="2600" err="1"/>
              <a:t>wsparcia</a:t>
            </a:r>
            <a:r>
              <a:rPr lang="en-US" sz="2600"/>
              <a:t> </a:t>
            </a:r>
            <a:r>
              <a:rPr lang="en-US" sz="2600" err="1"/>
              <a:t>itd</a:t>
            </a:r>
            <a:r>
              <a:rPr lang="en-US" sz="2600"/>
              <a:t>.</a:t>
            </a:r>
          </a:p>
          <a:p>
            <a:pPr marL="742950" lvl="1" indent="-285750">
              <a:buFont typeface="Arial" panose="020B0604020202020204" pitchFamily="34" charset="0"/>
              <a:buChar char="•"/>
            </a:pPr>
            <a:r>
              <a:rPr lang="en-US" sz="2600" err="1"/>
              <a:t>serwer</a:t>
            </a:r>
            <a:r>
              <a:rPr lang="en-US" sz="2600"/>
              <a:t> ma </a:t>
            </a:r>
            <a:r>
              <a:rPr lang="en-US" sz="2600" err="1"/>
              <a:t>zazwyczaj</a:t>
            </a:r>
            <a:r>
              <a:rPr lang="en-US" sz="2600"/>
              <a:t> </a:t>
            </a:r>
            <a:r>
              <a:rPr lang="en-US" sz="2600" err="1"/>
              <a:t>wyższy</a:t>
            </a:r>
            <a:r>
              <a:rPr lang="en-US" sz="2600"/>
              <a:t> </a:t>
            </a:r>
            <a:r>
              <a:rPr lang="en-US" sz="2600" err="1"/>
              <a:t>priorytet</a:t>
            </a:r>
            <a:r>
              <a:rPr lang="en-US" sz="2600"/>
              <a:t> </a:t>
            </a:r>
            <a:r>
              <a:rPr lang="en-US" sz="2600" err="1"/>
              <a:t>niż</a:t>
            </a:r>
            <a:r>
              <a:rPr lang="en-US" sz="2600"/>
              <a:t> </a:t>
            </a:r>
            <a:r>
              <a:rPr lang="en-US" sz="2600" err="1"/>
              <a:t>stacja</a:t>
            </a:r>
            <a:r>
              <a:rPr lang="en-US" sz="2600"/>
              <a:t> </a:t>
            </a:r>
            <a:r>
              <a:rPr lang="en-US" sz="2600" err="1"/>
              <a:t>robocza</a:t>
            </a:r>
            <a:endParaRPr lang="en-US" sz="2600"/>
          </a:p>
          <a:p>
            <a:pPr marL="285750" indent="-285750">
              <a:buFont typeface="Arial" panose="020B0604020202020204" pitchFamily="34" charset="0"/>
              <a:buChar char="•"/>
            </a:pPr>
            <a:r>
              <a:rPr lang="en-US" sz="2600" err="1"/>
              <a:t>Indywidualne</a:t>
            </a:r>
            <a:r>
              <a:rPr lang="en-US" sz="2600"/>
              <a:t> </a:t>
            </a:r>
            <a:r>
              <a:rPr lang="en-US" sz="2600" err="1"/>
              <a:t>instrukcje</a:t>
            </a:r>
            <a:r>
              <a:rPr lang="en-US" sz="2600"/>
              <a:t> </a:t>
            </a:r>
            <a:r>
              <a:rPr lang="en-US" sz="2600" err="1"/>
              <a:t>zależnie</a:t>
            </a:r>
            <a:r>
              <a:rPr lang="en-US" sz="2600"/>
              <a:t> od </a:t>
            </a:r>
            <a:r>
              <a:rPr lang="en-US" sz="2600" err="1"/>
              <a:t>typu</a:t>
            </a:r>
            <a:r>
              <a:rPr lang="en-US" sz="2600"/>
              <a:t> </a:t>
            </a:r>
            <a:r>
              <a:rPr lang="en-US" sz="2600" err="1"/>
              <a:t>incydentu</a:t>
            </a:r>
            <a:endParaRPr lang="en-US" sz="2600"/>
          </a:p>
          <a:p>
            <a:pPr marL="285750" indent="-285750">
              <a:buFont typeface="Arial" panose="020B0604020202020204" pitchFamily="34" charset="0"/>
              <a:buChar char="•"/>
            </a:pPr>
            <a:r>
              <a:rPr lang="en-US" sz="2600" err="1"/>
              <a:t>Podział</a:t>
            </a:r>
            <a:r>
              <a:rPr lang="en-US" sz="2600"/>
              <a:t> </a:t>
            </a:r>
            <a:r>
              <a:rPr lang="en-US" sz="2600" err="1"/>
              <a:t>odpowiedzialności</a:t>
            </a:r>
            <a:r>
              <a:rPr lang="en-US" sz="2600"/>
              <a:t> </a:t>
            </a:r>
            <a:r>
              <a:rPr lang="en-US" sz="2600" err="1"/>
              <a:t>między</a:t>
            </a:r>
            <a:r>
              <a:rPr lang="en-US" sz="2600"/>
              <a:t> </a:t>
            </a:r>
            <a:r>
              <a:rPr lang="en-US" sz="2600" err="1"/>
              <a:t>zespołami</a:t>
            </a:r>
            <a:r>
              <a:rPr lang="en-US" sz="2600"/>
              <a:t> (np. w </a:t>
            </a:r>
            <a:r>
              <a:rPr lang="en-US" sz="2600" err="1"/>
              <a:t>jakich</a:t>
            </a:r>
            <a:r>
              <a:rPr lang="en-US" sz="2600"/>
              <a:t> </a:t>
            </a:r>
            <a:r>
              <a:rPr lang="en-US" sz="2600" err="1"/>
              <a:t>sytuacjach</a:t>
            </a:r>
            <a:r>
              <a:rPr lang="en-US" sz="2600"/>
              <a:t> SOC T1 ma </a:t>
            </a:r>
            <a:r>
              <a:rPr lang="en-US" sz="2600" err="1"/>
              <a:t>przekazać</a:t>
            </a:r>
            <a:r>
              <a:rPr lang="en-US" sz="2600"/>
              <a:t> </a:t>
            </a:r>
            <a:r>
              <a:rPr lang="en-US" sz="2600" err="1"/>
              <a:t>incydent</a:t>
            </a:r>
            <a:r>
              <a:rPr lang="en-US" sz="2600"/>
              <a:t> do SOC T2, </a:t>
            </a:r>
            <a:r>
              <a:rPr lang="en-US" sz="2600" err="1"/>
              <a:t>kiedy</a:t>
            </a:r>
            <a:r>
              <a:rPr lang="en-US" sz="2600"/>
              <a:t> SOC T2 </a:t>
            </a:r>
            <a:r>
              <a:rPr lang="en-US" sz="2600" err="1"/>
              <a:t>przekazuje</a:t>
            </a:r>
            <a:r>
              <a:rPr lang="en-US" sz="2600"/>
              <a:t> do SOC T3, </a:t>
            </a:r>
            <a:r>
              <a:rPr lang="en-US" sz="2600" err="1"/>
              <a:t>jakiego</a:t>
            </a:r>
            <a:r>
              <a:rPr lang="en-US" sz="2600"/>
              <a:t> </a:t>
            </a:r>
            <a:r>
              <a:rPr lang="en-US" sz="2600" err="1"/>
              <a:t>typu</a:t>
            </a:r>
            <a:r>
              <a:rPr lang="en-US" sz="2600"/>
              <a:t> </a:t>
            </a:r>
            <a:r>
              <a:rPr lang="en-US" sz="2600" err="1"/>
              <a:t>zdarzenia</a:t>
            </a:r>
            <a:r>
              <a:rPr lang="en-US" sz="2600"/>
              <a:t> </a:t>
            </a:r>
            <a:r>
              <a:rPr lang="en-US" sz="2600" err="1"/>
              <a:t>trafiają</a:t>
            </a:r>
            <a:r>
              <a:rPr lang="en-US" sz="2600"/>
              <a:t> od </a:t>
            </a:r>
            <a:r>
              <a:rPr lang="en-US" sz="2600" err="1"/>
              <a:t>razu</a:t>
            </a:r>
            <a:r>
              <a:rPr lang="en-US" sz="2600"/>
              <a:t> do SOC T3)</a:t>
            </a:r>
            <a:endParaRPr lang="en-US"/>
          </a:p>
          <a:p>
            <a:endParaRPr lang="en-US"/>
          </a:p>
        </p:txBody>
      </p:sp>
    </p:spTree>
    <p:extLst>
      <p:ext uri="{BB962C8B-B14F-4D97-AF65-F5344CB8AC3E}">
        <p14:creationId xmlns:p14="http://schemas.microsoft.com/office/powerpoint/2010/main" val="1749867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5" name="Picture 4" descr="Diagram&#10;&#10;Description automatically generated">
            <a:extLst>
              <a:ext uri="{FF2B5EF4-FFF2-40B4-BE49-F238E27FC236}">
                <a16:creationId xmlns:a16="http://schemas.microsoft.com/office/drawing/2014/main" id="{F81FDC8A-5270-437E-85EF-C61EC2A01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140" y="1159650"/>
            <a:ext cx="8513720" cy="5565000"/>
          </a:xfrm>
          <a:prstGeom prst="rect">
            <a:avLst/>
          </a:prstGeom>
        </p:spPr>
      </p:pic>
    </p:spTree>
    <p:extLst>
      <p:ext uri="{BB962C8B-B14F-4D97-AF65-F5344CB8AC3E}">
        <p14:creationId xmlns:p14="http://schemas.microsoft.com/office/powerpoint/2010/main" val="2864765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3" name="Picture 2">
            <a:extLst>
              <a:ext uri="{FF2B5EF4-FFF2-40B4-BE49-F238E27FC236}">
                <a16:creationId xmlns:a16="http://schemas.microsoft.com/office/drawing/2014/main" id="{900BD91B-B742-431F-8253-BF867746BB40}"/>
              </a:ext>
            </a:extLst>
          </p:cNvPr>
          <p:cNvPicPr>
            <a:picLocks noChangeAspect="1"/>
          </p:cNvPicPr>
          <p:nvPr/>
        </p:nvPicPr>
        <p:blipFill>
          <a:blip r:embed="rId3"/>
          <a:stretch>
            <a:fillRect/>
          </a:stretch>
        </p:blipFill>
        <p:spPr>
          <a:xfrm>
            <a:off x="2220955" y="990469"/>
            <a:ext cx="8485145" cy="4028405"/>
          </a:xfrm>
          <a:prstGeom prst="rect">
            <a:avLst/>
          </a:prstGeom>
        </p:spPr>
      </p:pic>
      <p:sp>
        <p:nvSpPr>
          <p:cNvPr id="6" name="TextBox 5">
            <a:extLst>
              <a:ext uri="{FF2B5EF4-FFF2-40B4-BE49-F238E27FC236}">
                <a16:creationId xmlns:a16="http://schemas.microsoft.com/office/drawing/2014/main" id="{BAA56FE3-6021-4B49-A72A-9796473BC8D1}"/>
              </a:ext>
            </a:extLst>
          </p:cNvPr>
          <p:cNvSpPr txBox="1"/>
          <p:nvPr/>
        </p:nvSpPr>
        <p:spPr>
          <a:xfrm>
            <a:off x="981075" y="5324475"/>
            <a:ext cx="10277475" cy="1200329"/>
          </a:xfrm>
          <a:prstGeom prst="rect">
            <a:avLst/>
          </a:prstGeom>
          <a:noFill/>
        </p:spPr>
        <p:txBody>
          <a:bodyPr wrap="square" rtlCol="0">
            <a:spAutoFit/>
          </a:bodyPr>
          <a:lstStyle/>
          <a:p>
            <a:pPr marL="285750" indent="-285750">
              <a:buFont typeface="Arial" panose="020B0604020202020204" pitchFamily="34" charset="0"/>
              <a:buChar char="•"/>
            </a:pPr>
            <a:r>
              <a:rPr lang="en-US"/>
              <a:t>http://1.3.3.7/ prowadzi do http://10.1.10.24/ w sieci wewnętrznej</a:t>
            </a:r>
          </a:p>
          <a:p>
            <a:pPr marL="285750" indent="-285750">
              <a:buFont typeface="Arial" panose="020B0604020202020204" pitchFamily="34" charset="0"/>
              <a:buChar char="•"/>
            </a:pPr>
            <a:r>
              <a:rPr lang="en-US"/>
              <a:t>Pod adresem http://10.1.10.24/jenkins/ znajduje się instancja aplikacji Jenkins (jenkins:jenkins09)</a:t>
            </a:r>
          </a:p>
          <a:p>
            <a:pPr marL="285750" indent="-285750">
              <a:buFont typeface="Arial" panose="020B0604020202020204" pitchFamily="34" charset="0"/>
              <a:buChar char="•"/>
            </a:pPr>
            <a:r>
              <a:rPr lang="en-US"/>
              <a:t>Atakujący z Internetu odkrywa http://1.3.3.7/jenkins/ i zgaduje hasło</a:t>
            </a:r>
          </a:p>
          <a:p>
            <a:pPr marL="285750" indent="-285750">
              <a:buFont typeface="Arial" panose="020B0604020202020204" pitchFamily="34" charset="0"/>
              <a:buChar char="•"/>
            </a:pPr>
            <a:r>
              <a:rPr lang="en-US"/>
              <a:t>Wykorzystuje wbudowaną funkcjonalność Groovy console do wykonania kodu</a:t>
            </a:r>
          </a:p>
        </p:txBody>
      </p:sp>
    </p:spTree>
    <p:extLst>
      <p:ext uri="{BB962C8B-B14F-4D97-AF65-F5344CB8AC3E}">
        <p14:creationId xmlns:p14="http://schemas.microsoft.com/office/powerpoint/2010/main" val="219627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2" name="Picture 1">
            <a:extLst>
              <a:ext uri="{FF2B5EF4-FFF2-40B4-BE49-F238E27FC236}">
                <a16:creationId xmlns:a16="http://schemas.microsoft.com/office/drawing/2014/main" id="{7F8FED91-E06D-47F4-9A44-14CE1A7CCC28}"/>
              </a:ext>
            </a:extLst>
          </p:cNvPr>
          <p:cNvPicPr>
            <a:picLocks noChangeAspect="1"/>
          </p:cNvPicPr>
          <p:nvPr/>
        </p:nvPicPr>
        <p:blipFill>
          <a:blip r:embed="rId3"/>
          <a:stretch>
            <a:fillRect/>
          </a:stretch>
        </p:blipFill>
        <p:spPr>
          <a:xfrm>
            <a:off x="2233078" y="1055701"/>
            <a:ext cx="8342558" cy="3960710"/>
          </a:xfrm>
          <a:prstGeom prst="rect">
            <a:avLst/>
          </a:prstGeom>
        </p:spPr>
      </p:pic>
      <p:sp>
        <p:nvSpPr>
          <p:cNvPr id="5" name="TextBox 4">
            <a:extLst>
              <a:ext uri="{FF2B5EF4-FFF2-40B4-BE49-F238E27FC236}">
                <a16:creationId xmlns:a16="http://schemas.microsoft.com/office/drawing/2014/main" id="{76490D75-D921-46B5-B642-9C65DDBF0550}"/>
              </a:ext>
            </a:extLst>
          </p:cNvPr>
          <p:cNvSpPr txBox="1"/>
          <p:nvPr/>
        </p:nvSpPr>
        <p:spPr>
          <a:xfrm>
            <a:off x="1029854" y="5310908"/>
            <a:ext cx="10132291" cy="1477328"/>
          </a:xfrm>
          <a:prstGeom prst="rect">
            <a:avLst/>
          </a:prstGeom>
          <a:noFill/>
        </p:spPr>
        <p:txBody>
          <a:bodyPr wrap="square" rtlCol="0">
            <a:spAutoFit/>
          </a:bodyPr>
          <a:lstStyle/>
          <a:p>
            <a:pPr marL="285750" indent="-285750">
              <a:buFont typeface="Arial" panose="020B0604020202020204" pitchFamily="34" charset="0"/>
              <a:buChar char="•"/>
            </a:pPr>
            <a:r>
              <a:rPr lang="en-US"/>
              <a:t>Atakujący instaluje backdoora (reverse shell w cronie) na systemie 10.1.10.24 (backdoor łączy się z adresem 7.3.3.1)</a:t>
            </a:r>
          </a:p>
          <a:p>
            <a:pPr marL="285750" indent="-285750">
              <a:buFont typeface="Arial" panose="020B0604020202020204" pitchFamily="34" charset="0"/>
              <a:buChar char="•"/>
            </a:pPr>
            <a:r>
              <a:rPr lang="en-US"/>
              <a:t>Z 10.1.10.24 przeprowadza rekonesans sieciowy (sprawdzenie portów 22 i 445 w zakresie 10.1.10.0/24)</a:t>
            </a:r>
          </a:p>
          <a:p>
            <a:pPr marL="285750" indent="-285750">
              <a:buFont typeface="Arial" panose="020B0604020202020204" pitchFamily="34" charset="0"/>
              <a:buChar char="•"/>
            </a:pPr>
            <a:r>
              <a:rPr lang="en-US"/>
              <a:t>Odkrywa, że 10.1.10.101 to Windows XP podatny na EternalBlue</a:t>
            </a:r>
          </a:p>
          <a:p>
            <a:pPr marL="285750" indent="-285750">
              <a:buFont typeface="Arial" panose="020B0604020202020204" pitchFamily="34" charset="0"/>
              <a:buChar char="•"/>
            </a:pPr>
            <a:r>
              <a:rPr lang="en-US"/>
              <a:t>Dokonuje udanej eksploitacji, włamując się do 10.1.10.101 (lateral movement)</a:t>
            </a:r>
            <a:endParaRPr lang="pl-PL"/>
          </a:p>
        </p:txBody>
      </p:sp>
    </p:spTree>
    <p:extLst>
      <p:ext uri="{BB962C8B-B14F-4D97-AF65-F5344CB8AC3E}">
        <p14:creationId xmlns:p14="http://schemas.microsoft.com/office/powerpoint/2010/main" val="698396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2" name="Picture 1">
            <a:extLst>
              <a:ext uri="{FF2B5EF4-FFF2-40B4-BE49-F238E27FC236}">
                <a16:creationId xmlns:a16="http://schemas.microsoft.com/office/drawing/2014/main" id="{7F8FED91-E06D-47F4-9A44-14CE1A7CCC28}"/>
              </a:ext>
            </a:extLst>
          </p:cNvPr>
          <p:cNvPicPr>
            <a:picLocks noChangeAspect="1"/>
          </p:cNvPicPr>
          <p:nvPr/>
        </p:nvPicPr>
        <p:blipFill>
          <a:blip r:embed="rId3"/>
          <a:stretch>
            <a:fillRect/>
          </a:stretch>
        </p:blipFill>
        <p:spPr>
          <a:xfrm>
            <a:off x="2233078" y="1055701"/>
            <a:ext cx="8342558" cy="3960710"/>
          </a:xfrm>
          <a:prstGeom prst="rect">
            <a:avLst/>
          </a:prstGeom>
        </p:spPr>
      </p:pic>
      <p:sp>
        <p:nvSpPr>
          <p:cNvPr id="5" name="TextBox 4">
            <a:extLst>
              <a:ext uri="{FF2B5EF4-FFF2-40B4-BE49-F238E27FC236}">
                <a16:creationId xmlns:a16="http://schemas.microsoft.com/office/drawing/2014/main" id="{76490D75-D921-46B5-B642-9C65DDBF0550}"/>
              </a:ext>
            </a:extLst>
          </p:cNvPr>
          <p:cNvSpPr txBox="1"/>
          <p:nvPr/>
        </p:nvSpPr>
        <p:spPr>
          <a:xfrm>
            <a:off x="1029854" y="5310908"/>
            <a:ext cx="10132291" cy="1477328"/>
          </a:xfrm>
          <a:prstGeom prst="rect">
            <a:avLst/>
          </a:prstGeom>
          <a:noFill/>
        </p:spPr>
        <p:txBody>
          <a:bodyPr wrap="square" rtlCol="0">
            <a:spAutoFit/>
          </a:bodyPr>
          <a:lstStyle/>
          <a:p>
            <a:pPr marL="285750" indent="-285750">
              <a:buFont typeface="Arial" panose="020B0604020202020204" pitchFamily="34" charset="0"/>
              <a:buChar char="•"/>
            </a:pPr>
            <a:r>
              <a:rPr lang="en-US"/>
              <a:t>W systemie 10.1.10.101 również instaluje backdoora (meterpreter) w harmonogramie zadań (task engine)</a:t>
            </a:r>
          </a:p>
          <a:p>
            <a:pPr marL="285750" indent="-285750">
              <a:buFont typeface="Arial" panose="020B0604020202020204" pitchFamily="34" charset="0"/>
              <a:buChar char="•"/>
            </a:pPr>
            <a:r>
              <a:rPr lang="en-US"/>
              <a:t>Backdoor łączy się z adresem IP 2.1.4.2 (zatem innym, niż reverse shelll z 10.1.10.24)</a:t>
            </a:r>
          </a:p>
          <a:p>
            <a:pPr marL="285750" indent="-285750">
              <a:buFont typeface="Arial" panose="020B0604020202020204" pitchFamily="34" charset="0"/>
              <a:buChar char="•"/>
            </a:pPr>
            <a:r>
              <a:rPr lang="en-US"/>
              <a:t>Mając maksymalne uprawnienia na 10.1.10.101 (SYSTEM), atakujący usuwa wszystkie Windows event logi (zacierając ślad włamania z 10.1.10.24) i wyłącza dalsze logowanie zdarzeń</a:t>
            </a:r>
            <a:endParaRPr lang="pl-PL"/>
          </a:p>
        </p:txBody>
      </p:sp>
    </p:spTree>
    <p:extLst>
      <p:ext uri="{BB962C8B-B14F-4D97-AF65-F5344CB8AC3E}">
        <p14:creationId xmlns:p14="http://schemas.microsoft.com/office/powerpoint/2010/main" val="2495901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sp>
        <p:nvSpPr>
          <p:cNvPr id="5" name="TextBox 4">
            <a:extLst>
              <a:ext uri="{FF2B5EF4-FFF2-40B4-BE49-F238E27FC236}">
                <a16:creationId xmlns:a16="http://schemas.microsoft.com/office/drawing/2014/main" id="{76490D75-D921-46B5-B642-9C65DDBF0550}"/>
              </a:ext>
            </a:extLst>
          </p:cNvPr>
          <p:cNvSpPr txBox="1"/>
          <p:nvPr/>
        </p:nvSpPr>
        <p:spPr>
          <a:xfrm>
            <a:off x="673387" y="5058444"/>
            <a:ext cx="11417013" cy="1754326"/>
          </a:xfrm>
          <a:prstGeom prst="rect">
            <a:avLst/>
          </a:prstGeom>
          <a:noFill/>
        </p:spPr>
        <p:txBody>
          <a:bodyPr wrap="square" rtlCol="0">
            <a:spAutoFit/>
          </a:bodyPr>
          <a:lstStyle/>
          <a:p>
            <a:pPr marL="285750" indent="-285750">
              <a:buFont typeface="Arial" panose="020B0604020202020204" pitchFamily="34" charset="0"/>
              <a:buChar char="•"/>
            </a:pPr>
            <a:r>
              <a:rPr lang="en-US"/>
              <a:t>Od tego momentu atakujący używa systemu 10.1.10.101 kontrolowanego z adresu 2.1.4.2 (C2) do wszystkich dalszych ataków (np. dalszego rekonesansu, ataków słownikowych na hasła)</a:t>
            </a:r>
          </a:p>
          <a:p>
            <a:pPr marL="285750" indent="-285750">
              <a:buFont typeface="Arial" panose="020B0604020202020204" pitchFamily="34" charset="0"/>
              <a:buChar char="•"/>
            </a:pPr>
            <a:r>
              <a:rPr lang="en-US" b="1"/>
              <a:t>W ewentualnego wykrycia ataku, zespół reagujący ma poważny problem z ustaleniem, w jaki sposób 10.1.10.101 został skompromitowany (brak logów)</a:t>
            </a:r>
          </a:p>
          <a:p>
            <a:pPr marL="285750" indent="-285750">
              <a:buFont typeface="Arial" panose="020B0604020202020204" pitchFamily="34" charset="0"/>
              <a:buChar char="•"/>
            </a:pPr>
            <a:r>
              <a:rPr lang="en-US" b="1"/>
              <a:t>Analiza ruchu sieciowego pod kątem 2.1.4.2 (C2) nie prowadzi do odkrycia 10.1.10.24 </a:t>
            </a:r>
            <a:r>
              <a:rPr lang="en-US"/>
              <a:t>(gdyż jego C2 to 7.3.3.1)</a:t>
            </a:r>
          </a:p>
          <a:p>
            <a:pPr marL="285750" indent="-285750">
              <a:buFont typeface="Arial" panose="020B0604020202020204" pitchFamily="34" charset="0"/>
              <a:buChar char="•"/>
            </a:pPr>
            <a:r>
              <a:rPr lang="en-US" b="1"/>
              <a:t>Atakujący zachowuje dostęp do sieci poprzez 10.1.10.24</a:t>
            </a:r>
          </a:p>
        </p:txBody>
      </p:sp>
      <p:pic>
        <p:nvPicPr>
          <p:cNvPr id="6" name="Picture 5">
            <a:extLst>
              <a:ext uri="{FF2B5EF4-FFF2-40B4-BE49-F238E27FC236}">
                <a16:creationId xmlns:a16="http://schemas.microsoft.com/office/drawing/2014/main" id="{CE36871A-82C3-443A-9801-CD5E0D768389}"/>
              </a:ext>
            </a:extLst>
          </p:cNvPr>
          <p:cNvPicPr>
            <a:picLocks noChangeAspect="1"/>
          </p:cNvPicPr>
          <p:nvPr/>
        </p:nvPicPr>
        <p:blipFill>
          <a:blip r:embed="rId3"/>
          <a:stretch>
            <a:fillRect/>
          </a:stretch>
        </p:blipFill>
        <p:spPr>
          <a:xfrm>
            <a:off x="2174297" y="1060892"/>
            <a:ext cx="7938655" cy="4112453"/>
          </a:xfrm>
          <a:prstGeom prst="rect">
            <a:avLst/>
          </a:prstGeom>
        </p:spPr>
      </p:pic>
    </p:spTree>
    <p:extLst>
      <p:ext uri="{BB962C8B-B14F-4D97-AF65-F5344CB8AC3E}">
        <p14:creationId xmlns:p14="http://schemas.microsoft.com/office/powerpoint/2010/main" val="2100650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FB21-2F74-4158-A859-A78E37C01B8B}"/>
              </a:ext>
            </a:extLst>
          </p:cNvPr>
          <p:cNvSpPr>
            <a:spLocks noGrp="1"/>
          </p:cNvSpPr>
          <p:nvPr>
            <p:ph type="title"/>
          </p:nvPr>
        </p:nvSpPr>
        <p:spPr>
          <a:xfrm>
            <a:off x="762201" y="112764"/>
            <a:ext cx="10974157" cy="1115961"/>
          </a:xfrm>
        </p:spPr>
        <p:txBody>
          <a:bodyPr/>
          <a:lstStyle/>
          <a:p>
            <a:pPr algn="ctr">
              <a:defRPr/>
            </a:pPr>
            <a:r>
              <a:rPr lang="en-US" sz="4356" b="1">
                <a:latin typeface="Consolas" panose="020B0609020204030204" pitchFamily="49" charset="0"/>
                <a:cs typeface="Arial" panose="020B0604020202020204" pitchFamily="34" charset="0"/>
              </a:rPr>
              <a:t>Atrybucja</a:t>
            </a:r>
          </a:p>
        </p:txBody>
      </p:sp>
      <p:sp>
        <p:nvSpPr>
          <p:cNvPr id="3" name="TextBox 2">
            <a:extLst>
              <a:ext uri="{FF2B5EF4-FFF2-40B4-BE49-F238E27FC236}">
                <a16:creationId xmlns:a16="http://schemas.microsoft.com/office/drawing/2014/main" id="{037C99E1-8277-4146-B9F6-F5D30DF23194}"/>
              </a:ext>
            </a:extLst>
          </p:cNvPr>
          <p:cNvSpPr txBox="1"/>
          <p:nvPr/>
        </p:nvSpPr>
        <p:spPr>
          <a:xfrm>
            <a:off x="688258" y="1228725"/>
            <a:ext cx="10294374" cy="5293757"/>
          </a:xfrm>
          <a:prstGeom prst="rect">
            <a:avLst/>
          </a:prstGeom>
          <a:noFill/>
        </p:spPr>
        <p:txBody>
          <a:bodyPr wrap="square" rtlCol="0">
            <a:spAutoFit/>
          </a:bodyPr>
          <a:lstStyle/>
          <a:p>
            <a:pPr marL="457200" indent="-457200">
              <a:buFont typeface="Arial" panose="020B0604020202020204" pitchFamily="34" charset="0"/>
              <a:buChar char="•"/>
            </a:pPr>
            <a:r>
              <a:rPr lang="en-US" sz="2600"/>
              <a:t>Część procesu DFIR odpowiadająca za udzielenie odpowiedzi na pytanie "Kto?"</a:t>
            </a:r>
          </a:p>
          <a:p>
            <a:pPr marL="457200" indent="-457200">
              <a:buFont typeface="Arial" panose="020B0604020202020204" pitchFamily="34" charset="0"/>
              <a:buChar char="•"/>
            </a:pPr>
            <a:r>
              <a:rPr lang="en-US" sz="2600"/>
              <a:t>Z punktu widzenia naszej organizacji atrybucja ma sens przede wszystkim w sytuacjach, gdy możliwe jest podjęcie kroków prawnych w konsekwencji dojścia do incydentu (w sytuacjach, gdy dysponujemy bezpośrednimi niepodważalnymi dowodami elektronicznymi, mamy do czynienia z atrybucją o wysokim stopniu pewności - ang. </a:t>
            </a:r>
            <a:r>
              <a:rPr lang="en-US" sz="2600" i="1"/>
              <a:t>confidence</a:t>
            </a:r>
            <a:r>
              <a:rPr lang="en-US" sz="2600"/>
              <a:t>)</a:t>
            </a:r>
          </a:p>
          <a:p>
            <a:pPr marL="457200" indent="-457200">
              <a:buFont typeface="Arial" panose="020B0604020202020204" pitchFamily="34" charset="0"/>
              <a:buChar char="•"/>
            </a:pPr>
            <a:r>
              <a:rPr lang="en-US" sz="2600"/>
              <a:t>W pozostałych przypadkach atrybucja wysuwaniem przypuszczeń z dozą prawdopodobieństwa, użytecznych na potrzeby Threat Intelligence</a:t>
            </a:r>
          </a:p>
          <a:p>
            <a:pPr marL="457200" indent="-457200">
              <a:buFont typeface="Arial" panose="020B0604020202020204" pitchFamily="34" charset="0"/>
              <a:buChar char="•"/>
            </a:pPr>
            <a:r>
              <a:rPr lang="en-US" sz="2600"/>
              <a:t>Atrybucją w celach badawczych i zawodowych zajmują się też organizacje świadczące usługi Incident Response/Threat Intelligence, np. </a:t>
            </a:r>
            <a:r>
              <a:rPr lang="en-US" sz="2600" i="1"/>
              <a:t>Mandiant</a:t>
            </a:r>
            <a:r>
              <a:rPr lang="en-US" sz="2600"/>
              <a:t>, </a:t>
            </a:r>
            <a:r>
              <a:rPr lang="en-US" sz="2600" i="1"/>
              <a:t>CrowdStrike</a:t>
            </a:r>
          </a:p>
          <a:p>
            <a:endParaRPr lang="en-US" sz="2600" i="1"/>
          </a:p>
        </p:txBody>
      </p:sp>
      <p:pic>
        <p:nvPicPr>
          <p:cNvPr id="4" name="Picture 3">
            <a:extLst>
              <a:ext uri="{FF2B5EF4-FFF2-40B4-BE49-F238E27FC236}">
                <a16:creationId xmlns:a16="http://schemas.microsoft.com/office/drawing/2014/main" id="{75E72416-000E-4B2B-B6D4-7DB91F4E2053}"/>
              </a:ext>
            </a:extLst>
          </p:cNvPr>
          <p:cNvPicPr>
            <a:picLocks noChangeAspect="1"/>
          </p:cNvPicPr>
          <p:nvPr/>
        </p:nvPicPr>
        <p:blipFill>
          <a:blip r:embed="rId3"/>
          <a:stretch>
            <a:fillRect/>
          </a:stretch>
        </p:blipFill>
        <p:spPr>
          <a:xfrm>
            <a:off x="10759648" y="112764"/>
            <a:ext cx="1340301" cy="871537"/>
          </a:xfrm>
          <a:prstGeom prst="rect">
            <a:avLst/>
          </a:prstGeom>
        </p:spPr>
      </p:pic>
    </p:spTree>
    <p:extLst>
      <p:ext uri="{BB962C8B-B14F-4D97-AF65-F5344CB8AC3E}">
        <p14:creationId xmlns:p14="http://schemas.microsoft.com/office/powerpoint/2010/main" val="3922562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FB21-2F74-4158-A859-A78E37C01B8B}"/>
              </a:ext>
            </a:extLst>
          </p:cNvPr>
          <p:cNvSpPr>
            <a:spLocks noGrp="1"/>
          </p:cNvSpPr>
          <p:nvPr>
            <p:ph type="title"/>
          </p:nvPr>
        </p:nvSpPr>
        <p:spPr>
          <a:xfrm>
            <a:off x="762201" y="112764"/>
            <a:ext cx="10974157" cy="1115961"/>
          </a:xfrm>
        </p:spPr>
        <p:txBody>
          <a:bodyPr/>
          <a:lstStyle/>
          <a:p>
            <a:pPr algn="ctr">
              <a:defRPr/>
            </a:pPr>
            <a:r>
              <a:rPr lang="en-US" sz="4356" b="1">
                <a:latin typeface="Consolas" panose="020B0609020204030204" pitchFamily="49" charset="0"/>
                <a:cs typeface="Arial" panose="020B0604020202020204" pitchFamily="34" charset="0"/>
              </a:rPr>
              <a:t>Atrybucja</a:t>
            </a:r>
          </a:p>
        </p:txBody>
      </p:sp>
      <p:sp>
        <p:nvSpPr>
          <p:cNvPr id="3" name="TextBox 2">
            <a:extLst>
              <a:ext uri="{FF2B5EF4-FFF2-40B4-BE49-F238E27FC236}">
                <a16:creationId xmlns:a16="http://schemas.microsoft.com/office/drawing/2014/main" id="{037C99E1-8277-4146-B9F6-F5D30DF23194}"/>
              </a:ext>
            </a:extLst>
          </p:cNvPr>
          <p:cNvSpPr txBox="1"/>
          <p:nvPr/>
        </p:nvSpPr>
        <p:spPr>
          <a:xfrm>
            <a:off x="688257" y="1228725"/>
            <a:ext cx="10617051" cy="4893647"/>
          </a:xfrm>
          <a:prstGeom prst="rect">
            <a:avLst/>
          </a:prstGeom>
          <a:noFill/>
        </p:spPr>
        <p:txBody>
          <a:bodyPr wrap="square" rtlCol="0">
            <a:spAutoFit/>
          </a:bodyPr>
          <a:lstStyle/>
          <a:p>
            <a:pPr marL="457200" indent="-457200">
              <a:buFont typeface="Arial" panose="020B0604020202020204" pitchFamily="34" charset="0"/>
              <a:buChar char="•"/>
            </a:pPr>
            <a:r>
              <a:rPr lang="en-US" sz="2600"/>
              <a:t>Ustalenie tożsamości i motywów</a:t>
            </a:r>
          </a:p>
          <a:p>
            <a:pPr marL="457200" indent="-457200">
              <a:buFont typeface="Arial" panose="020B0604020202020204" pitchFamily="34" charset="0"/>
              <a:buChar char="•"/>
            </a:pPr>
            <a:r>
              <a:rPr lang="en-US" sz="2600"/>
              <a:t>Poziomy:</a:t>
            </a:r>
          </a:p>
          <a:p>
            <a:pPr marL="914400" lvl="1" indent="-457200">
              <a:buFont typeface="Arial" panose="020B0604020202020204" pitchFamily="34" charset="0"/>
              <a:buChar char="•"/>
            </a:pPr>
            <a:r>
              <a:rPr lang="en-US" sz="2600"/>
              <a:t>powiązanie zdarzeń z incydentami,</a:t>
            </a:r>
          </a:p>
          <a:p>
            <a:pPr marL="914400" lvl="1" indent="-457200">
              <a:buFont typeface="Arial" panose="020B0604020202020204" pitchFamily="34" charset="0"/>
              <a:buChar char="•"/>
            </a:pPr>
            <a:r>
              <a:rPr lang="en-US" sz="2600"/>
              <a:t>powiązanie incydentow z podmiotem,</a:t>
            </a:r>
          </a:p>
          <a:p>
            <a:pPr marL="914400" lvl="1" indent="-457200">
              <a:buFont typeface="Arial" panose="020B0604020202020204" pitchFamily="34" charset="0"/>
              <a:buChar char="•"/>
            </a:pPr>
            <a:r>
              <a:rPr lang="en-US" sz="2600"/>
              <a:t>powiązanie podmiotu z tożsamością.</a:t>
            </a:r>
          </a:p>
          <a:p>
            <a:endParaRPr lang="en-US" sz="2600">
              <a:highlight>
                <a:srgbClr val="FFFF00"/>
              </a:highlight>
            </a:endParaRPr>
          </a:p>
          <a:p>
            <a:pPr marL="457200" indent="-457200">
              <a:buFont typeface="Arial" panose="020B0604020202020204" pitchFamily="34" charset="0"/>
              <a:buChar char="•"/>
            </a:pPr>
            <a:r>
              <a:rPr lang="en-US" sz="2600"/>
              <a:t>W atrybucji pomagają: </a:t>
            </a:r>
          </a:p>
          <a:p>
            <a:pPr marL="914400" lvl="1" indent="-457200">
              <a:buFont typeface="Arial" panose="020B0604020202020204" pitchFamily="34" charset="0"/>
              <a:buChar char="•"/>
            </a:pPr>
            <a:r>
              <a:rPr lang="en-US" sz="2600"/>
              <a:t>techniczne detale incydentu: unikalne IOC (Indicator Of Compromise), TTP  (Technics, Tactics, Procedures),</a:t>
            </a:r>
          </a:p>
          <a:p>
            <a:pPr marL="914400" lvl="1" indent="-457200">
              <a:buFont typeface="Arial" panose="020B0604020202020204" pitchFamily="34" charset="0"/>
              <a:buChar char="•"/>
            </a:pPr>
            <a:r>
              <a:rPr lang="en-US" sz="2600"/>
              <a:t>wybór celów (ang. </a:t>
            </a:r>
            <a:r>
              <a:rPr lang="en-US" sz="2600" i="1"/>
              <a:t>victimology</a:t>
            </a:r>
            <a:r>
              <a:rPr lang="en-US" sz="2600"/>
              <a:t>),</a:t>
            </a:r>
          </a:p>
          <a:p>
            <a:pPr marL="457200" indent="-457200">
              <a:buFont typeface="Arial" panose="020B0604020202020204" pitchFamily="34" charset="0"/>
              <a:buChar char="•"/>
            </a:pPr>
            <a:r>
              <a:rPr lang="en-US" sz="2600"/>
              <a:t>czynniki ludzkie: strefa czasowa, używany język, styl programowania/nazewnictwa.</a:t>
            </a:r>
          </a:p>
        </p:txBody>
      </p:sp>
      <p:pic>
        <p:nvPicPr>
          <p:cNvPr id="4" name="Picture 3">
            <a:extLst>
              <a:ext uri="{FF2B5EF4-FFF2-40B4-BE49-F238E27FC236}">
                <a16:creationId xmlns:a16="http://schemas.microsoft.com/office/drawing/2014/main" id="{855653F2-EAFA-4298-9984-C9321A0DA5E7}"/>
              </a:ext>
            </a:extLst>
          </p:cNvPr>
          <p:cNvPicPr>
            <a:picLocks noChangeAspect="1"/>
          </p:cNvPicPr>
          <p:nvPr/>
        </p:nvPicPr>
        <p:blipFill>
          <a:blip r:embed="rId3"/>
          <a:stretch>
            <a:fillRect/>
          </a:stretch>
        </p:blipFill>
        <p:spPr>
          <a:xfrm>
            <a:off x="10759648" y="112764"/>
            <a:ext cx="1340301" cy="871537"/>
          </a:xfrm>
          <a:prstGeom prst="rect">
            <a:avLst/>
          </a:prstGeom>
        </p:spPr>
      </p:pic>
    </p:spTree>
    <p:extLst>
      <p:ext uri="{BB962C8B-B14F-4D97-AF65-F5344CB8AC3E}">
        <p14:creationId xmlns:p14="http://schemas.microsoft.com/office/powerpoint/2010/main" val="357794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FB21-2F74-4158-A859-A78E37C01B8B}"/>
              </a:ext>
            </a:extLst>
          </p:cNvPr>
          <p:cNvSpPr>
            <a:spLocks noGrp="1"/>
          </p:cNvSpPr>
          <p:nvPr>
            <p:ph type="title"/>
          </p:nvPr>
        </p:nvSpPr>
        <p:spPr>
          <a:xfrm>
            <a:off x="762201" y="112764"/>
            <a:ext cx="10974157" cy="1115961"/>
          </a:xfrm>
        </p:spPr>
        <p:txBody>
          <a:bodyPr/>
          <a:lstStyle/>
          <a:p>
            <a:pPr algn="ctr">
              <a:defRPr/>
            </a:pPr>
            <a:r>
              <a:rPr lang="en-US" sz="4356" b="1">
                <a:latin typeface="Consolas" panose="020B0609020204030204" pitchFamily="49" charset="0"/>
                <a:cs typeface="Arial" panose="020B0604020202020204" pitchFamily="34" charset="0"/>
              </a:rPr>
              <a:t>HACK BACK!?</a:t>
            </a:r>
          </a:p>
        </p:txBody>
      </p:sp>
      <p:sp>
        <p:nvSpPr>
          <p:cNvPr id="3" name="TextBox 2">
            <a:extLst>
              <a:ext uri="{FF2B5EF4-FFF2-40B4-BE49-F238E27FC236}">
                <a16:creationId xmlns:a16="http://schemas.microsoft.com/office/drawing/2014/main" id="{037C99E1-8277-4146-B9F6-F5D30DF23194}"/>
              </a:ext>
            </a:extLst>
          </p:cNvPr>
          <p:cNvSpPr txBox="1"/>
          <p:nvPr/>
        </p:nvSpPr>
        <p:spPr>
          <a:xfrm>
            <a:off x="688257" y="1228725"/>
            <a:ext cx="9859670" cy="5293757"/>
          </a:xfrm>
          <a:prstGeom prst="rect">
            <a:avLst/>
          </a:prstGeom>
          <a:noFill/>
        </p:spPr>
        <p:txBody>
          <a:bodyPr wrap="square" rtlCol="0">
            <a:spAutoFit/>
          </a:bodyPr>
          <a:lstStyle/>
          <a:p>
            <a:pPr marL="457200" indent="-457200">
              <a:buFont typeface="Arial" panose="020B0604020202020204" pitchFamily="34" charset="0"/>
              <a:buChar char="•"/>
            </a:pPr>
            <a:r>
              <a:rPr lang="en-US" sz="2600"/>
              <a:t>Co jakiś czas pojawiają się zakusy dotyczące włamań odwetowych (ang. </a:t>
            </a:r>
            <a:r>
              <a:rPr lang="en-US" sz="2600" i="1"/>
              <a:t>hack back</a:t>
            </a:r>
            <a:r>
              <a:rPr lang="en-US" sz="2600"/>
              <a:t>), tj. działań ofensywnych zmierzających do np. zniszczenia infrastruktury używanej do ataku/infiltracji osób stojących za włamaniem</a:t>
            </a:r>
          </a:p>
          <a:p>
            <a:pPr marL="457200" indent="-457200">
              <a:buFont typeface="Arial" panose="020B0604020202020204" pitchFamily="34" charset="0"/>
              <a:buChar char="•"/>
            </a:pPr>
            <a:r>
              <a:rPr lang="en-US" sz="2600"/>
              <a:t>Przeszkodami w tym podejściu są:</a:t>
            </a:r>
          </a:p>
          <a:p>
            <a:pPr marL="914400" lvl="1" indent="-457200">
              <a:buFont typeface="Arial" panose="020B0604020202020204" pitchFamily="34" charset="0"/>
              <a:buChar char="•"/>
            </a:pPr>
            <a:r>
              <a:rPr lang="en-US" sz="2600"/>
              <a:t>prawo</a:t>
            </a:r>
          </a:p>
          <a:p>
            <a:pPr marL="914400" lvl="1" indent="-457200">
              <a:buFont typeface="Arial" panose="020B0604020202020204" pitchFamily="34" charset="0"/>
              <a:buChar char="•"/>
            </a:pPr>
            <a:r>
              <a:rPr lang="en-US" sz="2600"/>
              <a:t>niskie ROI (Return Of Investment) tego typu działań</a:t>
            </a:r>
          </a:p>
          <a:p>
            <a:pPr marL="457200" indent="-457200">
              <a:buFont typeface="Arial" panose="020B0604020202020204" pitchFamily="34" charset="0"/>
              <a:buChar char="•"/>
            </a:pPr>
            <a:r>
              <a:rPr lang="en-US" sz="2600"/>
              <a:t>W kontekście pandemii i ostatnich incydentów ransomware, których ofiarami często padają szpitale, możliwe wydają się operacje ofensywne ze strony wojskowej i wywiadowczej przeciwko operatorom ransomware</a:t>
            </a:r>
          </a:p>
          <a:p>
            <a:pPr marL="457200" indent="-457200">
              <a:buFont typeface="Arial" panose="020B0604020202020204" pitchFamily="34" charset="0"/>
              <a:buChar char="•"/>
            </a:pPr>
            <a:r>
              <a:rPr lang="en-US" sz="2600"/>
              <a:t>Inną formą jest legalne przejmowanie np. domen używanych do podszywania się (za pomocą nakazów sądowych)</a:t>
            </a:r>
          </a:p>
        </p:txBody>
      </p:sp>
      <p:pic>
        <p:nvPicPr>
          <p:cNvPr id="4" name="Picture 3">
            <a:extLst>
              <a:ext uri="{FF2B5EF4-FFF2-40B4-BE49-F238E27FC236}">
                <a16:creationId xmlns:a16="http://schemas.microsoft.com/office/drawing/2014/main" id="{A7E94BFB-922B-49AB-9B57-80D2D4FA7EB0}"/>
              </a:ext>
            </a:extLst>
          </p:cNvPr>
          <p:cNvPicPr>
            <a:picLocks noChangeAspect="1"/>
          </p:cNvPicPr>
          <p:nvPr/>
        </p:nvPicPr>
        <p:blipFill>
          <a:blip r:embed="rId3"/>
          <a:stretch>
            <a:fillRect/>
          </a:stretch>
        </p:blipFill>
        <p:spPr>
          <a:xfrm>
            <a:off x="10784757" y="112764"/>
            <a:ext cx="1290084" cy="1478498"/>
          </a:xfrm>
          <a:prstGeom prst="rect">
            <a:avLst/>
          </a:prstGeom>
        </p:spPr>
      </p:pic>
    </p:spTree>
    <p:extLst>
      <p:ext uri="{BB962C8B-B14F-4D97-AF65-F5344CB8AC3E}">
        <p14:creationId xmlns:p14="http://schemas.microsoft.com/office/powerpoint/2010/main" val="1546302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BC9004B5-1BFF-486E-BFEA-9330C6A7C3D7}"/>
              </a:ext>
            </a:extLst>
          </p:cNvPr>
          <p:cNvSpPr txBox="1"/>
          <p:nvPr/>
        </p:nvSpPr>
        <p:spPr>
          <a:xfrm>
            <a:off x="1540329" y="3153155"/>
            <a:ext cx="9151684" cy="551689"/>
          </a:xfrm>
          <a:prstGeom prst="rect">
            <a:avLst/>
          </a:prstGeom>
          <a:solidFill>
            <a:schemeClr val="tx1">
              <a:alpha val="75000"/>
            </a:schemeClr>
          </a:solidFill>
        </p:spPr>
        <p:txBody>
          <a:bodyPr lIns="0" tIns="0" rIns="0" bIns="0">
            <a:spAutoFit/>
          </a:bodyPr>
          <a:lstStyle/>
          <a:p>
            <a:pPr marL="11527" algn="ctr">
              <a:defRPr/>
            </a:pPr>
            <a:r>
              <a:rPr lang="en-US" sz="3585">
                <a:solidFill>
                  <a:schemeClr val="bg1"/>
                </a:solidFill>
                <a:latin typeface="Arial"/>
                <a:cs typeface="Arial"/>
              </a:rPr>
              <a:t>Koniec części #VI</a:t>
            </a:r>
            <a:endParaRPr sz="3585">
              <a:solidFill>
                <a:schemeClr val="bg1"/>
              </a:solidFill>
              <a:latin typeface="Arial"/>
              <a:cs typeface="Arial"/>
            </a:endParaRPr>
          </a:p>
        </p:txBody>
      </p:sp>
      <p:sp>
        <p:nvSpPr>
          <p:cNvPr id="10" name="object 10">
            <a:extLst>
              <a:ext uri="{FF2B5EF4-FFF2-40B4-BE49-F238E27FC236}">
                <a16:creationId xmlns:a16="http://schemas.microsoft.com/office/drawing/2014/main" id="{1F3858F5-AD12-48FA-8419-75EE9261B8E3}"/>
              </a:ext>
            </a:extLst>
          </p:cNvPr>
          <p:cNvSpPr txBox="1"/>
          <p:nvPr/>
        </p:nvSpPr>
        <p:spPr>
          <a:xfrm>
            <a:off x="7395563" y="3561550"/>
            <a:ext cx="27375" cy="62774"/>
          </a:xfrm>
          <a:prstGeom prst="rect">
            <a:avLst/>
          </a:prstGeom>
        </p:spPr>
        <p:txBody>
          <a:bodyPr lIns="0" tIns="0" rIns="0" bIns="0">
            <a:spAutoFit/>
          </a:bodyPr>
          <a:lstStyle/>
          <a:p>
            <a:pPr algn="ctr">
              <a:defRPr/>
            </a:pPr>
            <a:r>
              <a:rPr sz="408" spc="-36">
                <a:solidFill>
                  <a:srgbClr val="9E9C9E"/>
                </a:solidFill>
                <a:latin typeface="Times New Roman"/>
                <a:cs typeface="Times New Roman"/>
              </a:rPr>
              <a:t>'</a:t>
            </a:r>
            <a:endParaRPr sz="408">
              <a:latin typeface="Times New Roman"/>
              <a:cs typeface="Times New Roman"/>
            </a:endParaRPr>
          </a:p>
        </p:txBody>
      </p:sp>
    </p:spTree>
    <p:extLst>
      <p:ext uri="{BB962C8B-B14F-4D97-AF65-F5344CB8AC3E}">
        <p14:creationId xmlns:p14="http://schemas.microsoft.com/office/powerpoint/2010/main" val="66882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12A5-2D81-46E5-A3B2-DC150243A274}"/>
              </a:ext>
            </a:extLst>
          </p:cNvPr>
          <p:cNvSpPr>
            <a:spLocks noGrp="1"/>
          </p:cNvSpPr>
          <p:nvPr>
            <p:ph type="title"/>
          </p:nvPr>
        </p:nvSpPr>
        <p:spPr/>
        <p:txBody>
          <a:bodyPr>
            <a:normAutofit/>
          </a:bodyPr>
          <a:lstStyle/>
          <a:p>
            <a:r>
              <a:rPr lang="en-US" sz="2000" u="sng"/>
              <a:t>Źródła użytych grafik</a:t>
            </a:r>
            <a:endParaRPr lang="pl-PL" sz="2000" u="sng"/>
          </a:p>
        </p:txBody>
      </p:sp>
      <p:sp>
        <p:nvSpPr>
          <p:cNvPr id="3" name="Content Placeholder 2">
            <a:extLst>
              <a:ext uri="{FF2B5EF4-FFF2-40B4-BE49-F238E27FC236}">
                <a16:creationId xmlns:a16="http://schemas.microsoft.com/office/drawing/2014/main" id="{4E32C2B8-8FC0-4829-8232-D6135BFF7FA0}"/>
              </a:ext>
            </a:extLst>
          </p:cNvPr>
          <p:cNvSpPr>
            <a:spLocks noGrp="1"/>
          </p:cNvSpPr>
          <p:nvPr>
            <p:ph idx="1"/>
          </p:nvPr>
        </p:nvSpPr>
        <p:spPr>
          <a:xfrm>
            <a:off x="838200" y="1345334"/>
            <a:ext cx="10515600" cy="4351338"/>
          </a:xfrm>
        </p:spPr>
        <p:txBody>
          <a:bodyPr/>
          <a:lstStyle/>
          <a:p>
            <a:pPr marL="0" indent="0">
              <a:buNone/>
            </a:pPr>
            <a:r>
              <a:rPr lang="pl-PL" sz="1100"/>
              <a:t>https://media.newyorker.com/photos/5ae2197ab231f616c3248add/master/w_2560%2Cc_limit/180507_r31991web.jpg</a:t>
            </a:r>
          </a:p>
          <a:p>
            <a:pPr marL="0" indent="0">
              <a:buNone/>
            </a:pPr>
            <a:endParaRPr lang="en-US" sz="1100"/>
          </a:p>
          <a:p>
            <a:pPr marL="0" indent="0">
              <a:buNone/>
            </a:pPr>
            <a:endParaRPr lang="pl-PL" sz="1100"/>
          </a:p>
          <a:p>
            <a:endParaRPr lang="pl-PL"/>
          </a:p>
        </p:txBody>
      </p:sp>
    </p:spTree>
    <p:extLst>
      <p:ext uri="{BB962C8B-B14F-4D97-AF65-F5344CB8AC3E}">
        <p14:creationId xmlns:p14="http://schemas.microsoft.com/office/powerpoint/2010/main" val="347402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61520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08001" y="1416500"/>
            <a:ext cx="11129034" cy="5293757"/>
          </a:xfrm>
          <a:prstGeom prst="rect">
            <a:avLst/>
          </a:prstGeom>
          <a:noFill/>
        </p:spPr>
        <p:txBody>
          <a:bodyPr wrap="square" rtlCol="0">
            <a:spAutoFit/>
          </a:bodyPr>
          <a:lstStyle/>
          <a:p>
            <a:r>
              <a:rPr lang="en-US" sz="2600" u="sng"/>
              <a:t>1.3 </a:t>
            </a:r>
            <a:r>
              <a:rPr lang="en-US" sz="2600" u="sng" err="1"/>
              <a:t>Komunikacja</a:t>
            </a:r>
            <a:endParaRPr lang="en-US" sz="2600" u="sng"/>
          </a:p>
          <a:p>
            <a:endParaRPr lang="en-US" sz="2600" u="sng"/>
          </a:p>
          <a:p>
            <a:pPr marL="285750" indent="-285750">
              <a:buFont typeface="Arial" panose="020B0604020202020204" pitchFamily="34" charset="0"/>
              <a:buChar char="•"/>
            </a:pPr>
            <a:r>
              <a:rPr lang="en-US" sz="2600" err="1"/>
              <a:t>Jasne</a:t>
            </a:r>
            <a:r>
              <a:rPr lang="en-US" sz="2600"/>
              <a:t> </a:t>
            </a:r>
            <a:r>
              <a:rPr lang="en-US" sz="2600" err="1"/>
              <a:t>zasady</a:t>
            </a:r>
            <a:r>
              <a:rPr lang="en-US" sz="2600"/>
              <a:t> </a:t>
            </a:r>
            <a:r>
              <a:rPr lang="en-US" sz="2600" err="1"/>
              <a:t>określające</a:t>
            </a:r>
            <a:endParaRPr lang="en-US" sz="2600"/>
          </a:p>
          <a:p>
            <a:pPr marL="742950" lvl="1" indent="-285750">
              <a:buFont typeface="Arial" panose="020B0604020202020204" pitchFamily="34" charset="0"/>
              <a:buChar char="•"/>
            </a:pPr>
            <a:r>
              <a:rPr lang="en-US" sz="2600"/>
              <a:t>w </a:t>
            </a:r>
            <a:r>
              <a:rPr lang="en-US" sz="2600" err="1"/>
              <a:t>jaki</a:t>
            </a:r>
            <a:r>
              <a:rPr lang="en-US" sz="2600"/>
              <a:t> </a:t>
            </a:r>
            <a:r>
              <a:rPr lang="en-US" sz="2600" err="1"/>
              <a:t>sposób</a:t>
            </a:r>
            <a:r>
              <a:rPr lang="en-US" sz="2600"/>
              <a:t>,</a:t>
            </a:r>
          </a:p>
          <a:p>
            <a:pPr marL="742950" lvl="1" indent="-285750">
              <a:buFont typeface="Arial" panose="020B0604020202020204" pitchFamily="34" charset="0"/>
              <a:buChar char="•"/>
            </a:pPr>
            <a:r>
              <a:rPr lang="en-US" sz="2600"/>
              <a:t>z </a:t>
            </a:r>
            <a:r>
              <a:rPr lang="en-US" sz="2600" err="1"/>
              <a:t>kim</a:t>
            </a:r>
            <a:r>
              <a:rPr lang="en-US" sz="2600"/>
              <a:t>,</a:t>
            </a:r>
          </a:p>
          <a:p>
            <a:pPr marL="742950" lvl="1" indent="-285750">
              <a:buFont typeface="Arial" panose="020B0604020202020204" pitchFamily="34" charset="0"/>
              <a:buChar char="•"/>
            </a:pPr>
            <a:r>
              <a:rPr lang="en-US" sz="2600"/>
              <a:t>w </a:t>
            </a:r>
            <a:r>
              <a:rPr lang="en-US" sz="2600" err="1"/>
              <a:t>jakich</a:t>
            </a:r>
            <a:r>
              <a:rPr lang="en-US" sz="2600"/>
              <a:t> </a:t>
            </a:r>
            <a:r>
              <a:rPr lang="en-US" sz="2600" err="1"/>
              <a:t>okolicznościach</a:t>
            </a:r>
            <a:r>
              <a:rPr lang="en-US" sz="2600"/>
              <a:t>,</a:t>
            </a:r>
          </a:p>
          <a:p>
            <a:pPr marL="742950" lvl="1" indent="-285750">
              <a:buFont typeface="Arial" panose="020B0604020202020204" pitchFamily="34" charset="0"/>
              <a:buChar char="•"/>
            </a:pPr>
            <a:r>
              <a:rPr lang="en-US" sz="2600" err="1"/>
              <a:t>dlaczego</a:t>
            </a:r>
            <a:r>
              <a:rPr lang="en-US" sz="2600"/>
              <a:t>,</a:t>
            </a:r>
          </a:p>
          <a:p>
            <a:r>
              <a:rPr lang="en-US" sz="2600" err="1"/>
              <a:t>należy</a:t>
            </a:r>
            <a:r>
              <a:rPr lang="en-US" sz="2600"/>
              <a:t> </a:t>
            </a:r>
            <a:r>
              <a:rPr lang="en-US" sz="2600" err="1"/>
              <a:t>się</a:t>
            </a:r>
            <a:r>
              <a:rPr lang="en-US" sz="2600"/>
              <a:t> </a:t>
            </a:r>
            <a:r>
              <a:rPr lang="en-US" sz="2600" err="1"/>
              <a:t>skontaktować</a:t>
            </a:r>
            <a:r>
              <a:rPr lang="en-US" sz="2600"/>
              <a:t>.</a:t>
            </a:r>
          </a:p>
          <a:p>
            <a:pPr marL="285750" indent="-285750">
              <a:buFont typeface="Arial" panose="020B0604020202020204" pitchFamily="34" charset="0"/>
              <a:buChar char="•"/>
            </a:pPr>
            <a:r>
              <a:rPr lang="en-US" sz="2600" err="1"/>
              <a:t>Pozwala</a:t>
            </a:r>
            <a:r>
              <a:rPr lang="en-US" sz="2600"/>
              <a:t> to </a:t>
            </a:r>
            <a:r>
              <a:rPr lang="en-US" sz="2600" err="1"/>
              <a:t>skrócić</a:t>
            </a:r>
            <a:r>
              <a:rPr lang="en-US" sz="2600"/>
              <a:t> </a:t>
            </a:r>
            <a:r>
              <a:rPr lang="en-US" sz="2600" err="1"/>
              <a:t>czas</a:t>
            </a:r>
            <a:r>
              <a:rPr lang="en-US" sz="2600"/>
              <a:t> </a:t>
            </a:r>
            <a:r>
              <a:rPr lang="en-US" sz="2600" err="1"/>
              <a:t>wymagany</a:t>
            </a:r>
            <a:r>
              <a:rPr lang="en-US" sz="2600"/>
              <a:t> </a:t>
            </a:r>
            <a:r>
              <a:rPr lang="en-US" sz="2600" err="1"/>
              <a:t>na</a:t>
            </a:r>
            <a:r>
              <a:rPr lang="en-US" sz="2600"/>
              <a:t> </a:t>
            </a:r>
            <a:r>
              <a:rPr lang="en-US" sz="2600" err="1"/>
              <a:t>prawidłową</a:t>
            </a:r>
            <a:r>
              <a:rPr lang="en-US" sz="2600"/>
              <a:t> </a:t>
            </a:r>
            <a:r>
              <a:rPr lang="en-US" sz="2600" err="1"/>
              <a:t>reakcję</a:t>
            </a:r>
            <a:r>
              <a:rPr lang="en-US" sz="2600"/>
              <a:t> </a:t>
            </a:r>
          </a:p>
          <a:p>
            <a:pPr marL="285750" indent="-285750">
              <a:buFont typeface="Arial" panose="020B0604020202020204" pitchFamily="34" charset="0"/>
              <a:buChar char="•"/>
            </a:pPr>
            <a:r>
              <a:rPr lang="en-US" sz="2600" err="1"/>
              <a:t>Bardzo</a:t>
            </a:r>
            <a:r>
              <a:rPr lang="en-US" sz="2600"/>
              <a:t> </a:t>
            </a:r>
            <a:r>
              <a:rPr lang="en-US" sz="2600" err="1"/>
              <a:t>często</a:t>
            </a:r>
            <a:r>
              <a:rPr lang="en-US" sz="2600"/>
              <a:t> w </a:t>
            </a:r>
            <a:r>
              <a:rPr lang="en-US" sz="2600" err="1"/>
              <a:t>odpowiedź</a:t>
            </a:r>
            <a:r>
              <a:rPr lang="en-US" sz="2600"/>
              <a:t> </a:t>
            </a:r>
            <a:r>
              <a:rPr lang="en-US" sz="2600" err="1"/>
              <a:t>na</a:t>
            </a:r>
            <a:r>
              <a:rPr lang="en-US" sz="2600"/>
              <a:t> </a:t>
            </a:r>
            <a:r>
              <a:rPr lang="en-US" sz="2600" err="1"/>
              <a:t>incydent</a:t>
            </a:r>
            <a:r>
              <a:rPr lang="en-US" sz="2600"/>
              <a:t> </a:t>
            </a:r>
            <a:r>
              <a:rPr lang="en-US" sz="2600" err="1"/>
              <a:t>muszą</a:t>
            </a:r>
            <a:r>
              <a:rPr lang="en-US" sz="2600"/>
              <a:t> </a:t>
            </a:r>
            <a:r>
              <a:rPr lang="en-US" sz="2600" err="1"/>
              <a:t>być</a:t>
            </a:r>
            <a:r>
              <a:rPr lang="en-US" sz="2600"/>
              <a:t> </a:t>
            </a:r>
            <a:r>
              <a:rPr lang="en-US" sz="2600" err="1"/>
              <a:t>zaangażowane</a:t>
            </a:r>
            <a:r>
              <a:rPr lang="en-US" sz="2600"/>
              <a:t> </a:t>
            </a:r>
            <a:r>
              <a:rPr lang="en-US" sz="2600" err="1"/>
              <a:t>inne</a:t>
            </a:r>
            <a:r>
              <a:rPr lang="en-US" sz="2600"/>
              <a:t> </a:t>
            </a:r>
            <a:r>
              <a:rPr lang="en-US" sz="2600" err="1"/>
              <a:t>osoby</a:t>
            </a:r>
            <a:r>
              <a:rPr lang="en-US" sz="2600"/>
              <a:t>/</a:t>
            </a:r>
            <a:r>
              <a:rPr lang="en-US" sz="2600" err="1"/>
              <a:t>zespoły</a:t>
            </a:r>
            <a:r>
              <a:rPr lang="en-US" sz="2600"/>
              <a:t>, np. </a:t>
            </a:r>
            <a:r>
              <a:rPr lang="en-US" sz="2600" err="1"/>
              <a:t>administratorzy</a:t>
            </a:r>
            <a:r>
              <a:rPr lang="en-US" sz="2600"/>
              <a:t> </a:t>
            </a:r>
            <a:r>
              <a:rPr lang="en-US" sz="2600" err="1"/>
              <a:t>systemu</a:t>
            </a:r>
            <a:r>
              <a:rPr lang="en-US" sz="2600"/>
              <a:t> </a:t>
            </a:r>
            <a:r>
              <a:rPr lang="en-US" sz="2600" err="1"/>
              <a:t>objętego</a:t>
            </a:r>
            <a:r>
              <a:rPr lang="en-US" sz="2600"/>
              <a:t> </a:t>
            </a:r>
            <a:r>
              <a:rPr lang="en-US" sz="2600" err="1"/>
              <a:t>incydentem</a:t>
            </a:r>
            <a:r>
              <a:rPr lang="en-US" sz="2600"/>
              <a:t>, </a:t>
            </a:r>
            <a:r>
              <a:rPr lang="en-US" sz="2600" err="1"/>
              <a:t>dysponujące</a:t>
            </a:r>
            <a:r>
              <a:rPr lang="en-US" sz="2600"/>
              <a:t> </a:t>
            </a:r>
            <a:r>
              <a:rPr lang="en-US" sz="2600" err="1"/>
              <a:t>wiedzą</a:t>
            </a:r>
            <a:r>
              <a:rPr lang="en-US" sz="2600"/>
              <a:t>/</a:t>
            </a:r>
            <a:r>
              <a:rPr lang="en-US" sz="2600" err="1"/>
              <a:t>poziomem</a:t>
            </a:r>
            <a:r>
              <a:rPr lang="en-US" sz="2600"/>
              <a:t> </a:t>
            </a:r>
            <a:r>
              <a:rPr lang="en-US" sz="2600" err="1"/>
              <a:t>dostępu</a:t>
            </a:r>
            <a:r>
              <a:rPr lang="en-US" sz="2600"/>
              <a:t> </a:t>
            </a:r>
            <a:r>
              <a:rPr lang="en-US" sz="2600" err="1"/>
              <a:t>wymaganym</a:t>
            </a:r>
            <a:r>
              <a:rPr lang="en-US" sz="2600"/>
              <a:t> do </a:t>
            </a:r>
            <a:r>
              <a:rPr lang="en-US" sz="2600" err="1"/>
              <a:t>wykonania</a:t>
            </a:r>
            <a:r>
              <a:rPr lang="en-US" sz="2600"/>
              <a:t> </a:t>
            </a:r>
            <a:r>
              <a:rPr lang="en-US" sz="2600" err="1"/>
              <a:t>danych</a:t>
            </a:r>
            <a:r>
              <a:rPr lang="en-US" sz="2600"/>
              <a:t> </a:t>
            </a:r>
            <a:r>
              <a:rPr lang="en-US" sz="2600" err="1"/>
              <a:t>działań</a:t>
            </a:r>
            <a:r>
              <a:rPr lang="en-US" sz="2600"/>
              <a:t> (np. </a:t>
            </a:r>
            <a:r>
              <a:rPr lang="en-US" sz="2600" err="1"/>
              <a:t>zabezpieczenie</a:t>
            </a:r>
            <a:r>
              <a:rPr lang="en-US" sz="2600"/>
              <a:t> </a:t>
            </a:r>
            <a:r>
              <a:rPr lang="en-US" sz="2600" err="1"/>
              <a:t>odpowiednich</a:t>
            </a:r>
            <a:r>
              <a:rPr lang="en-US" sz="2600"/>
              <a:t> </a:t>
            </a:r>
            <a:r>
              <a:rPr lang="en-US" sz="2600" err="1"/>
              <a:t>plików</a:t>
            </a:r>
            <a:r>
              <a:rPr lang="en-US" sz="2600"/>
              <a:t>, </a:t>
            </a:r>
            <a:r>
              <a:rPr lang="en-US" sz="2600" err="1"/>
              <a:t>przywrócenie</a:t>
            </a:r>
            <a:r>
              <a:rPr lang="en-US" sz="2600"/>
              <a:t> </a:t>
            </a:r>
            <a:r>
              <a:rPr lang="en-US" sz="2600" err="1"/>
              <a:t>działania</a:t>
            </a:r>
            <a:r>
              <a:rPr lang="en-US" sz="2600"/>
              <a:t> </a:t>
            </a:r>
            <a:r>
              <a:rPr lang="en-US" sz="2600" err="1"/>
              <a:t>usługi</a:t>
            </a:r>
            <a:r>
              <a:rPr lang="en-US" sz="2600"/>
              <a:t> </a:t>
            </a:r>
            <a:r>
              <a:rPr lang="en-US" sz="2600" err="1"/>
              <a:t>itd</a:t>
            </a:r>
            <a:r>
              <a:rPr lang="en-US" sz="2600"/>
              <a:t>.)</a:t>
            </a:r>
          </a:p>
        </p:txBody>
      </p:sp>
    </p:spTree>
    <p:extLst>
      <p:ext uri="{BB962C8B-B14F-4D97-AF65-F5344CB8AC3E}">
        <p14:creationId xmlns:p14="http://schemas.microsoft.com/office/powerpoint/2010/main" val="422724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0"/>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26474" y="782121"/>
            <a:ext cx="11240654" cy="5632311"/>
          </a:xfrm>
          <a:prstGeom prst="rect">
            <a:avLst/>
          </a:prstGeom>
          <a:noFill/>
        </p:spPr>
        <p:txBody>
          <a:bodyPr wrap="square" rtlCol="0">
            <a:spAutoFit/>
          </a:bodyPr>
          <a:lstStyle/>
          <a:p>
            <a:r>
              <a:rPr lang="en-US" sz="2600" u="sng"/>
              <a:t>1.4 </a:t>
            </a:r>
            <a:r>
              <a:rPr lang="en-US" sz="2600" u="sng" err="1"/>
              <a:t>Dokumentacja</a:t>
            </a:r>
            <a:endParaRPr lang="en-US" sz="2600" u="sng"/>
          </a:p>
          <a:p>
            <a:endParaRPr lang="en-US" sz="2600" u="sng"/>
          </a:p>
          <a:p>
            <a:pPr marL="342900" indent="-342900">
              <a:buFont typeface="Arial" panose="020B0604020202020204" pitchFamily="34" charset="0"/>
              <a:buChar char="•"/>
            </a:pPr>
            <a:r>
              <a:rPr lang="en-US" sz="2200" err="1"/>
              <a:t>Dokumentacja</a:t>
            </a:r>
            <a:r>
              <a:rPr lang="en-US" sz="2200"/>
              <a:t> </a:t>
            </a:r>
            <a:r>
              <a:rPr lang="en-US" sz="2200" err="1"/>
              <a:t>powinna</a:t>
            </a:r>
            <a:r>
              <a:rPr lang="en-US" sz="2200"/>
              <a:t> </a:t>
            </a:r>
            <a:r>
              <a:rPr lang="en-US" sz="2200" err="1"/>
              <a:t>udzielić</a:t>
            </a:r>
            <a:r>
              <a:rPr lang="en-US" sz="2200"/>
              <a:t> </a:t>
            </a:r>
            <a:r>
              <a:rPr lang="en-US" sz="2200" err="1"/>
              <a:t>odpowiedzi</a:t>
            </a:r>
            <a:r>
              <a:rPr lang="en-US" sz="2200"/>
              <a:t> </a:t>
            </a:r>
            <a:r>
              <a:rPr lang="en-US" sz="2200" err="1"/>
              <a:t>na</a:t>
            </a:r>
            <a:r>
              <a:rPr lang="en-US" sz="2200"/>
              <a:t> </a:t>
            </a:r>
            <a:r>
              <a:rPr lang="en-US" sz="2200" err="1"/>
              <a:t>pytania</a:t>
            </a:r>
            <a:r>
              <a:rPr lang="en-US" sz="2200"/>
              <a:t> </a:t>
            </a:r>
            <a:r>
              <a:rPr lang="en-US" sz="2200" err="1"/>
              <a:t>dotyczące</a:t>
            </a:r>
            <a:r>
              <a:rPr lang="en-US" sz="2200"/>
              <a:t> </a:t>
            </a:r>
            <a:r>
              <a:rPr lang="en-US" sz="2200" err="1"/>
              <a:t>odpowiedzi</a:t>
            </a:r>
            <a:r>
              <a:rPr lang="en-US" sz="2200"/>
              <a:t> </a:t>
            </a:r>
            <a:r>
              <a:rPr lang="en-US" sz="2200" err="1"/>
              <a:t>na</a:t>
            </a:r>
            <a:r>
              <a:rPr lang="en-US" sz="2200"/>
              <a:t> </a:t>
            </a:r>
            <a:r>
              <a:rPr lang="en-US" sz="2200" err="1"/>
              <a:t>incydent</a:t>
            </a:r>
            <a:r>
              <a:rPr lang="en-US" sz="2200"/>
              <a:t>: </a:t>
            </a:r>
            <a:r>
              <a:rPr lang="en-US" sz="2200" err="1"/>
              <a:t>kto</a:t>
            </a:r>
            <a:r>
              <a:rPr lang="en-US" sz="2200"/>
              <a:t>, co, </a:t>
            </a:r>
            <a:r>
              <a:rPr lang="en-US" sz="2200" err="1"/>
              <a:t>kiedy</a:t>
            </a:r>
            <a:r>
              <a:rPr lang="en-US" sz="2200"/>
              <a:t>, </a:t>
            </a:r>
            <a:r>
              <a:rPr lang="en-US" sz="2200" err="1"/>
              <a:t>gdzie</a:t>
            </a:r>
            <a:r>
              <a:rPr lang="en-US" sz="2200"/>
              <a:t>, </a:t>
            </a:r>
            <a:r>
              <a:rPr lang="en-US" sz="2200" err="1"/>
              <a:t>dlaczego</a:t>
            </a:r>
            <a:r>
              <a:rPr lang="en-US" sz="2200"/>
              <a:t> </a:t>
            </a:r>
            <a:r>
              <a:rPr lang="en-US" sz="2200" err="1"/>
              <a:t>i</a:t>
            </a:r>
            <a:r>
              <a:rPr lang="en-US" sz="2200"/>
              <a:t> w </a:t>
            </a:r>
            <a:r>
              <a:rPr lang="en-US" sz="2200" err="1"/>
              <a:t>jaki</a:t>
            </a:r>
            <a:r>
              <a:rPr lang="en-US" sz="2200"/>
              <a:t> </a:t>
            </a:r>
            <a:r>
              <a:rPr lang="en-US" sz="2200" err="1"/>
              <a:t>sposób</a:t>
            </a:r>
            <a:r>
              <a:rPr lang="en-US" sz="2200"/>
              <a:t> (</a:t>
            </a:r>
            <a:r>
              <a:rPr lang="en-US" sz="2200" b="1"/>
              <a:t>who, what, when, where, why, how</a:t>
            </a:r>
            <a:r>
              <a:rPr lang="en-US" sz="2200"/>
              <a:t>)</a:t>
            </a:r>
          </a:p>
          <a:p>
            <a:pPr marL="342900" indent="-342900">
              <a:buFont typeface="Arial" panose="020B0604020202020204" pitchFamily="34" charset="0"/>
              <a:buChar char="•"/>
            </a:pPr>
            <a:r>
              <a:rPr lang="en-US" sz="2200" err="1"/>
              <a:t>Dotyczy</a:t>
            </a:r>
            <a:r>
              <a:rPr lang="en-US" sz="2200"/>
              <a:t> </a:t>
            </a:r>
            <a:r>
              <a:rPr lang="en-US" sz="2200" err="1"/>
              <a:t>tó</a:t>
            </a:r>
            <a:r>
              <a:rPr lang="en-US" sz="2200"/>
              <a:t> </a:t>
            </a:r>
            <a:r>
              <a:rPr lang="en-US" sz="2200" b="1" err="1"/>
              <a:t>zarówno</a:t>
            </a:r>
            <a:r>
              <a:rPr lang="en-US" sz="2200" b="1"/>
              <a:t> </a:t>
            </a:r>
            <a:r>
              <a:rPr lang="en-US" sz="2200" b="1" err="1"/>
              <a:t>czynności</a:t>
            </a:r>
            <a:r>
              <a:rPr lang="en-US" sz="2200" b="1"/>
              <a:t> </a:t>
            </a:r>
            <a:r>
              <a:rPr lang="en-US" sz="2200" b="1" err="1"/>
              <a:t>przeprowadzonych</a:t>
            </a:r>
            <a:r>
              <a:rPr lang="en-US" sz="2200" b="1"/>
              <a:t> w </a:t>
            </a:r>
            <a:r>
              <a:rPr lang="en-US" sz="2200" b="1" err="1"/>
              <a:t>odpowiedzi</a:t>
            </a:r>
            <a:r>
              <a:rPr lang="en-US" sz="2200" b="1"/>
              <a:t> </a:t>
            </a:r>
            <a:r>
              <a:rPr lang="en-US" sz="2200" b="1" err="1"/>
              <a:t>na</a:t>
            </a:r>
            <a:r>
              <a:rPr lang="en-US" sz="2200" b="1"/>
              <a:t> </a:t>
            </a:r>
            <a:r>
              <a:rPr lang="en-US" sz="2200" b="1" err="1"/>
              <a:t>incydent</a:t>
            </a:r>
            <a:endParaRPr lang="en-US" sz="2200" b="1"/>
          </a:p>
          <a:p>
            <a:pPr marL="342900" indent="-342900">
              <a:buFont typeface="Arial" panose="020B0604020202020204" pitchFamily="34" charset="0"/>
              <a:buChar char="•"/>
            </a:pPr>
            <a:r>
              <a:rPr lang="en-US" sz="2200" b="1" err="1"/>
              <a:t>Jak</a:t>
            </a:r>
            <a:r>
              <a:rPr lang="en-US" sz="2200" b="1"/>
              <a:t> </a:t>
            </a:r>
            <a:r>
              <a:rPr lang="en-US" sz="2200" b="1" err="1"/>
              <a:t>i</a:t>
            </a:r>
            <a:r>
              <a:rPr lang="en-US" sz="2200" b="1"/>
              <a:t> </a:t>
            </a:r>
            <a:r>
              <a:rPr lang="en-US" sz="2200" b="1" err="1"/>
              <a:t>przebiegu</a:t>
            </a:r>
            <a:r>
              <a:rPr lang="en-US" sz="2200" b="1"/>
              <a:t> </a:t>
            </a:r>
            <a:r>
              <a:rPr lang="en-US" sz="2200" b="1" err="1"/>
              <a:t>samego</a:t>
            </a:r>
            <a:r>
              <a:rPr lang="en-US" sz="2200" b="1"/>
              <a:t> </a:t>
            </a:r>
            <a:r>
              <a:rPr lang="en-US" sz="2200" b="1" err="1"/>
              <a:t>incydentu</a:t>
            </a:r>
            <a:r>
              <a:rPr lang="en-US" sz="2200"/>
              <a:t> (to </a:t>
            </a:r>
            <a:r>
              <a:rPr lang="en-US" sz="2200" err="1"/>
              <a:t>drugie</a:t>
            </a:r>
            <a:r>
              <a:rPr lang="en-US" sz="2200"/>
              <a:t> </a:t>
            </a:r>
            <a:r>
              <a:rPr lang="en-US" sz="2200" err="1"/>
              <a:t>ostatecznie</a:t>
            </a:r>
            <a:r>
              <a:rPr lang="en-US" sz="2200"/>
              <a:t> </a:t>
            </a:r>
            <a:r>
              <a:rPr lang="en-US" sz="2200" err="1"/>
              <a:t>wyjaśnia</a:t>
            </a:r>
            <a:r>
              <a:rPr lang="en-US" sz="2200"/>
              <a:t> </a:t>
            </a:r>
            <a:r>
              <a:rPr lang="en-US" sz="2200" err="1"/>
              <a:t>się</a:t>
            </a:r>
            <a:r>
              <a:rPr lang="en-US" sz="2200"/>
              <a:t> </a:t>
            </a:r>
            <a:r>
              <a:rPr lang="en-US" sz="2200" err="1"/>
              <a:t>dopiero</a:t>
            </a:r>
            <a:r>
              <a:rPr lang="en-US" sz="2200"/>
              <a:t> w </a:t>
            </a:r>
            <a:r>
              <a:rPr lang="en-US" sz="2200" err="1"/>
              <a:t>kroku</a:t>
            </a:r>
            <a:r>
              <a:rPr lang="en-US" sz="2200"/>
              <a:t> 6, po </a:t>
            </a:r>
            <a:r>
              <a:rPr lang="en-US" sz="2200" err="1"/>
              <a:t>zakończeniu</a:t>
            </a:r>
            <a:r>
              <a:rPr lang="en-US" sz="2200"/>
              <a:t> </a:t>
            </a:r>
            <a:r>
              <a:rPr lang="en-US" sz="2200" err="1"/>
              <a:t>analizy</a:t>
            </a:r>
            <a:r>
              <a:rPr lang="en-US" sz="2200"/>
              <a:t> (forensics))</a:t>
            </a:r>
          </a:p>
          <a:p>
            <a:pPr marL="342900" indent="-342900">
              <a:buFont typeface="Arial" panose="020B0604020202020204" pitchFamily="34" charset="0"/>
              <a:buChar char="•"/>
            </a:pPr>
            <a:r>
              <a:rPr lang="en-US" sz="2200" err="1"/>
              <a:t>Najważniejsze</a:t>
            </a:r>
            <a:r>
              <a:rPr lang="en-US" sz="2200"/>
              <a:t> </a:t>
            </a:r>
            <a:r>
              <a:rPr lang="en-US" sz="2200" err="1"/>
              <a:t>powody</a:t>
            </a:r>
            <a:r>
              <a:rPr lang="en-US" sz="2200"/>
              <a:t> </a:t>
            </a:r>
            <a:r>
              <a:rPr lang="en-US" sz="2200" err="1"/>
              <a:t>dokumentowania</a:t>
            </a:r>
            <a:r>
              <a:rPr lang="en-US" sz="2200"/>
              <a:t> </a:t>
            </a:r>
            <a:r>
              <a:rPr lang="en-US" sz="2200" err="1"/>
              <a:t>incydentów</a:t>
            </a:r>
            <a:r>
              <a:rPr lang="en-US" sz="2200"/>
              <a:t> </a:t>
            </a:r>
            <a:r>
              <a:rPr lang="en-US" sz="2200" err="1"/>
              <a:t>i</a:t>
            </a:r>
            <a:r>
              <a:rPr lang="en-US" sz="2200"/>
              <a:t> </a:t>
            </a:r>
            <a:r>
              <a:rPr lang="en-US" sz="2200" err="1"/>
              <a:t>przebiegu</a:t>
            </a:r>
            <a:r>
              <a:rPr lang="en-US" sz="2200"/>
              <a:t> </a:t>
            </a:r>
            <a:r>
              <a:rPr lang="en-US" sz="2200" err="1"/>
              <a:t>reagowania</a:t>
            </a:r>
            <a:r>
              <a:rPr lang="en-US" sz="2200"/>
              <a:t> </a:t>
            </a:r>
            <a:r>
              <a:rPr lang="en-US" sz="2200" err="1"/>
              <a:t>na</a:t>
            </a:r>
            <a:r>
              <a:rPr lang="en-US" sz="2200"/>
              <a:t> </a:t>
            </a:r>
            <a:r>
              <a:rPr lang="en-US" sz="2200" err="1"/>
              <a:t>nie</a:t>
            </a:r>
            <a:r>
              <a:rPr lang="en-US" sz="2200"/>
              <a:t>:</a:t>
            </a:r>
          </a:p>
          <a:p>
            <a:pPr marL="800100" lvl="1" indent="-342900">
              <a:buFont typeface="Arial" panose="020B0604020202020204" pitchFamily="34" charset="0"/>
              <a:buChar char="•"/>
            </a:pPr>
            <a:r>
              <a:rPr lang="en-US" sz="2200" err="1"/>
              <a:t>możliwość</a:t>
            </a:r>
            <a:r>
              <a:rPr lang="en-US" sz="2200"/>
              <a:t> </a:t>
            </a:r>
            <a:r>
              <a:rPr lang="en-US" sz="2200" err="1"/>
              <a:t>wykorzystania</a:t>
            </a:r>
            <a:r>
              <a:rPr lang="en-US" sz="2200"/>
              <a:t> </a:t>
            </a:r>
            <a:r>
              <a:rPr lang="en-US" sz="2200" err="1"/>
              <a:t>zebranych</a:t>
            </a:r>
            <a:r>
              <a:rPr lang="en-US" sz="2200"/>
              <a:t> </a:t>
            </a:r>
            <a:r>
              <a:rPr lang="en-US" sz="2200" err="1"/>
              <a:t>dokumentów</a:t>
            </a:r>
            <a:r>
              <a:rPr lang="en-US" sz="2200"/>
              <a:t> </a:t>
            </a:r>
            <a:r>
              <a:rPr lang="en-US" sz="2200" err="1"/>
              <a:t>i</a:t>
            </a:r>
            <a:r>
              <a:rPr lang="en-US" sz="2200"/>
              <a:t> </a:t>
            </a:r>
            <a:r>
              <a:rPr lang="en-US" sz="2200" err="1"/>
              <a:t>zabezpieczonych</a:t>
            </a:r>
            <a:r>
              <a:rPr lang="en-US" sz="2200"/>
              <a:t> </a:t>
            </a:r>
            <a:r>
              <a:rPr lang="en-US" sz="2200" err="1"/>
              <a:t>danych</a:t>
            </a:r>
            <a:r>
              <a:rPr lang="en-US" sz="2200"/>
              <a:t> </a:t>
            </a:r>
            <a:r>
              <a:rPr lang="en-US" sz="2200" err="1"/>
              <a:t>jako</a:t>
            </a:r>
            <a:r>
              <a:rPr lang="en-US" sz="2200"/>
              <a:t> </a:t>
            </a:r>
            <a:r>
              <a:rPr lang="en-US" sz="2200" err="1"/>
              <a:t>dowodów</a:t>
            </a:r>
            <a:r>
              <a:rPr lang="en-US" sz="2200"/>
              <a:t>, w </a:t>
            </a:r>
            <a:r>
              <a:rPr lang="en-US" sz="2200" err="1"/>
              <a:t>sytuacji</a:t>
            </a:r>
            <a:r>
              <a:rPr lang="en-US" sz="2200"/>
              <a:t> </a:t>
            </a:r>
            <a:r>
              <a:rPr lang="en-US" sz="2200" err="1"/>
              <a:t>zaangażowania</a:t>
            </a:r>
            <a:r>
              <a:rPr lang="en-US" sz="2200"/>
              <a:t> </a:t>
            </a:r>
            <a:r>
              <a:rPr lang="en-US" sz="2200" err="1"/>
              <a:t>organów</a:t>
            </a:r>
            <a:r>
              <a:rPr lang="en-US" sz="2200"/>
              <a:t> </a:t>
            </a:r>
            <a:r>
              <a:rPr lang="en-US" sz="2200" err="1"/>
              <a:t>ścigania</a:t>
            </a:r>
            <a:endParaRPr lang="en-US" sz="2200"/>
          </a:p>
          <a:p>
            <a:pPr marL="800100" lvl="1" indent="-342900">
              <a:buFont typeface="Arial" panose="020B0604020202020204" pitchFamily="34" charset="0"/>
              <a:buChar char="•"/>
            </a:pPr>
            <a:r>
              <a:rPr lang="en-US" sz="2200" err="1"/>
              <a:t>zachowanie</a:t>
            </a:r>
            <a:r>
              <a:rPr lang="en-US" sz="2200"/>
              <a:t> </a:t>
            </a:r>
            <a:r>
              <a:rPr lang="en-US" sz="2200" err="1"/>
              <a:t>informacji</a:t>
            </a:r>
            <a:r>
              <a:rPr lang="en-US" sz="2200"/>
              <a:t> </a:t>
            </a:r>
            <a:r>
              <a:rPr lang="en-US" sz="2200" err="1"/>
              <a:t>na</a:t>
            </a:r>
            <a:r>
              <a:rPr lang="en-US" sz="2200"/>
              <a:t> </a:t>
            </a:r>
            <a:r>
              <a:rPr lang="en-US" sz="2200" err="1"/>
              <a:t>potrzeby</a:t>
            </a:r>
            <a:r>
              <a:rPr lang="en-US" sz="2200"/>
              <a:t> </a:t>
            </a:r>
            <a:r>
              <a:rPr lang="en-US" sz="2200" err="1"/>
              <a:t>poprawy</a:t>
            </a:r>
            <a:r>
              <a:rPr lang="en-US" sz="2200"/>
              <a:t> </a:t>
            </a:r>
            <a:r>
              <a:rPr lang="en-US" sz="2200" err="1"/>
              <a:t>bezpieczeństwa</a:t>
            </a:r>
            <a:r>
              <a:rPr lang="en-US" sz="2200"/>
              <a:t>:</a:t>
            </a:r>
          </a:p>
          <a:p>
            <a:pPr marL="1257300" lvl="2" indent="-342900">
              <a:buFont typeface="Arial" panose="020B0604020202020204" pitchFamily="34" charset="0"/>
              <a:buChar char="•"/>
            </a:pPr>
            <a:r>
              <a:rPr lang="en-US" sz="2200" err="1"/>
              <a:t>zachowanie</a:t>
            </a:r>
            <a:r>
              <a:rPr lang="en-US" sz="2200"/>
              <a:t> IOC (</a:t>
            </a:r>
            <a:r>
              <a:rPr lang="en-US" sz="2200" err="1"/>
              <a:t>na</a:t>
            </a:r>
            <a:r>
              <a:rPr lang="en-US" sz="2200"/>
              <a:t> </a:t>
            </a:r>
            <a:r>
              <a:rPr lang="en-US" sz="2200" err="1"/>
              <a:t>potrzeby</a:t>
            </a:r>
            <a:r>
              <a:rPr lang="en-US" sz="2200"/>
              <a:t> </a:t>
            </a:r>
            <a:r>
              <a:rPr lang="en-US" sz="2200" err="1"/>
              <a:t>kolejnych</a:t>
            </a:r>
            <a:r>
              <a:rPr lang="en-US" sz="2200"/>
              <a:t> </a:t>
            </a:r>
            <a:r>
              <a:rPr lang="en-US" sz="2200" err="1"/>
              <a:t>etapów</a:t>
            </a:r>
            <a:r>
              <a:rPr lang="en-US" sz="2200"/>
              <a:t>)</a:t>
            </a:r>
          </a:p>
          <a:p>
            <a:pPr marL="1257300" lvl="2" indent="-342900">
              <a:buFont typeface="Arial" panose="020B0604020202020204" pitchFamily="34" charset="0"/>
              <a:buChar char="•"/>
            </a:pPr>
            <a:r>
              <a:rPr lang="en-US" sz="2200" err="1"/>
              <a:t>identyfikacja</a:t>
            </a:r>
            <a:r>
              <a:rPr lang="en-US" sz="2200"/>
              <a:t> </a:t>
            </a:r>
            <a:r>
              <a:rPr lang="en-US" sz="2200" err="1"/>
              <a:t>problemów</a:t>
            </a:r>
            <a:r>
              <a:rPr lang="en-US" sz="2200"/>
              <a:t> </a:t>
            </a:r>
            <a:r>
              <a:rPr lang="en-US" sz="2200" err="1"/>
              <a:t>bezpieczeństwa</a:t>
            </a:r>
            <a:r>
              <a:rPr lang="en-US" sz="2200"/>
              <a:t>, </a:t>
            </a:r>
            <a:r>
              <a:rPr lang="en-US" sz="2200" err="1"/>
              <a:t>które</a:t>
            </a:r>
            <a:r>
              <a:rPr lang="en-US" sz="2200"/>
              <a:t> </a:t>
            </a:r>
            <a:r>
              <a:rPr lang="en-US" sz="2200" err="1"/>
              <a:t>należy</a:t>
            </a:r>
            <a:r>
              <a:rPr lang="en-US" sz="2200"/>
              <a:t> </a:t>
            </a:r>
            <a:r>
              <a:rPr lang="en-US" sz="2200" err="1"/>
              <a:t>zaadresować</a:t>
            </a:r>
            <a:r>
              <a:rPr lang="en-US" sz="2200"/>
              <a:t>, by </a:t>
            </a:r>
            <a:r>
              <a:rPr lang="en-US" sz="2200" err="1"/>
              <a:t>uniknąć</a:t>
            </a:r>
            <a:r>
              <a:rPr lang="en-US" sz="2200"/>
              <a:t> </a:t>
            </a:r>
            <a:r>
              <a:rPr lang="en-US" sz="2200" err="1"/>
              <a:t>podobnych</a:t>
            </a:r>
            <a:r>
              <a:rPr lang="en-US" sz="2200"/>
              <a:t> </a:t>
            </a:r>
            <a:r>
              <a:rPr lang="en-US" sz="2200" err="1"/>
              <a:t>incydentów</a:t>
            </a:r>
            <a:r>
              <a:rPr lang="en-US" sz="2200"/>
              <a:t> w </a:t>
            </a:r>
            <a:r>
              <a:rPr lang="en-US" sz="2200" err="1"/>
              <a:t>przyszłości</a:t>
            </a:r>
            <a:r>
              <a:rPr lang="en-US" sz="2200"/>
              <a:t> </a:t>
            </a:r>
            <a:r>
              <a:rPr lang="en-US" sz="2200" err="1"/>
              <a:t>lub</a:t>
            </a:r>
            <a:r>
              <a:rPr lang="en-US" sz="2200"/>
              <a:t> </a:t>
            </a:r>
            <a:r>
              <a:rPr lang="en-US" sz="2200" err="1"/>
              <a:t>przynajmniej</a:t>
            </a:r>
            <a:r>
              <a:rPr lang="en-US" sz="2200"/>
              <a:t> </a:t>
            </a:r>
            <a:r>
              <a:rPr lang="en-US" sz="2200" err="1"/>
              <a:t>zminimalizować</a:t>
            </a:r>
            <a:r>
              <a:rPr lang="en-US" sz="2200"/>
              <a:t> </a:t>
            </a:r>
            <a:r>
              <a:rPr lang="en-US" sz="2200" err="1"/>
              <a:t>prawdopodobieństwo</a:t>
            </a:r>
            <a:r>
              <a:rPr lang="en-US" sz="2200"/>
              <a:t> ich </a:t>
            </a:r>
            <a:r>
              <a:rPr lang="en-US" sz="2200" err="1"/>
              <a:t>wystąpienia</a:t>
            </a:r>
            <a:r>
              <a:rPr lang="en-US" sz="2200"/>
              <a:t>/impact </a:t>
            </a:r>
            <a:r>
              <a:rPr lang="en-US" sz="2200" err="1"/>
              <a:t>i</a:t>
            </a:r>
            <a:r>
              <a:rPr lang="en-US" sz="2200"/>
              <a:t> </a:t>
            </a:r>
            <a:r>
              <a:rPr lang="en-US" sz="2200" err="1"/>
              <a:t>usprawnić</a:t>
            </a:r>
            <a:r>
              <a:rPr lang="en-US" sz="2200"/>
              <a:t> </a:t>
            </a:r>
            <a:r>
              <a:rPr lang="en-US" sz="2200" err="1"/>
              <a:t>przyszłe</a:t>
            </a:r>
            <a:r>
              <a:rPr lang="en-US" sz="2200"/>
              <a:t> </a:t>
            </a:r>
            <a:r>
              <a:rPr lang="en-US" sz="2200" err="1"/>
              <a:t>przypadki</a:t>
            </a:r>
            <a:r>
              <a:rPr lang="en-US" sz="2200"/>
              <a:t> </a:t>
            </a:r>
            <a:r>
              <a:rPr lang="en-US" sz="2200" err="1"/>
              <a:t>reagowania</a:t>
            </a:r>
            <a:r>
              <a:rPr lang="en-US" sz="2200"/>
              <a:t> </a:t>
            </a:r>
            <a:r>
              <a:rPr lang="en-US" sz="2200" err="1"/>
              <a:t>na</a:t>
            </a:r>
            <a:r>
              <a:rPr lang="en-US" sz="2200"/>
              <a:t> </a:t>
            </a:r>
            <a:r>
              <a:rPr lang="en-US" sz="2200" err="1"/>
              <a:t>nie</a:t>
            </a:r>
            <a:endParaRPr lang="en-US" sz="2200"/>
          </a:p>
        </p:txBody>
      </p:sp>
    </p:spTree>
    <p:extLst>
      <p:ext uri="{BB962C8B-B14F-4D97-AF65-F5344CB8AC3E}">
        <p14:creationId xmlns:p14="http://schemas.microsoft.com/office/powerpoint/2010/main" val="226908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0"/>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782121"/>
            <a:ext cx="11129034" cy="5293757"/>
          </a:xfrm>
          <a:prstGeom prst="rect">
            <a:avLst/>
          </a:prstGeom>
          <a:noFill/>
        </p:spPr>
        <p:txBody>
          <a:bodyPr wrap="square" rtlCol="0">
            <a:spAutoFit/>
          </a:bodyPr>
          <a:lstStyle/>
          <a:p>
            <a:r>
              <a:rPr lang="en-US" sz="2600" u="sng"/>
              <a:t>1.5 </a:t>
            </a:r>
            <a:r>
              <a:rPr lang="en-US" sz="2600" u="sng" err="1"/>
              <a:t>Zespół</a:t>
            </a:r>
            <a:r>
              <a:rPr lang="en-US" sz="2600"/>
              <a:t>, </a:t>
            </a:r>
            <a:r>
              <a:rPr lang="en-US" sz="2600" err="1"/>
              <a:t>czyli</a:t>
            </a:r>
            <a:r>
              <a:rPr lang="en-US" sz="2600"/>
              <a:t> CIRT (Computer Incident Response Team) </a:t>
            </a:r>
          </a:p>
          <a:p>
            <a:endParaRPr lang="en-US" sz="2600" u="sng"/>
          </a:p>
          <a:p>
            <a:r>
              <a:rPr lang="en-US" sz="2600" err="1"/>
              <a:t>Dobrze</a:t>
            </a:r>
            <a:r>
              <a:rPr lang="en-US" sz="2600"/>
              <a:t>, by </a:t>
            </a:r>
            <a:r>
              <a:rPr lang="en-US" sz="2600" err="1"/>
              <a:t>zespół</a:t>
            </a:r>
            <a:r>
              <a:rPr lang="en-US" sz="2600"/>
              <a:t> </a:t>
            </a:r>
            <a:r>
              <a:rPr lang="en-US" sz="2600" err="1"/>
              <a:t>składał</a:t>
            </a:r>
            <a:r>
              <a:rPr lang="en-US" sz="2600"/>
              <a:t> </a:t>
            </a:r>
            <a:r>
              <a:rPr lang="en-US" sz="2600" err="1"/>
              <a:t>się</a:t>
            </a:r>
            <a:r>
              <a:rPr lang="en-US" sz="2600"/>
              <a:t> z </a:t>
            </a:r>
            <a:r>
              <a:rPr lang="en-US" sz="2600" err="1"/>
              <a:t>osób</a:t>
            </a:r>
            <a:r>
              <a:rPr lang="en-US" sz="2600"/>
              <a:t> o </a:t>
            </a:r>
            <a:r>
              <a:rPr lang="en-US" sz="2600" err="1"/>
              <a:t>różnorodnych</a:t>
            </a:r>
            <a:r>
              <a:rPr lang="en-US" sz="2600"/>
              <a:t> </a:t>
            </a:r>
            <a:r>
              <a:rPr lang="en-US" sz="2600" err="1"/>
              <a:t>specjalnościach</a:t>
            </a:r>
            <a:r>
              <a:rPr lang="en-US" sz="2600"/>
              <a:t> (</a:t>
            </a:r>
            <a:r>
              <a:rPr lang="en-US" sz="2600" err="1"/>
              <a:t>dzięki</a:t>
            </a:r>
            <a:r>
              <a:rPr lang="en-US" sz="2600"/>
              <a:t> </a:t>
            </a:r>
            <a:r>
              <a:rPr lang="en-US" sz="2600" err="1"/>
              <a:t>czemu</a:t>
            </a:r>
            <a:r>
              <a:rPr lang="en-US" sz="2600"/>
              <a:t> </a:t>
            </a:r>
            <a:r>
              <a:rPr lang="en-US" sz="2600" err="1"/>
              <a:t>dobrze</a:t>
            </a:r>
            <a:r>
              <a:rPr lang="en-US" sz="2600"/>
              <a:t> </a:t>
            </a:r>
            <a:r>
              <a:rPr lang="en-US" sz="2600" err="1"/>
              <a:t>się</a:t>
            </a:r>
            <a:r>
              <a:rPr lang="en-US" sz="2600"/>
              <a:t> </a:t>
            </a:r>
            <a:r>
              <a:rPr lang="en-US" sz="2600" err="1"/>
              <a:t>uzupełnia</a:t>
            </a:r>
            <a:r>
              <a:rPr lang="en-US" sz="2600"/>
              <a:t>), </a:t>
            </a:r>
            <a:r>
              <a:rPr lang="en-US" sz="2600" err="1"/>
              <a:t>szczególnie</a:t>
            </a:r>
            <a:r>
              <a:rPr lang="en-US" sz="2600"/>
              <a:t> </a:t>
            </a:r>
            <a:r>
              <a:rPr lang="en-US" sz="2600" err="1"/>
              <a:t>ważna</a:t>
            </a:r>
            <a:r>
              <a:rPr lang="en-US" sz="2600"/>
              <a:t> jest </a:t>
            </a:r>
            <a:r>
              <a:rPr lang="en-US" sz="2600" err="1"/>
              <a:t>obecność</a:t>
            </a:r>
            <a:r>
              <a:rPr lang="en-US" sz="2600"/>
              <a:t> </a:t>
            </a:r>
            <a:r>
              <a:rPr lang="en-US" sz="2600" err="1"/>
              <a:t>osób</a:t>
            </a:r>
            <a:r>
              <a:rPr lang="en-US" sz="2600"/>
              <a:t> o </a:t>
            </a:r>
            <a:r>
              <a:rPr lang="en-US" sz="2600" err="1"/>
              <a:t>zdolnościach</a:t>
            </a:r>
            <a:r>
              <a:rPr lang="en-US" sz="2600"/>
              <a:t> </a:t>
            </a:r>
            <a:r>
              <a:rPr lang="en-US" sz="2600" err="1"/>
              <a:t>programistycznych</a:t>
            </a:r>
            <a:r>
              <a:rPr lang="en-US" sz="2600"/>
              <a:t>, </a:t>
            </a:r>
            <a:r>
              <a:rPr lang="en-US" sz="2600" err="1"/>
              <a:t>administracyjnych</a:t>
            </a:r>
            <a:r>
              <a:rPr lang="en-US" sz="2600"/>
              <a:t> </a:t>
            </a:r>
            <a:r>
              <a:rPr lang="en-US" sz="2600" err="1"/>
              <a:t>i</a:t>
            </a:r>
            <a:r>
              <a:rPr lang="en-US" sz="2600"/>
              <a:t> </a:t>
            </a:r>
            <a:r>
              <a:rPr lang="en-US" sz="2600" err="1"/>
              <a:t>ofensywnych</a:t>
            </a:r>
            <a:r>
              <a:rPr lang="en-US" sz="2600"/>
              <a:t>. </a:t>
            </a:r>
          </a:p>
          <a:p>
            <a:endParaRPr lang="en-US" sz="2600"/>
          </a:p>
          <a:p>
            <a:r>
              <a:rPr lang="en-US" sz="2600" err="1"/>
              <a:t>Pożądane</a:t>
            </a:r>
            <a:r>
              <a:rPr lang="en-US" sz="2600"/>
              <a:t> </a:t>
            </a:r>
            <a:r>
              <a:rPr lang="en-US" sz="2600" err="1"/>
              <a:t>cechy</a:t>
            </a:r>
            <a:r>
              <a:rPr lang="en-US" sz="2600"/>
              <a:t> </a:t>
            </a:r>
            <a:r>
              <a:rPr lang="en-US" sz="2600" err="1"/>
              <a:t>osobowościowe</a:t>
            </a:r>
            <a:r>
              <a:rPr lang="en-US" sz="2600"/>
              <a:t> to </a:t>
            </a:r>
            <a:r>
              <a:rPr lang="en-US" sz="2600" err="1"/>
              <a:t>między</a:t>
            </a:r>
            <a:r>
              <a:rPr lang="en-US" sz="2600"/>
              <a:t> </a:t>
            </a:r>
            <a:r>
              <a:rPr lang="en-US" sz="2600" err="1"/>
              <a:t>innymi</a:t>
            </a:r>
            <a:r>
              <a:rPr lang="en-US" sz="2600"/>
              <a:t>:</a:t>
            </a:r>
          </a:p>
          <a:p>
            <a:pPr marL="457200" indent="-457200">
              <a:buFont typeface="Arial" panose="020B0604020202020204" pitchFamily="34" charset="0"/>
              <a:buChar char="•"/>
            </a:pPr>
            <a:r>
              <a:rPr lang="en-US" sz="2600" err="1"/>
              <a:t>ciekawość</a:t>
            </a:r>
            <a:r>
              <a:rPr lang="en-US" sz="2600"/>
              <a:t>,</a:t>
            </a:r>
          </a:p>
          <a:p>
            <a:pPr marL="457200" indent="-457200">
              <a:buFont typeface="Arial" panose="020B0604020202020204" pitchFamily="34" charset="0"/>
              <a:buChar char="•"/>
            </a:pPr>
            <a:r>
              <a:rPr lang="en-US" sz="2600" err="1"/>
              <a:t>przykładanie</a:t>
            </a:r>
            <a:r>
              <a:rPr lang="en-US" sz="2600"/>
              <a:t> </a:t>
            </a:r>
            <a:r>
              <a:rPr lang="en-US" sz="2600" err="1"/>
              <a:t>uwagi</a:t>
            </a:r>
            <a:r>
              <a:rPr lang="en-US" sz="2600"/>
              <a:t> do detail,</a:t>
            </a:r>
          </a:p>
          <a:p>
            <a:pPr marL="457200" indent="-457200">
              <a:buFont typeface="Arial" panose="020B0604020202020204" pitchFamily="34" charset="0"/>
              <a:buChar char="•"/>
            </a:pPr>
            <a:r>
              <a:rPr lang="en-US" sz="2600" err="1"/>
              <a:t>potrzeba</a:t>
            </a:r>
            <a:r>
              <a:rPr lang="en-US" sz="2600"/>
              <a:t> </a:t>
            </a:r>
            <a:r>
              <a:rPr lang="en-US" sz="2600" err="1"/>
              <a:t>różnorodności</a:t>
            </a:r>
            <a:r>
              <a:rPr lang="en-US" sz="2600"/>
              <a:t>,</a:t>
            </a:r>
          </a:p>
          <a:p>
            <a:pPr marL="457200" indent="-457200">
              <a:buFont typeface="Arial" panose="020B0604020202020204" pitchFamily="34" charset="0"/>
              <a:buChar char="•"/>
            </a:pPr>
            <a:r>
              <a:rPr lang="en-US" sz="2600" err="1"/>
              <a:t>umiejętność</a:t>
            </a:r>
            <a:r>
              <a:rPr lang="en-US" sz="2600"/>
              <a:t> </a:t>
            </a:r>
            <a:r>
              <a:rPr lang="en-US" sz="2600" err="1"/>
              <a:t>pracy</a:t>
            </a:r>
            <a:r>
              <a:rPr lang="en-US" sz="2600"/>
              <a:t> z </a:t>
            </a:r>
            <a:r>
              <a:rPr lang="en-US" sz="2600" err="1"/>
              <a:t>ludźmi</a:t>
            </a:r>
            <a:r>
              <a:rPr lang="en-US" sz="2600"/>
              <a:t>,</a:t>
            </a:r>
          </a:p>
          <a:p>
            <a:pPr marL="457200" indent="-457200">
              <a:buFont typeface="Arial" panose="020B0604020202020204" pitchFamily="34" charset="0"/>
              <a:buChar char="•"/>
            </a:pPr>
            <a:r>
              <a:rPr lang="en-US" sz="2600" err="1"/>
              <a:t>odporność</a:t>
            </a:r>
            <a:r>
              <a:rPr lang="en-US" sz="2600"/>
              <a:t> </a:t>
            </a:r>
            <a:r>
              <a:rPr lang="en-US" sz="2600" err="1"/>
              <a:t>na</a:t>
            </a:r>
            <a:r>
              <a:rPr lang="en-US" sz="2600"/>
              <a:t> stress,</a:t>
            </a:r>
          </a:p>
          <a:p>
            <a:pPr marL="457200" indent="-457200">
              <a:buFont typeface="Arial" panose="020B0604020202020204" pitchFamily="34" charset="0"/>
              <a:buChar char="•"/>
            </a:pPr>
            <a:r>
              <a:rPr lang="en-US" sz="2600" err="1"/>
              <a:t>fanatyczna</a:t>
            </a:r>
            <a:r>
              <a:rPr lang="en-US" sz="2600"/>
              <a:t> </a:t>
            </a:r>
            <a:r>
              <a:rPr lang="en-US" sz="2600" err="1"/>
              <a:t>wola</a:t>
            </a:r>
            <a:r>
              <a:rPr lang="en-US" sz="2600"/>
              <a:t> </a:t>
            </a:r>
            <a:r>
              <a:rPr lang="en-US" sz="2600" err="1"/>
              <a:t>wygrywania</a:t>
            </a:r>
            <a:r>
              <a:rPr lang="en-US" sz="2600"/>
              <a:t>.</a:t>
            </a:r>
          </a:p>
        </p:txBody>
      </p:sp>
    </p:spTree>
    <p:extLst>
      <p:ext uri="{BB962C8B-B14F-4D97-AF65-F5344CB8AC3E}">
        <p14:creationId xmlns:p14="http://schemas.microsoft.com/office/powerpoint/2010/main" val="386834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48146" y="0"/>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816425"/>
            <a:ext cx="11129034" cy="3693319"/>
          </a:xfrm>
          <a:prstGeom prst="rect">
            <a:avLst/>
          </a:prstGeom>
          <a:noFill/>
        </p:spPr>
        <p:txBody>
          <a:bodyPr wrap="square" rtlCol="0">
            <a:spAutoFit/>
          </a:bodyPr>
          <a:lstStyle/>
          <a:p>
            <a:r>
              <a:rPr lang="en-US" sz="2600" u="sng"/>
              <a:t>1.5 </a:t>
            </a:r>
            <a:r>
              <a:rPr lang="en-US" sz="2600" u="sng" err="1"/>
              <a:t>Zespół</a:t>
            </a:r>
            <a:r>
              <a:rPr lang="en-US" sz="2600"/>
              <a:t>, </a:t>
            </a:r>
            <a:r>
              <a:rPr lang="en-US" sz="2600" err="1"/>
              <a:t>czyli</a:t>
            </a:r>
            <a:r>
              <a:rPr lang="en-US" sz="2600"/>
              <a:t> CIRT (Computer Incident Response Team) </a:t>
            </a:r>
          </a:p>
          <a:p>
            <a:endParaRPr lang="en-US" sz="2600" u="sng"/>
          </a:p>
          <a:p>
            <a:endParaRPr lang="en-US" sz="2600"/>
          </a:p>
          <a:p>
            <a:r>
              <a:rPr lang="en-US" sz="2600" err="1"/>
              <a:t>Ważne</a:t>
            </a:r>
            <a:r>
              <a:rPr lang="en-US" sz="2600"/>
              <a:t> jest, by </a:t>
            </a:r>
            <a:r>
              <a:rPr lang="en-US" sz="2600" err="1"/>
              <a:t>zespół</a:t>
            </a:r>
            <a:r>
              <a:rPr lang="en-US" sz="2600"/>
              <a:t> </a:t>
            </a:r>
            <a:r>
              <a:rPr lang="en-US" sz="2600" err="1"/>
              <a:t>był</a:t>
            </a:r>
            <a:r>
              <a:rPr lang="en-US" sz="2600"/>
              <a:t> </a:t>
            </a:r>
            <a:r>
              <a:rPr lang="en-US" sz="2600" err="1"/>
              <a:t>samo</a:t>
            </a:r>
            <a:r>
              <a:rPr lang="en-US" sz="2600"/>
              <a:t> </a:t>
            </a:r>
            <a:r>
              <a:rPr lang="en-US" sz="2600" err="1"/>
              <a:t>świadomy</a:t>
            </a:r>
            <a:r>
              <a:rPr lang="en-US" sz="2600"/>
              <a:t> </a:t>
            </a:r>
            <a:r>
              <a:rPr lang="en-US" sz="2600" err="1"/>
              <a:t>jako</a:t>
            </a:r>
            <a:r>
              <a:rPr lang="en-US" sz="2600"/>
              <a:t> </a:t>
            </a:r>
            <a:r>
              <a:rPr lang="en-US" sz="2600" err="1"/>
              <a:t>zespół</a:t>
            </a:r>
            <a:r>
              <a:rPr lang="en-US" sz="2600"/>
              <a:t>, </a:t>
            </a:r>
            <a:r>
              <a:rPr lang="en-US" sz="2600" err="1"/>
              <a:t>tj</a:t>
            </a:r>
            <a:r>
              <a:rPr lang="en-US" sz="2600"/>
              <a:t>. by </a:t>
            </a:r>
            <a:r>
              <a:rPr lang="en-US" sz="2600" err="1"/>
              <a:t>każdy</a:t>
            </a:r>
            <a:r>
              <a:rPr lang="en-US" sz="2600"/>
              <a:t> </a:t>
            </a:r>
            <a:r>
              <a:rPr lang="en-US" sz="2600" err="1"/>
              <a:t>członek</a:t>
            </a:r>
            <a:r>
              <a:rPr lang="en-US" sz="2600"/>
              <a:t> </a:t>
            </a:r>
            <a:r>
              <a:rPr lang="en-US" sz="2600" err="1"/>
              <a:t>zespołu</a:t>
            </a:r>
            <a:r>
              <a:rPr lang="en-US" sz="2600"/>
              <a:t>:</a:t>
            </a:r>
          </a:p>
          <a:p>
            <a:pPr marL="914400" lvl="1" indent="-457200">
              <a:buFont typeface="Arial" panose="020B0604020202020204" pitchFamily="34" charset="0"/>
              <a:buChar char="•"/>
            </a:pPr>
            <a:r>
              <a:rPr lang="en-US" sz="2600" err="1"/>
              <a:t>wiedział</a:t>
            </a:r>
            <a:r>
              <a:rPr lang="en-US" sz="2600"/>
              <a:t> w </a:t>
            </a:r>
            <a:r>
              <a:rPr lang="en-US" sz="2600" err="1"/>
              <a:t>czym</a:t>
            </a:r>
            <a:r>
              <a:rPr lang="en-US" sz="2600"/>
              <a:t> </a:t>
            </a:r>
            <a:r>
              <a:rPr lang="en-US" sz="2600" err="1"/>
              <a:t>specjalizują</a:t>
            </a:r>
            <a:r>
              <a:rPr lang="en-US" sz="2600"/>
              <a:t> </a:t>
            </a:r>
            <a:r>
              <a:rPr lang="en-US" sz="2600" err="1"/>
              <a:t>się</a:t>
            </a:r>
            <a:r>
              <a:rPr lang="en-US" sz="2600"/>
              <a:t> </a:t>
            </a:r>
            <a:r>
              <a:rPr lang="en-US" sz="2600" err="1"/>
              <a:t>pozostali</a:t>
            </a:r>
            <a:endParaRPr lang="en-US" sz="2600"/>
          </a:p>
          <a:p>
            <a:pPr marL="914400" lvl="1" indent="-457200">
              <a:buFont typeface="Arial" panose="020B0604020202020204" pitchFamily="34" charset="0"/>
              <a:buChar char="•"/>
            </a:pPr>
            <a:r>
              <a:rPr lang="en-US" sz="2600" err="1"/>
              <a:t>miał</a:t>
            </a:r>
            <a:r>
              <a:rPr lang="en-US" sz="2600"/>
              <a:t> </a:t>
            </a:r>
            <a:r>
              <a:rPr lang="en-US" sz="2600" err="1"/>
              <a:t>kontakt</a:t>
            </a:r>
            <a:r>
              <a:rPr lang="en-US" sz="2600"/>
              <a:t> z </a:t>
            </a:r>
            <a:r>
              <a:rPr lang="en-US" sz="2600" err="1"/>
              <a:t>pozostałymi</a:t>
            </a:r>
            <a:r>
              <a:rPr lang="en-US" sz="2600"/>
              <a:t> (</a:t>
            </a:r>
            <a:r>
              <a:rPr lang="en-US" sz="2600" err="1"/>
              <a:t>numer</a:t>
            </a:r>
            <a:r>
              <a:rPr lang="en-US" sz="2600"/>
              <a:t> </a:t>
            </a:r>
            <a:r>
              <a:rPr lang="en-US" sz="2600" err="1"/>
              <a:t>telefonu</a:t>
            </a:r>
            <a:r>
              <a:rPr lang="en-US" sz="2600"/>
              <a:t> </a:t>
            </a:r>
            <a:r>
              <a:rPr lang="en-US" sz="2600" err="1"/>
              <a:t>itd</a:t>
            </a:r>
            <a:r>
              <a:rPr lang="en-US" sz="2600"/>
              <a:t>.)</a:t>
            </a:r>
          </a:p>
          <a:p>
            <a:pPr marL="914400" lvl="1" indent="-457200">
              <a:buFont typeface="Arial" panose="020B0604020202020204" pitchFamily="34" charset="0"/>
              <a:buChar char="•"/>
            </a:pPr>
            <a:r>
              <a:rPr lang="en-US" sz="2600" err="1"/>
              <a:t>dysponował</a:t>
            </a:r>
            <a:r>
              <a:rPr lang="en-US" sz="2600"/>
              <a:t> </a:t>
            </a:r>
            <a:r>
              <a:rPr lang="en-US" sz="2600" err="1"/>
              <a:t>kalendarzem</a:t>
            </a:r>
            <a:r>
              <a:rPr lang="en-US" sz="2600"/>
              <a:t> </a:t>
            </a:r>
            <a:r>
              <a:rPr lang="en-US" sz="2600" err="1"/>
              <a:t>zespołu</a:t>
            </a:r>
            <a:r>
              <a:rPr lang="en-US" sz="2600"/>
              <a:t> (</a:t>
            </a:r>
            <a:r>
              <a:rPr lang="en-US" sz="2600" err="1"/>
              <a:t>kto</a:t>
            </a:r>
            <a:r>
              <a:rPr lang="en-US" sz="2600"/>
              <a:t> ma </a:t>
            </a:r>
            <a:r>
              <a:rPr lang="en-US" sz="2600" err="1"/>
              <a:t>dyżur</a:t>
            </a:r>
            <a:r>
              <a:rPr lang="en-US" sz="2600"/>
              <a:t>, </a:t>
            </a:r>
            <a:r>
              <a:rPr lang="en-US" sz="2600" err="1"/>
              <a:t>kto</a:t>
            </a:r>
            <a:r>
              <a:rPr lang="en-US" sz="2600"/>
              <a:t> jest </a:t>
            </a:r>
            <a:r>
              <a:rPr lang="en-US" sz="2600" err="1"/>
              <a:t>na</a:t>
            </a:r>
            <a:r>
              <a:rPr lang="en-US" sz="2600"/>
              <a:t> </a:t>
            </a:r>
            <a:r>
              <a:rPr lang="en-US" sz="2600" err="1"/>
              <a:t>urlopie</a:t>
            </a:r>
            <a:r>
              <a:rPr lang="en-US" sz="2600"/>
              <a:t> </a:t>
            </a:r>
            <a:r>
              <a:rPr lang="en-US" sz="2600" err="1"/>
              <a:t>itd</a:t>
            </a:r>
            <a:r>
              <a:rPr lang="en-US" sz="2600"/>
              <a:t>.)</a:t>
            </a:r>
          </a:p>
          <a:p>
            <a:endParaRPr lang="en-US" sz="2600"/>
          </a:p>
        </p:txBody>
      </p:sp>
    </p:spTree>
    <p:extLst>
      <p:ext uri="{BB962C8B-B14F-4D97-AF65-F5344CB8AC3E}">
        <p14:creationId xmlns:p14="http://schemas.microsoft.com/office/powerpoint/2010/main" val="170713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57671" y="1008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743337"/>
            <a:ext cx="11129034" cy="2893100"/>
          </a:xfrm>
          <a:prstGeom prst="rect">
            <a:avLst/>
          </a:prstGeom>
          <a:noFill/>
        </p:spPr>
        <p:txBody>
          <a:bodyPr wrap="square" rtlCol="0">
            <a:spAutoFit/>
          </a:bodyPr>
          <a:lstStyle/>
          <a:p>
            <a:r>
              <a:rPr lang="en-US" sz="2600" u="sng"/>
              <a:t>1.6 </a:t>
            </a:r>
            <a:r>
              <a:rPr lang="en-US" sz="2600" u="sng" err="1"/>
              <a:t>Kontrola</a:t>
            </a:r>
            <a:r>
              <a:rPr lang="en-US" sz="2600" u="sng"/>
              <a:t> </a:t>
            </a:r>
            <a:r>
              <a:rPr lang="en-US" sz="2600" u="sng" err="1"/>
              <a:t>dostępu</a:t>
            </a:r>
            <a:endParaRPr lang="en-US" sz="2600" u="sng"/>
          </a:p>
          <a:p>
            <a:endParaRPr lang="en-US" sz="2600" u="sng"/>
          </a:p>
          <a:p>
            <a:pPr marL="457200" indent="-457200">
              <a:buFont typeface="Arial" panose="020B0604020202020204" pitchFamily="34" charset="0"/>
              <a:buChar char="•"/>
            </a:pPr>
            <a:r>
              <a:rPr lang="en-US" sz="2600" err="1"/>
              <a:t>Upewnienie</a:t>
            </a:r>
            <a:r>
              <a:rPr lang="en-US" sz="2600"/>
              <a:t> </a:t>
            </a:r>
            <a:r>
              <a:rPr lang="en-US" sz="2600" err="1"/>
              <a:t>się</a:t>
            </a:r>
            <a:r>
              <a:rPr lang="en-US" sz="2600"/>
              <a:t>, </a:t>
            </a:r>
            <a:r>
              <a:rPr lang="en-US" sz="2600" err="1"/>
              <a:t>że</a:t>
            </a:r>
            <a:r>
              <a:rPr lang="en-US" sz="2600"/>
              <a:t> CIRT </a:t>
            </a:r>
            <a:r>
              <a:rPr lang="en-US" sz="2600" err="1"/>
              <a:t>dysponuje</a:t>
            </a:r>
            <a:r>
              <a:rPr lang="en-US" sz="2600"/>
              <a:t> </a:t>
            </a:r>
            <a:r>
              <a:rPr lang="en-US" sz="2600" err="1"/>
              <a:t>koniecznym</a:t>
            </a:r>
            <a:r>
              <a:rPr lang="en-US" sz="2600"/>
              <a:t> </a:t>
            </a:r>
            <a:r>
              <a:rPr lang="en-US" sz="2600" err="1"/>
              <a:t>poziomem</a:t>
            </a:r>
            <a:r>
              <a:rPr lang="en-US" sz="2600"/>
              <a:t> </a:t>
            </a:r>
            <a:r>
              <a:rPr lang="en-US" sz="2600" err="1"/>
              <a:t>dostępu</a:t>
            </a:r>
            <a:r>
              <a:rPr lang="en-US" sz="2600"/>
              <a:t> </a:t>
            </a:r>
            <a:r>
              <a:rPr lang="en-US" sz="2600" err="1"/>
              <a:t>wymaganym</a:t>
            </a:r>
            <a:r>
              <a:rPr lang="en-US" sz="2600"/>
              <a:t> do </a:t>
            </a:r>
            <a:r>
              <a:rPr lang="en-US" sz="2600" err="1"/>
              <a:t>reagowania</a:t>
            </a:r>
            <a:r>
              <a:rPr lang="en-US" sz="2600"/>
              <a:t> </a:t>
            </a:r>
            <a:r>
              <a:rPr lang="en-US" sz="2600" err="1"/>
              <a:t>na</a:t>
            </a:r>
            <a:r>
              <a:rPr lang="en-US" sz="2600"/>
              <a:t> </a:t>
            </a:r>
            <a:r>
              <a:rPr lang="en-US" sz="2600" err="1"/>
              <a:t>incydenty</a:t>
            </a:r>
            <a:endParaRPr lang="en-US" sz="2600"/>
          </a:p>
          <a:p>
            <a:pPr marL="457200" indent="-457200">
              <a:buFont typeface="Arial" panose="020B0604020202020204" pitchFamily="34" charset="0"/>
              <a:buChar char="•"/>
            </a:pPr>
            <a:r>
              <a:rPr lang="en-US" sz="2600"/>
              <a:t>W </a:t>
            </a:r>
            <a:r>
              <a:rPr lang="en-US" sz="2600" err="1"/>
              <a:t>dużych</a:t>
            </a:r>
            <a:r>
              <a:rPr lang="en-US" sz="2600"/>
              <a:t> </a:t>
            </a:r>
            <a:r>
              <a:rPr lang="en-US" sz="2600" err="1"/>
              <a:t>organizacjach</a:t>
            </a:r>
            <a:r>
              <a:rPr lang="en-US" sz="2600"/>
              <a:t> ten element </a:t>
            </a:r>
            <a:r>
              <a:rPr lang="en-US" sz="2600" err="1"/>
              <a:t>może</a:t>
            </a:r>
            <a:r>
              <a:rPr lang="en-US" sz="2600"/>
              <a:t> </a:t>
            </a:r>
            <a:r>
              <a:rPr lang="en-US" sz="2600" err="1"/>
              <a:t>stanowić</a:t>
            </a:r>
            <a:r>
              <a:rPr lang="en-US" sz="2600"/>
              <a:t> </a:t>
            </a:r>
            <a:r>
              <a:rPr lang="en-US" sz="2600" err="1"/>
              <a:t>bardzo</a:t>
            </a:r>
            <a:r>
              <a:rPr lang="en-US" sz="2600"/>
              <a:t> </a:t>
            </a:r>
            <a:r>
              <a:rPr lang="en-US" sz="2600" err="1"/>
              <a:t>duże</a:t>
            </a:r>
            <a:r>
              <a:rPr lang="en-US" sz="2600"/>
              <a:t> </a:t>
            </a:r>
            <a:r>
              <a:rPr lang="en-US" sz="2600" err="1"/>
              <a:t>wyzwanie</a:t>
            </a:r>
            <a:r>
              <a:rPr lang="en-US" sz="2600"/>
              <a:t> z </a:t>
            </a:r>
            <a:r>
              <a:rPr lang="en-US" sz="2600" err="1"/>
              <a:t>punktu</a:t>
            </a:r>
            <a:r>
              <a:rPr lang="en-US" sz="2600"/>
              <a:t> </a:t>
            </a:r>
            <a:r>
              <a:rPr lang="en-US" sz="2600" err="1"/>
              <a:t>widzenia</a:t>
            </a:r>
            <a:r>
              <a:rPr lang="en-US" sz="2600"/>
              <a:t> </a:t>
            </a:r>
            <a:r>
              <a:rPr lang="en-US" sz="2600" err="1"/>
              <a:t>organizacyjnego</a:t>
            </a:r>
            <a:r>
              <a:rPr lang="en-US" sz="2600"/>
              <a:t> </a:t>
            </a:r>
            <a:r>
              <a:rPr lang="en-US" sz="2600" err="1"/>
              <a:t>i</a:t>
            </a:r>
            <a:r>
              <a:rPr lang="en-US" sz="2600"/>
              <a:t> </a:t>
            </a:r>
            <a:r>
              <a:rPr lang="en-US" sz="2600" err="1"/>
              <a:t>zasobowego</a:t>
            </a:r>
            <a:endParaRPr lang="en-US" sz="2600"/>
          </a:p>
          <a:p>
            <a:endParaRPr lang="en-US" sz="2600"/>
          </a:p>
        </p:txBody>
      </p:sp>
    </p:spTree>
    <p:extLst>
      <p:ext uri="{BB962C8B-B14F-4D97-AF65-F5344CB8AC3E}">
        <p14:creationId xmlns:p14="http://schemas.microsoft.com/office/powerpoint/2010/main" val="2457628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5427</TotalTime>
  <Words>3918</Words>
  <Application>Microsoft Office PowerPoint</Application>
  <PresentationFormat>Widescreen</PresentationFormat>
  <Paragraphs>339</Paragraphs>
  <Slides>49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Consolas</vt:lpstr>
      <vt:lpstr>Times New Roman</vt:lpstr>
      <vt:lpstr>Office Theme</vt:lpstr>
      <vt:lpstr>Wykrywanie i reagowanie na incydenty bezpieczeństwa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Atrybucja</vt:lpstr>
      <vt:lpstr>Atrybucja</vt:lpstr>
      <vt:lpstr>HACK BACK!?</vt:lpstr>
      <vt:lpstr>PowerPoint Presentation</vt:lpstr>
      <vt:lpstr>Źródła użytych grafik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Wykrywanie i reagowanie na incydenty bezpieczeństwa</dc:title>
  <dc:creator>Julian Horoszkiewicz</dc:creator>
  <cp:lastModifiedBy>Julian Horoszkiewicz</cp:lastModifiedBy>
  <cp:revision>601</cp:revision>
  <dcterms:created xsi:type="dcterms:W3CDTF">2020-02-01T16:36:23Z</dcterms:created>
  <dcterms:modified xsi:type="dcterms:W3CDTF">2020-11-24T18:06:22Z</dcterms:modified>
</cp:coreProperties>
</file>