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783290DB-6F1D-4720-B8BE-55CB2CBE6BB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6040" cy="3085920"/>
          </a:xfrm>
          <a:prstGeom prst="rect">
            <a:avLst/>
          </a:prstGeom>
          <a:ln w="0">
            <a:noFill/>
          </a:ln>
        </p:spPr>
      </p:sp>
      <p:sp>
        <p:nvSpPr>
          <p:cNvPr id="16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61" name="PlaceHolder 3"/>
          <p:cNvSpPr>
            <a:spLocks noGrp="1"/>
          </p:cNvSpPr>
          <p:nvPr>
            <p:ph type="sldNum" idx="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9C943BCF-863A-40B0-8F55-E5624B9DDFE9}" type="slidenum">
              <a:rPr b="0" lang="en-US" sz="1200" spc="-1" strike="noStrike">
                <a:solidFill>
                  <a:srgbClr val="000000"/>
                </a:solidFill>
                <a:latin typeface="Times New Roman"/>
                <a:ea typeface="+mn-ea"/>
              </a:rPr>
              <a:t>50</a:t>
            </a:fld>
            <a:endParaRPr b="0" lang="en-US"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5680" cy="3085560"/>
          </a:xfrm>
          <a:prstGeom prst="rect">
            <a:avLst/>
          </a:prstGeom>
          <a:ln w="0">
            <a:noFill/>
          </a:ln>
        </p:spPr>
      </p:sp>
      <p:sp>
        <p:nvSpPr>
          <p:cNvPr id="16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64" name="PlaceHolder 3"/>
          <p:cNvSpPr>
            <a:spLocks noGrp="1"/>
          </p:cNvSpPr>
          <p:nvPr>
            <p:ph type="sldNum" idx="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63160AA8-0AA0-4CC4-89A0-C5BA5BAC6793}" type="slidenum">
              <a:rPr b="0" lang="en-US" sz="1200" spc="-1" strike="noStrike">
                <a:solidFill>
                  <a:srgbClr val="000000"/>
                </a:solidFill>
                <a:latin typeface="Times New Roman"/>
                <a:ea typeface="+mn-ea"/>
              </a:rPr>
              <a:t>50</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6040" cy="3085920"/>
          </a:xfrm>
          <a:prstGeom prst="rect">
            <a:avLst/>
          </a:prstGeom>
          <a:ln w="0">
            <a:noFill/>
          </a:ln>
        </p:spPr>
      </p:sp>
      <p:sp>
        <p:nvSpPr>
          <p:cNvPr id="16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67" name="PlaceHolder 3"/>
          <p:cNvSpPr>
            <a:spLocks noGrp="1"/>
          </p:cNvSpPr>
          <p:nvPr>
            <p:ph type="sldNum" idx="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FE9EBCF0-ABEC-4478-912E-D1BDFCE339DE}" type="slidenum">
              <a:rPr b="0" lang="en-US" sz="1200" spc="-1" strike="noStrike">
                <a:solidFill>
                  <a:srgbClr val="000000"/>
                </a:solidFill>
                <a:latin typeface="Times New Roman"/>
                <a:ea typeface="+mn-ea"/>
              </a:rPr>
              <a:t>50</a:t>
            </a:fld>
            <a:endParaRPr b="0" lang="en-U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6040" cy="3085920"/>
          </a:xfrm>
          <a:prstGeom prst="rect">
            <a:avLst/>
          </a:prstGeom>
          <a:ln w="0">
            <a:noFill/>
          </a:ln>
        </p:spPr>
      </p:sp>
      <p:sp>
        <p:nvSpPr>
          <p:cNvPr id="16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70"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50C7AAE2-5A9F-4D15-8534-CAEF1016BA98}"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C462365-AD3F-4B1D-85AE-AACC641EBEC9}"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FDDDF71-488D-4869-B632-092940EDDD9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13ABADA-3B66-4B74-835F-DAA61D0DF1D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4516F0D-B0A4-4F5A-95E8-26EC247D91F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48E0E9D-1E2E-44C1-A17F-ADEF56326EE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62D63E3-1ECD-49B1-B82E-09F005EA7E0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00F6D9D-CF10-47F2-98C5-CB75F932931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A5309A-A3FB-4D26-88C6-C8A8F17BE70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A09D9A7-F6F8-4D3B-9062-33FD6B5E50B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C442D83-4A8C-496D-AB04-0B16CC19AC6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DD8377D-9BAB-4D0F-B7FC-ADD2F9DD734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98B39F6-D23D-4BFD-AE4D-7161FA2B98A6}"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96837526-A2CB-4AAA-98BE-F9D52CACDC6F}"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www.securitymetrics.com/blog/6-phases-incident-response-plan" TargetMode="External"/><Relationship Id="rId2" Type="http://schemas.openxmlformats.org/officeDocument/2006/relationships/hyperlink" Target="https://www.securitymetrics.com/blog/6-phases-incident-response-plan" TargetMode="External"/><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s://virustotal.com/" TargetMode="External"/><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hyperlink" Target="https://counterintelligence.pl/2022/02/w-labiryncie-luster-atrybucja-w-kontekscie-threat-intelligence/" TargetMode="External"/><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hyperlink" Target="https://anchorednarratives.substack.com/p/the-trojan-did-it-defence-is-real?s=r" TargetMode="External"/><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1491480" y="0"/>
            <a:ext cx="9199800" cy="898200"/>
          </a:xfrm>
          <a:prstGeom prst="rect">
            <a:avLst/>
          </a:prstGeom>
          <a:solidFill>
            <a:srgbClr val="000000">
              <a:alpha val="79000"/>
            </a:srgbClr>
          </a:solidFill>
          <a:ln w="0">
            <a:noFill/>
          </a:ln>
        </p:spPr>
        <p:txBody>
          <a:bodyPr lIns="90000" rIns="90000" tIns="45000" bIns="45000" anchor="ctr">
            <a:noAutofit/>
          </a:bodyPr>
          <a:p>
            <a:pPr marL="21600" indent="-11520" algn="ctr">
              <a:lnSpc>
                <a:spcPct val="81000"/>
              </a:lnSpc>
              <a:buNone/>
              <a:tabLst>
                <a:tab algn="l" pos="0"/>
              </a:tabLst>
            </a:pPr>
            <a:r>
              <a:rPr b="0" lang="en-US" sz="3540" spc="-1" strike="noStrike">
                <a:solidFill>
                  <a:srgbClr val="ffffff"/>
                </a:solidFill>
                <a:latin typeface="Arial"/>
                <a:ea typeface="DejaVu Sans"/>
              </a:rPr>
              <a:t>Wykrywanie i reagowanie na incydenty bezpieczeństwa</a:t>
            </a:r>
            <a:endParaRPr b="0" lang="en-US" sz="3540" spc="-1" strike="noStrike">
              <a:solidFill>
                <a:srgbClr val="000000"/>
              </a:solidFill>
              <a:latin typeface="Arial"/>
            </a:endParaRPr>
          </a:p>
        </p:txBody>
      </p:sp>
      <p:sp>
        <p:nvSpPr>
          <p:cNvPr id="48" name="object 6"/>
          <p:cNvSpPr/>
          <p:nvPr/>
        </p:nvSpPr>
        <p:spPr>
          <a:xfrm>
            <a:off x="1540440" y="4651200"/>
            <a:ext cx="9150840" cy="1093320"/>
          </a:xfrm>
          <a:prstGeom prst="rect">
            <a:avLst/>
          </a:prstGeom>
          <a:solidFill>
            <a:schemeClr val="tx1">
              <a:alpha val="75000"/>
            </a:schemeClr>
          </a:solidFill>
          <a:ln w="0">
            <a:noFill/>
          </a:ln>
        </p:spPr>
        <p:style>
          <a:lnRef idx="0"/>
          <a:fillRef idx="0"/>
          <a:effectRef idx="0"/>
          <a:fontRef idx="minor"/>
        </p:style>
        <p:txBody>
          <a:bodyPr lIns="0" rIns="0" tIns="0" bIns="0" anchor="t">
            <a:spAutoFit/>
          </a:bodyPr>
          <a:p>
            <a:pPr marL="11520" algn="ctr">
              <a:lnSpc>
                <a:spcPct val="100000"/>
              </a:lnSpc>
              <a:buNone/>
            </a:pPr>
            <a:r>
              <a:rPr b="0" lang="en-US" sz="3590" spc="-1" strike="noStrike">
                <a:solidFill>
                  <a:srgbClr val="ffffff"/>
                </a:solidFill>
                <a:latin typeface="Arial"/>
                <a:ea typeface="DejaVu Sans"/>
              </a:rPr>
              <a:t>Wykład #VI – Reagowanie na incydenty bezpieczeństwa</a:t>
            </a:r>
            <a:endParaRPr b="0" lang="en-US" sz="3590" spc="-1" strike="noStrike">
              <a:latin typeface="Arial"/>
            </a:endParaRPr>
          </a:p>
        </p:txBody>
      </p:sp>
      <p:sp>
        <p:nvSpPr>
          <p:cNvPr id="49" name="object 10"/>
          <p:cNvSpPr/>
          <p:nvPr/>
        </p:nvSpPr>
        <p:spPr>
          <a:xfrm>
            <a:off x="7395480" y="3561480"/>
            <a:ext cx="26640" cy="62280"/>
          </a:xfrm>
          <a:prstGeom prst="rect">
            <a:avLst/>
          </a:prstGeom>
          <a:noFill/>
          <a:ln w="0">
            <a:noFill/>
          </a:ln>
        </p:spPr>
        <p:style>
          <a:lnRef idx="0"/>
          <a:fillRef idx="0"/>
          <a:effectRef idx="0"/>
          <a:fontRef idx="minor"/>
        </p:style>
        <p:txBody>
          <a:bodyPr lIns="0" rIns="0" tIns="0" bIns="0" anchor="t">
            <a:spAutoFit/>
          </a:bodyPr>
          <a:p>
            <a:pPr algn="ctr">
              <a:lnSpc>
                <a:spcPct val="100000"/>
              </a:lnSpc>
              <a:buNone/>
            </a:pPr>
            <a:r>
              <a:rPr b="0" lang="en-US" sz="410" spc="-38" strike="noStrike">
                <a:solidFill>
                  <a:srgbClr val="9e9c9e"/>
                </a:solidFill>
                <a:latin typeface="Times New Roman"/>
                <a:ea typeface="DejaVu Sans"/>
              </a:rPr>
              <a:t>'</a:t>
            </a:r>
            <a:endParaRPr b="0" lang="en-US" sz="41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object 4"/>
          <p:cNvSpPr/>
          <p:nvPr/>
        </p:nvSpPr>
        <p:spPr>
          <a:xfrm>
            <a:off x="1638720" y="10080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1. Preparation</a:t>
            </a:r>
            <a:endParaRPr b="0" lang="en-US" sz="4180" spc="-1" strike="noStrike">
              <a:latin typeface="Arial"/>
            </a:endParaRPr>
          </a:p>
        </p:txBody>
      </p:sp>
      <p:sp>
        <p:nvSpPr>
          <p:cNvPr id="68" name="TextBox 1"/>
          <p:cNvSpPr/>
          <p:nvPr/>
        </p:nvSpPr>
        <p:spPr>
          <a:xfrm>
            <a:off x="531360" y="816480"/>
            <a:ext cx="11128320" cy="4446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1.7 Narzędzia</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Oprogramowanie</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Narzędzia do forensics (akwizycja, analiza)</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Środowisko  i programy do analizy złośliwego oprogramowania</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Skrypty automatyzujące powtarzalne czynności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Sprzęt</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śrubokręty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blokery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przejściówki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pendrive'y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object 4"/>
          <p:cNvSpPr/>
          <p:nvPr/>
        </p:nvSpPr>
        <p:spPr>
          <a:xfrm>
            <a:off x="1648080" y="21528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1. Preparation</a:t>
            </a:r>
            <a:endParaRPr b="0" lang="en-US" sz="4180" spc="-1" strike="noStrike">
              <a:latin typeface="Arial"/>
            </a:endParaRPr>
          </a:p>
        </p:txBody>
      </p:sp>
      <p:sp>
        <p:nvSpPr>
          <p:cNvPr id="70" name="TextBox 1"/>
          <p:cNvSpPr/>
          <p:nvPr/>
        </p:nvSpPr>
        <p:spPr>
          <a:xfrm>
            <a:off x="572760" y="1035360"/>
            <a:ext cx="11618640" cy="4446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1.8 Przeszkolenie</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Niezbędny element przygotowujący do reagowania na incydenty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Pozwala wyeliminować większość błędów popełnianych przy właściwym procesie, skonfrontować teorię planu z praktyką incydentu </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Może odbywać się w formie mentoringu (doświadczony członek zespołu włącza w pracę nad faktycznym incydentem świeżego członka zespołu)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Zalecane są regularne ćwiczenia z reagowania na incydenty (tzw. IR drills), próbne incydenty przeprowadzane w różnym trybie (tj. zarówno po jak i bez uprzedzenia zespołu, że dany incydent ma charakter testowy)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Częściowo cel ten realizowany jest też przez aktywność Red Teamu</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object 4"/>
          <p:cNvSpPr/>
          <p:nvPr/>
        </p:nvSpPr>
        <p:spPr>
          <a:xfrm>
            <a:off x="1629000" y="11052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a:t>
            </a:r>
            <a:endParaRPr b="0" lang="en-US" sz="4180" spc="-1" strike="noStrike">
              <a:latin typeface="Arial"/>
            </a:endParaRPr>
          </a:p>
        </p:txBody>
      </p:sp>
      <p:sp>
        <p:nvSpPr>
          <p:cNvPr id="72" name="TextBox 1"/>
          <p:cNvSpPr/>
          <p:nvPr/>
        </p:nvSpPr>
        <p:spPr>
          <a:xfrm>
            <a:off x="1034280" y="883080"/>
            <a:ext cx="10967400" cy="3653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2.1 Rozpoznanie detekcji (ang. Triage)</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Wstępna ocena i ustalenie, czy rzeczywiście mamy do czynienia z incydentem, czy z fałszywym alarmem (ang. false positive)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Proces ten wygląda indywidualnie dla każdego rodzaju detekcji, wymaga rozumienia bezpieczeństwa, organizacji oraz kontekstu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Przy potwierdzeniu incydentu poinformowane zostają już odpowiednie osoby i zespoły (np. managerowie, administratorzy, inni członkowie zespołu)</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object 4"/>
          <p:cNvSpPr/>
          <p:nvPr/>
        </p:nvSpPr>
        <p:spPr>
          <a:xfrm>
            <a:off x="1629000" y="10080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a:t>
            </a:r>
            <a:endParaRPr b="0" lang="en-US" sz="4180" spc="-1" strike="noStrike">
              <a:latin typeface="Arial"/>
            </a:endParaRPr>
          </a:p>
        </p:txBody>
      </p:sp>
      <p:sp>
        <p:nvSpPr>
          <p:cNvPr id="74" name="TextBox 1"/>
          <p:cNvSpPr/>
          <p:nvPr/>
        </p:nvSpPr>
        <p:spPr>
          <a:xfrm>
            <a:off x="1034280" y="968760"/>
            <a:ext cx="10967400" cy="5634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2.2 Scoping</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ustalenie zakresu incydentu, tj. zidentyfikowanie wszystkich systemów (i innych zasobów, jak np. konta użytkownika) dotkniętych incydentem,</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czynności </a:t>
            </a:r>
            <a:r>
              <a:rPr b="1" lang="en-US" sz="2600" spc="-1" strike="noStrike">
                <a:solidFill>
                  <a:srgbClr val="000000"/>
                </a:solidFill>
                <a:latin typeface="Calibri"/>
                <a:ea typeface="DejaVu Sans"/>
              </a:rPr>
              <a:t>sprowadzają się do stosowania technik z zakresu threat huntingu i forensics,</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celem jest:</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odnalezienie pierwszego systemu/użytkownika/zasobu dotkniętego incydentem (co jest konieczne do ustalenia przyczyny, wektora ataku)</a:t>
            </a:r>
            <a:endParaRPr b="0" lang="en-US" sz="2600" spc="-1" strike="noStrike">
              <a:latin typeface="Arial"/>
            </a:endParaRPr>
          </a:p>
          <a:p>
            <a:pPr lvl="1" marL="914400" indent="-457200">
              <a:lnSpc>
                <a:spcPct val="100000"/>
              </a:lnSpc>
              <a:buClr>
                <a:srgbClr val="000000"/>
              </a:buClr>
              <a:buFont typeface="Arial"/>
              <a:buChar char="•"/>
            </a:pPr>
            <a:r>
              <a:rPr b="1" lang="en-US" sz="2600" spc="-1" strike="noStrike">
                <a:solidFill>
                  <a:srgbClr val="000000"/>
                </a:solidFill>
                <a:latin typeface="Calibri"/>
                <a:ea typeface="DejaVu Sans"/>
              </a:rPr>
              <a:t>umożliwienie</a:t>
            </a:r>
            <a:r>
              <a:rPr b="0" lang="en-US" sz="2600" spc="-1" strike="noStrike">
                <a:solidFill>
                  <a:srgbClr val="000000"/>
                </a:solidFill>
                <a:latin typeface="Calibri"/>
                <a:ea typeface="DejaVu Sans"/>
              </a:rPr>
              <a:t> </a:t>
            </a:r>
            <a:r>
              <a:rPr b="1" lang="en-US" sz="2600" spc="-1" strike="noStrike">
                <a:solidFill>
                  <a:srgbClr val="000000"/>
                </a:solidFill>
                <a:latin typeface="Calibri"/>
                <a:ea typeface="DejaVu Sans"/>
              </a:rPr>
              <a:t>skutecznego przeprowadzenia</a:t>
            </a:r>
            <a:r>
              <a:rPr b="0" lang="en-US" sz="2600" spc="-1" strike="noStrike">
                <a:solidFill>
                  <a:srgbClr val="000000"/>
                </a:solidFill>
                <a:latin typeface="Calibri"/>
                <a:ea typeface="DejaVu Sans"/>
              </a:rPr>
              <a:t> dalszych kroków (Containment, Eradication, Recovery, Lessons Learned)</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object 4"/>
          <p:cNvSpPr/>
          <p:nvPr/>
        </p:nvSpPr>
        <p:spPr>
          <a:xfrm>
            <a:off x="1619640" y="22644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a:t>
            </a:r>
            <a:endParaRPr b="0" lang="en-US" sz="4180" spc="-1" strike="noStrike">
              <a:latin typeface="Arial"/>
            </a:endParaRPr>
          </a:p>
        </p:txBody>
      </p:sp>
      <p:sp>
        <p:nvSpPr>
          <p:cNvPr id="76" name="TextBox 1"/>
          <p:cNvSpPr/>
          <p:nvPr/>
        </p:nvSpPr>
        <p:spPr>
          <a:xfrm>
            <a:off x="1043640" y="982080"/>
            <a:ext cx="10967400" cy="4842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2.2 Scoping</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przypadku rozległych incydentów nie zawsze od razu udaje się przeprowadzić ten krok w pełni (scope ulega stopniowemu uzupełnianiu w wyniku zabezpieczania i analizy kolejnych dowodów podczas dalszych kroków fazy identyfikacji),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nieprawidłowe (niepełne) lub zbyt powolne przeprowadzenie tej czynności niesie ryzyko, że atakujący zachowają dostęp do części skompromitowanych systemów (gdyż nie zostały one rozpoznane jako dotknięte incydentem) i - wiedząc o mającym miejsce wykryciu i reakcji na incydent - zmienią wykorzystywane przez siebie IOC, minimalizując szanse na wykrycie ich obecności w najbliższym czasie.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object 4"/>
          <p:cNvSpPr/>
          <p:nvPr/>
        </p:nvSpPr>
        <p:spPr>
          <a:xfrm>
            <a:off x="1638720" y="14760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a:t>
            </a:r>
            <a:endParaRPr b="0" lang="en-US" sz="4180" spc="-1" strike="noStrike">
              <a:latin typeface="Arial"/>
            </a:endParaRPr>
          </a:p>
        </p:txBody>
      </p:sp>
      <p:sp>
        <p:nvSpPr>
          <p:cNvPr id="78" name="TextBox 1"/>
          <p:cNvSpPr/>
          <p:nvPr/>
        </p:nvSpPr>
        <p:spPr>
          <a:xfrm>
            <a:off x="1024560" y="949680"/>
            <a:ext cx="10967400" cy="5238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2.3 Zabezpieczenie danych (ang. evidence collection)</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Krytyczne jest </a:t>
            </a:r>
            <a:r>
              <a:rPr b="1" lang="en-US" sz="2600" spc="-1" strike="noStrike">
                <a:solidFill>
                  <a:srgbClr val="000000"/>
                </a:solidFill>
                <a:latin typeface="Calibri"/>
                <a:ea typeface="DejaVu Sans"/>
              </a:rPr>
              <a:t>natychmiastowe </a:t>
            </a:r>
            <a:r>
              <a:rPr b="0" lang="en-US" sz="2600" spc="-1" strike="noStrike">
                <a:solidFill>
                  <a:srgbClr val="000000"/>
                </a:solidFill>
                <a:latin typeface="Calibri"/>
                <a:ea typeface="DejaVu Sans"/>
              </a:rPr>
              <a:t>(retencja) zabezpieczenie (sporządzenie wyciągu, kopii) wszystkich zdarzeń mogących mieć związek z incydentem.</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Logi zdarzeń</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SIEM, AV, EDR, IDS, firewall, Cloud</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Pliki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logi lokalne (serwer, stacja robocza), dokumenty, próbki malware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Zrzuty pamięci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indywidualny process, cała pamięć fizyczna</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Obrazy dysków</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Live response (EDR)</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object 4"/>
          <p:cNvSpPr/>
          <p:nvPr/>
        </p:nvSpPr>
        <p:spPr>
          <a:xfrm>
            <a:off x="1667160" y="17712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a:t>
            </a:r>
            <a:endParaRPr b="0" lang="en-US" sz="4180" spc="-1" strike="noStrike">
              <a:latin typeface="Arial"/>
            </a:endParaRPr>
          </a:p>
        </p:txBody>
      </p:sp>
      <p:sp>
        <p:nvSpPr>
          <p:cNvPr id="80" name="TextBox 1"/>
          <p:cNvSpPr/>
          <p:nvPr/>
        </p:nvSpPr>
        <p:spPr>
          <a:xfrm>
            <a:off x="1062720" y="936000"/>
            <a:ext cx="10967400" cy="2466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2.4 Ustalenie przyczyny</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Bardzo ważnym elementem jest ustalenie przyczyny incydentu: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przypadku włamania lub jego próby ustalenie wektora ataku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pozostałych przypadkach (np. wyciek danych, problem z dostępnością) technicznej/organizacyjnej/ludzkiej przyczyny jego wystąpienia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object 4"/>
          <p:cNvSpPr/>
          <p:nvPr/>
        </p:nvSpPr>
        <p:spPr>
          <a:xfrm>
            <a:off x="1676880" y="20556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a:t>
            </a:r>
            <a:endParaRPr b="0" lang="en-US" sz="4180" spc="-1" strike="noStrike">
              <a:latin typeface="Arial"/>
            </a:endParaRPr>
          </a:p>
        </p:txBody>
      </p:sp>
      <p:sp>
        <p:nvSpPr>
          <p:cNvPr id="82" name="TextBox 1"/>
          <p:cNvSpPr/>
          <p:nvPr/>
        </p:nvSpPr>
        <p:spPr>
          <a:xfrm>
            <a:off x="1123920" y="978480"/>
            <a:ext cx="10915560" cy="2862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2.4 Ustalenie przyczyny</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1" lang="en-US" sz="2600" spc="-1" strike="noStrike">
                <a:solidFill>
                  <a:srgbClr val="000000"/>
                </a:solidFill>
                <a:latin typeface="Calibri"/>
                <a:ea typeface="DejaVu Sans"/>
              </a:rPr>
              <a:t>d</a:t>
            </a:r>
            <a:r>
              <a:rPr b="1" lang="pl-PL" sz="2600" spc="-1" strike="noStrike">
                <a:solidFill>
                  <a:srgbClr val="000000"/>
                </a:solidFill>
                <a:latin typeface="Calibri"/>
                <a:ea typeface="DejaVu Sans"/>
              </a:rPr>
              <a:t>ochodzenie do przyczyn wszelkich incydentów wywołanych wrogimi działaniami (włamania, sabotaże) </a:t>
            </a:r>
            <a:r>
              <a:rPr b="1" lang="pl-PL" sz="2600" spc="-1" strike="noStrike" u="sng">
                <a:solidFill>
                  <a:srgbClr val="000000"/>
                </a:solidFill>
                <a:uFillTx/>
                <a:latin typeface="Calibri"/>
                <a:ea typeface="DejaVu Sans"/>
              </a:rPr>
              <a:t>sprowadza się do </a:t>
            </a:r>
            <a:r>
              <a:rPr b="1" lang="en-US" sz="2600" spc="-1" strike="noStrike" u="sng">
                <a:solidFill>
                  <a:srgbClr val="000000"/>
                </a:solidFill>
                <a:uFillTx/>
                <a:latin typeface="Calibri"/>
                <a:ea typeface="DejaVu Sans"/>
              </a:rPr>
              <a:t>stosowania technik z zakresu threat huntingu i forensics,</a:t>
            </a:r>
            <a:endParaRPr b="0" lang="en-US" sz="2600" spc="-1" strike="noStrike">
              <a:latin typeface="Arial"/>
            </a:endParaRPr>
          </a:p>
          <a:p>
            <a:pPr marL="457200" indent="-457200">
              <a:lnSpc>
                <a:spcPct val="100000"/>
              </a:lnSpc>
              <a:buClr>
                <a:srgbClr val="000000"/>
              </a:buClr>
              <a:buFont typeface="Arial"/>
              <a:buChar char="•"/>
            </a:pPr>
            <a:r>
              <a:rPr b="1" lang="en-US" sz="2600" spc="-1" strike="noStrike">
                <a:solidFill>
                  <a:srgbClr val="000000"/>
                </a:solidFill>
                <a:latin typeface="Calibri"/>
                <a:ea typeface="DejaVu Sans"/>
              </a:rPr>
              <a:t>dopóki nie jest znany wektor ataku, nie można nawet rozważać fazy scopingu za kompletną!</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object 4"/>
          <p:cNvSpPr/>
          <p:nvPr/>
        </p:nvSpPr>
        <p:spPr>
          <a:xfrm>
            <a:off x="1638000" y="22716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a:t>
            </a:r>
            <a:endParaRPr b="0" lang="en-US" sz="4180" spc="-1" strike="noStrike">
              <a:latin typeface="Arial"/>
            </a:endParaRPr>
          </a:p>
        </p:txBody>
      </p:sp>
      <p:sp>
        <p:nvSpPr>
          <p:cNvPr id="84" name="TextBox 1"/>
          <p:cNvSpPr/>
          <p:nvPr/>
        </p:nvSpPr>
        <p:spPr>
          <a:xfrm>
            <a:off x="609480" y="1157760"/>
            <a:ext cx="11410200" cy="4446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l-PL" sz="2600" spc="-1" strike="noStrike">
                <a:solidFill>
                  <a:srgbClr val="000000"/>
                </a:solidFill>
                <a:latin typeface="Calibri"/>
                <a:ea typeface="DejaVu Sans"/>
              </a:rPr>
              <a:t>Znaną</a:t>
            </a:r>
            <a:r>
              <a:rPr b="0" lang="en-US" sz="2600" spc="-1" strike="noStrike">
                <a:solidFill>
                  <a:srgbClr val="000000"/>
                </a:solidFill>
                <a:latin typeface="Calibri"/>
                <a:ea typeface="DejaVu Sans"/>
              </a:rPr>
              <a:t> zalecaną praktyką jest dostępność  co najmniej dwóch osób do reagowania na incydent: </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główna osoba zajmująca się koordynacją, komunikacją, podejmowaniem decyzji i prowadzeniem dokumentacji</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druga osoba zajmująca się pracą operacyjną (zbieraniem i zabezpieczaniem dowodów i zatrzymywaniem incydentu)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W dużych organizacjach proces podzielony jest na warstwy (SOC tiers, T1, T2, T3):</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większość detekcji jest identyfikowanych przez SOC T1</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najprostsze incydenty są wyjaśniane i zamykane na tym etapie</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pozostałe trafiają do SOC  T2 lub od razu do SOC T3 (CIRT)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object 4"/>
          <p:cNvSpPr/>
          <p:nvPr/>
        </p:nvSpPr>
        <p:spPr>
          <a:xfrm>
            <a:off x="1638000" y="227160"/>
            <a:ext cx="1015596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 - Triage - przykład #1 hackingtool</a:t>
            </a:r>
            <a:endParaRPr b="0" lang="en-US" sz="4180" spc="-1" strike="noStrike">
              <a:latin typeface="Arial"/>
            </a:endParaRPr>
          </a:p>
        </p:txBody>
      </p:sp>
      <p:sp>
        <p:nvSpPr>
          <p:cNvPr id="86" name="TextBox 1"/>
          <p:cNvSpPr/>
          <p:nvPr/>
        </p:nvSpPr>
        <p:spPr>
          <a:xfrm>
            <a:off x="581760" y="1647360"/>
            <a:ext cx="11410200" cy="420156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System antywirusowy wykrywa narzędzie </a:t>
            </a:r>
            <a:r>
              <a:rPr b="0" i="1" lang="en-US" sz="3000" spc="-1" strike="noStrike">
                <a:solidFill>
                  <a:srgbClr val="000000"/>
                </a:solidFill>
                <a:latin typeface="Calibri"/>
                <a:ea typeface="DejaVu Sans"/>
              </a:rPr>
              <a:t>netcat </a:t>
            </a:r>
            <a:r>
              <a:rPr b="0" lang="en-US" sz="3000" spc="-1" strike="noStrike">
                <a:solidFill>
                  <a:srgbClr val="000000"/>
                </a:solidFill>
                <a:latin typeface="Calibri"/>
                <a:ea typeface="DejaVu Sans"/>
              </a:rPr>
              <a:t>na jednej ze stacji roboczych, należącej do administratora systemów Linux</a:t>
            </a:r>
            <a:endParaRPr b="0" lang="en-US" sz="3000" spc="-1" strike="noStrike">
              <a:latin typeface="Arial"/>
            </a:endParaRPr>
          </a:p>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Detekcja klasyfikowana jest jako </a:t>
            </a:r>
            <a:r>
              <a:rPr b="0" i="1" lang="en-US" sz="3000" spc="-1" strike="noStrike">
                <a:solidFill>
                  <a:srgbClr val="000000"/>
                </a:solidFill>
                <a:latin typeface="Calibri"/>
                <a:ea typeface="DejaVu Sans"/>
              </a:rPr>
              <a:t>HackingTool</a:t>
            </a:r>
            <a:endParaRPr b="0" lang="en-US" sz="3000" spc="-1" strike="noStrike">
              <a:latin typeface="Arial"/>
            </a:endParaRPr>
          </a:p>
          <a:p>
            <a:pPr marL="457200" indent="-457200">
              <a:lnSpc>
                <a:spcPct val="100000"/>
              </a:lnSpc>
              <a:buClr>
                <a:srgbClr val="000000"/>
              </a:buClr>
              <a:buFont typeface="Arial"/>
              <a:buChar char="•"/>
            </a:pPr>
            <a:r>
              <a:rPr b="0" i="1" lang="en-US" sz="3000" spc="-1" strike="noStrike">
                <a:solidFill>
                  <a:srgbClr val="000000"/>
                </a:solidFill>
                <a:latin typeface="Calibri"/>
                <a:ea typeface="DejaVu Sans"/>
              </a:rPr>
              <a:t>netcat </a:t>
            </a:r>
            <a:r>
              <a:rPr b="0" lang="en-US" sz="3000" spc="-1" strike="noStrike">
                <a:solidFill>
                  <a:srgbClr val="000000"/>
                </a:solidFill>
                <a:latin typeface="Calibri"/>
                <a:ea typeface="DejaVu Sans"/>
              </a:rPr>
              <a:t>sam w sobie </a:t>
            </a:r>
            <a:r>
              <a:rPr b="1" lang="en-US" sz="3000" spc="-1" strike="noStrike">
                <a:solidFill>
                  <a:srgbClr val="000000"/>
                </a:solidFill>
                <a:latin typeface="Calibri"/>
                <a:ea typeface="DejaVu Sans"/>
              </a:rPr>
              <a:t>nie jest</a:t>
            </a:r>
            <a:r>
              <a:rPr b="0" lang="en-US" sz="3000" spc="-1" strike="noStrike">
                <a:solidFill>
                  <a:srgbClr val="000000"/>
                </a:solidFill>
                <a:latin typeface="Calibri"/>
                <a:ea typeface="DejaVu Sans"/>
              </a:rPr>
              <a:t> złośliwym oprogramowaniem, a bardzo użytecznym narzędziem sieciowym (do nawiązywania i testowania połączeń, kopiowania plików przez sieć, ale tak - może również być użyty jako bind/reverse shell).</a:t>
            </a:r>
            <a:endParaRPr b="0" lang="en-US" sz="3000" spc="-1" strike="noStrike">
              <a:latin typeface="Arial"/>
            </a:endParaRPr>
          </a:p>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sama obecność tego narzędzia na dysku nie oznacza jeszcze, że mamy do czynienia z prawdziwym incydentem</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object 4"/>
          <p:cNvSpPr/>
          <p:nvPr/>
        </p:nvSpPr>
        <p:spPr>
          <a:xfrm>
            <a:off x="351000" y="604440"/>
            <a:ext cx="1184040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6-etapowy proces IR</a:t>
            </a:r>
            <a:endParaRPr b="0" lang="en-US" sz="4180" spc="-1" strike="noStrike">
              <a:latin typeface="Arial"/>
            </a:endParaRPr>
          </a:p>
        </p:txBody>
      </p:sp>
      <p:sp>
        <p:nvSpPr>
          <p:cNvPr id="51" name="TextBox 1"/>
          <p:cNvSpPr/>
          <p:nvPr/>
        </p:nvSpPr>
        <p:spPr>
          <a:xfrm>
            <a:off x="1132920" y="1917000"/>
            <a:ext cx="9925920" cy="3565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800" spc="-1" strike="noStrike">
                <a:solidFill>
                  <a:srgbClr val="000000"/>
                </a:solidFill>
                <a:latin typeface="Calibri"/>
                <a:ea typeface="DejaVu Sans"/>
              </a:rPr>
              <a:t>1. Preparation</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2. Identification</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3. Containment</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4. Eradication</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5. Recovery</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6. Lessons learned</a:t>
            </a:r>
            <a:endParaRPr b="0" lang="en-US" sz="3800" spc="-1" strike="noStrike">
              <a:latin typeface="Arial"/>
            </a:endParaRPr>
          </a:p>
        </p:txBody>
      </p:sp>
      <p:sp>
        <p:nvSpPr>
          <p:cNvPr id="52" name="TextBox 2"/>
          <p:cNvSpPr/>
          <p:nvPr/>
        </p:nvSpPr>
        <p:spPr>
          <a:xfrm>
            <a:off x="435960" y="5780880"/>
            <a:ext cx="11755440" cy="1063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Calibri"/>
                <a:ea typeface="DejaVu Sans"/>
              </a:rPr>
              <a:t>Źródła:</a:t>
            </a:r>
            <a:endParaRPr b="0" lang="en-US" sz="1600" spc="-1" strike="noStrike">
              <a:latin typeface="Arial"/>
            </a:endParaRPr>
          </a:p>
          <a:p>
            <a:pPr>
              <a:lnSpc>
                <a:spcPct val="100000"/>
              </a:lnSpc>
              <a:buNone/>
            </a:pPr>
            <a:r>
              <a:rPr b="0" lang="en-US" sz="1600" spc="-1" strike="noStrike">
                <a:solidFill>
                  <a:srgbClr val="000000"/>
                </a:solidFill>
                <a:latin typeface="Calibri"/>
                <a:ea typeface="DejaVu Sans"/>
              </a:rPr>
              <a:t>SANS Incident Responders Handbook </a:t>
            </a:r>
            <a:r>
              <a:rPr b="0" lang="en-US" sz="1600" spc="-1" strike="noStrike" u="sng">
                <a:solidFill>
                  <a:srgbClr val="0563c1"/>
                </a:solidFill>
                <a:uFillTx/>
                <a:latin typeface="Calibri"/>
                <a:ea typeface="DejaVu Sans"/>
                <a:hlinkClick r:id="rId1"/>
              </a:rPr>
              <a:t>https://www.sans.org/reading-room/whitepapers/incident/incident-handlers-handbook-33901</a:t>
            </a:r>
            <a:endParaRPr b="0" lang="en-US" sz="1600" spc="-1" strike="noStrike">
              <a:latin typeface="Arial"/>
            </a:endParaRPr>
          </a:p>
          <a:p>
            <a:pPr>
              <a:lnSpc>
                <a:spcPct val="100000"/>
              </a:lnSpc>
              <a:buNone/>
            </a:pPr>
            <a:r>
              <a:rPr b="0" lang="en-US" sz="1600" spc="-1" strike="noStrike">
                <a:solidFill>
                  <a:srgbClr val="000000"/>
                </a:solidFill>
                <a:latin typeface="Calibri"/>
                <a:ea typeface="DejaVu Sans"/>
              </a:rPr>
              <a:t>SecurityMetrics Incident Response Plan </a:t>
            </a:r>
            <a:r>
              <a:rPr b="0" lang="en-US" sz="1600" spc="-1" strike="noStrike" u="sng">
                <a:solidFill>
                  <a:srgbClr val="0563c1"/>
                </a:solidFill>
                <a:uFillTx/>
                <a:latin typeface="Calibri"/>
                <a:ea typeface="DejaVu Sans"/>
                <a:hlinkClick r:id="rId2"/>
              </a:rPr>
              <a:t>https://www.securitymetrics.com/blog/6-phases-incident-response-plan </a:t>
            </a:r>
            <a:endParaRPr b="0" lang="en-US" sz="1600" spc="-1" strike="noStrike">
              <a:latin typeface="Arial"/>
            </a:endParaRPr>
          </a:p>
          <a:p>
            <a:pPr>
              <a:lnSpc>
                <a:spcPct val="100000"/>
              </a:lnSpc>
              <a:buNone/>
            </a:pPr>
            <a:r>
              <a:rPr b="0" lang="en-US" sz="1600" spc="-1" strike="noStrike">
                <a:solidFill>
                  <a:srgbClr val="000000"/>
                </a:solidFill>
                <a:latin typeface="Calibri"/>
                <a:ea typeface="DejaVu Sans"/>
              </a:rPr>
              <a:t>Własna wiedza, doświadczenie i inwencja</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object 4"/>
          <p:cNvSpPr/>
          <p:nvPr/>
        </p:nvSpPr>
        <p:spPr>
          <a:xfrm>
            <a:off x="1638000" y="227160"/>
            <a:ext cx="1015596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 - Triage - przykład #1 - hackingtool</a:t>
            </a:r>
            <a:endParaRPr b="0" lang="en-US" sz="4180" spc="-1" strike="noStrike">
              <a:latin typeface="Arial"/>
            </a:endParaRPr>
          </a:p>
        </p:txBody>
      </p:sp>
      <p:sp>
        <p:nvSpPr>
          <p:cNvPr id="88" name="TextBox 1"/>
          <p:cNvSpPr/>
          <p:nvPr/>
        </p:nvSpPr>
        <p:spPr>
          <a:xfrm>
            <a:off x="581760" y="1647360"/>
            <a:ext cx="11410200" cy="1674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a:solidFill>
                  <a:srgbClr val="000000"/>
                </a:solidFill>
                <a:latin typeface="Calibri"/>
                <a:ea typeface="DejaVu Sans"/>
              </a:rPr>
              <a:t>Jeśli nie ma żadnych dodatkowych informacji, np. innych zdarzeń sugerujących niepożądaną/podejrzaną aktywność, wstępnie detekcja zostaje uznana za incydent niskiego priorytetu (na tym etapie przykładu </a:t>
            </a:r>
            <a:r>
              <a:rPr b="0" lang="en-US" sz="2600" spc="-1" strike="noStrike" u="sng">
                <a:solidFill>
                  <a:srgbClr val="000000"/>
                </a:solidFill>
                <a:uFillTx/>
                <a:latin typeface="Calibri"/>
                <a:ea typeface="DejaVu Sans"/>
              </a:rPr>
              <a:t>kończy się faza identyfikacji i rozpoznania</a:t>
            </a:r>
            <a:r>
              <a:rPr b="0" lang="en-US" sz="2600" spc="-1" strike="noStrike">
                <a:solidFill>
                  <a:srgbClr val="000000"/>
                </a:solidFill>
                <a:latin typeface="Calibri"/>
                <a:ea typeface="DejaVu Sans"/>
              </a:rPr>
              <a:t>).</a:t>
            </a:r>
            <a:endParaRPr b="0" lang="en-US" sz="2600" spc="-1" strike="noStrike">
              <a:latin typeface="Arial"/>
            </a:endParaRPr>
          </a:p>
        </p:txBody>
      </p:sp>
      <p:sp>
        <p:nvSpPr>
          <p:cNvPr id="89" name="TextBox 2"/>
          <p:cNvSpPr/>
          <p:nvPr/>
        </p:nvSpPr>
        <p:spPr>
          <a:xfrm>
            <a:off x="572760" y="3517920"/>
            <a:ext cx="11045880" cy="3258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a:solidFill>
                  <a:srgbClr val="000000"/>
                </a:solidFill>
                <a:latin typeface="Calibri"/>
                <a:ea typeface="DejaVu Sans"/>
              </a:rPr>
              <a:t>Reakcja:</a:t>
            </a: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O sytuacji powinien zostać powiadomiony przynajmniej:</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 użytkownik (w formie prośby o wyjaśnienie, dlaczego to narzędzie znalazło się na jego systemie - </a:t>
            </a:r>
            <a:r>
              <a:rPr b="0" lang="en-US" sz="2600" spc="-1" strike="noStrike" u="sng">
                <a:solidFill>
                  <a:srgbClr val="000000"/>
                </a:solidFill>
                <a:uFillTx/>
                <a:latin typeface="Calibri"/>
                <a:ea typeface="DejaVu Sans"/>
              </a:rPr>
              <a:t>jeśli stało się to bez jego wiedzy, mamy do czynienia z poważniejszym incydentem dla CIRT</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przełożony użytkownika (na wypadek, gdyby konto użytkownika zostało skompromitowane, wobec czego nie ma pewności, że to on odebrał i odpisał na email)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object 4"/>
          <p:cNvSpPr/>
          <p:nvPr/>
        </p:nvSpPr>
        <p:spPr>
          <a:xfrm>
            <a:off x="457200" y="227160"/>
            <a:ext cx="11336760" cy="127476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 - Triage - przykład #2 - nietypowy klient RDP</a:t>
            </a:r>
            <a:endParaRPr b="0" lang="en-US" sz="4180" spc="-1" strike="noStrike">
              <a:latin typeface="Arial"/>
            </a:endParaRPr>
          </a:p>
        </p:txBody>
      </p:sp>
      <p:sp>
        <p:nvSpPr>
          <p:cNvPr id="91" name="TextBox 1"/>
          <p:cNvSpPr/>
          <p:nvPr/>
        </p:nvSpPr>
        <p:spPr>
          <a:xfrm>
            <a:off x="581760" y="1647360"/>
            <a:ext cx="11410200" cy="36540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System EDR generuje alerty z powodu obecności mało popularnego klienta RDP na kilku stacjach roboczych (jednej osoby z HR, jednej z finansów, jednego inżyniera)</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Samo narzędzie nie jest złośliwym oprogramowaniem (0 detekcji na VirusTotal.com), jednak EDR flaguje je ze względu na sposób jego użycia, sugerujący wykorzystanie go jako RAT (Remote Administration Tool)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 fakt, że </a:t>
            </a:r>
            <a:r>
              <a:rPr b="1" lang="en-US" sz="2600" spc="-1" strike="noStrike">
                <a:solidFill>
                  <a:srgbClr val="000000"/>
                </a:solidFill>
                <a:latin typeface="Calibri"/>
                <a:ea typeface="DejaVu Sans"/>
              </a:rPr>
              <a:t>plik pojawił się w zbliżonym czasie na kilku różnych systemach należących do osób z różnych zespołów i różnych specjalizacji, jest bardzo mocną przesłanką do sklasyfikowania jako poważny incydent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object 4"/>
          <p:cNvSpPr/>
          <p:nvPr/>
        </p:nvSpPr>
        <p:spPr>
          <a:xfrm>
            <a:off x="1638000" y="227160"/>
            <a:ext cx="1015596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2. Identification - Triage - przykład #3 - phishing</a:t>
            </a:r>
            <a:endParaRPr b="0" lang="en-US" sz="4180" spc="-1" strike="noStrike">
              <a:latin typeface="Arial"/>
            </a:endParaRPr>
          </a:p>
        </p:txBody>
      </p:sp>
      <p:sp>
        <p:nvSpPr>
          <p:cNvPr id="93" name="TextBox 1"/>
          <p:cNvSpPr/>
          <p:nvPr/>
        </p:nvSpPr>
        <p:spPr>
          <a:xfrm>
            <a:off x="581760" y="1647360"/>
            <a:ext cx="11485440" cy="484236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Zgłoszony zostałe potencjalny atak phishingowy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Do zgłoszenia załączony zostaje przykładowy podejrzany email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Załóżmy, że pracujemy w SOC Politechniki Opolskiej (gdzie główną domeną jest </a:t>
            </a:r>
            <a:r>
              <a:rPr b="0" i="1" lang="en-US" sz="2600" spc="-1" strike="noStrike">
                <a:solidFill>
                  <a:srgbClr val="000000"/>
                </a:solidFill>
                <a:latin typeface="Calibri"/>
                <a:ea typeface="DejaVu Sans"/>
              </a:rPr>
              <a:t>po.edu.pl</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Email został nadany z adresu  sekretariat@po.eclu.pl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treści maila widnieje prośba o odwiedzenie strony https://ankieta.po.eclu.pl/ i wypełnienie ankiety odnośnie indywidualnej oceny </a:t>
            </a:r>
            <a:r>
              <a:rPr b="0" lang="pl-PL" sz="2600" spc="-1" strike="noStrike">
                <a:solidFill>
                  <a:srgbClr val="000000"/>
                </a:solidFill>
                <a:latin typeface="Calibri"/>
                <a:ea typeface="DejaVu Sans"/>
              </a:rPr>
              <a:t>jakości dydaktycznej prowadzonych zajęć</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 fakt, że zarówno domena nadawcza jak i domena hostująca ankietę to </a:t>
            </a:r>
            <a:r>
              <a:rPr b="0" i="1" lang="en-US" sz="2600" spc="-1" strike="noStrike">
                <a:solidFill>
                  <a:srgbClr val="000000"/>
                </a:solidFill>
                <a:latin typeface="Calibri"/>
                <a:ea typeface="DejaVu Sans"/>
              </a:rPr>
              <a:t>po.e</a:t>
            </a:r>
            <a:r>
              <a:rPr b="1" i="1" lang="en-US" sz="2600" spc="-1" strike="noStrike">
                <a:solidFill>
                  <a:srgbClr val="000000"/>
                </a:solidFill>
                <a:latin typeface="Calibri"/>
                <a:ea typeface="DejaVu Sans"/>
              </a:rPr>
              <a:t>cl</a:t>
            </a:r>
            <a:r>
              <a:rPr b="0" i="1" lang="en-US" sz="2600" spc="-1" strike="noStrike">
                <a:solidFill>
                  <a:srgbClr val="000000"/>
                </a:solidFill>
                <a:latin typeface="Calibri"/>
                <a:ea typeface="DejaVu Sans"/>
              </a:rPr>
              <a:t>u.pl</a:t>
            </a:r>
            <a:r>
              <a:rPr b="0" lang="en-US" sz="2600" spc="-1" strike="noStrike">
                <a:solidFill>
                  <a:srgbClr val="000000"/>
                </a:solidFill>
                <a:latin typeface="Calibri"/>
                <a:ea typeface="DejaVu Sans"/>
              </a:rPr>
              <a:t>, a nie </a:t>
            </a:r>
            <a:r>
              <a:rPr b="0" i="1" lang="en-US" sz="2600" spc="-1" strike="noStrike">
                <a:solidFill>
                  <a:srgbClr val="000000"/>
                </a:solidFill>
                <a:latin typeface="Calibri"/>
                <a:ea typeface="DejaVu Sans"/>
              </a:rPr>
              <a:t>po.e</a:t>
            </a:r>
            <a:r>
              <a:rPr b="1" i="1" lang="en-US" sz="2600" spc="-1" strike="noStrike">
                <a:solidFill>
                  <a:srgbClr val="000000"/>
                </a:solidFill>
                <a:latin typeface="Calibri"/>
                <a:ea typeface="DejaVu Sans"/>
              </a:rPr>
              <a:t>d</a:t>
            </a:r>
            <a:r>
              <a:rPr b="0" i="1" lang="en-US" sz="2600" spc="-1" strike="noStrike">
                <a:solidFill>
                  <a:srgbClr val="000000"/>
                </a:solidFill>
                <a:latin typeface="Calibri"/>
                <a:ea typeface="DejaVu Sans"/>
              </a:rPr>
              <a:t>u.pl</a:t>
            </a:r>
            <a:r>
              <a:rPr b="0" lang="en-US" sz="2600" spc="-1" strike="noStrike">
                <a:solidFill>
                  <a:srgbClr val="000000"/>
                </a:solidFill>
                <a:latin typeface="Calibri"/>
                <a:ea typeface="DejaVu Sans"/>
              </a:rPr>
              <a:t>, świadczy o ataku phishingowym (incydent dla CIRT!)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(ważniejszą rolę odgrywa tutaj domena, na którą wskazuje link, domena nadawcza w adresie email może być sfałszowana  - tzw. spoofing)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object 4"/>
          <p:cNvSpPr/>
          <p:nvPr/>
        </p:nvSpPr>
        <p:spPr>
          <a:xfrm>
            <a:off x="1638000" y="227160"/>
            <a:ext cx="101559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3. Containment</a:t>
            </a:r>
            <a:endParaRPr b="0" lang="en-US" sz="4180" spc="-1" strike="noStrike">
              <a:latin typeface="Arial"/>
            </a:endParaRPr>
          </a:p>
        </p:txBody>
      </p:sp>
      <p:sp>
        <p:nvSpPr>
          <p:cNvPr id="95" name="TextBox 1"/>
          <p:cNvSpPr/>
          <p:nvPr/>
        </p:nvSpPr>
        <p:spPr>
          <a:xfrm>
            <a:off x="581760" y="1647360"/>
            <a:ext cx="11410200" cy="32882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Głównym celem tej fazy jest powstrzymanie incydentu</a:t>
            </a:r>
            <a:endParaRPr b="0" lang="en-US" sz="3000" spc="-1" strike="noStrike">
              <a:latin typeface="Arial"/>
            </a:endParaRPr>
          </a:p>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Przykład:</a:t>
            </a:r>
            <a:endParaRPr b="0" lang="en-US" sz="3000" spc="-1" strike="noStrike">
              <a:latin typeface="Arial"/>
            </a:endParaRPr>
          </a:p>
          <a:p>
            <a:pPr lvl="1" marL="914400" indent="-457200">
              <a:lnSpc>
                <a:spcPct val="100000"/>
              </a:lnSpc>
              <a:buClr>
                <a:srgbClr val="000000"/>
              </a:buClr>
              <a:buFont typeface="Arial"/>
              <a:buChar char="•"/>
            </a:pPr>
            <a:r>
              <a:rPr b="0" lang="en-US" sz="3000" spc="-1" strike="noStrike">
                <a:solidFill>
                  <a:srgbClr val="000000"/>
                </a:solidFill>
                <a:latin typeface="Calibri"/>
                <a:ea typeface="DejaVu Sans"/>
              </a:rPr>
              <a:t>sieciowe odizolowanie skompromitowanych systemów (by powstrzymać ewentualny lateral movement jak również dalsze command &amp; control)</a:t>
            </a:r>
            <a:endParaRPr b="0" lang="en-US" sz="3000" spc="-1" strike="noStrike">
              <a:latin typeface="Arial"/>
            </a:endParaRPr>
          </a:p>
          <a:p>
            <a:pPr lvl="1" marL="914400" indent="-457200">
              <a:lnSpc>
                <a:spcPct val="100000"/>
              </a:lnSpc>
              <a:buClr>
                <a:srgbClr val="000000"/>
              </a:buClr>
              <a:buFont typeface="Arial"/>
              <a:buChar char="•"/>
            </a:pPr>
            <a:r>
              <a:rPr b="0" lang="en-US" sz="3000" spc="-1" strike="noStrike">
                <a:solidFill>
                  <a:srgbClr val="000000"/>
                </a:solidFill>
                <a:latin typeface="Calibri"/>
                <a:ea typeface="DejaVu Sans"/>
              </a:rPr>
              <a:t>wymuszenie zmiany haseł na wszystkich kontach użytkowników dotkniętych incydentem</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object 4"/>
          <p:cNvSpPr/>
          <p:nvPr/>
        </p:nvSpPr>
        <p:spPr>
          <a:xfrm>
            <a:off x="1638000" y="227160"/>
            <a:ext cx="101559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3. Containment</a:t>
            </a:r>
            <a:endParaRPr b="0" lang="en-US" sz="4180" spc="-1" strike="noStrike">
              <a:latin typeface="Arial"/>
            </a:endParaRPr>
          </a:p>
        </p:txBody>
      </p:sp>
      <p:sp>
        <p:nvSpPr>
          <p:cNvPr id="97" name="TextBox 1"/>
          <p:cNvSpPr/>
          <p:nvPr/>
        </p:nvSpPr>
        <p:spPr>
          <a:xfrm>
            <a:off x="581760" y="1647360"/>
            <a:ext cx="11410200" cy="28332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3600" spc="-1" strike="noStrike">
                <a:solidFill>
                  <a:srgbClr val="000000"/>
                </a:solidFill>
                <a:latin typeface="Calibri"/>
                <a:ea typeface="DejaVu Sans"/>
              </a:rPr>
              <a:t>Tzw. short-term containment to pierwsza doraźna akcja przeprowadzona w celu redukcji szkód</a:t>
            </a:r>
            <a:endParaRPr b="0" lang="en-US" sz="3600" spc="-1" strike="noStrike">
              <a:latin typeface="Arial"/>
            </a:endParaRPr>
          </a:p>
          <a:p>
            <a:pPr marL="457200" indent="-457200">
              <a:lnSpc>
                <a:spcPct val="100000"/>
              </a:lnSpc>
              <a:buClr>
                <a:srgbClr val="000000"/>
              </a:buClr>
              <a:buFont typeface="Arial"/>
              <a:buChar char="•"/>
            </a:pPr>
            <a:r>
              <a:rPr b="0" lang="en-US" sz="3600" spc="-1" strike="noStrike">
                <a:solidFill>
                  <a:srgbClr val="000000"/>
                </a:solidFill>
                <a:latin typeface="Calibri"/>
                <a:ea typeface="DejaVu Sans"/>
              </a:rPr>
              <a:t>Rozróżnienie na short-term (doraźny) i long-term (ostateczny) containment  w przypadku systemów o krytycznej dostępności</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object 4"/>
          <p:cNvSpPr/>
          <p:nvPr/>
        </p:nvSpPr>
        <p:spPr>
          <a:xfrm>
            <a:off x="1638000" y="227160"/>
            <a:ext cx="101559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4. Eradication</a:t>
            </a:r>
            <a:endParaRPr b="0" lang="en-US" sz="4180" spc="-1" strike="noStrike">
              <a:latin typeface="Arial"/>
            </a:endParaRPr>
          </a:p>
        </p:txBody>
      </p:sp>
      <p:sp>
        <p:nvSpPr>
          <p:cNvPr id="99" name="TextBox 1"/>
          <p:cNvSpPr/>
          <p:nvPr/>
        </p:nvSpPr>
        <p:spPr>
          <a:xfrm>
            <a:off x="581760" y="1647360"/>
            <a:ext cx="11410200" cy="36540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Przywrócenie wszystkich skompromitowanych systemów (i innych zasobów) do stanu pierwotnego </a:t>
            </a:r>
            <a:endParaRPr b="0" lang="en-US" sz="2600" spc="-1" strike="noStrike">
              <a:latin typeface="Arial"/>
            </a:endParaRPr>
          </a:p>
          <a:p>
            <a:pPr lvl="1" marL="914400" indent="-457200">
              <a:lnSpc>
                <a:spcPct val="100000"/>
              </a:lnSpc>
              <a:buClr>
                <a:srgbClr val="000000"/>
              </a:buClr>
              <a:buFont typeface="Arial"/>
              <a:buChar char="•"/>
            </a:pPr>
            <a:r>
              <a:rPr b="0" lang="pl-PL" sz="2600" spc="-1" strike="noStrike">
                <a:solidFill>
                  <a:srgbClr val="000000"/>
                </a:solidFill>
                <a:latin typeface="Calibri"/>
                <a:ea typeface="DejaVu Sans"/>
              </a:rPr>
              <a:t>przywrócenie z backupów/punktów przywracania</a:t>
            </a:r>
            <a:endParaRPr b="0" lang="en-US" sz="2600" spc="-1" strike="noStrike">
              <a:latin typeface="Arial"/>
            </a:endParaRPr>
          </a:p>
          <a:p>
            <a:pPr lvl="1" marL="914400" indent="-457200">
              <a:lnSpc>
                <a:spcPct val="100000"/>
              </a:lnSpc>
              <a:buClr>
                <a:srgbClr val="000000"/>
              </a:buClr>
              <a:buFont typeface="Arial"/>
              <a:buChar char="•"/>
            </a:pPr>
            <a:r>
              <a:rPr b="0" lang="pl-PL" sz="2600" spc="-1" strike="noStrike">
                <a:solidFill>
                  <a:srgbClr val="000000"/>
                </a:solidFill>
                <a:latin typeface="Calibri"/>
                <a:ea typeface="DejaVu Sans"/>
              </a:rPr>
              <a:t>pełna instalacja od nowa (systemu operacyjnego, domeny)</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Absolutnie </a:t>
            </a:r>
            <a:r>
              <a:rPr b="1" lang="en-US" sz="2600" spc="-1" strike="noStrike">
                <a:solidFill>
                  <a:srgbClr val="000000"/>
                </a:solidFill>
                <a:latin typeface="Calibri"/>
                <a:ea typeface="DejaVu Sans"/>
              </a:rPr>
              <a:t>NIE JEST ZALECANE </a:t>
            </a:r>
            <a:r>
              <a:rPr b="0" lang="en-US" sz="2600" spc="-1" strike="noStrike">
                <a:solidFill>
                  <a:srgbClr val="000000"/>
                </a:solidFill>
                <a:latin typeface="Calibri"/>
                <a:ea typeface="DejaVu Sans"/>
              </a:rPr>
              <a:t>wyłącznie selektywne usuwanie plików, procesów, wpisów konfiguracyjnych, użytkowników (wszelkich znalezionych form persistence) i pozostawienie systemów bez reinstalacji/pełnego binarnego przywrócenia do znanego bezpiecznego stanu (ryzyko przeoczenia persistence)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object 4"/>
          <p:cNvSpPr/>
          <p:nvPr/>
        </p:nvSpPr>
        <p:spPr>
          <a:xfrm>
            <a:off x="1017720" y="384120"/>
            <a:ext cx="101559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5. Recovery</a:t>
            </a:r>
            <a:endParaRPr b="0" lang="en-US" sz="4180" spc="-1" strike="noStrike">
              <a:latin typeface="Arial"/>
            </a:endParaRPr>
          </a:p>
        </p:txBody>
      </p:sp>
      <p:sp>
        <p:nvSpPr>
          <p:cNvPr id="101" name="TextBox 1"/>
          <p:cNvSpPr/>
          <p:nvPr/>
        </p:nvSpPr>
        <p:spPr>
          <a:xfrm>
            <a:off x="581760" y="1647360"/>
            <a:ext cx="11410200" cy="40500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Ponowne włączenie dotkniętych incydentem systemów do funkcji produkcyjnych (w sposób, który nie doprowadzi do kolejnego incydentu)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Zatem krytyczne jest, by na tym etapie znana już była przyczyna incydentu (wektor ataku), aby mieć pewność, że sytuacja się nie powtórzy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Ważne jest monitorowanie, czy zagrożenie nie pojawia się ponownie (szczególnie na wypadek, gdyby scoping okazał się niekompletny)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Bardzo istotne jest ustalenie, do jakiego momentu w czasie przywrócone mają zostać systemy (jeśli nie są jeszcze raz budowane od podstaw) - musi być znany czas wystąpienia pierszego persistence - przebieg incydentu</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object 4"/>
          <p:cNvSpPr/>
          <p:nvPr/>
        </p:nvSpPr>
        <p:spPr>
          <a:xfrm>
            <a:off x="1638000" y="227160"/>
            <a:ext cx="101559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6. Lessons Learned</a:t>
            </a:r>
            <a:endParaRPr b="0" lang="en-US" sz="4180" spc="-1" strike="noStrike">
              <a:latin typeface="Arial"/>
            </a:endParaRPr>
          </a:p>
        </p:txBody>
      </p:sp>
      <p:sp>
        <p:nvSpPr>
          <p:cNvPr id="103" name="TextBox 1"/>
          <p:cNvSpPr/>
          <p:nvPr/>
        </p:nvSpPr>
        <p:spPr>
          <a:xfrm>
            <a:off x="581760" y="1647360"/>
            <a:ext cx="11410200" cy="32580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Uzupełnienie wszelkiej dotychczasowej dokumentacji incydentu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Uzupełnienie wszelkiej dodatkowej dokumentacji i baz wiedzy (internal howtows, IOCs) o informacje, które mogą się okazać przydatne w reagowaniu na przyszłe incydenty - MISP (Malware Information Sharing Platform)</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Główne cele to: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poprawa zdolności zespołu reagującego na incydenty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poprawa postury bezpieczeństwa organizacji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funkcja szkoleniowa dla przyszłych członków zespołu</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object 4"/>
          <p:cNvSpPr/>
          <p:nvPr/>
        </p:nvSpPr>
        <p:spPr>
          <a:xfrm>
            <a:off x="1638000" y="227160"/>
            <a:ext cx="101559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6. Lessons Learned</a:t>
            </a:r>
            <a:endParaRPr b="0" lang="en-US" sz="4180" spc="-1" strike="noStrike">
              <a:latin typeface="Arial"/>
            </a:endParaRPr>
          </a:p>
        </p:txBody>
      </p:sp>
      <p:sp>
        <p:nvSpPr>
          <p:cNvPr id="105" name="TextBox 1"/>
          <p:cNvSpPr/>
          <p:nvPr/>
        </p:nvSpPr>
        <p:spPr>
          <a:xfrm>
            <a:off x="635040" y="1164240"/>
            <a:ext cx="11410200" cy="56340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Dokumentacja powinna informować:</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kiedy i w jaki sposób problem po raz pierwszy był wykryty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jaki był zakres systemów objętych incydentem (scope)</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 jaki sposób przeprowadzono containment i eradication</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jakich czynności dokonano w fazie recovery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 jakich obszarach CIRT był skuteczny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które aspekty odpowiedzi CIRT wymagają poprawy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Dokumentacja również odpowiadać na pytania</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co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kto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jak</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gdzie</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kiedy</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object 4"/>
          <p:cNvSpPr/>
          <p:nvPr/>
        </p:nvSpPr>
        <p:spPr>
          <a:xfrm>
            <a:off x="1628280" y="0"/>
            <a:ext cx="95162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#1 - phishing</a:t>
            </a:r>
            <a:endParaRPr b="0" lang="en-US" sz="4180" spc="-1" strike="noStrike">
              <a:latin typeface="Arial"/>
            </a:endParaRPr>
          </a:p>
        </p:txBody>
      </p:sp>
      <p:sp>
        <p:nvSpPr>
          <p:cNvPr id="107" name="TextBox 1"/>
          <p:cNvSpPr/>
          <p:nvPr/>
        </p:nvSpPr>
        <p:spPr>
          <a:xfrm>
            <a:off x="713160" y="872280"/>
            <a:ext cx="9853560" cy="364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Do SOC Politechniki zgłoszony zostaje następujący podejrzany email:</a:t>
            </a:r>
            <a:endParaRPr b="0" lang="en-US" sz="1800" spc="-1" strike="noStrike">
              <a:latin typeface="Arial"/>
            </a:endParaRPr>
          </a:p>
        </p:txBody>
      </p:sp>
      <p:pic>
        <p:nvPicPr>
          <p:cNvPr id="108" name="Picture 2" descr=""/>
          <p:cNvPicPr/>
          <p:nvPr/>
        </p:nvPicPr>
        <p:blipFill>
          <a:blip r:embed="rId1"/>
          <a:stretch/>
        </p:blipFill>
        <p:spPr>
          <a:xfrm>
            <a:off x="0" y="1735920"/>
            <a:ext cx="12191400" cy="4031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object 4"/>
          <p:cNvSpPr/>
          <p:nvPr/>
        </p:nvSpPr>
        <p:spPr>
          <a:xfrm>
            <a:off x="1619640" y="61524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1. Preparation</a:t>
            </a:r>
            <a:endParaRPr b="0" lang="en-US" sz="4180" spc="-1" strike="noStrike">
              <a:latin typeface="Arial"/>
            </a:endParaRPr>
          </a:p>
        </p:txBody>
      </p:sp>
      <p:sp>
        <p:nvSpPr>
          <p:cNvPr id="54" name="TextBox 1"/>
          <p:cNvSpPr/>
          <p:nvPr/>
        </p:nvSpPr>
        <p:spPr>
          <a:xfrm>
            <a:off x="507960" y="1416600"/>
            <a:ext cx="11128320" cy="484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1.1 Polityka bezpieczeństwa</a:t>
            </a:r>
            <a:endParaRPr b="0" lang="en-US" sz="2600" spc="-1" strike="noStrike">
              <a:latin typeface="Arial"/>
            </a:endParaRPr>
          </a:p>
          <a:p>
            <a:pPr>
              <a:lnSpc>
                <a:spcPct val="100000"/>
              </a:lnSpc>
              <a:buNone/>
            </a:pP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Zbiór zasad i praktyk bezpieczeństwa stosowanych w organizacji</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Pewność, że pracownicy są zaznajomieni z obecną polityką bezpieczeństwa (jakie akcje są wyraźnie zabronione, na jakie sytuacje powinni być wyczuleni - tzw. "security awareness")</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Przykładem jest obecność baneru informacyjnego na wszystkich panelach logowania (informacja o wymaganym uwierzytelnieniu oraz fakcie, że akcje wykonane przez użytkownika są monitorowane, jakie konsekwencje mogą wyniknąć z nieautoryzowanych działań</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object 4"/>
          <p:cNvSpPr/>
          <p:nvPr/>
        </p:nvSpPr>
        <p:spPr>
          <a:xfrm>
            <a:off x="1619640" y="0"/>
            <a:ext cx="95162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#1 - phishing</a:t>
            </a:r>
            <a:endParaRPr b="0" lang="en-US" sz="4180" spc="-1" strike="noStrike">
              <a:latin typeface="Arial"/>
            </a:endParaRPr>
          </a:p>
        </p:txBody>
      </p:sp>
      <p:pic>
        <p:nvPicPr>
          <p:cNvPr id="110" name="Picture 4" descr=""/>
          <p:cNvPicPr/>
          <p:nvPr/>
        </p:nvPicPr>
        <p:blipFill>
          <a:blip r:embed="rId1"/>
          <a:stretch/>
        </p:blipFill>
        <p:spPr>
          <a:xfrm>
            <a:off x="1052280" y="1346040"/>
            <a:ext cx="10483200" cy="5058360"/>
          </a:xfrm>
          <a:prstGeom prst="rect">
            <a:avLst/>
          </a:prstGeom>
          <a:ln w="0">
            <a:solidFill>
              <a:srgbClr val="4472c4"/>
            </a:solid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object 4"/>
          <p:cNvSpPr/>
          <p:nvPr/>
        </p:nvSpPr>
        <p:spPr>
          <a:xfrm>
            <a:off x="1619640" y="0"/>
            <a:ext cx="95162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#1 - phishing</a:t>
            </a:r>
            <a:endParaRPr b="0" lang="en-US" sz="4180" spc="-1" strike="noStrike">
              <a:latin typeface="Arial"/>
            </a:endParaRPr>
          </a:p>
        </p:txBody>
      </p:sp>
      <p:sp>
        <p:nvSpPr>
          <p:cNvPr id="112" name="TextBox 1"/>
          <p:cNvSpPr/>
          <p:nvPr/>
        </p:nvSpPr>
        <p:spPr>
          <a:xfrm>
            <a:off x="498600" y="896040"/>
            <a:ext cx="11138400" cy="44769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3200" spc="-1" strike="noStrike">
                <a:solidFill>
                  <a:srgbClr val="000000"/>
                </a:solidFill>
                <a:latin typeface="Calibri"/>
                <a:ea typeface="DejaVu Sans"/>
              </a:rPr>
              <a:t>Jak już ustaliliśmy, na 100% mamy do czynienia z atakiem phishingowym:</a:t>
            </a:r>
            <a:endParaRPr b="0" lang="en-US" sz="3200" spc="-1" strike="noStrike">
              <a:latin typeface="Arial"/>
            </a:endParaRPr>
          </a:p>
          <a:p>
            <a:pPr lvl="1" marL="743040" indent="-285840">
              <a:lnSpc>
                <a:spcPct val="100000"/>
              </a:lnSpc>
              <a:buClr>
                <a:srgbClr val="000000"/>
              </a:buClr>
              <a:buFont typeface="Arial"/>
              <a:buChar char="•"/>
            </a:pPr>
            <a:r>
              <a:rPr b="0" lang="en-US" sz="3200" spc="-1" strike="noStrike">
                <a:solidFill>
                  <a:srgbClr val="000000"/>
                </a:solidFill>
                <a:latin typeface="Calibri"/>
                <a:ea typeface="DejaVu Sans"/>
              </a:rPr>
              <a:t>link, który znajduje się w mailu, odnosi się do domeny </a:t>
            </a:r>
            <a:r>
              <a:rPr b="0" lang="en-US" sz="3200" spc="-1" strike="noStrike" u="sng">
                <a:solidFill>
                  <a:srgbClr val="000000"/>
                </a:solidFill>
                <a:uFillTx/>
                <a:latin typeface="Calibri"/>
                <a:ea typeface="DejaVu Sans"/>
              </a:rPr>
              <a:t>wizualnie zbliżonej do po.edu.pl</a:t>
            </a:r>
            <a:r>
              <a:rPr b="0" lang="en-US" sz="3200" spc="-1" strike="noStrike">
                <a:solidFill>
                  <a:srgbClr val="000000"/>
                </a:solidFill>
                <a:latin typeface="Calibri"/>
                <a:ea typeface="DejaVu Sans"/>
              </a:rPr>
              <a:t> (po.eclu.pl)</a:t>
            </a:r>
            <a:endParaRPr b="0" lang="en-US" sz="3200" spc="-1" strike="noStrike">
              <a:latin typeface="Arial"/>
            </a:endParaRPr>
          </a:p>
          <a:p>
            <a:pPr lvl="1" marL="743040" indent="-285840">
              <a:lnSpc>
                <a:spcPct val="100000"/>
              </a:lnSpc>
              <a:buClr>
                <a:srgbClr val="000000"/>
              </a:buClr>
              <a:buFont typeface="Arial"/>
              <a:buChar char="•"/>
            </a:pPr>
            <a:r>
              <a:rPr b="0" lang="en-US" sz="3200" spc="-1" strike="noStrike">
                <a:solidFill>
                  <a:srgbClr val="000000"/>
                </a:solidFill>
                <a:latin typeface="Calibri"/>
                <a:ea typeface="DejaVu Sans"/>
              </a:rPr>
              <a:t>adres nadawczy maila również pochodzi z domeny po.eclu.pl),</a:t>
            </a:r>
            <a:endParaRPr b="0" lang="en-US" sz="3200" spc="-1" strike="noStrike">
              <a:latin typeface="Arial"/>
            </a:endParaRPr>
          </a:p>
          <a:p>
            <a:pPr lvl="1" marL="743040" indent="-285840">
              <a:lnSpc>
                <a:spcPct val="100000"/>
              </a:lnSpc>
              <a:buClr>
                <a:srgbClr val="000000"/>
              </a:buClr>
              <a:buFont typeface="Arial"/>
              <a:buChar char="•"/>
            </a:pPr>
            <a:r>
              <a:rPr b="0" lang="en-US" sz="3200" spc="-1" strike="noStrike">
                <a:solidFill>
                  <a:srgbClr val="000000"/>
                </a:solidFill>
                <a:latin typeface="Calibri"/>
                <a:ea typeface="DejaVu Sans"/>
              </a:rPr>
              <a:t>po wejściu na link pojawia się strona opatrzona logo Politechniki Opolskiej wraz formularzem logowania, wskazującym na konieczność użycia hasła do swojego konta w domenie po.edu.pl.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object 4"/>
          <p:cNvSpPr/>
          <p:nvPr/>
        </p:nvSpPr>
        <p:spPr>
          <a:xfrm>
            <a:off x="1619640" y="0"/>
            <a:ext cx="95162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#1 - phishing</a:t>
            </a:r>
            <a:endParaRPr b="0" lang="en-US" sz="4180" spc="-1" strike="noStrike">
              <a:latin typeface="Arial"/>
            </a:endParaRPr>
          </a:p>
        </p:txBody>
      </p:sp>
      <p:sp>
        <p:nvSpPr>
          <p:cNvPr id="114" name="TextBox 1"/>
          <p:cNvSpPr/>
          <p:nvPr/>
        </p:nvSpPr>
        <p:spPr>
          <a:xfrm>
            <a:off x="498600" y="896040"/>
            <a:ext cx="11138400" cy="54223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Uwaga: jako dokonujący weryfikacji zgłoszeń incydentów, musimy być świadomi tego, że atakujący w pełni kontroluje serwer i zawartość https://ankieta.po.eclu.pl/, a to oznacza, że:</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zawartość strony może zawierać eksploita na przeglądarkę bądź inny złośliwy kod (mało prawdopodobne w przypadku phishingu próbującego wyłudzić hasło, niemniej nie zawsze typ ataku jest jasny dopóki nie przeanalizujemy treści strony), wobec czego jako analizujący złośliwe strony musimy dysponować bezpiecznym środowiskiem do tego celu (np. użyć serwisu urlscan.io lub mieć na ten cel świeży snapshot maszyny wirtualnej)</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atakujący widzi każdą aktywność wejścia na stronę (logi serwera HTTP), wobec czego może wykryć, że phishing został zgłoszony i incydent jest analizowany (wobec tego może zaprogramować serwer tak, by wyświetlał inną zawartość, gdy adres IP odwiedzającego np. nie będzie pochodził z Polski - by zmylić wynik urlscan.io)</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object 4"/>
          <p:cNvSpPr/>
          <p:nvPr/>
        </p:nvSpPr>
        <p:spPr>
          <a:xfrm>
            <a:off x="1619640" y="0"/>
            <a:ext cx="95162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#1 - phishing</a:t>
            </a:r>
            <a:endParaRPr b="0" lang="en-US" sz="4180" spc="-1" strike="noStrike">
              <a:latin typeface="Arial"/>
            </a:endParaRPr>
          </a:p>
        </p:txBody>
      </p:sp>
      <p:sp>
        <p:nvSpPr>
          <p:cNvPr id="116" name="TextBox 1"/>
          <p:cNvSpPr/>
          <p:nvPr/>
        </p:nvSpPr>
        <p:spPr>
          <a:xfrm>
            <a:off x="498600" y="896040"/>
            <a:ext cx="11138400" cy="23742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3000" spc="-1" strike="noStrike">
                <a:solidFill>
                  <a:srgbClr val="000000"/>
                </a:solidFill>
                <a:latin typeface="Calibri"/>
                <a:ea typeface="DejaVu Sans"/>
              </a:rPr>
              <a:t>Dodatkowym krokiem bywa tutaj sprawdzenie:</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nagłówków email</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informacji i domenach i adresach IP (whois, reputacja)</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ustawień DKIM, SPF, DMARC dla danej domeny</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udokumentowanie wyników</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object 4"/>
          <p:cNvSpPr/>
          <p:nvPr/>
        </p:nvSpPr>
        <p:spPr>
          <a:xfrm>
            <a:off x="1619640" y="0"/>
            <a:ext cx="95162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#1 - phishing</a:t>
            </a:r>
            <a:endParaRPr b="0" lang="en-US" sz="4180" spc="-1" strike="noStrike">
              <a:latin typeface="Arial"/>
            </a:endParaRPr>
          </a:p>
        </p:txBody>
      </p:sp>
      <p:sp>
        <p:nvSpPr>
          <p:cNvPr id="118" name="TextBox 1"/>
          <p:cNvSpPr/>
          <p:nvPr/>
        </p:nvSpPr>
        <p:spPr>
          <a:xfrm>
            <a:off x="498600" y="896040"/>
            <a:ext cx="11138400" cy="58032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Scoping:</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należy jak najszybciej ustalić, ilu użytkowników zostało dotkniętych atakiem</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ilu otrzymało phishingowy email</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ilu kliknęło w link</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ilu podało swoje hasło</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robimy to poprzez przeszukanie serwera poczty pod kątem:</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adresu nadawczego (secretariat@po.eclu.pl), lub lepiej - domeny adresu nadawczego (po.eclu.pl lub po prostu *.eclu.pl)</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dodatkowo na podstawie adresu IP</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na podstawie obecności frazy eclu.pl w treści maila</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przeszukania poczty w inny sposób (np. pod kątem słow "ankieta")</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przejrzenia całej korespondencji przychodzącej z ostatnich godzin/dni</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ważne jest również ustalenie, który użytkownik został zaatakowany jako pierwszy (</a:t>
            </a:r>
            <a:r>
              <a:rPr b="0" lang="en-US" sz="2500" spc="-1" strike="noStrike" u="sng">
                <a:solidFill>
                  <a:srgbClr val="000000"/>
                </a:solidFill>
                <a:uFillTx/>
                <a:latin typeface="Calibri"/>
                <a:ea typeface="DejaVu Sans"/>
              </a:rPr>
              <a:t>data i godzina pierwszego maila - data i godzina rozpoczęcia incydentu</a:t>
            </a:r>
            <a:r>
              <a:rPr b="0" lang="en-US" sz="2500" spc="-1" strike="noStrike">
                <a:solidFill>
                  <a:srgbClr val="000000"/>
                </a:solidFill>
                <a:latin typeface="Calibri"/>
                <a:ea typeface="DejaVu Sans"/>
              </a:rPr>
              <a:t>)</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object 4"/>
          <p:cNvSpPr/>
          <p:nvPr/>
        </p:nvSpPr>
        <p:spPr>
          <a:xfrm>
            <a:off x="1619640" y="0"/>
            <a:ext cx="95162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#1 - phishing</a:t>
            </a:r>
            <a:endParaRPr b="0" lang="en-US" sz="4180" spc="-1" strike="noStrike">
              <a:latin typeface="Arial"/>
            </a:endParaRPr>
          </a:p>
        </p:txBody>
      </p:sp>
      <p:sp>
        <p:nvSpPr>
          <p:cNvPr id="120" name="TextBox 1"/>
          <p:cNvSpPr/>
          <p:nvPr/>
        </p:nvSpPr>
        <p:spPr>
          <a:xfrm>
            <a:off x="498600" y="896040"/>
            <a:ext cx="11138400" cy="38988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Containment &amp; Recovery</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wymuszamy masową zmianę haseł wszystkich dotkniętych użytkowników, by udaremnić wszelkie mające miejsce/przyszłe posłużenia się hasłami przez atakujących</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jednocześnie informujemy użytkowników o ataku i możliwych konsekwencjach (np. fakcie, że </a:t>
            </a:r>
            <a:r>
              <a:rPr b="1" lang="en-US" sz="2500" spc="-1" strike="noStrike">
                <a:solidFill>
                  <a:srgbClr val="000000"/>
                </a:solidFill>
                <a:latin typeface="Calibri"/>
                <a:ea typeface="DejaVu Sans"/>
              </a:rPr>
              <a:t>muszą zmienić hasła dla wszystkich innych kont, dla których używali takiego samego bądź zbliżonego hasła</a:t>
            </a:r>
            <a:r>
              <a:rPr b="0" lang="en-US" sz="2500" spc="-1" strike="noStrike">
                <a:solidFill>
                  <a:srgbClr val="000000"/>
                </a:solidFill>
                <a:latin typeface="Calibri"/>
                <a:ea typeface="DejaVu Sans"/>
              </a:rPr>
              <a:t>), </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informowanie ma również na celu zwiększyć czujność użytkowników na przyszłość, by byli w stanie rozpoznawać i zgłaszać tego typu ataki, by ich skuteczność przeciwko naszej organizacji malała</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object 4"/>
          <p:cNvSpPr/>
          <p:nvPr/>
        </p:nvSpPr>
        <p:spPr>
          <a:xfrm>
            <a:off x="1619640" y="0"/>
            <a:ext cx="95162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#1 - phishing</a:t>
            </a:r>
            <a:endParaRPr b="0" lang="en-US" sz="4180" spc="-1" strike="noStrike">
              <a:latin typeface="Arial"/>
            </a:endParaRPr>
          </a:p>
        </p:txBody>
      </p:sp>
      <p:sp>
        <p:nvSpPr>
          <p:cNvPr id="122" name="TextBox 1"/>
          <p:cNvSpPr/>
          <p:nvPr/>
        </p:nvSpPr>
        <p:spPr>
          <a:xfrm>
            <a:off x="498600" y="896040"/>
            <a:ext cx="11138400" cy="54226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Scoping (tak, ciąg dalszy!)</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należy wyszukać i prześledzić wszystkie zdarzenia logowania (udane i nieudane) dla kont użytkowników dotkniętych incydentem, z okresu dookoła incydentu (np. zaczynając od kilku dni przed, kończąc na czasie teraźniejszym)</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pozwoli to na:</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rozpoznanie prób posłużenia się skompromitowanymi poświadczeniami po wymuszeniu ich zmiany (a wraz z tym odkrycie nowych adresów IP należących do atakującego!)</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ustalenie, jakimi adresami IP użytkownicy posługiwali się na co dzień, zanim doszło do incydentu</a:t>
            </a:r>
            <a:endParaRPr b="0" lang="en-US" sz="2500" spc="-1" strike="noStrike">
              <a:latin typeface="Arial"/>
            </a:endParaRPr>
          </a:p>
          <a:p>
            <a:pPr lvl="3" marL="1657440" indent="-285840">
              <a:lnSpc>
                <a:spcPct val="100000"/>
              </a:lnSpc>
              <a:buClr>
                <a:srgbClr val="000000"/>
              </a:buClr>
              <a:buFont typeface="Arial"/>
              <a:buChar char="•"/>
            </a:pPr>
            <a:r>
              <a:rPr b="0" lang="en-US" sz="2500" spc="-1" strike="noStrike">
                <a:solidFill>
                  <a:srgbClr val="000000"/>
                </a:solidFill>
                <a:latin typeface="Calibri"/>
                <a:ea typeface="DejaVu Sans"/>
              </a:rPr>
              <a:t>to pozwala na rozpoznanie udanych logowań z pomocą skompromitowanych poświadczeń - rozpoznanie udanego ataku (</a:t>
            </a:r>
            <a:r>
              <a:rPr b="0" lang="pl-PL" sz="2500" spc="-1" strike="noStrike">
                <a:solidFill>
                  <a:srgbClr val="000000"/>
                </a:solidFill>
                <a:latin typeface="Calibri"/>
                <a:ea typeface="DejaVu Sans"/>
              </a:rPr>
              <a:t>gdyż </a:t>
            </a:r>
            <a:r>
              <a:rPr b="0" lang="en-US" sz="2500" spc="-1" strike="noStrike">
                <a:solidFill>
                  <a:srgbClr val="000000"/>
                </a:solidFill>
                <a:latin typeface="Calibri"/>
                <a:ea typeface="DejaVu Sans"/>
              </a:rPr>
              <a:t>źródłowy adres IP/system/przeglądarka/klient będzie się różnił)</a:t>
            </a:r>
            <a:endParaRPr b="0" lang="en-US" sz="2500" spc="-1" strike="noStrike">
              <a:latin typeface="Arial"/>
            </a:endParaRPr>
          </a:p>
          <a:p>
            <a:pPr>
              <a:lnSpc>
                <a:spcPct val="100000"/>
              </a:lnSpc>
              <a:buNone/>
            </a:pP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object 4"/>
          <p:cNvSpPr/>
          <p:nvPr/>
        </p:nvSpPr>
        <p:spPr>
          <a:xfrm>
            <a:off x="103680" y="132120"/>
            <a:ext cx="1208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#2 - nieznany malware &amp; TOR</a:t>
            </a:r>
            <a:endParaRPr b="0" lang="en-US" sz="4180" spc="-1" strike="noStrike">
              <a:latin typeface="Arial"/>
            </a:endParaRPr>
          </a:p>
        </p:txBody>
      </p:sp>
      <p:sp>
        <p:nvSpPr>
          <p:cNvPr id="124" name="TextBox 2"/>
          <p:cNvSpPr/>
          <p:nvPr/>
        </p:nvSpPr>
        <p:spPr>
          <a:xfrm>
            <a:off x="256680" y="774720"/>
            <a:ext cx="11677680" cy="61228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Dnia 16.08.2020 system EDR raportuje, że computer </a:t>
            </a:r>
            <a:r>
              <a:rPr b="0" i="1" lang="en-US" sz="2200" spc="-1" strike="noStrike">
                <a:solidFill>
                  <a:srgbClr val="000000"/>
                </a:solidFill>
                <a:latin typeface="Calibri"/>
                <a:ea typeface="DejaVu Sans"/>
              </a:rPr>
              <a:t>MARCIN-PC</a:t>
            </a:r>
            <a:r>
              <a:rPr b="0" lang="en-US" sz="2200" spc="-1" strike="noStrike">
                <a:solidFill>
                  <a:srgbClr val="000000"/>
                </a:solidFill>
                <a:latin typeface="Calibri"/>
                <a:ea typeface="DejaVu Sans"/>
              </a:rPr>
              <a:t> komunikuje się z węzłami sieci TOR </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Z pomocą live response (EDR) - zdalnie, bez wyłączania systemu i  fizycznego zabezpieczania, dokonana zostaje wstępna inspekcja systemu </a:t>
            </a:r>
            <a:r>
              <a:rPr b="0" i="1" lang="en-US" sz="2200" spc="-1" strike="noStrike">
                <a:solidFill>
                  <a:srgbClr val="000000"/>
                </a:solidFill>
                <a:latin typeface="Calibri"/>
                <a:ea typeface="DejaVu Sans"/>
              </a:rPr>
              <a:t>MARCIN-PC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Analiza listy procesów wskazuje, że za ruchem kryje się process C:\Users\Marcin\Downloads\firefox-installer.exe</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Suma kontrolna tego pliku nie jest znana w serwisie </a:t>
            </a:r>
            <a:r>
              <a:rPr b="0" lang="en-US" sz="2200" spc="-1" strike="noStrike" u="sng">
                <a:solidFill>
                  <a:srgbClr val="0563c1"/>
                </a:solidFill>
                <a:uFillTx/>
                <a:latin typeface="Calibri"/>
                <a:ea typeface="DejaVu Sans"/>
                <a:hlinkClick r:id="rId1"/>
              </a:rPr>
              <a:t>https://virustotal.com/ </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Wyszukiwanie (EDR) nie wskazuje, by suma kontrolna występowała na innym komputerze niż </a:t>
            </a:r>
            <a:r>
              <a:rPr b="0" i="1" lang="en-US" sz="2200" spc="-1" strike="noStrike">
                <a:solidFill>
                  <a:srgbClr val="000000"/>
                </a:solidFill>
                <a:latin typeface="Calibri"/>
                <a:ea typeface="DejaVu Sans"/>
              </a:rPr>
              <a:t>MARCIN-PC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Analiza SSDEEP wskazuje, że plik jest zmodyfikowaną wersją oryginalnego Windowsowego klienta sieci TOR</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Z pomocą live response wykonany zostaje network containment komputera </a:t>
            </a:r>
            <a:r>
              <a:rPr b="0" i="1" lang="en-US" sz="2200" spc="-1" strike="noStrike">
                <a:solidFill>
                  <a:srgbClr val="000000"/>
                </a:solidFill>
                <a:latin typeface="Calibri"/>
                <a:ea typeface="DejaVu Sans"/>
              </a:rPr>
              <a:t>MARCIN-PC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Data i godzina pojawienia się pliku w systemie wskazuje na </a:t>
            </a:r>
            <a:r>
              <a:rPr b="0" i="1" lang="en-US" sz="2200" spc="-1" strike="noStrike">
                <a:solidFill>
                  <a:srgbClr val="000000"/>
                </a:solidFill>
                <a:latin typeface="Calibri"/>
                <a:ea typeface="DejaVu Sans"/>
              </a:rPr>
              <a:t>16.08.2020 08:43:12</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Przejrzenie dziennika zdarzeń Windows - </a:t>
            </a:r>
            <a:r>
              <a:rPr b="0" i="1" lang="en-US" sz="2200" spc="-1" strike="noStrike">
                <a:solidFill>
                  <a:srgbClr val="000000"/>
                </a:solidFill>
                <a:latin typeface="Calibri"/>
                <a:ea typeface="DejaVu Sans"/>
              </a:rPr>
              <a:t>Security</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eventvwr.msc</a:t>
            </a:r>
            <a:r>
              <a:rPr b="0" lang="en-US" sz="2200" spc="-1" strike="noStrike">
                <a:solidFill>
                  <a:srgbClr val="000000"/>
                </a:solidFill>
                <a:latin typeface="Calibri"/>
                <a:ea typeface="DejaVu Sans"/>
              </a:rPr>
              <a:t>) z danego dnia ukazuje zdarzenie udanego logowania sieciowego (SMB) na konto Administrator z komputera </a:t>
            </a:r>
            <a:r>
              <a:rPr b="0" i="1" lang="en-US" sz="2200" spc="-1" strike="noStrike">
                <a:solidFill>
                  <a:srgbClr val="000000"/>
                </a:solidFill>
                <a:latin typeface="Calibri"/>
                <a:ea typeface="DejaVu Sans"/>
              </a:rPr>
              <a:t>IWONA-PC</a:t>
            </a:r>
            <a:r>
              <a:rPr b="0" lang="en-US" sz="2200" spc="-1" strike="noStrike">
                <a:solidFill>
                  <a:srgbClr val="000000"/>
                </a:solidFill>
                <a:latin typeface="Calibri"/>
                <a:ea typeface="DejaVu Sans"/>
              </a:rPr>
              <a:t> o godzinie 08:12:35</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Udane logowanie o </a:t>
            </a:r>
            <a:r>
              <a:rPr b="0" i="1" lang="en-US" sz="2200" spc="-1" strike="noStrike">
                <a:solidFill>
                  <a:srgbClr val="000000"/>
                </a:solidFill>
                <a:latin typeface="Calibri"/>
                <a:ea typeface="DejaVu Sans"/>
              </a:rPr>
              <a:t>08:12:35</a:t>
            </a:r>
            <a:r>
              <a:rPr b="0" lang="en-US" sz="2200" spc="-1" strike="noStrike">
                <a:solidFill>
                  <a:srgbClr val="000000"/>
                </a:solidFill>
                <a:latin typeface="Calibri"/>
                <a:ea typeface="DejaVu Sans"/>
              </a:rPr>
              <a:t> poprzedzone jest zdarzeniami kilkudziesięciu nieudanych logowań na konta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Admin </a:t>
            </a:r>
            <a:r>
              <a:rPr b="0" lang="en-US" sz="2200" spc="-1" strike="noStrike">
                <a:solidFill>
                  <a:srgbClr val="000000"/>
                </a:solidFill>
                <a:latin typeface="Calibri"/>
                <a:ea typeface="DejaVu Sans"/>
              </a:rPr>
              <a:t>oraz </a:t>
            </a:r>
            <a:r>
              <a:rPr b="0" i="1" lang="en-US" sz="2200" spc="-1" strike="noStrike">
                <a:solidFill>
                  <a:srgbClr val="000000"/>
                </a:solidFill>
                <a:latin typeface="Calibri"/>
                <a:ea typeface="DejaVu Sans"/>
              </a:rPr>
              <a:t>Iwona</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object 4"/>
          <p:cNvSpPr/>
          <p:nvPr/>
        </p:nvSpPr>
        <p:spPr>
          <a:xfrm>
            <a:off x="103680" y="132120"/>
            <a:ext cx="1208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#2 - nieznany malware &amp; TOR</a:t>
            </a:r>
            <a:endParaRPr b="0" lang="en-US" sz="4180" spc="-1" strike="noStrike">
              <a:latin typeface="Arial"/>
            </a:endParaRPr>
          </a:p>
        </p:txBody>
      </p:sp>
      <p:sp>
        <p:nvSpPr>
          <p:cNvPr id="126" name="TextBox 2"/>
          <p:cNvSpPr/>
          <p:nvPr/>
        </p:nvSpPr>
        <p:spPr>
          <a:xfrm>
            <a:off x="308520" y="774720"/>
            <a:ext cx="11677680" cy="57877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Z pomocą live response analizowany jest system </a:t>
            </a:r>
            <a:r>
              <a:rPr b="0" i="1" lang="en-US" sz="2200" spc="-1" strike="noStrike">
                <a:solidFill>
                  <a:srgbClr val="000000"/>
                </a:solidFill>
                <a:latin typeface="Calibri"/>
                <a:ea typeface="DejaVu Sans"/>
              </a:rPr>
              <a:t>IWONA-PC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Dziennik zdarzeń Windows </a:t>
            </a:r>
            <a:r>
              <a:rPr b="0" i="1" lang="en-US" sz="2200" spc="-1" strike="noStrike">
                <a:solidFill>
                  <a:srgbClr val="000000"/>
                </a:solidFill>
                <a:latin typeface="Calibri"/>
                <a:ea typeface="DejaVu Sans"/>
              </a:rPr>
              <a:t>Security </a:t>
            </a:r>
            <a:r>
              <a:rPr b="0" lang="en-US" sz="2200" spc="-1" strike="noStrike">
                <a:solidFill>
                  <a:srgbClr val="000000"/>
                </a:solidFill>
                <a:latin typeface="Calibri"/>
                <a:ea typeface="DejaVu Sans"/>
              </a:rPr>
              <a:t>zawiera udane logowanie na konto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w dniu </a:t>
            </a:r>
            <a:r>
              <a:rPr b="0" i="1" lang="en-US" sz="2200" spc="-1" strike="noStrike">
                <a:solidFill>
                  <a:srgbClr val="000000"/>
                </a:solidFill>
                <a:latin typeface="Calibri"/>
                <a:ea typeface="DejaVu Sans"/>
              </a:rPr>
              <a:t>15.08.2020</a:t>
            </a:r>
            <a:r>
              <a:rPr b="0" lang="en-US" sz="2200" spc="-1" strike="noStrike">
                <a:solidFill>
                  <a:srgbClr val="000000"/>
                </a:solidFill>
                <a:latin typeface="Calibri"/>
                <a:ea typeface="DejaVu Sans"/>
              </a:rPr>
              <a:t> o godzinie </a:t>
            </a:r>
            <a:r>
              <a:rPr b="0" i="1" lang="en-US" sz="2200" spc="-1" strike="noStrike">
                <a:solidFill>
                  <a:srgbClr val="000000"/>
                </a:solidFill>
                <a:latin typeface="Calibri"/>
                <a:ea typeface="DejaVu Sans"/>
              </a:rPr>
              <a:t>10:43:53</a:t>
            </a:r>
            <a:r>
              <a:rPr b="0" lang="en-US" sz="2200" spc="-1" strike="noStrike">
                <a:solidFill>
                  <a:srgbClr val="000000"/>
                </a:solidFill>
                <a:latin typeface="Calibri"/>
                <a:ea typeface="DejaVu Sans"/>
              </a:rPr>
              <a:t>, z komputera o nazwie </a:t>
            </a:r>
            <a:r>
              <a:rPr b="0" i="1" lang="en-US" sz="2200" spc="-1" strike="noStrike">
                <a:solidFill>
                  <a:srgbClr val="000000"/>
                </a:solidFill>
                <a:latin typeface="Calibri"/>
                <a:ea typeface="DejaVu Sans"/>
              </a:rPr>
              <a:t>DESKTOP-D6RBL3 </a:t>
            </a:r>
            <a:r>
              <a:rPr b="0" lang="en-US" sz="2200" spc="-1" strike="noStrike">
                <a:solidFill>
                  <a:srgbClr val="000000"/>
                </a:solidFill>
                <a:latin typeface="Calibri"/>
                <a:ea typeface="DejaVu Sans"/>
              </a:rPr>
              <a:t>(o adresie IP </a:t>
            </a:r>
            <a:r>
              <a:rPr b="0" i="1" lang="en-US" sz="2200" spc="-1" strike="noStrike">
                <a:solidFill>
                  <a:srgbClr val="000000"/>
                </a:solidFill>
                <a:latin typeface="Calibri"/>
                <a:ea typeface="DejaVu Sans"/>
              </a:rPr>
              <a:t>192.168.3.23</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Podobnie jak w przypadku </a:t>
            </a:r>
            <a:r>
              <a:rPr b="0" i="1" lang="en-US" sz="2200" spc="-1" strike="noStrike">
                <a:solidFill>
                  <a:srgbClr val="000000"/>
                </a:solidFill>
                <a:latin typeface="Calibri"/>
                <a:ea typeface="DejaVu Sans"/>
              </a:rPr>
              <a:t>systemu</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MARCIN-PC</a:t>
            </a:r>
            <a:r>
              <a:rPr b="0" lang="en-US" sz="2200" spc="-1" strike="noStrike">
                <a:solidFill>
                  <a:srgbClr val="000000"/>
                </a:solidFill>
                <a:latin typeface="Calibri"/>
                <a:ea typeface="DejaVu Sans"/>
              </a:rPr>
              <a:t>, zdarzenie udanego zalogowania na konto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z </a:t>
            </a:r>
            <a:r>
              <a:rPr b="0" i="1" lang="en-US" sz="2200" spc="-1" strike="noStrike">
                <a:solidFill>
                  <a:srgbClr val="000000"/>
                </a:solidFill>
                <a:latin typeface="Calibri"/>
                <a:ea typeface="DejaVu Sans"/>
              </a:rPr>
              <a:t>15.08.2020 10:43:53 </a:t>
            </a:r>
            <a:r>
              <a:rPr b="0" lang="en-US" sz="2200" spc="-1" strike="noStrike">
                <a:solidFill>
                  <a:srgbClr val="000000"/>
                </a:solidFill>
                <a:latin typeface="Calibri"/>
                <a:ea typeface="DejaVu Sans"/>
              </a:rPr>
              <a:t>poprzedzone jest wielokrotnymi nieudanymi próbami zalogowania na konta </a:t>
            </a:r>
            <a:r>
              <a:rPr b="0" i="1" lang="en-US" sz="2200" spc="-1" strike="noStrike">
                <a:solidFill>
                  <a:srgbClr val="000000"/>
                </a:solidFill>
                <a:latin typeface="Calibri"/>
                <a:ea typeface="DejaVu Sans"/>
              </a:rPr>
              <a:t>Administrator </a:t>
            </a:r>
            <a:r>
              <a:rPr b="0" lang="en-US" sz="2200" spc="-1" strike="noStrike">
                <a:solidFill>
                  <a:srgbClr val="000000"/>
                </a:solidFill>
                <a:latin typeface="Calibri"/>
                <a:ea typeface="DejaVu Sans"/>
              </a:rPr>
              <a:t>oraz </a:t>
            </a:r>
            <a:r>
              <a:rPr b="0" i="1" lang="en-US" sz="2200" spc="-1" strike="noStrike">
                <a:solidFill>
                  <a:srgbClr val="000000"/>
                </a:solidFill>
                <a:latin typeface="Calibri"/>
                <a:ea typeface="DejaVu Sans"/>
              </a:rPr>
              <a:t>Admin </a:t>
            </a:r>
            <a:r>
              <a:rPr b="0" lang="en-US" sz="2200" spc="-1" strike="noStrike">
                <a:solidFill>
                  <a:srgbClr val="000000"/>
                </a:solidFill>
                <a:latin typeface="Calibri"/>
                <a:ea typeface="DejaVu Sans"/>
              </a:rPr>
              <a:t>(pierwsze takie zdarzenie ma miejsce tego samego dnia, o godzinie </a:t>
            </a:r>
            <a:r>
              <a:rPr b="0" i="1" lang="en-US" sz="2200" spc="-1" strike="noStrike">
                <a:solidFill>
                  <a:srgbClr val="000000"/>
                </a:solidFill>
                <a:latin typeface="Calibri"/>
                <a:ea typeface="DejaVu Sans"/>
              </a:rPr>
              <a:t>09:15:22</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 systemie IWONA-PC odkryty zostaje nowy, nieznany plik (virustotal &amp; ssdeep niczego nie znajdują) w ścieżce </a:t>
            </a:r>
            <a:r>
              <a:rPr b="0" i="1" lang="en-US" sz="2200" spc="-1" strike="noStrike">
                <a:solidFill>
                  <a:srgbClr val="000000"/>
                </a:solidFill>
                <a:latin typeface="Calibri"/>
                <a:ea typeface="DejaVu Sans"/>
              </a:rPr>
              <a:t>C:\IWONA\Downloads\firefox-download.exe </a:t>
            </a:r>
            <a:r>
              <a:rPr b="0" lang="en-US" sz="2200" spc="-1" strike="noStrike">
                <a:solidFill>
                  <a:srgbClr val="000000"/>
                </a:solidFill>
                <a:latin typeface="Calibri"/>
                <a:ea typeface="DejaVu Sans"/>
              </a:rPr>
              <a:t>(proces jest aktywny i próbuuje łączyć się z </a:t>
            </a:r>
            <a:r>
              <a:rPr b="0" i="1" lang="en-US" sz="2200" spc="-1" strike="noStrike">
                <a:solidFill>
                  <a:srgbClr val="000000"/>
                </a:solidFill>
                <a:latin typeface="Calibri"/>
                <a:ea typeface="DejaVu Sans"/>
              </a:rPr>
              <a:t>103.8.32.4 </a:t>
            </a:r>
            <a:r>
              <a:rPr b="0" lang="en-US" sz="2200" spc="-1" strike="noStrike">
                <a:solidFill>
                  <a:srgbClr val="000000"/>
                </a:solidFill>
                <a:latin typeface="Calibri"/>
                <a:ea typeface="DejaVu Sans"/>
              </a:rPr>
              <a:t>na porcie 443 (https))</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Dokonany zostaje network contnainment komputera </a:t>
            </a:r>
            <a:r>
              <a:rPr b="0" i="1" lang="en-US" sz="2200" spc="-1" strike="noStrike">
                <a:solidFill>
                  <a:srgbClr val="000000"/>
                </a:solidFill>
                <a:latin typeface="Calibri"/>
                <a:ea typeface="DejaVu Sans"/>
              </a:rPr>
              <a:t>IWONA-PC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Wyszukanie adresu IP nie daje ciekawych wyników (np. virustotal), whois wskazuje na</a:t>
            </a:r>
            <a:r>
              <a:rPr b="0" i="1" lang="en-US" sz="2200" spc="-1" strike="noStrike">
                <a:solidFill>
                  <a:srgbClr val="000000"/>
                </a:solidFill>
                <a:latin typeface="Calibri"/>
                <a:ea typeface="DejaVu Sans"/>
              </a:rPr>
              <a:t> AS4134 - CHINANET-BACKBONE</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CIRT ustala, że zakres sieciowy </a:t>
            </a:r>
            <a:r>
              <a:rPr b="0" i="1" lang="en-US" sz="2200" spc="-1" strike="noStrike">
                <a:solidFill>
                  <a:srgbClr val="000000"/>
                </a:solidFill>
                <a:latin typeface="Calibri"/>
                <a:ea typeface="DejaVu Sans"/>
              </a:rPr>
              <a:t>192.168.3.0/24</a:t>
            </a:r>
            <a:r>
              <a:rPr b="0" lang="en-US" sz="2200" spc="-1" strike="noStrike">
                <a:solidFill>
                  <a:srgbClr val="000000"/>
                </a:solidFill>
                <a:latin typeface="Calibri"/>
                <a:ea typeface="DejaVu Sans"/>
              </a:rPr>
              <a:t> należy do sieci WiFi przeznaczonej dla gości (DHCP)</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Wyszukiwanie (EDR) po MD5 pliku</a:t>
            </a:r>
            <a:r>
              <a:rPr b="0" i="1" lang="en-US" sz="2200" spc="-1" strike="noStrike">
                <a:solidFill>
                  <a:srgbClr val="000000"/>
                </a:solidFill>
                <a:latin typeface="Calibri"/>
                <a:ea typeface="DejaVu Sans"/>
              </a:rPr>
              <a:t> C:\IWONA\Downloads\firefox-download.exe </a:t>
            </a:r>
            <a:r>
              <a:rPr b="0" lang="en-US" sz="2200" spc="-1" strike="noStrike">
                <a:solidFill>
                  <a:srgbClr val="000000"/>
                </a:solidFill>
                <a:latin typeface="Calibri"/>
                <a:ea typeface="DejaVu Sans"/>
              </a:rPr>
              <a:t>oraz netflow po adresie IP </a:t>
            </a:r>
            <a:r>
              <a:rPr b="0" i="1" lang="en-US" sz="2200" spc="-1" strike="noStrike">
                <a:solidFill>
                  <a:srgbClr val="000000"/>
                </a:solidFill>
                <a:latin typeface="Calibri"/>
                <a:ea typeface="DejaVu Sans"/>
              </a:rPr>
              <a:t>103.8.32.4</a:t>
            </a:r>
            <a:r>
              <a:rPr b="0" lang="en-US" sz="2200" spc="-1" strike="noStrike">
                <a:solidFill>
                  <a:srgbClr val="000000"/>
                </a:solidFill>
                <a:latin typeface="Calibri"/>
                <a:ea typeface="DejaVu Sans"/>
              </a:rPr>
              <a:t> wskazuje, że zainfekowanych jest kilkanaście innych stacji roboczych</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object 4"/>
          <p:cNvSpPr/>
          <p:nvPr/>
        </p:nvSpPr>
        <p:spPr>
          <a:xfrm>
            <a:off x="103680" y="132120"/>
            <a:ext cx="1208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Przykład #2 - nieznany malware &amp; TOR</a:t>
            </a:r>
            <a:endParaRPr b="0" lang="en-US" sz="4180" spc="-1" strike="noStrike">
              <a:latin typeface="Arial"/>
            </a:endParaRPr>
          </a:p>
        </p:txBody>
      </p:sp>
      <p:sp>
        <p:nvSpPr>
          <p:cNvPr id="128" name="TextBox 2"/>
          <p:cNvSpPr/>
          <p:nvPr/>
        </p:nvSpPr>
        <p:spPr>
          <a:xfrm>
            <a:off x="308520" y="774720"/>
            <a:ext cx="11677680" cy="57880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Wszystkie zainfekowane stacje zostają odizolowane (network containment)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Hasła wszystkich użytkowników zostają zresetowane</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Użytkownicy powiadomieni są o konieczności zmiany haseł do wszelkich innych kont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Pozostałe systemy przeszukiwane są pod kątem aktywności (np. prób logowań, jakichkolwiek połączeń - netflow) ze strony zainfekowanych systemów) - scoping</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Analiza obydwóch próbek wskazuje, że:</a:t>
            </a:r>
            <a:endParaRPr b="0" lang="en-US" sz="2200" spc="-1" strike="noStrike">
              <a:latin typeface="Arial"/>
            </a:endParaRPr>
          </a:p>
          <a:p>
            <a:pPr lvl="2" marL="648000" indent="-216000">
              <a:lnSpc>
                <a:spcPct val="100000"/>
              </a:lnSpc>
              <a:buClr>
                <a:srgbClr val="000000"/>
              </a:buClr>
              <a:buSzPct val="45000"/>
              <a:buFont typeface="Wingdings" charset="2"/>
              <a:buChar char=""/>
            </a:pPr>
            <a:r>
              <a:rPr b="0" lang="en-US" sz="2200" spc="-1" strike="noStrike">
                <a:solidFill>
                  <a:srgbClr val="000000"/>
                </a:solidFill>
                <a:latin typeface="Calibri"/>
                <a:ea typeface="DejaVu Sans"/>
              </a:rPr>
              <a:t>plik </a:t>
            </a:r>
            <a:r>
              <a:rPr b="0" i="1" lang="en-US" sz="2200" spc="-1" strike="noStrike">
                <a:solidFill>
                  <a:srgbClr val="000000"/>
                </a:solidFill>
                <a:latin typeface="Calibri"/>
                <a:ea typeface="DejaVu Sans"/>
              </a:rPr>
              <a:t>C:\Users\IWONA\Downloads\firefox-installer.exe</a:t>
            </a:r>
            <a:r>
              <a:rPr b="0" lang="en-US" sz="2200" spc="-1" strike="noStrike">
                <a:solidFill>
                  <a:srgbClr val="000000"/>
                </a:solidFill>
                <a:latin typeface="Calibri"/>
                <a:ea typeface="DejaVu Sans"/>
              </a:rPr>
              <a:t> (który znaleziono na kilkunastu innych stacjach) jest </a:t>
            </a:r>
            <a:r>
              <a:rPr b="0" i="1" lang="en-US" sz="2200" spc="-1" strike="noStrike">
                <a:solidFill>
                  <a:srgbClr val="000000"/>
                </a:solidFill>
                <a:latin typeface="Calibri"/>
                <a:ea typeface="DejaVu Sans"/>
              </a:rPr>
              <a:t>cryptominerem </a:t>
            </a:r>
            <a:r>
              <a:rPr b="0" lang="en-US" sz="2200" spc="-1" strike="noStrike">
                <a:solidFill>
                  <a:srgbClr val="000000"/>
                </a:solidFill>
                <a:latin typeface="Calibri"/>
                <a:ea typeface="DejaVu Sans"/>
              </a:rPr>
              <a:t>z dodaną funkcjonalnością prostego konia trojańskiego (RAT)</a:t>
            </a:r>
            <a:endParaRPr b="0" lang="en-US" sz="2200" spc="-1" strike="noStrike">
              <a:latin typeface="Arial"/>
            </a:endParaRPr>
          </a:p>
          <a:p>
            <a:pPr lvl="1" marL="743040" indent="-285840">
              <a:lnSpc>
                <a:spcPct val="100000"/>
              </a:lnSpc>
              <a:buClr>
                <a:srgbClr val="000000"/>
              </a:buClr>
              <a:buFont typeface="Arial"/>
              <a:buChar char="•"/>
            </a:pPr>
            <a:r>
              <a:rPr b="0" lang="en-US" sz="2200" spc="-1" strike="noStrike">
                <a:solidFill>
                  <a:srgbClr val="000000"/>
                </a:solidFill>
                <a:latin typeface="Calibri"/>
                <a:ea typeface="DejaVu Sans"/>
              </a:rPr>
              <a:t>plik </a:t>
            </a:r>
            <a:r>
              <a:rPr b="0" i="1" lang="en-US" sz="2200" spc="-1" strike="noStrike">
                <a:solidFill>
                  <a:srgbClr val="000000"/>
                </a:solidFill>
                <a:latin typeface="Calibri"/>
                <a:ea typeface="DejaVu Sans"/>
              </a:rPr>
              <a:t>C:\Users\MARCIN\Downloads\firefox-installer.exe</a:t>
            </a:r>
            <a:r>
              <a:rPr b="0" lang="en-US" sz="2200" spc="-1" strike="noStrike">
                <a:solidFill>
                  <a:srgbClr val="000000"/>
                </a:solidFill>
                <a:latin typeface="Calibri"/>
                <a:ea typeface="DejaVu Sans"/>
              </a:rPr>
              <a:t> klientem sieci TOR z dodaną funkcjonalnością prostego konia trojańskiego (RAT)</a:t>
            </a:r>
            <a:endParaRPr b="0" lang="en-US" sz="2200" spc="-1" strike="noStrike">
              <a:latin typeface="Arial"/>
            </a:endParaRPr>
          </a:p>
          <a:p>
            <a:pPr marL="457200">
              <a:lnSpc>
                <a:spcPct val="100000"/>
              </a:lnSpc>
              <a:buNone/>
            </a:pP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Źródłem ataku był komputer korzystającego z sieci dla gości partnera biznesowego - </a:t>
            </a:r>
            <a:r>
              <a:rPr b="0" i="1" lang="en-US" sz="2200" spc="-1" strike="noStrike">
                <a:solidFill>
                  <a:srgbClr val="000000"/>
                </a:solidFill>
                <a:latin typeface="Calibri"/>
                <a:ea typeface="DejaVu Sans"/>
              </a:rPr>
              <a:t>DESKTOP-D6RBL3 </a:t>
            </a:r>
            <a:r>
              <a:rPr b="0" lang="en-US" sz="2200" spc="-1" strike="noStrike">
                <a:solidFill>
                  <a:srgbClr val="000000"/>
                </a:solidFill>
                <a:latin typeface="Calibri"/>
                <a:ea typeface="DejaVu Sans"/>
              </a:rPr>
              <a:t>(</a:t>
            </a:r>
            <a:r>
              <a:rPr b="0" i="1" lang="en-US" sz="2200" spc="-1" strike="noStrike">
                <a:solidFill>
                  <a:srgbClr val="000000"/>
                </a:solidFill>
                <a:latin typeface="Calibri"/>
                <a:ea typeface="DejaVu Sans"/>
              </a:rPr>
              <a:t>192.168.3.23</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Pośrednimi przyczynami incydentu były:</a:t>
            </a:r>
            <a:endParaRPr b="0" lang="en-US" sz="2200" spc="-1" strike="noStrike">
              <a:latin typeface="Arial"/>
            </a:endParaRPr>
          </a:p>
          <a:p>
            <a:pPr lvl="1" marL="743040" indent="-285840">
              <a:lnSpc>
                <a:spcPct val="100000"/>
              </a:lnSpc>
              <a:buClr>
                <a:srgbClr val="000000"/>
              </a:buClr>
              <a:buFont typeface="Arial"/>
              <a:buChar char="•"/>
            </a:pPr>
            <a:r>
              <a:rPr b="0" lang="en-US" sz="2200" spc="-1" strike="noStrike">
                <a:solidFill>
                  <a:srgbClr val="000000"/>
                </a:solidFill>
                <a:latin typeface="Calibri"/>
                <a:ea typeface="DejaVu Sans"/>
              </a:rPr>
              <a:t>słabe hasło wbudowanego użytkownika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na wszystkich stacjach roboczych</a:t>
            </a:r>
            <a:endParaRPr b="0" lang="en-US" sz="2200" spc="-1" strike="noStrike">
              <a:latin typeface="Arial"/>
            </a:endParaRPr>
          </a:p>
          <a:p>
            <a:pPr lvl="1" marL="743040" indent="-285840">
              <a:lnSpc>
                <a:spcPct val="100000"/>
              </a:lnSpc>
              <a:buClr>
                <a:srgbClr val="000000"/>
              </a:buClr>
              <a:buFont typeface="Arial"/>
              <a:buChar char="•"/>
            </a:pPr>
            <a:r>
              <a:rPr b="0" lang="en-US" sz="2200" spc="-1" strike="noStrike">
                <a:solidFill>
                  <a:srgbClr val="000000"/>
                </a:solidFill>
                <a:latin typeface="Calibri"/>
                <a:ea typeface="DejaVu Sans"/>
              </a:rPr>
              <a:t>brak izolacji sieciowej sieci WiFi przeznaczonej dla gości od sieci używanej przez resztę pracowników</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object 4"/>
          <p:cNvSpPr/>
          <p:nvPr/>
        </p:nvSpPr>
        <p:spPr>
          <a:xfrm>
            <a:off x="1619640" y="61524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1. Preparation</a:t>
            </a:r>
            <a:endParaRPr b="0" lang="en-US" sz="4180" spc="-1" strike="noStrike">
              <a:latin typeface="Arial"/>
            </a:endParaRPr>
          </a:p>
        </p:txBody>
      </p:sp>
      <p:sp>
        <p:nvSpPr>
          <p:cNvPr id="56" name="TextBox 1"/>
          <p:cNvSpPr/>
          <p:nvPr/>
        </p:nvSpPr>
        <p:spPr>
          <a:xfrm>
            <a:off x="489600" y="1416600"/>
            <a:ext cx="11146680" cy="484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1.2 Plan reagowania/strategia</a:t>
            </a:r>
            <a:endParaRPr b="0" lang="en-US" sz="2600" spc="-1" strike="noStrike">
              <a:latin typeface="Arial"/>
            </a:endParaRPr>
          </a:p>
          <a:p>
            <a:pPr>
              <a:lnSpc>
                <a:spcPct val="100000"/>
              </a:lnSpc>
              <a:buNone/>
            </a:pP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Priorytetyzacja incydentów na podstawie ich konsekwencji (impact)</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malware na systemie należącym do dyrektora/managera/finansisty będzie mieć wyższy priorytet niż u osoby z działu komunikacji/pracownika wsparcia itd.</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serwer ma zazwyczaj wyższy priorytet niż stacja robocza</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Indywidualne instrukcje zależnie od typu incydentu</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Podział odpowiedzialności między zespołami (np. w jakich sytuacjach SOC T1 ma przekazać incydent do SOC T2, kiedy SOC T2 przekazuje do SOC T3, jakiego typu zdarzenia trafiają od razu do SOC T3)</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object 4"/>
          <p:cNvSpPr/>
          <p:nvPr/>
        </p:nvSpPr>
        <p:spPr>
          <a:xfrm>
            <a:off x="0" y="0"/>
            <a:ext cx="12286440" cy="91368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50"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pic>
        <p:nvPicPr>
          <p:cNvPr id="130" name="Picture 4" descr="Diagram&#10;&#10;Description automatically generated"/>
          <p:cNvPicPr/>
          <p:nvPr/>
        </p:nvPicPr>
        <p:blipFill>
          <a:blip r:embed="rId1"/>
          <a:stretch/>
        </p:blipFill>
        <p:spPr>
          <a:xfrm>
            <a:off x="1839240" y="1159560"/>
            <a:ext cx="8512920" cy="556416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object 4"/>
          <p:cNvSpPr/>
          <p:nvPr/>
        </p:nvSpPr>
        <p:spPr>
          <a:xfrm>
            <a:off x="0" y="0"/>
            <a:ext cx="12286440" cy="91368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50"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pic>
        <p:nvPicPr>
          <p:cNvPr id="132" name="Picture 2" descr=""/>
          <p:cNvPicPr/>
          <p:nvPr/>
        </p:nvPicPr>
        <p:blipFill>
          <a:blip r:embed="rId1"/>
          <a:stretch/>
        </p:blipFill>
        <p:spPr>
          <a:xfrm>
            <a:off x="2220840" y="990360"/>
            <a:ext cx="8484480" cy="4027680"/>
          </a:xfrm>
          <a:prstGeom prst="rect">
            <a:avLst/>
          </a:prstGeom>
          <a:ln w="0">
            <a:noFill/>
          </a:ln>
        </p:spPr>
      </p:pic>
      <p:sp>
        <p:nvSpPr>
          <p:cNvPr id="133" name="TextBox 5"/>
          <p:cNvSpPr/>
          <p:nvPr/>
        </p:nvSpPr>
        <p:spPr>
          <a:xfrm>
            <a:off x="981000" y="5324400"/>
            <a:ext cx="10276920" cy="11872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http://1.3.3.7/ prowadzi do http://10.1.10.24/ w sieci wewnętrznej</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Pod adresem http://10.1.10.24/jenkins/ znajduje się instancja aplikacji Jenkins (jenkins:jenkins09)</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Atakujący z Internetu odkrywa http://1.3.3.7/jenkins/ i zgaduje hasło</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Wykorzystuje wbudowaną funkcjonalność Groovy console do wykonania kodu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object 4"/>
          <p:cNvSpPr/>
          <p:nvPr/>
        </p:nvSpPr>
        <p:spPr>
          <a:xfrm>
            <a:off x="0" y="0"/>
            <a:ext cx="12286440" cy="91368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50"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sp>
        <p:nvSpPr>
          <p:cNvPr id="135" name="TextBox 4"/>
          <p:cNvSpPr/>
          <p:nvPr/>
        </p:nvSpPr>
        <p:spPr>
          <a:xfrm>
            <a:off x="1029960" y="5311080"/>
            <a:ext cx="10131480" cy="14616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Atakujący instaluje backdoora (reverse shell w cronie) na systemie 10.1.10.24 (backdoor łączy się z adresem 7.3.3.1)</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Z 10.1.10.24 przeprowadza rekonesans sieciowy (sprawdzenie portów 22 i 445 w zakresie 10.1.10.0/24)</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Odkrywa, że 10.1.10.101 to Windows XP podatny na EternalBlue</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Dokonuje udanej eksploitacji, włamując się do 10.1.10.101 (lateral movement)</a:t>
            </a:r>
            <a:endParaRPr b="0" lang="en-US" sz="1800" spc="-1" strike="noStrike">
              <a:latin typeface="Arial"/>
            </a:endParaRPr>
          </a:p>
        </p:txBody>
      </p:sp>
      <p:pic>
        <p:nvPicPr>
          <p:cNvPr id="136" name="" descr=""/>
          <p:cNvPicPr/>
          <p:nvPr/>
        </p:nvPicPr>
        <p:blipFill>
          <a:blip r:embed="rId1"/>
          <a:stretch/>
        </p:blipFill>
        <p:spPr>
          <a:xfrm>
            <a:off x="2193480" y="1143000"/>
            <a:ext cx="7636320" cy="390888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object 4"/>
          <p:cNvSpPr/>
          <p:nvPr/>
        </p:nvSpPr>
        <p:spPr>
          <a:xfrm>
            <a:off x="0" y="0"/>
            <a:ext cx="12286440" cy="91368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50"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sp>
        <p:nvSpPr>
          <p:cNvPr id="138" name="TextBox 4"/>
          <p:cNvSpPr/>
          <p:nvPr/>
        </p:nvSpPr>
        <p:spPr>
          <a:xfrm>
            <a:off x="1029960" y="5311080"/>
            <a:ext cx="10131480" cy="14616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W systemie 10.1.10.101 również instaluje backdoora (meterpreter) w harmonogramie zadań (task engine)</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Backdoor łączy się z adresem IP 2.1.4.2 (zatem innym, niż reverse shelll z 10.1.10.24)</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Mając maksymalne uprawnienia na 10.1.10.101 (SYSTEM), atakujący usuwa wszystkie Windows event logi (zacierając ślad włamania z 10.1.10.24) i wyłącza dalsze logowanie zdarzeń</a:t>
            </a:r>
            <a:endParaRPr b="0" lang="en-US" sz="1800" spc="-1" strike="noStrike">
              <a:latin typeface="Arial"/>
            </a:endParaRPr>
          </a:p>
        </p:txBody>
      </p:sp>
      <p:pic>
        <p:nvPicPr>
          <p:cNvPr id="139" name="" descr=""/>
          <p:cNvPicPr/>
          <p:nvPr/>
        </p:nvPicPr>
        <p:blipFill>
          <a:blip r:embed="rId1"/>
          <a:stretch/>
        </p:blipFill>
        <p:spPr>
          <a:xfrm>
            <a:off x="2203920" y="1143000"/>
            <a:ext cx="7625880" cy="390348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object 4"/>
          <p:cNvSpPr/>
          <p:nvPr/>
        </p:nvSpPr>
        <p:spPr>
          <a:xfrm>
            <a:off x="0" y="0"/>
            <a:ext cx="12286440" cy="91368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50"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sp>
        <p:nvSpPr>
          <p:cNvPr id="141" name="TextBox 4"/>
          <p:cNvSpPr/>
          <p:nvPr/>
        </p:nvSpPr>
        <p:spPr>
          <a:xfrm>
            <a:off x="673560" y="5058360"/>
            <a:ext cx="11416320" cy="17359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Od tego momentu atakujący używa systemu 10.1.10.101 kontrolowanego z adresu 2.1.4.2 (C2) do wszystkich dalszych ataków (np. dalszego rekonesansu, ataków słownikowych na hasła)</a:t>
            </a:r>
            <a:endParaRPr b="0" lang="en-US" sz="1800" spc="-1" strike="noStrike">
              <a:latin typeface="Arial"/>
            </a:endParaRPr>
          </a:p>
          <a:p>
            <a:pPr marL="285840" indent="-285840">
              <a:lnSpc>
                <a:spcPct val="100000"/>
              </a:lnSpc>
              <a:buClr>
                <a:srgbClr val="000000"/>
              </a:buClr>
              <a:buFont typeface="Arial"/>
              <a:buChar char="•"/>
            </a:pPr>
            <a:r>
              <a:rPr b="1" lang="en-US" sz="1800" spc="-1" strike="noStrike">
                <a:solidFill>
                  <a:srgbClr val="000000"/>
                </a:solidFill>
                <a:latin typeface="Calibri"/>
                <a:ea typeface="DejaVu Sans"/>
              </a:rPr>
              <a:t>W ewentualnego wykrycia ataku, zespół reagujący ma poważny problem z ustaleniem, w jaki sposób 10.1.10.101 został skompromitowany (brak logów)</a:t>
            </a:r>
            <a:endParaRPr b="0" lang="en-US" sz="1800" spc="-1" strike="noStrike">
              <a:latin typeface="Arial"/>
            </a:endParaRPr>
          </a:p>
          <a:p>
            <a:pPr marL="285840" indent="-285840">
              <a:lnSpc>
                <a:spcPct val="100000"/>
              </a:lnSpc>
              <a:buClr>
                <a:srgbClr val="000000"/>
              </a:buClr>
              <a:buFont typeface="Arial"/>
              <a:buChar char="•"/>
            </a:pPr>
            <a:r>
              <a:rPr b="1" lang="en-US" sz="1800" spc="-1" strike="noStrike">
                <a:solidFill>
                  <a:srgbClr val="000000"/>
                </a:solidFill>
                <a:latin typeface="Calibri"/>
                <a:ea typeface="DejaVu Sans"/>
              </a:rPr>
              <a:t>Analiza ruchu sieciowego pod kątem 2.1.4.2 (C2) nie prowadzi do odkrycia 10.1.10.24 </a:t>
            </a:r>
            <a:r>
              <a:rPr b="0" lang="en-US" sz="1800" spc="-1" strike="noStrike">
                <a:solidFill>
                  <a:srgbClr val="000000"/>
                </a:solidFill>
                <a:latin typeface="Calibri"/>
                <a:ea typeface="DejaVu Sans"/>
              </a:rPr>
              <a:t>(gdyż jego C2 to 7.3.3.1)</a:t>
            </a:r>
            <a:endParaRPr b="0" lang="en-US" sz="1800" spc="-1" strike="noStrike">
              <a:latin typeface="Arial"/>
            </a:endParaRPr>
          </a:p>
          <a:p>
            <a:pPr marL="285840" indent="-285840">
              <a:lnSpc>
                <a:spcPct val="100000"/>
              </a:lnSpc>
              <a:buClr>
                <a:srgbClr val="000000"/>
              </a:buClr>
              <a:buFont typeface="Arial"/>
              <a:buChar char="•"/>
            </a:pPr>
            <a:r>
              <a:rPr b="1" lang="en-US" sz="1800" spc="-1" strike="noStrike">
                <a:solidFill>
                  <a:srgbClr val="000000"/>
                </a:solidFill>
                <a:latin typeface="Calibri"/>
                <a:ea typeface="DejaVu Sans"/>
              </a:rPr>
              <a:t>Atakujący zachowuje dostęp do sieci poprzez 10.1.10.24</a:t>
            </a:r>
            <a:endParaRPr b="0" lang="en-US" sz="1800" spc="-1" strike="noStrike">
              <a:latin typeface="Arial"/>
            </a:endParaRPr>
          </a:p>
        </p:txBody>
      </p:sp>
      <p:pic>
        <p:nvPicPr>
          <p:cNvPr id="142" name="" descr=""/>
          <p:cNvPicPr/>
          <p:nvPr/>
        </p:nvPicPr>
        <p:blipFill>
          <a:blip r:embed="rId1"/>
          <a:stretch/>
        </p:blipFill>
        <p:spPr>
          <a:xfrm>
            <a:off x="2204280" y="1143360"/>
            <a:ext cx="7625880" cy="390348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62120" y="112680"/>
            <a:ext cx="10973520" cy="111528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Atrybucja</a:t>
            </a:r>
            <a:endParaRPr b="0" lang="en-US" sz="4350" spc="-1" strike="noStrike">
              <a:solidFill>
                <a:srgbClr val="000000"/>
              </a:solidFill>
              <a:latin typeface="Arial"/>
            </a:endParaRPr>
          </a:p>
        </p:txBody>
      </p:sp>
      <p:sp>
        <p:nvSpPr>
          <p:cNvPr id="144" name="TextBox 2"/>
          <p:cNvSpPr/>
          <p:nvPr/>
        </p:nvSpPr>
        <p:spPr>
          <a:xfrm>
            <a:off x="688320" y="1228680"/>
            <a:ext cx="10293480" cy="5633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Część procesu DFIR odpowiadająca za udzielenie odpowiedzi na pytanie "Kto?"</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 punktu widzenia naszej organizacji atrybucja ma sens przede wszystkim w sytuacjach, gdy możliwe jest podjęcie kroków prawnych w konsekwencji dojścia do incydentu (w sytuacjach, gdy dysponujemy bezpośrednimi niepodważalnymi dowodami elektronicznymi, mamy do czynienia z atrybucją o wysokim stopniu pewności - ang. </a:t>
            </a:r>
            <a:r>
              <a:rPr b="0" i="1" lang="en-US" sz="2600" spc="-1" strike="noStrike">
                <a:solidFill>
                  <a:srgbClr val="000000"/>
                </a:solidFill>
                <a:latin typeface="Calibri"/>
                <a:ea typeface="DejaVu Sans"/>
              </a:rPr>
              <a:t>confidence</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pozostałych przypadkach atrybucja </a:t>
            </a:r>
            <a:r>
              <a:rPr b="0" lang="pl-PL" sz="2600" spc="-1" strike="noStrike">
                <a:solidFill>
                  <a:srgbClr val="000000"/>
                </a:solidFill>
                <a:latin typeface="Calibri"/>
                <a:ea typeface="DejaVu Sans"/>
              </a:rPr>
              <a:t>jest </a:t>
            </a:r>
            <a:r>
              <a:rPr b="0" lang="en-US" sz="2600" spc="-1" strike="noStrike">
                <a:solidFill>
                  <a:srgbClr val="000000"/>
                </a:solidFill>
                <a:latin typeface="Calibri"/>
                <a:ea typeface="DejaVu Sans"/>
              </a:rPr>
              <a:t>wysuwaniem przypuszczeń z dozą prawdopodobieństwa, użytecznych na potrzeby Threat Intelligence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Atrybucją w celach badawczych i zawodowych zajmują się też organizacje świadczące usługi Incident Response/Threat Intelligence, np. </a:t>
            </a:r>
            <a:r>
              <a:rPr b="0" i="1" lang="en-US" sz="2600" spc="-1" strike="noStrike">
                <a:solidFill>
                  <a:srgbClr val="000000"/>
                </a:solidFill>
                <a:latin typeface="Calibri"/>
                <a:ea typeface="DejaVu Sans"/>
              </a:rPr>
              <a:t>Mandiant</a:t>
            </a:r>
            <a:r>
              <a:rPr b="0" lang="en-US" sz="2600" spc="-1" strike="noStrike">
                <a:solidFill>
                  <a:srgbClr val="000000"/>
                </a:solidFill>
                <a:latin typeface="Calibri"/>
                <a:ea typeface="DejaVu Sans"/>
              </a:rPr>
              <a:t>, </a:t>
            </a:r>
            <a:r>
              <a:rPr b="0" i="1" lang="en-US" sz="2600" spc="-1" strike="noStrike">
                <a:solidFill>
                  <a:srgbClr val="000000"/>
                </a:solidFill>
                <a:latin typeface="Calibri"/>
                <a:ea typeface="DejaVu Sans"/>
              </a:rPr>
              <a:t>CrowdStrike</a:t>
            </a:r>
            <a:endParaRPr b="0" lang="en-US" sz="2600" spc="-1" strike="noStrike">
              <a:latin typeface="Arial"/>
            </a:endParaRPr>
          </a:p>
          <a:p>
            <a:pPr>
              <a:lnSpc>
                <a:spcPct val="100000"/>
              </a:lnSpc>
              <a:buNone/>
            </a:pPr>
            <a:endParaRPr b="0" lang="en-US" sz="2600" spc="-1" strike="noStrike">
              <a:latin typeface="Arial"/>
            </a:endParaRPr>
          </a:p>
        </p:txBody>
      </p:sp>
      <p:pic>
        <p:nvPicPr>
          <p:cNvPr id="145" name="Picture 3" descr=""/>
          <p:cNvPicPr/>
          <p:nvPr/>
        </p:nvPicPr>
        <p:blipFill>
          <a:blip r:embed="rId1"/>
          <a:stretch/>
        </p:blipFill>
        <p:spPr>
          <a:xfrm>
            <a:off x="10759680" y="112680"/>
            <a:ext cx="1339560" cy="87084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62120" y="112680"/>
            <a:ext cx="10973520" cy="111528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Atrybucja</a:t>
            </a:r>
            <a:endParaRPr b="0" lang="en-US" sz="4350" spc="-1" strike="noStrike">
              <a:solidFill>
                <a:srgbClr val="000000"/>
              </a:solidFill>
              <a:latin typeface="Arial"/>
            </a:endParaRPr>
          </a:p>
        </p:txBody>
      </p:sp>
      <p:sp>
        <p:nvSpPr>
          <p:cNvPr id="147" name="TextBox 2"/>
          <p:cNvSpPr/>
          <p:nvPr/>
        </p:nvSpPr>
        <p:spPr>
          <a:xfrm>
            <a:off x="688320" y="1228680"/>
            <a:ext cx="10616400" cy="52380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Ustalenie tożsamości i motywów</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Poziomy: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powiązanie zdarzeń z incydentami,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powiązanie incydentow z podmiotem,</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powiązanie podmiotu z tożsamością.</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atrybucji pomagają: </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techniczne detale incydentu: unikalne IOC (Indicator Of Compromise), TTP  (Technics, Tactics, Procedures),</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wybór celów (ang. </a:t>
            </a:r>
            <a:r>
              <a:rPr b="0" i="1" lang="en-US" sz="2600" spc="-1" strike="noStrike">
                <a:solidFill>
                  <a:srgbClr val="000000"/>
                </a:solidFill>
                <a:latin typeface="Calibri"/>
                <a:ea typeface="DejaVu Sans"/>
              </a:rPr>
              <a:t>victimology</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czynniki ludzkie: strefa czasowa, używany język, styl programowania/nazewnictwa.</a:t>
            </a:r>
            <a:endParaRPr b="0" lang="en-US" sz="2600" spc="-1" strike="noStrike">
              <a:latin typeface="Arial"/>
            </a:endParaRPr>
          </a:p>
          <a:p>
            <a:pPr>
              <a:lnSpc>
                <a:spcPct val="100000"/>
              </a:lnSpc>
              <a:buNone/>
            </a:pPr>
            <a:r>
              <a:rPr b="0" lang="en-US" sz="1500" spc="-1" strike="noStrike">
                <a:solidFill>
                  <a:srgbClr val="000000"/>
                </a:solidFill>
                <a:latin typeface="Calibri"/>
                <a:ea typeface="DejaVu Sans"/>
              </a:rPr>
              <a:t>Polecany artykuł:</a:t>
            </a:r>
            <a:r>
              <a:rPr b="0" lang="en-US" sz="2600" spc="-1" strike="noStrike">
                <a:solidFill>
                  <a:srgbClr val="000000"/>
                </a:solidFill>
                <a:latin typeface="Calibri"/>
                <a:ea typeface="DejaVu Sans"/>
              </a:rPr>
              <a:t> </a:t>
            </a:r>
            <a:r>
              <a:rPr b="0" lang="en-US" sz="1500" spc="-1" strike="noStrike" u="sng">
                <a:solidFill>
                  <a:srgbClr val="0563c1"/>
                </a:solidFill>
                <a:uFillTx/>
                <a:latin typeface="Calibri"/>
                <a:ea typeface="DejaVu Sans"/>
                <a:hlinkClick r:id="rId1"/>
              </a:rPr>
              <a:t>https://counterintelligence.pl/2022/02/w-labiryncie-luster-atrybucja-w-kontekscie-threat-intelligence/</a:t>
            </a:r>
            <a:r>
              <a:rPr b="0" lang="en-US" sz="2600" spc="-1" strike="noStrike">
                <a:solidFill>
                  <a:srgbClr val="000000"/>
                </a:solidFill>
                <a:latin typeface="Calibri"/>
                <a:ea typeface="DejaVu Sans"/>
              </a:rPr>
              <a:t> </a:t>
            </a:r>
            <a:endParaRPr b="0" lang="en-US" sz="2600" spc="-1" strike="noStrike">
              <a:latin typeface="Arial"/>
            </a:endParaRPr>
          </a:p>
        </p:txBody>
      </p:sp>
      <p:pic>
        <p:nvPicPr>
          <p:cNvPr id="148" name="Picture 3" descr=""/>
          <p:cNvPicPr/>
          <p:nvPr/>
        </p:nvPicPr>
        <p:blipFill>
          <a:blip r:embed="rId2"/>
          <a:stretch/>
        </p:blipFill>
        <p:spPr>
          <a:xfrm>
            <a:off x="10759680" y="112680"/>
            <a:ext cx="1339560" cy="87084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762120" y="112680"/>
            <a:ext cx="10152000" cy="111528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Atrybucja</a:t>
            </a:r>
            <a:r>
              <a:rPr b="1" lang="pl-PL" sz="4350" spc="-1" strike="noStrike">
                <a:solidFill>
                  <a:srgbClr val="000000"/>
                </a:solidFill>
                <a:latin typeface="Consolas"/>
                <a:ea typeface="DejaVu Sans"/>
              </a:rPr>
              <a:t> – Trojan Horse Defense</a:t>
            </a:r>
            <a:endParaRPr b="0" lang="en-US" sz="4350" spc="-1" strike="noStrike">
              <a:solidFill>
                <a:srgbClr val="000000"/>
              </a:solidFill>
              <a:latin typeface="Arial"/>
            </a:endParaRPr>
          </a:p>
        </p:txBody>
      </p:sp>
      <p:sp>
        <p:nvSpPr>
          <p:cNvPr id="150" name="TextBox 2"/>
          <p:cNvSpPr/>
          <p:nvPr/>
        </p:nvSpPr>
        <p:spPr>
          <a:xfrm>
            <a:off x="688320" y="1228680"/>
            <a:ext cx="10616400" cy="46746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Sytuacja, w której oskarżony twierdzi, że został wrobiony w przestępstwo (włamanie lub posiadanie na swoim komputerze nielegalnych materiałów)</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Pierwszy znany przypadek takiej sprawy miał miejsce w UK w 2008</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Najpoważniejsza tego typu sprawa to prawdopodobnie incydent z 2018 z  indyjskimi aktywistami Rona Wilson oraz Sudhir Dhawle</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Działające na zlecenie rządu APT znane pod pseudonimem Modified Elephant umieściło na komputerze oskarżonych dokumenty świadczące o kontaktach z terrorystami planującymi zamachy na członków rządu</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Oskarżeni spędzili wiele miesięcy w więzieniu („the Bima Koregaon case”)</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pl-PL" sz="1500" spc="-1" strike="noStrike">
                <a:solidFill>
                  <a:srgbClr val="000000"/>
                </a:solidFill>
                <a:latin typeface="Calibri"/>
                <a:ea typeface="DejaVu Sans"/>
              </a:rPr>
              <a:t>Źródło</a:t>
            </a:r>
            <a:r>
              <a:rPr b="0" lang="en-US" sz="1500" spc="-1" strike="noStrike">
                <a:solidFill>
                  <a:srgbClr val="000000"/>
                </a:solidFill>
                <a:latin typeface="Calibri"/>
                <a:ea typeface="DejaVu Sans"/>
              </a:rPr>
              <a:t>: </a:t>
            </a:r>
            <a:r>
              <a:rPr b="0" lang="en-US" sz="1500" spc="-1" strike="noStrike" u="sng">
                <a:solidFill>
                  <a:srgbClr val="0563c1"/>
                </a:solidFill>
                <a:uFillTx/>
                <a:latin typeface="Calibri"/>
                <a:ea typeface="DejaVu Sans"/>
                <a:hlinkClick r:id="rId1"/>
              </a:rPr>
              <a:t>https://anchorednarratives.substack.com/p/the-trojan-did-it-defence-is-real?s=r</a:t>
            </a:r>
            <a:r>
              <a:rPr b="0" lang="pl-PL" sz="1500" spc="-1" strike="noStrike">
                <a:solidFill>
                  <a:srgbClr val="000000"/>
                </a:solidFill>
                <a:latin typeface="Calibri"/>
                <a:ea typeface="DejaVu Sans"/>
              </a:rPr>
              <a:t> </a:t>
            </a:r>
            <a:endParaRPr b="0" lang="en-US" sz="1500" spc="-1" strike="noStrike">
              <a:latin typeface="Arial"/>
            </a:endParaRPr>
          </a:p>
        </p:txBody>
      </p:sp>
      <p:pic>
        <p:nvPicPr>
          <p:cNvPr id="151" name="Picture 3" descr=""/>
          <p:cNvPicPr/>
          <p:nvPr/>
        </p:nvPicPr>
        <p:blipFill>
          <a:blip r:embed="rId2"/>
          <a:stretch/>
        </p:blipFill>
        <p:spPr>
          <a:xfrm>
            <a:off x="10759680" y="112680"/>
            <a:ext cx="1339560" cy="87084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762120" y="112680"/>
            <a:ext cx="10973520" cy="111528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HACK BACK!?</a:t>
            </a:r>
            <a:endParaRPr b="0" lang="en-US" sz="4350" spc="-1" strike="noStrike">
              <a:solidFill>
                <a:srgbClr val="000000"/>
              </a:solidFill>
              <a:latin typeface="Arial"/>
            </a:endParaRPr>
          </a:p>
        </p:txBody>
      </p:sp>
      <p:sp>
        <p:nvSpPr>
          <p:cNvPr id="153" name="TextBox 2"/>
          <p:cNvSpPr/>
          <p:nvPr/>
        </p:nvSpPr>
        <p:spPr>
          <a:xfrm>
            <a:off x="688320" y="1228680"/>
            <a:ext cx="9858960" cy="5237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Od lat podnoszony jest temat włamań odwetowych (ang. </a:t>
            </a:r>
            <a:r>
              <a:rPr b="0" i="1" lang="en-US" sz="2600" spc="-1" strike="noStrike">
                <a:solidFill>
                  <a:srgbClr val="000000"/>
                </a:solidFill>
                <a:latin typeface="Calibri"/>
                <a:ea typeface="DejaVu Sans"/>
              </a:rPr>
              <a:t>hack back</a:t>
            </a:r>
            <a:r>
              <a:rPr b="0" lang="en-US" sz="2600" spc="-1" strike="noStrike">
                <a:solidFill>
                  <a:srgbClr val="000000"/>
                </a:solidFill>
                <a:latin typeface="Calibri"/>
                <a:ea typeface="DejaVu Sans"/>
              </a:rPr>
              <a:t>), tj. działań ofensywnych zmierzających do np. zniszczenia infrastruktury używanej do ataku/infiltracji osób stojących za włamaniem</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Przeszkodami w tym podejściu są:</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prawo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niskie ROI (Return Of Investment) tego typu działań</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ostatniej fali incydentów ransomware, w których ofiarami często padają szpitale, realną możliwością wyd</a:t>
            </a:r>
            <a:r>
              <a:rPr b="0" lang="pl-PL" sz="2600" spc="-1" strike="noStrike">
                <a:solidFill>
                  <a:srgbClr val="000000"/>
                </a:solidFill>
                <a:latin typeface="Calibri"/>
                <a:ea typeface="DejaVu Sans"/>
              </a:rPr>
              <a:t>awały</a:t>
            </a:r>
            <a:r>
              <a:rPr b="0" lang="en-US" sz="2600" spc="-1" strike="noStrike">
                <a:solidFill>
                  <a:srgbClr val="000000"/>
                </a:solidFill>
                <a:latin typeface="Calibri"/>
                <a:ea typeface="DejaVu Sans"/>
              </a:rPr>
              <a:t> się operacje ofensywne ze strony wojskowej i wywiadowczej przeciwko operatorom ransomware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Częstą praktyką jest legalne przejmowanie np. domen używanych do podszywania się (za pomocą nakazów sądowych)</a:t>
            </a:r>
            <a:endParaRPr b="0" lang="en-US" sz="2600" spc="-1" strike="noStrike">
              <a:latin typeface="Arial"/>
            </a:endParaRPr>
          </a:p>
        </p:txBody>
      </p:sp>
      <p:pic>
        <p:nvPicPr>
          <p:cNvPr id="154" name="Picture 3" descr=""/>
          <p:cNvPicPr/>
          <p:nvPr/>
        </p:nvPicPr>
        <p:blipFill>
          <a:blip r:embed="rId1"/>
          <a:stretch/>
        </p:blipFill>
        <p:spPr>
          <a:xfrm>
            <a:off x="10784880" y="112680"/>
            <a:ext cx="1289520" cy="147780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5" name="object 6"/>
          <p:cNvSpPr/>
          <p:nvPr/>
        </p:nvSpPr>
        <p:spPr>
          <a:xfrm>
            <a:off x="1540440" y="3153240"/>
            <a:ext cx="9150840" cy="546480"/>
          </a:xfrm>
          <a:prstGeom prst="rect">
            <a:avLst/>
          </a:prstGeom>
          <a:solidFill>
            <a:schemeClr val="tx1">
              <a:alpha val="75000"/>
            </a:schemeClr>
          </a:solidFill>
          <a:ln w="0">
            <a:noFill/>
          </a:ln>
        </p:spPr>
        <p:style>
          <a:lnRef idx="0"/>
          <a:fillRef idx="0"/>
          <a:effectRef idx="0"/>
          <a:fontRef idx="minor"/>
        </p:style>
        <p:txBody>
          <a:bodyPr lIns="0" rIns="0" tIns="0" bIns="0" anchor="t">
            <a:spAutoFit/>
          </a:bodyPr>
          <a:p>
            <a:pPr marL="11520" algn="ctr">
              <a:lnSpc>
                <a:spcPct val="100000"/>
              </a:lnSpc>
              <a:buNone/>
            </a:pPr>
            <a:r>
              <a:rPr b="0" lang="en-US" sz="3590" spc="-1" strike="noStrike">
                <a:solidFill>
                  <a:srgbClr val="ffffff"/>
                </a:solidFill>
                <a:latin typeface="Arial"/>
                <a:ea typeface="DejaVu Sans"/>
              </a:rPr>
              <a:t>Koniec części #VI</a:t>
            </a:r>
            <a:endParaRPr b="0" lang="en-US" sz="3590" spc="-1" strike="noStrike">
              <a:latin typeface="Arial"/>
            </a:endParaRPr>
          </a:p>
        </p:txBody>
      </p:sp>
      <p:sp>
        <p:nvSpPr>
          <p:cNvPr id="156" name="object 10"/>
          <p:cNvSpPr/>
          <p:nvPr/>
        </p:nvSpPr>
        <p:spPr>
          <a:xfrm>
            <a:off x="7395480" y="3561480"/>
            <a:ext cx="26640" cy="62280"/>
          </a:xfrm>
          <a:prstGeom prst="rect">
            <a:avLst/>
          </a:prstGeom>
          <a:noFill/>
          <a:ln w="0">
            <a:noFill/>
          </a:ln>
        </p:spPr>
        <p:style>
          <a:lnRef idx="0"/>
          <a:fillRef idx="0"/>
          <a:effectRef idx="0"/>
          <a:fontRef idx="minor"/>
        </p:style>
        <p:txBody>
          <a:bodyPr lIns="0" rIns="0" tIns="0" bIns="0" anchor="t">
            <a:spAutoFit/>
          </a:bodyPr>
          <a:p>
            <a:pPr algn="ctr">
              <a:lnSpc>
                <a:spcPct val="100000"/>
              </a:lnSpc>
              <a:buNone/>
            </a:pPr>
            <a:r>
              <a:rPr b="0" lang="en-US" sz="410" spc="-38" strike="noStrike">
                <a:solidFill>
                  <a:srgbClr val="9e9c9e"/>
                </a:solidFill>
                <a:latin typeface="Times New Roman"/>
                <a:ea typeface="DejaVu Sans"/>
              </a:rPr>
              <a:t>'</a:t>
            </a:r>
            <a:endParaRPr b="0" lang="en-US" sz="41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object 4"/>
          <p:cNvSpPr/>
          <p:nvPr/>
        </p:nvSpPr>
        <p:spPr>
          <a:xfrm>
            <a:off x="1619640" y="61524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1. Preparation</a:t>
            </a:r>
            <a:endParaRPr b="0" lang="en-US" sz="4180" spc="-1" strike="noStrike">
              <a:latin typeface="Arial"/>
            </a:endParaRPr>
          </a:p>
        </p:txBody>
      </p:sp>
      <p:sp>
        <p:nvSpPr>
          <p:cNvPr id="58" name="TextBox 1"/>
          <p:cNvSpPr/>
          <p:nvPr/>
        </p:nvSpPr>
        <p:spPr>
          <a:xfrm>
            <a:off x="507960" y="1416600"/>
            <a:ext cx="11128320" cy="5238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1.3 Komunikacja</a:t>
            </a:r>
            <a:endParaRPr b="0" lang="en-US" sz="2600" spc="-1" strike="noStrike">
              <a:latin typeface="Arial"/>
            </a:endParaRPr>
          </a:p>
          <a:p>
            <a:pPr>
              <a:lnSpc>
                <a:spcPct val="100000"/>
              </a:lnSpc>
              <a:buNone/>
            </a:pP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Jasne zasady określające</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w jaki sposób,</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z kim,</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w jakich okolicznościach,</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dlaczego,</a:t>
            </a: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należy się skontaktować.</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Pozwala to skrócić czas wymagany na prawidłową reakcję </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Bardzo często w odpowiedź na incydent muszą być zaangażowane inne osoby/zespoły, np. administratorzy systemu objętego incydentem, dysponujące wiedzą/poziomem dostępu wymaganym do wykonania danych działań (np. zabezpieczenie odpowiednich plików, przywrócenie działania usługi itd.)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2000" spc="-1" strike="noStrike" u="sng">
                <a:solidFill>
                  <a:srgbClr val="000000"/>
                </a:solidFill>
                <a:uFillTx/>
                <a:latin typeface="Calibri Light"/>
                <a:ea typeface="DejaVu Sans"/>
              </a:rPr>
              <a:t>Źródła użytych grafik</a:t>
            </a:r>
            <a:endParaRPr b="0" lang="en-US" sz="2000" spc="-1" strike="noStrike">
              <a:solidFill>
                <a:srgbClr val="000000"/>
              </a:solidFill>
              <a:latin typeface="Arial"/>
            </a:endParaRPr>
          </a:p>
        </p:txBody>
      </p:sp>
      <p:sp>
        <p:nvSpPr>
          <p:cNvPr id="158" name="PlaceHolder 2"/>
          <p:cNvSpPr>
            <a:spLocks noGrp="1"/>
          </p:cNvSpPr>
          <p:nvPr>
            <p:ph/>
          </p:nvPr>
        </p:nvSpPr>
        <p:spPr>
          <a:xfrm>
            <a:off x="838080" y="134532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None/>
              <a:tabLst>
                <a:tab algn="l" pos="0"/>
              </a:tabLst>
            </a:pPr>
            <a:r>
              <a:rPr b="0" lang="pl-PL" sz="1100" spc="-1" strike="noStrike">
                <a:solidFill>
                  <a:srgbClr val="000000"/>
                </a:solidFill>
                <a:latin typeface="Calibri"/>
                <a:ea typeface="DejaVu Sans"/>
              </a:rPr>
              <a:t>https://media.newyorker.com/photos/5ae2197ab231f616c3248add/master/w_2560%2Cc_limit/180507_r31991web.jpg</a:t>
            </a:r>
            <a:endParaRPr b="0" lang="en-US" sz="1100" spc="-1" strike="noStrike">
              <a:solidFill>
                <a:srgbClr val="000000"/>
              </a:solidFill>
              <a:latin typeface="Arial"/>
            </a:endParaRPr>
          </a:p>
          <a:p>
            <a:pPr marL="228600" indent="-228600">
              <a:lnSpc>
                <a:spcPct val="90000"/>
              </a:lnSpc>
              <a:spcBef>
                <a:spcPts val="1001"/>
              </a:spcBef>
              <a:buNone/>
              <a:tabLst>
                <a:tab algn="l" pos="0"/>
              </a:tabLst>
            </a:pPr>
            <a:endParaRPr b="0" lang="en-US" sz="1100" spc="-1" strike="noStrike">
              <a:solidFill>
                <a:srgbClr val="000000"/>
              </a:solidFill>
              <a:latin typeface="Arial"/>
            </a:endParaRPr>
          </a:p>
          <a:p>
            <a:pPr marL="228600" indent="-228600">
              <a:lnSpc>
                <a:spcPct val="90000"/>
              </a:lnSpc>
              <a:spcBef>
                <a:spcPts val="1001"/>
              </a:spcBef>
              <a:buNone/>
              <a:tabLst>
                <a:tab algn="l" pos="0"/>
              </a:tabLst>
            </a:pPr>
            <a:endParaRPr b="0" lang="en-US" sz="1100" spc="-1" strike="noStrike">
              <a:solidFill>
                <a:srgbClr val="000000"/>
              </a:solidFill>
              <a:latin typeface="Arial"/>
            </a:endParaRPr>
          </a:p>
          <a:p>
            <a:pPr marL="228600" indent="-228600">
              <a:lnSpc>
                <a:spcPct val="90000"/>
              </a:lnSpc>
              <a:spcBef>
                <a:spcPts val="1001"/>
              </a:spcBef>
              <a:buNone/>
              <a:tabLst>
                <a:tab algn="l" pos="0"/>
              </a:tabLst>
            </a:pP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object 4"/>
          <p:cNvSpPr/>
          <p:nvPr/>
        </p:nvSpPr>
        <p:spPr>
          <a:xfrm>
            <a:off x="1619640" y="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1. Preparation</a:t>
            </a:r>
            <a:endParaRPr b="0" lang="en-US" sz="4180" spc="-1" strike="noStrike">
              <a:latin typeface="Arial"/>
            </a:endParaRPr>
          </a:p>
        </p:txBody>
      </p:sp>
      <p:sp>
        <p:nvSpPr>
          <p:cNvPr id="60" name="TextBox 1"/>
          <p:cNvSpPr/>
          <p:nvPr/>
        </p:nvSpPr>
        <p:spPr>
          <a:xfrm>
            <a:off x="526320" y="782280"/>
            <a:ext cx="11239920" cy="5574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1.4 Dokumentacja</a:t>
            </a:r>
            <a:endParaRPr b="0" lang="en-US" sz="2600" spc="-1" strike="noStrike">
              <a:latin typeface="Arial"/>
            </a:endParaRPr>
          </a:p>
          <a:p>
            <a:pPr>
              <a:lnSpc>
                <a:spcPct val="100000"/>
              </a:lnSpc>
              <a:buNone/>
            </a:pPr>
            <a:endParaRPr b="0" lang="en-US" sz="2600" spc="-1" strike="noStrike">
              <a:latin typeface="Arial"/>
            </a:endParaRPr>
          </a:p>
          <a:p>
            <a:pPr marL="343080" indent="-343080">
              <a:lnSpc>
                <a:spcPct val="100000"/>
              </a:lnSpc>
              <a:buClr>
                <a:srgbClr val="000000"/>
              </a:buClr>
              <a:buFont typeface="Arial"/>
              <a:buChar char="•"/>
            </a:pPr>
            <a:r>
              <a:rPr b="0" lang="en-US" sz="2200" spc="-1" strike="noStrike">
                <a:solidFill>
                  <a:srgbClr val="000000"/>
                </a:solidFill>
                <a:latin typeface="Calibri"/>
                <a:ea typeface="DejaVu Sans"/>
              </a:rPr>
              <a:t>Dokumentacja powinna udzielić odpowiedzi na pytania dotyczące odpowiedzi na incydent: kto, co, kiedy, gdzie, dlaczego i w jaki sposób (</a:t>
            </a:r>
            <a:r>
              <a:rPr b="1" lang="en-US" sz="2200" spc="-1" strike="noStrike">
                <a:solidFill>
                  <a:srgbClr val="000000"/>
                </a:solidFill>
                <a:latin typeface="Calibri"/>
                <a:ea typeface="DejaVu Sans"/>
              </a:rPr>
              <a:t>who, what, when, where, why, how</a:t>
            </a:r>
            <a:r>
              <a:rPr b="0" lang="en-US" sz="2200" spc="-1" strike="noStrike">
                <a:solidFill>
                  <a:srgbClr val="000000"/>
                </a:solidFill>
                <a:latin typeface="Calibri"/>
                <a:ea typeface="DejaVu Sans"/>
              </a:rPr>
              <a:t>)</a:t>
            </a:r>
            <a:endParaRPr b="0" lang="en-US" sz="2200" spc="-1" strike="noStrike">
              <a:latin typeface="Arial"/>
            </a:endParaRPr>
          </a:p>
          <a:p>
            <a:pPr marL="343080" indent="-343080">
              <a:lnSpc>
                <a:spcPct val="100000"/>
              </a:lnSpc>
              <a:buClr>
                <a:srgbClr val="000000"/>
              </a:buClr>
              <a:buFont typeface="Arial"/>
              <a:buChar char="•"/>
            </a:pPr>
            <a:r>
              <a:rPr b="0" lang="en-US" sz="2200" spc="-1" strike="noStrike">
                <a:solidFill>
                  <a:srgbClr val="000000"/>
                </a:solidFill>
                <a:latin typeface="Calibri"/>
                <a:ea typeface="DejaVu Sans"/>
              </a:rPr>
              <a:t>Dotyczy tó </a:t>
            </a:r>
            <a:r>
              <a:rPr b="1" lang="en-US" sz="2200" spc="-1" strike="noStrike">
                <a:solidFill>
                  <a:srgbClr val="000000"/>
                </a:solidFill>
                <a:latin typeface="Calibri"/>
                <a:ea typeface="DejaVu Sans"/>
              </a:rPr>
              <a:t>zarówno czynności przeprowadzonych w odpowiedzi na incydent</a:t>
            </a:r>
            <a:endParaRPr b="0" lang="en-US" sz="2200" spc="-1" strike="noStrike">
              <a:latin typeface="Arial"/>
            </a:endParaRPr>
          </a:p>
          <a:p>
            <a:pPr marL="343080" indent="-343080">
              <a:lnSpc>
                <a:spcPct val="100000"/>
              </a:lnSpc>
              <a:buClr>
                <a:srgbClr val="000000"/>
              </a:buClr>
              <a:buFont typeface="Arial"/>
              <a:buChar char="•"/>
            </a:pPr>
            <a:r>
              <a:rPr b="1" lang="en-US" sz="2200" spc="-1" strike="noStrike">
                <a:solidFill>
                  <a:srgbClr val="000000"/>
                </a:solidFill>
                <a:latin typeface="Calibri"/>
                <a:ea typeface="DejaVu Sans"/>
              </a:rPr>
              <a:t>Jak i przebiegu samego incydentu</a:t>
            </a:r>
            <a:r>
              <a:rPr b="0" lang="en-US" sz="2200" spc="-1" strike="noStrike">
                <a:solidFill>
                  <a:srgbClr val="000000"/>
                </a:solidFill>
                <a:latin typeface="Calibri"/>
                <a:ea typeface="DejaVu Sans"/>
              </a:rPr>
              <a:t> (to drugie ostatecznie wyjaśnia się dopiero w kroku 6, po zakończeniu analizy (forensics))</a:t>
            </a:r>
            <a:endParaRPr b="0" lang="en-US" sz="2200" spc="-1" strike="noStrike">
              <a:latin typeface="Arial"/>
            </a:endParaRPr>
          </a:p>
          <a:p>
            <a:pPr marL="343080" indent="-343080">
              <a:lnSpc>
                <a:spcPct val="100000"/>
              </a:lnSpc>
              <a:buClr>
                <a:srgbClr val="000000"/>
              </a:buClr>
              <a:buFont typeface="Arial"/>
              <a:buChar char="•"/>
            </a:pPr>
            <a:r>
              <a:rPr b="0" lang="en-US" sz="2200" spc="-1" strike="noStrike">
                <a:solidFill>
                  <a:srgbClr val="000000"/>
                </a:solidFill>
                <a:latin typeface="Calibri"/>
                <a:ea typeface="DejaVu Sans"/>
              </a:rPr>
              <a:t>Najważniejsze powody dokumentowania incydentów i przebiegu reagowania na nie:</a:t>
            </a:r>
            <a:endParaRPr b="0" lang="en-US" sz="2200" spc="-1" strike="noStrike">
              <a:latin typeface="Arial"/>
            </a:endParaRPr>
          </a:p>
          <a:p>
            <a:pPr lvl="1" marL="800280" indent="-343080">
              <a:lnSpc>
                <a:spcPct val="100000"/>
              </a:lnSpc>
              <a:buClr>
                <a:srgbClr val="000000"/>
              </a:buClr>
              <a:buFont typeface="Arial"/>
              <a:buChar char="•"/>
            </a:pPr>
            <a:r>
              <a:rPr b="0" lang="en-US" sz="2200" spc="-1" strike="noStrike">
                <a:solidFill>
                  <a:srgbClr val="000000"/>
                </a:solidFill>
                <a:latin typeface="Calibri"/>
                <a:ea typeface="DejaVu Sans"/>
              </a:rPr>
              <a:t>możliwość wykorzystania zebranych dokumentów i zabezpieczonych danych jako dowodów, w sytuacji zaangażowania organów ścigania</a:t>
            </a:r>
            <a:endParaRPr b="0" lang="en-US" sz="2200" spc="-1" strike="noStrike">
              <a:latin typeface="Arial"/>
            </a:endParaRPr>
          </a:p>
          <a:p>
            <a:pPr lvl="1" marL="800280" indent="-343080">
              <a:lnSpc>
                <a:spcPct val="100000"/>
              </a:lnSpc>
              <a:buClr>
                <a:srgbClr val="000000"/>
              </a:buClr>
              <a:buFont typeface="Arial"/>
              <a:buChar char="•"/>
            </a:pPr>
            <a:r>
              <a:rPr b="0" lang="en-US" sz="2200" spc="-1" strike="noStrike">
                <a:solidFill>
                  <a:srgbClr val="000000"/>
                </a:solidFill>
                <a:latin typeface="Calibri"/>
                <a:ea typeface="DejaVu Sans"/>
              </a:rPr>
              <a:t>zachowanie informacji na potrzeby poprawy bezpieczeństwa:</a:t>
            </a:r>
            <a:endParaRPr b="0" lang="en-US" sz="2200" spc="-1" strike="noStrike">
              <a:latin typeface="Arial"/>
            </a:endParaRPr>
          </a:p>
          <a:p>
            <a:pPr lvl="2" marL="1257480" indent="-343080">
              <a:lnSpc>
                <a:spcPct val="100000"/>
              </a:lnSpc>
              <a:buClr>
                <a:srgbClr val="000000"/>
              </a:buClr>
              <a:buFont typeface="Arial"/>
              <a:buChar char="•"/>
            </a:pPr>
            <a:r>
              <a:rPr b="0" lang="en-US" sz="2200" spc="-1" strike="noStrike">
                <a:solidFill>
                  <a:srgbClr val="000000"/>
                </a:solidFill>
                <a:latin typeface="Calibri"/>
                <a:ea typeface="DejaVu Sans"/>
              </a:rPr>
              <a:t>zachowanie IOC (na potrzeby kolejnych etapów)</a:t>
            </a:r>
            <a:endParaRPr b="0" lang="en-US" sz="2200" spc="-1" strike="noStrike">
              <a:latin typeface="Arial"/>
            </a:endParaRPr>
          </a:p>
          <a:p>
            <a:pPr lvl="2" marL="1257480" indent="-343080">
              <a:lnSpc>
                <a:spcPct val="100000"/>
              </a:lnSpc>
              <a:buClr>
                <a:srgbClr val="000000"/>
              </a:buClr>
              <a:buFont typeface="Arial"/>
              <a:buChar char="•"/>
            </a:pPr>
            <a:r>
              <a:rPr b="0" lang="en-US" sz="2200" spc="-1" strike="noStrike">
                <a:solidFill>
                  <a:srgbClr val="000000"/>
                </a:solidFill>
                <a:latin typeface="Calibri"/>
                <a:ea typeface="DejaVu Sans"/>
              </a:rPr>
              <a:t>identyfikacja problemów bezpieczeństwa, które należy zaadresować, by uniknąć podobnych incydentów w przyszłości lub przynajmniej zminimalizować prawdopodobieństwo ich wystąpienia/impact i usprawnić przyszłe przypadki reagowania na nie</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object 4"/>
          <p:cNvSpPr/>
          <p:nvPr/>
        </p:nvSpPr>
        <p:spPr>
          <a:xfrm>
            <a:off x="1619640" y="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1. Preparation</a:t>
            </a:r>
            <a:endParaRPr b="0" lang="en-US" sz="4180" spc="-1" strike="noStrike">
              <a:latin typeface="Arial"/>
            </a:endParaRPr>
          </a:p>
        </p:txBody>
      </p:sp>
      <p:sp>
        <p:nvSpPr>
          <p:cNvPr id="62" name="TextBox 1"/>
          <p:cNvSpPr/>
          <p:nvPr/>
        </p:nvSpPr>
        <p:spPr>
          <a:xfrm>
            <a:off x="531360" y="782280"/>
            <a:ext cx="11128320" cy="5238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1.5 Zespół</a:t>
            </a:r>
            <a:r>
              <a:rPr b="0" lang="en-US" sz="2600" spc="-1" strike="noStrike">
                <a:solidFill>
                  <a:srgbClr val="000000"/>
                </a:solidFill>
                <a:latin typeface="Calibri"/>
                <a:ea typeface="DejaVu Sans"/>
              </a:rPr>
              <a:t>, czyli CIRT (Computer Incident Response Team)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Dobrze, by zespół składał się z osób o różnorodnych specjalnościach (dzięki czemu dobrze się uzupełnia), szczególnie ważna jest obecność osób o zdolnościach programistycznych, administracyjnych i ofensywnych.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Pożądane cechy osobowościowe to między innymi: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ciekawość,</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przykładanie uwagi do detail,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potrzeba różnorodności,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umiejętność pracy z ludźmi,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odporność na stress,</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fanatyczna wola wygrywania.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object 4"/>
          <p:cNvSpPr/>
          <p:nvPr/>
        </p:nvSpPr>
        <p:spPr>
          <a:xfrm>
            <a:off x="1648080" y="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1. Preparation</a:t>
            </a:r>
            <a:endParaRPr b="0" lang="en-US" sz="4180" spc="-1" strike="noStrike">
              <a:latin typeface="Arial"/>
            </a:endParaRPr>
          </a:p>
        </p:txBody>
      </p:sp>
      <p:sp>
        <p:nvSpPr>
          <p:cNvPr id="64" name="TextBox 1"/>
          <p:cNvSpPr/>
          <p:nvPr/>
        </p:nvSpPr>
        <p:spPr>
          <a:xfrm>
            <a:off x="531360" y="816480"/>
            <a:ext cx="11128320" cy="3654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1.5 Zespół</a:t>
            </a:r>
            <a:r>
              <a:rPr b="0" lang="en-US" sz="2600" spc="-1" strike="noStrike">
                <a:solidFill>
                  <a:srgbClr val="000000"/>
                </a:solidFill>
                <a:latin typeface="Calibri"/>
                <a:ea typeface="DejaVu Sans"/>
              </a:rPr>
              <a:t>, czyli CIRT (Computer Incident Response Team)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Ważne jest, by zespół był samo świadomy jako zespół, tj. by każdy członek zespołu:</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wiedział w czym specjalizują się pozostali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miał kontakt z pozostałymi (numer telefonu itd.)</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dysponował kalendarzem zespołu (kto ma dyżur, kto jest na urlopie itd.)</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object 4"/>
          <p:cNvSpPr/>
          <p:nvPr/>
        </p:nvSpPr>
        <p:spPr>
          <a:xfrm>
            <a:off x="1657800" y="100800"/>
            <a:ext cx="77677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50" strike="noStrike">
                <a:solidFill>
                  <a:srgbClr val="000000"/>
                </a:solidFill>
                <a:latin typeface="Consolas"/>
                <a:ea typeface="DejaVu Sans"/>
              </a:rPr>
              <a:t>1. Preparation</a:t>
            </a:r>
            <a:endParaRPr b="0" lang="en-US" sz="4180" spc="-1" strike="noStrike">
              <a:latin typeface="Arial"/>
            </a:endParaRPr>
          </a:p>
        </p:txBody>
      </p:sp>
      <p:sp>
        <p:nvSpPr>
          <p:cNvPr id="66" name="TextBox 1"/>
          <p:cNvSpPr/>
          <p:nvPr/>
        </p:nvSpPr>
        <p:spPr>
          <a:xfrm>
            <a:off x="531360" y="743400"/>
            <a:ext cx="11128320" cy="2862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1.6 Kontrola dostępu</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Upewnienie się, że CIRT dysponuje koniecznym poziomem dostępu wymaganym do reagowania na incydenty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dużych organizacjach ten element może stanowić bardzo duże wyzwanie z punktu widzenia organizacyjnego i zasobowego</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5529</TotalTime>
  <Application>LibreOffice/7.3.0.3$Windows_X86_64 LibreOffice_project/0f246aa12d0eee4a0f7adcefbf7c878fc2238db3</Application>
  <AppVersion>15.0000</AppVersion>
  <Words>4029</Words>
  <Paragraphs>350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2020-02-01T16:36:23Z</dcterms:created>
  <dc:creator>Julian Horoszkiewicz</dc:creator>
  <dc:description/>
  <dc:language>en-US</dc:language>
  <cp:lastModifiedBy/>
  <dcterms:modified xsi:type="dcterms:W3CDTF">2023-05-28T16:04:35Z</dcterms:modified>
  <cp:revision>626</cp:revision>
  <dc:subject/>
  <dc:title>Wykrywanie i reagowanie na incydenty bezpieczeństwa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50</vt:i4>
  </property>
</Properties>
</file>