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9EDD79-1ECC-4479-9DE4-16D5C3DB33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7D5924-F651-49AC-900D-87E3D0814D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C8E318-9D02-4454-B52E-6872DCBB1A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BF4D3B-272B-44AB-87C6-DC640F2302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0E7133-4C59-4305-A5E0-21AB48DF53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1CFB11-3827-438E-97E7-7CFC24CABA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D51BCC-544D-4A54-992E-82A62BB40A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FABAC7-E4EE-45E6-9D41-75850761C6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721D6C-6C6B-406A-B954-4F87CA9AA7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DE8990-C221-441A-AB6E-D1A181A0CF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786131-C6D2-4F9B-B37A-93A209BAD4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E5089C-65EF-4E2C-A988-2DE3F7E1BA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010437-553A-491B-A2F2-17A76BC0792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ewilded" TargetMode="External"/><Relationship Id="rId2" Type="http://schemas.openxmlformats.org/officeDocument/2006/relationships/hyperlink" Target="https://atos.net/en/lp/securitydive/category" TargetMode="External"/><Relationship Id="rId3" Type="http://schemas.openxmlformats.org/officeDocument/2006/relationships/hyperlink" Target="https://www.linkedin.com/in/julian-31337/details/honors/" TargetMode="External"/><Relationship Id="rId4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samy.pl/slipstream/" TargetMode="Externa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ewilded/DFIR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91480" y="0"/>
            <a:ext cx="9198720" cy="897120"/>
          </a:xfrm>
          <a:prstGeom prst="rect">
            <a:avLst/>
          </a:prstGeom>
          <a:solidFill>
            <a:srgbClr val="000000">
              <a:alpha val="79000"/>
            </a:srgb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" indent="-11520" algn="ctr">
              <a:lnSpc>
                <a:spcPct val="81000"/>
              </a:lnSpc>
              <a:buNone/>
              <a:tabLst>
                <a:tab algn="l" pos="0"/>
              </a:tabLst>
            </a:pPr>
            <a:r>
              <a:rPr b="0" lang="en-US" sz="3540" spc="-1" strike="noStrike">
                <a:solidFill>
                  <a:srgbClr val="ffffff"/>
                </a:solidFill>
                <a:latin typeface="Arial"/>
                <a:ea typeface="DejaVu Sans"/>
              </a:rPr>
              <a:t>Wykrywanie i reagowanie na incydenty bezpieczeństwa</a:t>
            </a:r>
            <a:endParaRPr b="0" lang="en-US" sz="3540" spc="-1" strike="noStrike">
              <a:latin typeface="Arial"/>
            </a:endParaRPr>
          </a:p>
        </p:txBody>
      </p:sp>
      <p:sp>
        <p:nvSpPr>
          <p:cNvPr id="42" name="object 6"/>
          <p:cNvSpPr/>
          <p:nvPr/>
        </p:nvSpPr>
        <p:spPr>
          <a:xfrm>
            <a:off x="1540440" y="4651200"/>
            <a:ext cx="9149760" cy="54648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Wykład #I – Infrastruktura IT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43" name="object 10"/>
          <p:cNvSpPr/>
          <p:nvPr/>
        </p:nvSpPr>
        <p:spPr>
          <a:xfrm>
            <a:off x="7395480" y="3561480"/>
            <a:ext cx="2556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15520" y="151560"/>
            <a:ext cx="7859520" cy="12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3000" spc="273" strike="noStrike">
                <a:solidFill>
                  <a:srgbClr val="000000"/>
                </a:solidFill>
                <a:latin typeface="Consolas"/>
                <a:ea typeface="DejaVu Sans"/>
              </a:rPr>
              <a:t>Rozproszenie mi</a:t>
            </a:r>
            <a:r>
              <a:rPr b="1" lang="pl-PL" sz="3000" spc="273" strike="noStrike">
                <a:solidFill>
                  <a:srgbClr val="000000"/>
                </a:solidFill>
                <a:latin typeface="Consolas"/>
                <a:ea typeface="DejaVu Sans"/>
              </a:rPr>
              <a:t>ędzy cloud i on-premise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9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10373040" y="50040"/>
            <a:ext cx="1706760" cy="113184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5" descr=""/>
          <p:cNvPicPr/>
          <p:nvPr/>
        </p:nvPicPr>
        <p:blipFill>
          <a:blip r:embed="rId2"/>
          <a:stretch/>
        </p:blipFill>
        <p:spPr>
          <a:xfrm>
            <a:off x="110880" y="50040"/>
            <a:ext cx="2006640" cy="1302840"/>
          </a:xfrm>
          <a:prstGeom prst="rect">
            <a:avLst/>
          </a:prstGeom>
          <a:ln w="0">
            <a:noFill/>
          </a:ln>
        </p:spPr>
      </p:pic>
      <p:sp>
        <p:nvSpPr>
          <p:cNvPr id="71" name="object 5"/>
          <p:cNvSpPr/>
          <p:nvPr/>
        </p:nvSpPr>
        <p:spPr>
          <a:xfrm>
            <a:off x="711000" y="1710720"/>
            <a:ext cx="11022840" cy="38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Od lat mamy do czynienia z rosnącą popularnością IaaS, SaaS i Cloud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 wyniku tego aktualnie prawie każda organizacja funkcjonuje w konfiguracji hybrydowej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Tzn. swoje zasoby (usługi, dane, infrastrukturę) ma ulokowe częściowo w chmurze, a częściowo on-premise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Duże organizacje często mają swoje zasoby rozproszone jednocześnie na: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wiele fizycznych lokalizacji on-premise (często w wielu miastach i krajach)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wielu różnych dostawców chmurowych, np.:</a:t>
            </a:r>
            <a:endParaRPr b="0" lang="en-US" sz="2270" spc="-1" strike="noStrike">
              <a:latin typeface="Arial"/>
            </a:endParaRPr>
          </a:p>
          <a:p>
            <a:pPr lvl="2" marL="1486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część serwerów w Google Cloud Platform, część w Microsoft Azure, część w Amazon</a:t>
            </a:r>
            <a:endParaRPr b="0" lang="en-US" sz="2270" spc="-1" strike="noStrike">
              <a:latin typeface="Arial"/>
            </a:endParaRPr>
          </a:p>
          <a:p>
            <a:pPr lvl="2" marL="1486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szereg innych usług w chmurze (np. Office 365)</a:t>
            </a:r>
            <a:endParaRPr b="0" lang="en-US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5400" cy="82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Sieć lokalna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3" name="TextBox 6"/>
          <p:cNvSpPr/>
          <p:nvPr/>
        </p:nvSpPr>
        <p:spPr>
          <a:xfrm>
            <a:off x="462600" y="1805400"/>
            <a:ext cx="477900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Każda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sieć lokalna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intranet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(określana również jako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wewnętrzna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tj. stosująca adresy IP z zakresu zarezerwowanego dla sieci prywatnych, tj.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10.0.0.0/8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172.16.0.0/12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192.168.0.0/16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5713200" y="1116360"/>
            <a:ext cx="4436280" cy="50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5400" cy="9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Autofit/>
          </a:bodyPr>
          <a:p>
            <a:pPr marL="44280">
              <a:lnSpc>
                <a:spcPct val="90000"/>
              </a:lnSpc>
              <a:buNone/>
            </a:pPr>
            <a:r>
              <a:rPr b="1" lang="pl-PL" sz="2900" spc="273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76" name="Picture 5" descr=""/>
          <p:cNvPicPr/>
          <p:nvPr/>
        </p:nvPicPr>
        <p:blipFill>
          <a:blip r:embed="rId1"/>
          <a:stretch/>
        </p:blipFill>
        <p:spPr>
          <a:xfrm>
            <a:off x="1428480" y="1357920"/>
            <a:ext cx="9519480" cy="4140720"/>
          </a:xfrm>
          <a:prstGeom prst="rect">
            <a:avLst/>
          </a:prstGeom>
          <a:ln w="0">
            <a:noFill/>
          </a:ln>
        </p:spPr>
      </p:pic>
      <p:sp>
        <p:nvSpPr>
          <p:cNvPr id="77" name="TextBox 6"/>
          <p:cNvSpPr/>
          <p:nvPr/>
        </p:nvSpPr>
        <p:spPr>
          <a:xfrm>
            <a:off x="374040" y="4245120"/>
            <a:ext cx="85140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192.168.0.1-255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- przykładowy zakres prywatnych (wewnętrznych) adresów IP. Te adresy nie są bezpośrednio osiągalne z Internetu i powtarzają się pomiędzy wieloma różnymi sieciami wewnętrznymi (prywatnymi).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72.12.18.101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- przykładowy publiczny adres IP. Ten adres jest osiągalny z Internetu - każdy inny komputer z dostępem do Internetu może adresować pakiety (dokonywać prób połączeń, a więc i ataków). Ten adres jest unikalny (niepowtarzalny) - żadno inne urządzenie w Internecie nie ma takiego adresu IP.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5400" cy="106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 – ruch wyjściowy (NAT)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9" name="Picture 5" descr=""/>
          <p:cNvPicPr/>
          <p:nvPr/>
        </p:nvPicPr>
        <p:blipFill>
          <a:blip r:embed="rId1"/>
          <a:stretch/>
        </p:blipFill>
        <p:spPr>
          <a:xfrm>
            <a:off x="1457640" y="1357920"/>
            <a:ext cx="9519480" cy="4140720"/>
          </a:xfrm>
          <a:prstGeom prst="rect">
            <a:avLst/>
          </a:prstGeom>
          <a:ln w="0">
            <a:noFill/>
          </a:ln>
        </p:spPr>
      </p:pic>
      <p:sp>
        <p:nvSpPr>
          <p:cNvPr id="80" name="TextBox 6"/>
          <p:cNvSpPr/>
          <p:nvPr/>
        </p:nvSpPr>
        <p:spPr>
          <a:xfrm>
            <a:off x="367560" y="4751640"/>
            <a:ext cx="85140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Komputery w sieci prywatnej (192.168.0.1-255)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mogą nawiązywać połączenia z komputeram w Internecie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(mającymi publiczny adres IP)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za pośrednictwem routera, którego publicznym adresem jest tutaj 72.12.18.101. W Internecie takie połączenia są widoczne jako pochodzące z 72.12.18.101 (adres źródłowy) – 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Network Address Translation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Wszystkie komputery za NAT-em w Internecie "wyglądają" jak jeden komputer  - 72.12.18.101.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5" descr=""/>
          <p:cNvPicPr/>
          <p:nvPr/>
        </p:nvPicPr>
        <p:blipFill>
          <a:blip r:embed="rId1"/>
          <a:stretch/>
        </p:blipFill>
        <p:spPr>
          <a:xfrm>
            <a:off x="1486800" y="609480"/>
            <a:ext cx="9519480" cy="4140720"/>
          </a:xfrm>
          <a:prstGeom prst="rect">
            <a:avLst/>
          </a:prstGeom>
          <a:ln w="0">
            <a:noFill/>
          </a:ln>
        </p:spPr>
      </p:pic>
      <p:sp>
        <p:nvSpPr>
          <p:cNvPr id="82" name="TextBox 6"/>
          <p:cNvSpPr/>
          <p:nvPr/>
        </p:nvSpPr>
        <p:spPr>
          <a:xfrm>
            <a:off x="406440" y="3620520"/>
            <a:ext cx="851400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Komputery z Internetu mogą jedynie nawiązywać połączenia z 72.12.18.101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publicznym adresem routera. Nie są w stanie bezpośrednio nawiązywać połączeń z komputerami za NAT-em (w tym przypadku adresami 192.168.0.1-255).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Pakiety pochodzące z Internetu są przez router przesyłane do danego komputera w sieci wewnętrznej tylko wtedy, gdy są odpowiedzią na nawiązane wcześniej przez ten komputer połączenie (stąd też router wie, do którego komputera wysłać dany pakiet).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Rozszerzeniem zmieniającym to zachowanie jest Destination NAT (DNAT), znany również jako port forwarding (indywidualne mapowanie zewnętrznych portów na wybrany wewnętrzny adres IP i port).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1"/>
          <p:cNvSpPr/>
          <p:nvPr/>
        </p:nvSpPr>
        <p:spPr>
          <a:xfrm>
            <a:off x="287280" y="64800"/>
            <a:ext cx="11615400" cy="10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 – ruch wejściowy (NAT)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1486800" y="609480"/>
            <a:ext cx="9519480" cy="4140720"/>
          </a:xfrm>
          <a:prstGeom prst="rect">
            <a:avLst/>
          </a:prstGeom>
          <a:ln w="0">
            <a:noFill/>
          </a:ln>
        </p:spPr>
      </p:pic>
      <p:sp>
        <p:nvSpPr>
          <p:cNvPr id="85" name="TextBox 6"/>
          <p:cNvSpPr/>
          <p:nvPr/>
        </p:nvSpPr>
        <p:spPr>
          <a:xfrm>
            <a:off x="406440" y="3620520"/>
            <a:ext cx="8514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 ten sposób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NAT pełni naturalną rolę firewalla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uniemożliwiając bezpośrednie ataki z Internetu na komputery znajdujące się za nim.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Dodatkowo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brama domyślna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), jako pośrednik,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 również możliwość kontroli połączeń wychodzących do Internetu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co pozwala na stosowanie dodatkowych mechanizmów zabezpieczających, np: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polityka firewall (blokowanie adresów IP, portów, protokołów),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monitoring całego ruchu w jednym miejscu (netflow).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/>
          <p:nvPr/>
        </p:nvSpPr>
        <p:spPr>
          <a:xfrm>
            <a:off x="287280" y="64800"/>
            <a:ext cx="11615400" cy="10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 – ruch wejściowy (NAT)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3840" y="0"/>
            <a:ext cx="10682640" cy="146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08" spc="273" strike="noStrike" baseline="-18000">
                <a:solidFill>
                  <a:srgbClr val="000000"/>
                </a:solidFill>
                <a:latin typeface="Consolas"/>
                <a:ea typeface="DejaVu Sans"/>
              </a:rPr>
              <a:t>Proxy jako scentralizowana kontrola ruchu wychodzącego</a:t>
            </a:r>
            <a:endParaRPr b="0" lang="en-US" sz="4810" spc="-1" strike="noStrike">
              <a:latin typeface="Arial"/>
            </a:endParaRPr>
          </a:p>
        </p:txBody>
      </p:sp>
      <p:pic>
        <p:nvPicPr>
          <p:cNvPr id="88" name="Picture 1" descr=""/>
          <p:cNvPicPr/>
          <p:nvPr/>
        </p:nvPicPr>
        <p:blipFill>
          <a:blip r:embed="rId1"/>
          <a:stretch/>
        </p:blipFill>
        <p:spPr>
          <a:xfrm>
            <a:off x="1670760" y="1461960"/>
            <a:ext cx="8848800" cy="358236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753840" y="5279760"/>
            <a:ext cx="11054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 organizacjach bardzo powszechnym rozwiązaniem jest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blokowanie całego ruchu wychodzącego do Internetu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wyjątkiem ruchu HTTP/HTTPS, który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dozwolony jest jedynie poprzez dedykowan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 serwer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proxy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(stacje robocze stosują odpowiednią konfigurację)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Bardzo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ułatwia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to administratorom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kontrolę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nad ruchem między siecią wewnętrzną a Internete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jednocześnie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utrudniając komunikację złośliwemu oprogramowaniu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540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Internet a sieć</a:t>
            </a:r>
            <a:r>
              <a:rPr b="1" lang="en-US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lokalna</a:t>
            </a:r>
            <a:r>
              <a:rPr b="1" lang="en-US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 - zaufanie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6"/>
          <p:cNvSpPr/>
          <p:nvPr/>
        </p:nvSpPr>
        <p:spPr>
          <a:xfrm>
            <a:off x="287280" y="918360"/>
            <a:ext cx="1093392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Bardzo ważne jest rozróżnienie kontekstu zaufania pomiędzy Internetem a siecią wewnętrzną.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Jako administratorzy: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nie mamy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żadnej kontroli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nad Internetem,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powinniśmy natomiast mieć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pełną kontrolę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nad siecią wewnętrzną.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 związku z tym do sieci wewnętrznej i zewnętrznej stosowane są zupełnie odmienne polityki: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2" name="Picture 1" descr=""/>
          <p:cNvPicPr/>
          <p:nvPr/>
        </p:nvPicPr>
        <p:blipFill>
          <a:blip r:embed="rId1"/>
          <a:stretch/>
        </p:blipFill>
        <p:spPr>
          <a:xfrm>
            <a:off x="4971600" y="3458880"/>
            <a:ext cx="6931440" cy="3482280"/>
          </a:xfrm>
          <a:prstGeom prst="rect">
            <a:avLst/>
          </a:prstGeom>
          <a:ln w="0">
            <a:noFill/>
          </a:ln>
        </p:spPr>
      </p:pic>
      <p:sp>
        <p:nvSpPr>
          <p:cNvPr id="93" name="TextBox 2"/>
          <p:cNvSpPr/>
          <p:nvPr/>
        </p:nvSpPr>
        <p:spPr>
          <a:xfrm>
            <a:off x="287280" y="2988720"/>
            <a:ext cx="4285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monitoringu,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polityk firewalli.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540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8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Internet a sieć</a:t>
            </a:r>
            <a:r>
              <a:rPr b="1" lang="en-US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lokalna</a:t>
            </a:r>
            <a:r>
              <a:rPr b="1" lang="en-US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 - zaufanie - monitoring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TextBox 6"/>
          <p:cNvSpPr/>
          <p:nvPr/>
        </p:nvSpPr>
        <p:spPr>
          <a:xfrm>
            <a:off x="287280" y="1177200"/>
            <a:ext cx="1093392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Spora część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prób nawiązywania połączeń nadchodzących z Internetu na nasz publiczny adres IP to próby ataków.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Jest to norma, na którą nie mamy wpływu ¯\_(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ツ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)_/¯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Nie musimy się tym specjalnie przejmować, dopóki: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polityka firewall oraz NAT nie wpuszcza żadnego ruchu do sieci wewnętrznej,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nie mamy żadnych usług sieciowych dostępnych na publicznym adresie IP (nie ma żadnych otwartych portów).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6" name="Picture 1" descr=""/>
          <p:cNvPicPr/>
          <p:nvPr/>
        </p:nvPicPr>
        <p:blipFill>
          <a:blip r:embed="rId1"/>
          <a:stretch/>
        </p:blipFill>
        <p:spPr>
          <a:xfrm>
            <a:off x="4971600" y="3458880"/>
            <a:ext cx="6931440" cy="3482280"/>
          </a:xfrm>
          <a:prstGeom prst="rect">
            <a:avLst/>
          </a:prstGeom>
          <a:ln w="0">
            <a:noFill/>
          </a:ln>
        </p:spPr>
      </p:pic>
      <p:sp>
        <p:nvSpPr>
          <p:cNvPr id="97" name="TextBox 4"/>
          <p:cNvSpPr/>
          <p:nvPr/>
        </p:nvSpPr>
        <p:spPr>
          <a:xfrm>
            <a:off x="396720" y="4209840"/>
            <a:ext cx="41216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Jeśli jednak zaobserwujemy jakąkolwiek podejrzaną aktywność  w sieci wewnętrznej (np. próby ataków z 192.168.0.103 na 192.168.0.1), oznacza to, że mamy w sieci intruza (192.168.0.103).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5400" cy="9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8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Internet a sieć</a:t>
            </a:r>
            <a:r>
              <a:rPr b="1" lang="en-US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pl-PL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lokalna</a:t>
            </a:r>
            <a:r>
              <a:rPr b="1" lang="en-US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 - zaufanie - Firewall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TextBox 6"/>
          <p:cNvSpPr/>
          <p:nvPr/>
        </p:nvSpPr>
        <p:spPr>
          <a:xfrm>
            <a:off x="287280" y="1177200"/>
            <a:ext cx="1093392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Zewnętrzne adresy IP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mają zazwyczaj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restrykcyjną politykę firewall dla połączeń przychodzących</a:t>
            </a: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eśli router pełni też funkcję NAT, chroni jednocześnie komputery w sieci wewnętrznej przed połączeniami z Internetu (Internet = sieć publiczna = niezaufana).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Komputery w sieci wewnętrznej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(sieć prywatna = zaufana) mają zazwyczaj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znacznie mniej restrykcyjną politykę firewall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(host-based firewall, ustawienia indywidualnie kontrolowane przez sam system operacyjny, np. Windows Firewall/iptables)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0" name="Picture 1" descr=""/>
          <p:cNvPicPr/>
          <p:nvPr/>
        </p:nvPicPr>
        <p:blipFill>
          <a:blip r:embed="rId1"/>
          <a:stretch/>
        </p:blipFill>
        <p:spPr>
          <a:xfrm>
            <a:off x="4971600" y="3458880"/>
            <a:ext cx="6931440" cy="3482280"/>
          </a:xfrm>
          <a:prstGeom prst="rect">
            <a:avLst/>
          </a:prstGeom>
          <a:ln w="0">
            <a:noFill/>
          </a:ln>
        </p:spPr>
      </p:pic>
      <p:sp>
        <p:nvSpPr>
          <p:cNvPr id="101" name="TextBox 2"/>
          <p:cNvSpPr/>
          <p:nvPr/>
        </p:nvSpPr>
        <p:spPr>
          <a:xfrm>
            <a:off x="287280" y="3657600"/>
            <a:ext cx="34660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Najczęściej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akceptują one wszystkie połączenia przychodzące, z dowolnych adresów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(np. ruch kierowany na port 445 TCP - Windows NetBIOS).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Przykładowo, 192.168.0.102 najprawdopodobniej może swobodnie połączyć się z 192.168.0.101 na port 445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5"/>
          <p:cNvSpPr/>
          <p:nvPr/>
        </p:nvSpPr>
        <p:spPr>
          <a:xfrm>
            <a:off x="914400" y="1371600"/>
            <a:ext cx="10500480" cy="41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12 lat pełnoetatowego doświadczenia w cybersecurity</a:t>
            </a:r>
            <a:endParaRPr b="0" lang="en-US" sz="2270" spc="-1" strike="noStrike">
              <a:latin typeface="Arial"/>
            </a:endParaRPr>
          </a:p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Od ponad 5 lat w Atosie (Blue Team, Red Team), wcześniej Pentest Limited, ING Services Polska</a:t>
            </a:r>
            <a:endParaRPr b="0" lang="en-US" sz="2270" spc="-1" strike="noStrike">
              <a:latin typeface="Arial"/>
            </a:endParaRPr>
          </a:p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Autor</a:t>
            </a:r>
            <a:endParaRPr b="0" lang="en-US" sz="227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narzędzi open source </a:t>
            </a:r>
            <a:r>
              <a:rPr b="0" lang="en-US" sz="227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https://github.com/ewilded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endParaRPr b="0" lang="en-US" sz="227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artykułów </a:t>
            </a: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https://hackingiscool.pl/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27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https://atos.net/en/lp/securitydive/category</a:t>
            </a:r>
            <a:endParaRPr b="0" lang="en-US" sz="2270" spc="-1" strike="noStrike">
              <a:latin typeface="Arial"/>
            </a:endParaRPr>
          </a:p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OSCP, OSWP, OSCE, OSWE</a:t>
            </a:r>
            <a:endParaRPr b="0" lang="en-US" sz="2270" spc="-1" strike="noStrike">
              <a:latin typeface="Arial"/>
            </a:endParaRPr>
          </a:p>
          <a:p>
            <a:pPr marL="23760" indent="-216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Okazjonalny poszukiwacz podatności w oprogramowaniu - ponad 20 opublikowanych nowo odkrytych podatności, zdecydowana większość zakończona rejestracją CVE - 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https://www.linkedin.com/in/julian-31337/details/honors/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endParaRPr b="0" lang="en-US" sz="2270" spc="-1" strike="noStrike"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920" y="273240"/>
            <a:ext cx="1162728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65000"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Prowadzący - mgr inż. Julian Horoszkiewicz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46" name="object 2"/>
          <p:cNvSpPr/>
          <p:nvPr/>
        </p:nvSpPr>
        <p:spPr>
          <a:xfrm>
            <a:off x="290160" y="4114800"/>
            <a:ext cx="8166600" cy="93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4280"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5400" cy="54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70000"/>
          </a:bodyPr>
          <a:p>
            <a:pPr marL="44280">
              <a:lnSpc>
                <a:spcPct val="90000"/>
              </a:lnSpc>
              <a:buNone/>
            </a:pPr>
            <a:r>
              <a:rPr b="1" lang="en-US" sz="3200" spc="273" strike="noStrike">
                <a:solidFill>
                  <a:srgbClr val="000000"/>
                </a:solidFill>
                <a:latin typeface="Consolas"/>
                <a:ea typeface="DejaVu Sans"/>
              </a:rPr>
              <a:t>Firewall - Zero Trust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287280" y="4765320"/>
            <a:ext cx="11313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Bezpieczniejszym wariantem jest tzw. Zero-Trust Network Model - model o zerowym zaufaniu.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Rectangle 2"/>
          <p:cNvSpPr/>
          <p:nvPr/>
        </p:nvSpPr>
        <p:spPr>
          <a:xfrm>
            <a:off x="287280" y="5165640"/>
            <a:ext cx="1026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Nie można zaatakować czegoś, z czym nie można wejść w interakcję.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7"/>
          <p:cNvSpPr/>
          <p:nvPr/>
        </p:nvSpPr>
        <p:spPr>
          <a:xfrm>
            <a:off x="287280" y="5904720"/>
            <a:ext cx="11313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Podejście do monitoringu pozostaje tutaj to samo - zwracamy szczególną uwagę na podejrzany ruch wewnątrz naszej sieci.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405520" y="675720"/>
            <a:ext cx="8004960" cy="402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16760" y="194040"/>
            <a:ext cx="930852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3" strike="noStrike">
                <a:solidFill>
                  <a:srgbClr val="000000"/>
                </a:solidFill>
                <a:latin typeface="Consolas"/>
                <a:ea typeface="DejaVu Sans"/>
              </a:rPr>
              <a:t>Work from home/Home office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108" name="object 5"/>
          <p:cNvSpPr/>
          <p:nvPr/>
        </p:nvSpPr>
        <p:spPr>
          <a:xfrm>
            <a:off x="716760" y="1683000"/>
            <a:ext cx="1102284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 2020 praca biurowa wykonywana z miejsca zamieszkania stała się standardem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Konsekwencj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a to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między innymi fakt, że stacje robocze pracowników organizacji pracują w prywatnych sieciach domowych pracowników, za NAT-em ich domowych routerów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restrykcyjnej polityki firewall dla ruchu wychodzącego do Internetu (wspomnianego wcześniej proxy)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restrykcyjnej polityki firewall wewnątrz sieci (standardowe podejście, jako przeciwieństwo Zero Trust)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monitoringu wewnątrz sieci domowej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monitoring ruchu wychodzącego na zewnątrz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Ochrona wewnętrznej sieci przez NAT może być naruszana (SlipStream, świeża technika opublikowana 01.11.2020: </a:t>
            </a:r>
            <a:r>
              <a:rPr b="1" lang="en-US" sz="227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https://samy.pl/slipstream/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 - kolejny argument na rzecz modelu Zero Trust  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😎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Picture 2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176120" y="129240"/>
            <a:ext cx="1406880" cy="140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11000" y="194040"/>
            <a:ext cx="10941480" cy="12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08" spc="273" strike="noStrike" baseline="-18000">
                <a:solidFill>
                  <a:srgbClr val="000000"/>
                </a:solidFill>
                <a:latin typeface="Consolas"/>
                <a:ea typeface="DejaVu Sans"/>
              </a:rPr>
              <a:t>Rozproszenie infrastruktury, mobile, BYOD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111" name="object 5"/>
          <p:cNvSpPr/>
          <p:nvPr/>
        </p:nvSpPr>
        <p:spPr>
          <a:xfrm>
            <a:off x="711000" y="1867680"/>
            <a:ext cx="11022840" cy="38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Aktualnie infrastruktura każdej organizacji jest rozproszona (i wiążą się z tym wyzwania dla bezpieczeństwa)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Urządzenia mobilne (przede wszystkim smartfony) 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są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powszechnie stosowane do pracy/celów służbowych, 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co tworzy potrzebę zaistnienia procesu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MDM (Mobile Device Management)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Używanie prywatnego sprzętu, Bring Your Own Device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Zasoby organizacji rozproszone pomiędzy wiele lokalizacji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co angażuje zespoły bezpieczeństwa na kilku frontach: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home office (laptopty, urządzenia mobilne),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cloud,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on-premises.</a:t>
            </a:r>
            <a:endParaRPr b="0" lang="en-US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6"/>
          <p:cNvSpPr/>
          <p:nvPr/>
        </p:nvSpPr>
        <p:spPr>
          <a:xfrm>
            <a:off x="1540440" y="3153240"/>
            <a:ext cx="9149760" cy="54648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Koniec części #I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113" name="object 10"/>
          <p:cNvSpPr/>
          <p:nvPr/>
        </p:nvSpPr>
        <p:spPr>
          <a:xfrm>
            <a:off x="7395480" y="3561480"/>
            <a:ext cx="2556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Źródła użytych grafik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34532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https://salientnetworks.com/wp-content/uploads/2019/06/An-Introductory-Guide-to-Understanding-Network-Infrastructure.jpg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https://encrypted-tbn0.gstatic.com/images?q=tbn%3AANd9GcTaFcGBFVf_TtTOr_B0tPQBaC0fdlUVAtSeKw&amp;usqp=CAU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https://www.guruadvisor.net/images/numero11/cloud.png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https://www.area19delegate.org/wp-content/uploads/2018/08/on-premise-iaas-paas.png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https://www.onlinecomputertips.com/images/networking/n146.jpg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https://external-content.duckduckgo.com/iu/?u=http%3A%2F%2Fsharepointmaven.com%2Fwp-content%2Fuploads%2F2016%2F06%2Fhome-icon2.png&amp;f=1&amp;nofb=1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1"/>
          <p:cNvSpPr/>
          <p:nvPr/>
        </p:nvSpPr>
        <p:spPr>
          <a:xfrm>
            <a:off x="919080" y="1462320"/>
            <a:ext cx="10500480" cy="24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3760">
              <a:lnSpc>
                <a:spcPct val="100000"/>
              </a:lnSpc>
              <a:buNone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Test w formie pisemnej, 10 pytań zamkniętych.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Progi punktowe: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9-10: bdb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8-9:   db+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6-7:   db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4-5:   dst+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2-3:   dst</a:t>
            </a:r>
            <a:endParaRPr b="0" lang="en-US" sz="2270" spc="-1" strike="noStrike">
              <a:latin typeface="Arial"/>
            </a:endParaRPr>
          </a:p>
        </p:txBody>
      </p:sp>
      <p:sp>
        <p:nvSpPr>
          <p:cNvPr id="48" name="object 3"/>
          <p:cNvSpPr/>
          <p:nvPr/>
        </p:nvSpPr>
        <p:spPr>
          <a:xfrm>
            <a:off x="865800" y="5210280"/>
            <a:ext cx="896256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5000"/>
              </a:lnSpc>
              <a:buNone/>
            </a:pPr>
            <a:r>
              <a:rPr b="0" lang="en-US" sz="26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https://github.com/ewilded/DFIR</a:t>
            </a:r>
            <a:r>
              <a:rPr b="0" lang="en-US" sz="2600" spc="-1" strike="noStrike">
                <a:solidFill>
                  <a:srgbClr val="3b52a3"/>
                </a:solidFill>
                <a:latin typeface="Arial"/>
                <a:ea typeface="DejaVu Sans"/>
              </a:rPr>
              <a:t>/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920" y="273240"/>
            <a:ext cx="816660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Zaliczenie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0" name="object 7"/>
          <p:cNvSpPr/>
          <p:nvPr/>
        </p:nvSpPr>
        <p:spPr>
          <a:xfrm>
            <a:off x="290160" y="4114800"/>
            <a:ext cx="8166600" cy="93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 fontScale="95000"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Wykład dostępny online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4"/>
          <p:cNvSpPr/>
          <p:nvPr/>
        </p:nvSpPr>
        <p:spPr>
          <a:xfrm>
            <a:off x="1619640" y="615240"/>
            <a:ext cx="7766640" cy="6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  <a:tabLst>
                <a:tab algn="l" pos="2285280"/>
              </a:tabLst>
            </a:pPr>
            <a:r>
              <a:rPr b="1" lang="en-US" sz="4180" spc="242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PLAN WYKŁADÓW</a:t>
            </a:r>
            <a:endParaRPr b="0" lang="en-US" sz="4180" spc="-1" strike="noStrike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1619640" y="1735920"/>
            <a:ext cx="9508320" cy="34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Infrastruktura IT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Wprowadzenie do bezpieczeństwa IT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III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Bezpieczeństwo ofensywne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Incydenty bezpieczeństwa i związana z nimi terminologia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Wykrywanie incydentów bezpieczeństwa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Reagowanie na incydenty bezpieczeństwa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VII   Wybrane przykłady i statystyki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VIII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Zaliczenie (test w formie pisemnej)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8840" y="362160"/>
            <a:ext cx="1095984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3" strike="noStrike">
                <a:solidFill>
                  <a:srgbClr val="000000"/>
                </a:solidFill>
                <a:latin typeface="Consolas"/>
                <a:ea typeface="DejaVu Sans"/>
              </a:rPr>
              <a:t>Podstawy infrastruktury IT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4" name="object 5"/>
          <p:cNvSpPr/>
          <p:nvPr/>
        </p:nvSpPr>
        <p:spPr>
          <a:xfrm>
            <a:off x="1118160" y="1857600"/>
            <a:ext cx="10500480" cy="31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On-premises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Hybrid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NAT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Proxy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Work from home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BYOD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MDM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Zero-trust</a:t>
            </a:r>
            <a:endParaRPr b="0" lang="en-US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88840" y="362160"/>
            <a:ext cx="896256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3" strike="noStrike">
                <a:solidFill>
                  <a:srgbClr val="000000"/>
                </a:solidFill>
                <a:latin typeface="Consolas"/>
                <a:ea typeface="DejaVu Sans"/>
              </a:rPr>
              <a:t>Infrastruktura IT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6" name="object 5"/>
          <p:cNvSpPr/>
          <p:nvPr/>
        </p:nvSpPr>
        <p:spPr>
          <a:xfrm>
            <a:off x="1020600" y="1665360"/>
            <a:ext cx="1050048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Elementy infrastruktury IT: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stacje robocze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komputery stacjonarne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laptopy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urządzenia mobilne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serwery (stacjonarne komputery stale podłączone do sieci, pracujące 24h na dobę - 7 dni w tygodniu, dedykowane dla konkretnych usług sieciowych świadczonych wielu użytkownikom)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sieć komputerowa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okablowanie, anteny i inne fizyczne elementy łączące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urządzenia sieciowe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routery, switche, access pointy, repeatery, modemy</a:t>
            </a:r>
            <a:endParaRPr b="0" lang="en-US" sz="22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70" spc="-1" strike="noStrike">
              <a:latin typeface="Arial"/>
            </a:endParaRPr>
          </a:p>
        </p:txBody>
      </p:sp>
      <p:pic>
        <p:nvPicPr>
          <p:cNvPr id="57" name="Picture 1" descr=""/>
          <p:cNvPicPr/>
          <p:nvPr/>
        </p:nvPicPr>
        <p:blipFill>
          <a:blip r:embed="rId1"/>
          <a:stretch/>
        </p:blipFill>
        <p:spPr>
          <a:xfrm>
            <a:off x="9060480" y="63000"/>
            <a:ext cx="3011040" cy="187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06440" y="362160"/>
            <a:ext cx="1178388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3" strike="noStrike">
                <a:solidFill>
                  <a:srgbClr val="000000"/>
                </a:solidFill>
                <a:latin typeface="Consolas"/>
                <a:ea typeface="DejaVu Sans"/>
              </a:rPr>
              <a:t>On-premise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9" name="object 5"/>
          <p:cNvSpPr/>
          <p:nvPr/>
        </p:nvSpPr>
        <p:spPr>
          <a:xfrm>
            <a:off x="687960" y="1978560"/>
            <a:ext cx="11022840" cy="48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Pojęcie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 premise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odnosi się przede wszystkim do infrastruktury własnej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Tj. będącej własnością naszej organizacji oraz fizycznie znajdującej się w budynkach należących do danej organizacji, np. biurze, biurowcu, data center itd.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Występują pewne odstępstwa od tej definicji, również mieszczące się w pojęciu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 premise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np.: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sam budynek - np. hala, biurowiec itd. jest  wynajmowany (zatem prawnie nie jest własnością, ale jest zgodnie z prawem oddany pod użytkowanie)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część infrastruktury on-premise może być wynajęta innej organizacji (partnerowi biznesowemu, klientowi itd.)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Duże organizacje mają wiele geograficznych lokalizacji on-premise (tzw.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sites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), np. serwerownie (data center) i biura w kilku dużych miastach/w różnych krajach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Pojęcie "on-premise" pojawiło się stosunkowo niedawno, celem odróżnienia własnej infrastruktury od infrastruktury chmurowej (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70" spc="-1" strike="noStrike">
              <a:latin typeface="Arial"/>
            </a:endParaRPr>
          </a:p>
        </p:txBody>
      </p:sp>
      <p:pic>
        <p:nvPicPr>
          <p:cNvPr id="60" name="Picture 1" descr=""/>
          <p:cNvPicPr/>
          <p:nvPr/>
        </p:nvPicPr>
        <p:blipFill>
          <a:blip r:embed="rId1"/>
          <a:stretch/>
        </p:blipFill>
        <p:spPr>
          <a:xfrm>
            <a:off x="9284400" y="0"/>
            <a:ext cx="2890080" cy="187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6440" y="362160"/>
            <a:ext cx="1178388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3" strike="noStrike">
                <a:solidFill>
                  <a:srgbClr val="000000"/>
                </a:solidFill>
                <a:latin typeface="Consolas"/>
                <a:ea typeface="DejaVu Sans"/>
              </a:rPr>
              <a:t>Cloud, IaaS, SaaS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62" name="object 5"/>
          <p:cNvSpPr/>
          <p:nvPr/>
        </p:nvSpPr>
        <p:spPr>
          <a:xfrm>
            <a:off x="687960" y="1978560"/>
            <a:ext cx="1102284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Pojęcie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jest przede wszystkim przeciwieństwem pojęcia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on-premise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Obecnie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 computing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odnosi się do ogromnego wachlarza usług IT wykonywanych na cudzej infrastrukturze (IaaS, SaaS - Infrastructure as a Service, Software as a Service)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 ich zakres wchodzą przede wszystkim: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hosting statycznej zawartości web (np. CDN)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hosting aplikacji i serwisów webowych (AWS Lambda)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przestrzeń dyskowa (np. Google Drive, AWS S3 Buckets, itd.)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email (np. Gmail)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maszyny wirtualne (VPS - Virtual Private Server)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infrastruktury/sieci wirtualne, jako zbiór zasobów (VPC - Virtual Private Cloud)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serwery dedykowane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infrastruktury wirtualne (połączenie serwerów dedykowanych i VPC)</a:t>
            </a:r>
            <a:endParaRPr b="0" lang="en-US" sz="2270" spc="-1" strike="noStrike">
              <a:latin typeface="Arial"/>
            </a:endParaRPr>
          </a:p>
        </p:txBody>
      </p:sp>
      <p:pic>
        <p:nvPicPr>
          <p:cNvPr id="63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9827640" y="80640"/>
            <a:ext cx="2251800" cy="14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31080" y="194040"/>
            <a:ext cx="793224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3" strike="noStrike">
                <a:solidFill>
                  <a:srgbClr val="000000"/>
                </a:solidFill>
                <a:latin typeface="Consolas"/>
                <a:ea typeface="DejaVu Sans"/>
              </a:rPr>
              <a:t>On-premise vs Cloud</a:t>
            </a:r>
            <a:endParaRPr b="0" lang="en-US" sz="4810" spc="-1" strike="noStrike">
              <a:latin typeface="Arial"/>
            </a:endParaRPr>
          </a:p>
        </p:txBody>
      </p:sp>
      <p:pic>
        <p:nvPicPr>
          <p:cNvPr id="65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10557000" y="0"/>
            <a:ext cx="1706760" cy="113184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5" descr=""/>
          <p:cNvPicPr/>
          <p:nvPr/>
        </p:nvPicPr>
        <p:blipFill>
          <a:blip r:embed="rId2"/>
          <a:stretch/>
        </p:blipFill>
        <p:spPr>
          <a:xfrm>
            <a:off x="110880" y="50040"/>
            <a:ext cx="2006640" cy="130284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1" descr=""/>
          <p:cNvPicPr/>
          <p:nvPr/>
        </p:nvPicPr>
        <p:blipFill>
          <a:blip r:embed="rId3"/>
          <a:stretch/>
        </p:blipFill>
        <p:spPr>
          <a:xfrm>
            <a:off x="2311200" y="1355040"/>
            <a:ext cx="8052480" cy="530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</TotalTime>
  <Application>LibreOffice/7.3.0.3$Windows_X86_64 LibreOffice_project/0f246aa12d0eee4a0f7adcefbf7c878fc2238db3</Application>
  <AppVersion>15.0000</AppVersion>
  <Words>1668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2020-02-01T16:36:23Z</dcterms:created>
  <dc:creator>Julian Horoszkiewicz</dc:creator>
  <dc:description/>
  <dc:language>en-US</dc:language>
  <cp:lastModifiedBy/>
  <dcterms:modified xsi:type="dcterms:W3CDTF">2024-04-13T10:51:46Z</dcterms:modified>
  <cp:revision>335</cp:revision>
  <dc:subject/>
  <dc:title>Wykrywanie i reagowanie na incydenty bezpieczeństwa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