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8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5BA7EB-530A-4272-AE3B-DC57DFCCBE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02D2D4-993E-4593-A99A-65FC4846BE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E03F5-170E-45F0-A633-D59B66285C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9F4650-8BF8-4578-820F-A669B62F47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2752C-1C86-45FF-A26A-493153A20B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62D2D8-890F-4815-980F-9884750C76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B76A3-93C4-4C96-89BC-19B156E163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50E97-A5EB-446F-B94F-8622B2AF02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E9636-A9EA-4C87-A570-038C99972A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308CF-E8AF-4F86-8821-D3BBC6C27E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0F653-0793-4D96-BD36-1CDEFA2A61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F43EB-6085-4C5A-AF4D-5FE17595A5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DC140-33A0-46BB-B857-495521E927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example.org/order.php?id=2" TargetMode="External"/><Relationship Id="rId2" Type="http://schemas.openxmlformats.org/officeDocument/2006/relationships/hyperlink" Target="https://example.org/order.php?id=2" TargetMode="External"/><Relationship Id="rId3" Type="http://schemas.openxmlformats.org/officeDocument/2006/relationships/hyperlink" Target="https://example.org/download?file_id=3" TargetMode="External"/><Relationship Id="rId4" Type="http://schemas.openxmlformats.org/officeDocument/2006/relationships/hyperlink" Target="https://example.org/download?file_id=4" TargetMode="External"/><Relationship Id="rId5" Type="http://schemas.openxmlformats.org/officeDocument/2006/relationships/hyperlink" Target="https://example.org/download?file_id=4" TargetMode="External"/><Relationship Id="rId6" Type="http://schemas.openxmlformats.org/officeDocument/2006/relationships/hyperlink" Target="https://example.org/download?file_id=4" TargetMode="External"/><Relationship Id="rId7" Type="http://schemas.openxmlformats.org/officeDocument/2006/relationships/hyperlink" Target="https://example.org/order.php?id=124" TargetMode="External"/><Relationship Id="rId8" Type="http://schemas.openxmlformats.org/officeDocument/2006/relationships/hyperlink" Target="https://example.org/order.php?id=124" TargetMode="External"/><Relationship Id="rId9" Type="http://schemas.openxmlformats.org/officeDocument/2006/relationships/hyperlink" Target="https://example.org/download?file_id=4" TargetMode="External"/><Relationship Id="rId10" Type="http://schemas.openxmlformats.org/officeDocument/2006/relationships/hyperlink" Target="https://example.org/download?file_id=4" TargetMode="External"/><Relationship Id="rId11" Type="http://schemas.openxmlformats.org/officeDocument/2006/relationships/hyperlink" Target="https://example.org/download?file_id=4" TargetMode="External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example.org/order.php?id=2" TargetMode="External"/><Relationship Id="rId2" Type="http://schemas.openxmlformats.org/officeDocument/2006/relationships/hyperlink" Target="https://example.org/order.php?id=2" TargetMode="External"/><Relationship Id="rId3" Type="http://schemas.openxmlformats.org/officeDocument/2006/relationships/hyperlink" Target="https://example.org/download?file_id=3" TargetMode="External"/><Relationship Id="rId4" Type="http://schemas.openxmlformats.org/officeDocument/2006/relationships/hyperlink" Target="https://example.org/download?file_id=4" TargetMode="External"/><Relationship Id="rId5" Type="http://schemas.openxmlformats.org/officeDocument/2006/relationships/hyperlink" Target="https://example.org/download?file_id=4" TargetMode="External"/><Relationship Id="rId6" Type="http://schemas.openxmlformats.org/officeDocument/2006/relationships/hyperlink" Target="https://example.org/download?file_id=4" TargetMode="External"/><Relationship Id="rId7" Type="http://schemas.openxmlformats.org/officeDocument/2006/relationships/hyperlink" Target="https://example.org/order.php?id=124" TargetMode="External"/><Relationship Id="rId8" Type="http://schemas.openxmlformats.org/officeDocument/2006/relationships/hyperlink" Target="https://example.org/order.php?id=124" TargetMode="External"/><Relationship Id="rId9" Type="http://schemas.openxmlformats.org/officeDocument/2006/relationships/hyperlink" Target="https://example.org/download?file_id=4" TargetMode="External"/><Relationship Id="rId10" Type="http://schemas.openxmlformats.org/officeDocument/2006/relationships/hyperlink" Target="https://example.org/download?file_id=4" TargetMode="External"/><Relationship Id="rId11" Type="http://schemas.openxmlformats.org/officeDocument/2006/relationships/image" Target="../media/image39.png"/><Relationship Id="rId1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hyperlink" Target="https://nvd.nist.gov/vuln-metrics/cvss/v3-calculator" TargetMode="External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hyperlink" Target="https://nvd.nist.gov/vuln-metrics/cvss/v3-calculator" TargetMode="External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cwe.mitre.org/data/definitions/367.html" TargetMode="External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we.mitre.org/data/definitions/367.html" TargetMode="External"/><Relationship Id="rId3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cwe.mitre.org/top25/archive/2023/2023_top25_list.html#tableView" TargetMode="External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hyperlink" Target="https://example.org/download?file_id=1" TargetMode="External"/><Relationship Id="rId2" Type="http://schemas.openxmlformats.org/officeDocument/2006/relationships/hyperlink" Target="https://example.org/download?file_id=2" TargetMode="External"/><Relationship Id="rId3" Type="http://schemas.openxmlformats.org/officeDocument/2006/relationships/hyperlink" Target="https://example.org/download?file_id=3" TargetMode="External"/><Relationship Id="rId4" Type="http://schemas.openxmlformats.org/officeDocument/2006/relationships/hyperlink" Target="https://example.org/download?file_id=4" TargetMode="External"/><Relationship Id="rId5" Type="http://schemas.openxmlformats.org/officeDocument/2006/relationships/hyperlink" Target="https://example.org/download?file_id=1337" TargetMode="External"/><Relationship Id="rId6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1480" y="0"/>
            <a:ext cx="9198720" cy="897120"/>
          </a:xfrm>
          <a:prstGeom prst="rect">
            <a:avLst/>
          </a:prstGeom>
          <a:solidFill>
            <a:srgbClr val="000000">
              <a:alpha val="79000"/>
            </a:srgbClr>
          </a:solidFill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marL="21600" indent="-11520" algn="ctr">
              <a:lnSpc>
                <a:spcPct val="81000"/>
              </a:lnSpc>
              <a:buNone/>
              <a:tabLst>
                <a:tab algn="l" pos="0"/>
              </a:tabLst>
            </a:pPr>
            <a:r>
              <a:rPr b="0" lang="en-US" sz="3540" spc="-1" strike="noStrike">
                <a:solidFill>
                  <a:srgbClr val="ffffff"/>
                </a:solidFill>
                <a:latin typeface="Arial"/>
              </a:rPr>
              <a:t>Wykrywanie i reagowanie na incydenty bezpieczeństwa</a:t>
            </a:r>
            <a:endParaRPr b="0" lang="en-US" sz="3540" spc="-1" strike="noStrike">
              <a:latin typeface="Arial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1540440" y="4651200"/>
            <a:ext cx="9149760" cy="109332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Wykład #II – Wprowadzenie do bezpieczeństwa IT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7395480" y="3561480"/>
            <a:ext cx="2556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600" y="162000"/>
            <a:ext cx="1191384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3000" spc="273" strike="noStrike" u="sng">
                <a:solidFill>
                  <a:srgbClr val="000000"/>
                </a:solidFill>
                <a:uFillTx/>
                <a:latin typeface="Consolas"/>
              </a:rPr>
              <a:t>RYZYKO = WAGA X PRAWDOPODOBIEŃSTWO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2" name="Picture 2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0" y="939240"/>
            <a:ext cx="5755320" cy="5755320"/>
          </a:xfrm>
          <a:prstGeom prst="rect">
            <a:avLst/>
          </a:prstGeom>
          <a:ln w="0">
            <a:noFill/>
          </a:ln>
        </p:spPr>
      </p:pic>
      <p:sp>
        <p:nvSpPr>
          <p:cNvPr id="63" name="Rectangle 1"/>
          <p:cNvSpPr/>
          <p:nvPr/>
        </p:nvSpPr>
        <p:spPr>
          <a:xfrm>
            <a:off x="5591160" y="2843640"/>
            <a:ext cx="6522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&lt;= Przykłady kombinacji skrajnych wartości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bezpieczeństwa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88840" y="1911240"/>
            <a:ext cx="10724760" cy="32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Skłonność systemu/urządzenia do zachowania się w sposób zagrażający co najmniej jednemu z aspektów </a:t>
            </a:r>
            <a:r>
              <a:rPr b="1" lang="en-US" sz="3630" spc="-1" strike="noStrike">
                <a:solidFill>
                  <a:srgbClr val="000000"/>
                </a:solidFill>
                <a:latin typeface="DejaVu Sans"/>
              </a:rPr>
              <a:t>CIA </a:t>
            </a: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(tj. prowadzący do jego naruszenia).</a:t>
            </a:r>
            <a:endParaRPr b="0" lang="en-US" sz="36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3320" y="2501280"/>
            <a:ext cx="11803320" cy="185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>
                <a:solidFill>
                  <a:srgbClr val="000000"/>
                </a:solidFill>
                <a:latin typeface="Consolas"/>
              </a:rPr>
              <a:t>Podatności bezpieczeństwa w oprogramowaniu - seria przykładów w aplikacji web</a:t>
            </a:r>
            <a:endParaRPr b="0" lang="en-US" sz="4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70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73" name="Arrow: Right 12"/>
          <p:cNvSpPr/>
          <p:nvPr/>
        </p:nvSpPr>
        <p:spPr>
          <a:xfrm>
            <a:off x="3918240" y="1780920"/>
            <a:ext cx="46663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13"/>
          <p:cNvSpPr/>
          <p:nvPr/>
        </p:nvSpPr>
        <p:spPr>
          <a:xfrm>
            <a:off x="3876120" y="1027080"/>
            <a:ext cx="4438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18"/>
          <p:cNvSpPr/>
          <p:nvPr/>
        </p:nvSpPr>
        <p:spPr>
          <a:xfrm>
            <a:off x="8406000" y="3355200"/>
            <a:ext cx="35308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 UŻYTKOWNIK WIDZI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EKRANIE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6" name="Picture 24" descr=""/>
          <p:cNvPicPr/>
          <p:nvPr/>
        </p:nvPicPr>
        <p:blipFill>
          <a:blip r:embed="rId4"/>
          <a:stretch/>
        </p:blipFill>
        <p:spPr>
          <a:xfrm>
            <a:off x="424800" y="2795400"/>
            <a:ext cx="7205040" cy="3943080"/>
          </a:xfrm>
          <a:prstGeom prst="rect">
            <a:avLst/>
          </a:prstGeom>
          <a:ln w="0">
            <a:noFill/>
          </a:ln>
        </p:spPr>
      </p:pic>
      <p:sp>
        <p:nvSpPr>
          <p:cNvPr id="77" name="Arrow: Right 2"/>
          <p:cNvSpPr/>
          <p:nvPr/>
        </p:nvSpPr>
        <p:spPr>
          <a:xfrm flipH="1">
            <a:off x="7732800" y="3833640"/>
            <a:ext cx="579240" cy="42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9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81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84" name="Arrow: Right 12"/>
          <p:cNvSpPr/>
          <p:nvPr/>
        </p:nvSpPr>
        <p:spPr>
          <a:xfrm>
            <a:off x="3918240" y="1780920"/>
            <a:ext cx="46663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13"/>
          <p:cNvSpPr/>
          <p:nvPr/>
        </p:nvSpPr>
        <p:spPr>
          <a:xfrm>
            <a:off x="3876120" y="1027080"/>
            <a:ext cx="4438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2"/>
          <p:cNvSpPr/>
          <p:nvPr/>
        </p:nvSpPr>
        <p:spPr>
          <a:xfrm>
            <a:off x="897840" y="5395320"/>
            <a:ext cx="104378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 W RZECZYWISTOŚCI UŻYTKOWNIK WYSYŁA DO SERWERA (CZYLI CO WIDZI SERWER) - ZWYKŁY TEKST (HTTP REQUEST)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7" name="Picture 25" descr=""/>
          <p:cNvPicPr/>
          <p:nvPr/>
        </p:nvPicPr>
        <p:blipFill>
          <a:blip r:embed="rId4"/>
          <a:stretch/>
        </p:blipFill>
        <p:spPr>
          <a:xfrm>
            <a:off x="704520" y="3013200"/>
            <a:ext cx="10437840" cy="221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9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91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94" name="Arrow: Right 12"/>
          <p:cNvSpPr/>
          <p:nvPr/>
        </p:nvSpPr>
        <p:spPr>
          <a:xfrm>
            <a:off x="3949560" y="1632240"/>
            <a:ext cx="46663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3"/>
          <p:cNvSpPr/>
          <p:nvPr/>
        </p:nvSpPr>
        <p:spPr>
          <a:xfrm>
            <a:off x="3876120" y="1027080"/>
            <a:ext cx="4438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8524440" y="3168720"/>
            <a:ext cx="341244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JAK W RZECZYWISTOŚCI WYGLĄDA ODPOWIEDŹ OD SERWERA (SERIA NAGŁÓWKÓW HTTP + ZAWARTOŚĆ PLIKU index.html)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4"/>
          <a:stretch/>
        </p:blipFill>
        <p:spPr>
          <a:xfrm>
            <a:off x="365040" y="3177360"/>
            <a:ext cx="7877880" cy="355716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98" name="Arrow: Right 14"/>
          <p:cNvSpPr/>
          <p:nvPr/>
        </p:nvSpPr>
        <p:spPr>
          <a:xfrm flipH="1">
            <a:off x="3874680" y="2657880"/>
            <a:ext cx="464688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16"/>
          <p:cNvSpPr/>
          <p:nvPr/>
        </p:nvSpPr>
        <p:spPr>
          <a:xfrm>
            <a:off x="3863520" y="2026800"/>
            <a:ext cx="5840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#2 - ODPOWIEDŹ OD SERWERA - ZAWARTOŚĆ STRONY http://www.example.org/index.html - PLIK index.html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1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103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106" name="Arrow: Right 12"/>
          <p:cNvSpPr/>
          <p:nvPr/>
        </p:nvSpPr>
        <p:spPr>
          <a:xfrm>
            <a:off x="3949560" y="1632240"/>
            <a:ext cx="46663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3"/>
          <p:cNvSpPr/>
          <p:nvPr/>
        </p:nvSpPr>
        <p:spPr>
          <a:xfrm>
            <a:off x="3876120" y="1027080"/>
            <a:ext cx="4438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WYŚWIETLENIA STRONY http://www.example.org/index.html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Box 22"/>
          <p:cNvSpPr/>
          <p:nvPr/>
        </p:nvSpPr>
        <p:spPr>
          <a:xfrm>
            <a:off x="8524440" y="3168720"/>
            <a:ext cx="341244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JAK UŻYTKOWNIK WIDZI ODPOWIEDŹ OTRZYMANĄ OD SERWERA (TJ. JAK WYŚWIETLA JĄ PRZEGLĄDARKA)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Arrow: Right 14"/>
          <p:cNvSpPr/>
          <p:nvPr/>
        </p:nvSpPr>
        <p:spPr>
          <a:xfrm flipH="1">
            <a:off x="3874680" y="2657880"/>
            <a:ext cx="464688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6"/>
          <p:cNvSpPr/>
          <p:nvPr/>
        </p:nvSpPr>
        <p:spPr>
          <a:xfrm>
            <a:off x="3863520" y="2026800"/>
            <a:ext cx="6355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#2 - ODPOWIEDŹ OD SERWERA - ZAWARTOŚĆ STRONY http://www.example.org/index.html - PLIK index.html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Picture 8" descr=""/>
          <p:cNvPicPr/>
          <p:nvPr/>
        </p:nvPicPr>
        <p:blipFill>
          <a:blip r:embed="rId4"/>
          <a:stretch/>
        </p:blipFill>
        <p:spPr>
          <a:xfrm>
            <a:off x="196200" y="3078000"/>
            <a:ext cx="7358040" cy="36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3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115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118" name="Arrow: Right 12"/>
          <p:cNvSpPr/>
          <p:nvPr/>
        </p:nvSpPr>
        <p:spPr>
          <a:xfrm>
            <a:off x="3949560" y="1632240"/>
            <a:ext cx="46663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13"/>
          <p:cNvSpPr/>
          <p:nvPr/>
        </p:nvSpPr>
        <p:spPr>
          <a:xfrm>
            <a:off x="3876120" y="1027080"/>
            <a:ext cx="443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Box 22"/>
          <p:cNvSpPr/>
          <p:nvPr/>
        </p:nvSpPr>
        <p:spPr>
          <a:xfrm>
            <a:off x="586440" y="3620880"/>
            <a:ext cx="1108008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nie ma bezpośredniego dostępu do systemu plików/baz danych/innych zasobów działających na serwerze (klient i serwer to dwa niezależne systemy połączone sieciowo)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To, czy i jaką odpowiedź otrzyma użytkownik, zależy od zachowania oprogramowania działającego na serwerze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Arrow: Right 14"/>
          <p:cNvSpPr/>
          <p:nvPr/>
        </p:nvSpPr>
        <p:spPr>
          <a:xfrm flipH="1">
            <a:off x="3874680" y="2657880"/>
            <a:ext cx="464688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16"/>
          <p:cNvSpPr/>
          <p:nvPr/>
        </p:nvSpPr>
        <p:spPr>
          <a:xfrm>
            <a:off x="3863520" y="2026800"/>
            <a:ext cx="6355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#2 - ODPOWIEDŹ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4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129" name="Arrow: Right 12"/>
          <p:cNvSpPr/>
          <p:nvPr/>
        </p:nvSpPr>
        <p:spPr>
          <a:xfrm>
            <a:off x="3786840" y="1632240"/>
            <a:ext cx="482904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Box 13"/>
          <p:cNvSpPr/>
          <p:nvPr/>
        </p:nvSpPr>
        <p:spPr>
          <a:xfrm>
            <a:off x="3648240" y="1027080"/>
            <a:ext cx="5140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http://www.example.org/dynamic.php?input=7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Box 15"/>
          <p:cNvSpPr/>
          <p:nvPr/>
        </p:nvSpPr>
        <p:spPr>
          <a:xfrm>
            <a:off x="7134120" y="2785320"/>
            <a:ext cx="4989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#2 - SERWER WWW WYKONUJE APLIKACJĘ dynamic.php W SWOIM SYSTEMIE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Arrow: Right 17"/>
          <p:cNvSpPr/>
          <p:nvPr/>
        </p:nvSpPr>
        <p:spPr>
          <a:xfrm flipH="1">
            <a:off x="3785400" y="5788800"/>
            <a:ext cx="482904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4" descr=""/>
          <p:cNvPicPr/>
          <p:nvPr/>
        </p:nvPicPr>
        <p:blipFill>
          <a:blip r:embed="rId4"/>
          <a:stretch/>
        </p:blipFill>
        <p:spPr>
          <a:xfrm>
            <a:off x="11324520" y="2717280"/>
            <a:ext cx="799200" cy="7808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18"/>
          <p:cNvSpPr/>
          <p:nvPr/>
        </p:nvSpPr>
        <p:spPr>
          <a:xfrm>
            <a:off x="7134120" y="3891240"/>
            <a:ext cx="5130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#3 - SERWER WWW OTRZYMUJE WYNIK ZWRÓCONY PRZEZ APLIKACJĘ dynamic.php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Box 19"/>
          <p:cNvSpPr/>
          <p:nvPr/>
        </p:nvSpPr>
        <p:spPr>
          <a:xfrm>
            <a:off x="3786840" y="4827240"/>
            <a:ext cx="5140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#4 - SERWER WYSYŁA DO KLIENTA WYNIK ZWRÓCONY PRZEZ APLIKACJĘ dynamic.php PO ZAKOŃCZENIU JEJ DZIAŁANIA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TextBox 13"/>
          <p:cNvSpPr/>
          <p:nvPr/>
        </p:nvSpPr>
        <p:spPr>
          <a:xfrm>
            <a:off x="1300680" y="807480"/>
            <a:ext cx="8111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KOD ŹRÓDŁOWY APLIKACJI dynamic.php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8" name="Picture 11" descr=""/>
          <p:cNvPicPr/>
          <p:nvPr/>
        </p:nvPicPr>
        <p:blipFill>
          <a:blip r:embed="rId1"/>
          <a:stretch/>
        </p:blipFill>
        <p:spPr>
          <a:xfrm>
            <a:off x="1040400" y="1527120"/>
            <a:ext cx="9666720" cy="5258520"/>
          </a:xfrm>
          <a:prstGeom prst="rect">
            <a:avLst/>
          </a:prstGeom>
          <a:ln w="0">
            <a:solidFill>
              <a:srgbClr val="32549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965880" y="2292120"/>
            <a:ext cx="10163520" cy="275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526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US" sz="5260" spc="-1" strike="noStrike">
                <a:solidFill>
                  <a:srgbClr val="000000"/>
                </a:solidFill>
                <a:latin typeface="DejaVu Sans"/>
              </a:rPr>
              <a:t>onfidentiality (poufność)</a:t>
            </a:r>
            <a:endParaRPr b="0" lang="en-US" sz="52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526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5260" spc="-1" strike="noStrike">
                <a:solidFill>
                  <a:srgbClr val="000000"/>
                </a:solidFill>
                <a:latin typeface="DejaVu Sans"/>
              </a:rPr>
              <a:t>ntegrity (integralność)</a:t>
            </a:r>
            <a:endParaRPr b="0" lang="en-US" sz="52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526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US" sz="5260" spc="-1" strike="noStrike">
                <a:solidFill>
                  <a:srgbClr val="000000"/>
                </a:solidFill>
                <a:latin typeface="DejaVu Sans"/>
              </a:rPr>
              <a:t>vailability (dostępność)</a:t>
            </a:r>
            <a:endParaRPr b="0" lang="en-US" sz="526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847160" y="388800"/>
            <a:ext cx="896256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ASPEKTY BEZPIECZEŃSTWA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0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145" name="Arrow: Right 12"/>
          <p:cNvSpPr/>
          <p:nvPr/>
        </p:nvSpPr>
        <p:spPr>
          <a:xfrm>
            <a:off x="3786840" y="1632240"/>
            <a:ext cx="482904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13"/>
          <p:cNvSpPr/>
          <p:nvPr/>
        </p:nvSpPr>
        <p:spPr>
          <a:xfrm>
            <a:off x="3648240" y="1027080"/>
            <a:ext cx="5140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#1 - ŻĄDANIE http://www.example.org/dynamic.php?input=7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4"/>
          <a:stretch/>
        </p:blipFill>
        <p:spPr>
          <a:xfrm>
            <a:off x="284040" y="3599640"/>
            <a:ext cx="11523600" cy="2632320"/>
          </a:xfrm>
          <a:prstGeom prst="rect">
            <a:avLst/>
          </a:prstGeom>
          <a:ln w="0">
            <a:solidFill>
              <a:srgbClr val="325490"/>
            </a:solidFill>
          </a:ln>
        </p:spPr>
      </p:pic>
      <p:sp>
        <p:nvSpPr>
          <p:cNvPr id="148" name="TextBox 16"/>
          <p:cNvSpPr/>
          <p:nvPr/>
        </p:nvSpPr>
        <p:spPr>
          <a:xfrm>
            <a:off x="438840" y="2592720"/>
            <a:ext cx="10903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HTTP WYSŁANE PRZEZ UŻYTKOWNIKA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3320" y="70200"/>
            <a:ext cx="118033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0" name="Picture 3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704520" y="1632240"/>
            <a:ext cx="1439280" cy="92952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1165040" y="1392840"/>
            <a:ext cx="642600" cy="1166400"/>
          </a:xfrm>
          <a:prstGeom prst="rect">
            <a:avLst/>
          </a:prstGeom>
          <a:ln w="0">
            <a:noFill/>
          </a:ln>
        </p:spPr>
      </p:pic>
      <p:sp>
        <p:nvSpPr>
          <p:cNvPr id="152" name="TextBox 6"/>
          <p:cNvSpPr/>
          <p:nvPr/>
        </p:nvSpPr>
        <p:spPr>
          <a:xfrm>
            <a:off x="586440" y="1018080"/>
            <a:ext cx="319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(KLIENT HTTP - PRZEGLĄDARKA)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Box 7"/>
          <p:cNvSpPr/>
          <p:nvPr/>
        </p:nvSpPr>
        <p:spPr>
          <a:xfrm>
            <a:off x="8919360" y="985680"/>
            <a:ext cx="301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SERWER HTTP (WWW/WEB)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www.example.org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9" descr=""/>
          <p:cNvPicPr/>
          <p:nvPr/>
        </p:nvPicPr>
        <p:blipFill>
          <a:blip r:embed="rId3"/>
          <a:stretch/>
        </p:blipFill>
        <p:spPr>
          <a:xfrm>
            <a:off x="2486160" y="1483200"/>
            <a:ext cx="746640" cy="746640"/>
          </a:xfrm>
          <a:prstGeom prst="rect">
            <a:avLst/>
          </a:prstGeom>
          <a:ln w="0">
            <a:noFill/>
          </a:ln>
        </p:spPr>
      </p:pic>
      <p:sp>
        <p:nvSpPr>
          <p:cNvPr id="155" name="Arrow: Right 12"/>
          <p:cNvSpPr/>
          <p:nvPr/>
        </p:nvSpPr>
        <p:spPr>
          <a:xfrm>
            <a:off x="3786840" y="1632240"/>
            <a:ext cx="482904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13"/>
          <p:cNvSpPr/>
          <p:nvPr/>
        </p:nvSpPr>
        <p:spPr>
          <a:xfrm>
            <a:off x="3648240" y="1027080"/>
            <a:ext cx="5140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#1 - ŻĄDANIE http://www.example.org/dynamic.php?input=7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Box 16"/>
          <p:cNvSpPr/>
          <p:nvPr/>
        </p:nvSpPr>
        <p:spPr>
          <a:xfrm>
            <a:off x="438840" y="3165840"/>
            <a:ext cx="10903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ODPOWIEDŹ OTRZYMANA OD SERWERA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TextBox 11"/>
          <p:cNvSpPr/>
          <p:nvPr/>
        </p:nvSpPr>
        <p:spPr>
          <a:xfrm>
            <a:off x="3648240" y="2146320"/>
            <a:ext cx="5140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#2 - WYNIK DZIAŁANIA APLIKACJI dynamic.php OTRZYMANY OD SERWERA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Arrow: Right 14"/>
          <p:cNvSpPr/>
          <p:nvPr/>
        </p:nvSpPr>
        <p:spPr>
          <a:xfrm flipH="1">
            <a:off x="3687840" y="2756520"/>
            <a:ext cx="492588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Picture 4" descr=""/>
          <p:cNvPicPr/>
          <p:nvPr/>
        </p:nvPicPr>
        <p:blipFill>
          <a:blip r:embed="rId4"/>
          <a:stretch/>
        </p:blipFill>
        <p:spPr>
          <a:xfrm>
            <a:off x="586440" y="4069800"/>
            <a:ext cx="4143960" cy="133164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161" name="Picture 8" descr=""/>
          <p:cNvPicPr/>
          <p:nvPr/>
        </p:nvPicPr>
        <p:blipFill>
          <a:blip r:embed="rId5"/>
          <a:stretch/>
        </p:blipFill>
        <p:spPr>
          <a:xfrm>
            <a:off x="5153040" y="4024440"/>
            <a:ext cx="5694120" cy="18936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93320" y="518040"/>
            <a:ext cx="11803320" cy="20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onsolas"/>
              </a:rPr>
              <a:t>Web - zasada działania - zawartość dynamiczna - kontrola dostępu (autoryzacja, uwierzytelnianie) - etapy, na których może do niej dochodzić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TextBox 13"/>
          <p:cNvSpPr/>
          <p:nvPr/>
        </p:nvSpPr>
        <p:spPr>
          <a:xfrm>
            <a:off x="893160" y="2765160"/>
            <a:ext cx="10677960" cy="34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Klient wysyła żądanie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jest przetwarzane przez system operacyjny i jego warstwę sieciową - na tym etapie serwer może podjąć decyzję o odrzuceniu połączenia TCP/IP (firewall)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jest przetwarzane przez serwer HTTP (np. Apache) - na tym etapie serwer może podjąć decyzję o odmowie wykonania żądania HTTP w wyniku swojej warunkowej konfiguracji (np. odpowiedź HTTP 403 - Forbidden)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Żądanie jest przetwarzane przez aplikację webową, która również podejmuje wewnętrzną decyzję o wykonaniu bądź zaniechaniu wykonania danej czynności i odesłania adekwatnej odpowiedzi do klienta HTTP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16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160" cy="23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66" name="TextBox 3"/>
          <p:cNvSpPr/>
          <p:nvPr/>
        </p:nvSpPr>
        <p:spPr>
          <a:xfrm>
            <a:off x="324000" y="2099880"/>
            <a:ext cx="112611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Przykładowa funkcjonalność aplikacji web: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Każdy zalogowany użytkownik może wyświetlić szczegóły dokonanego przez siebie zamówienia, wchodząc na link - przykładowy link dla zamówienia nr 7: 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  <a:ea typeface="DejaVu Sans"/>
              </a:rPr>
              <a:t>https://example.org/order.php?id=7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Picture 4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1743120" y="3548160"/>
            <a:ext cx="1883520" cy="1216440"/>
          </a:xfrm>
          <a:prstGeom prst="rect">
            <a:avLst/>
          </a:prstGeom>
          <a:ln w="0">
            <a:noFill/>
          </a:ln>
        </p:spPr>
      </p:pic>
      <p:sp>
        <p:nvSpPr>
          <p:cNvPr id="168" name="TextBox 5"/>
          <p:cNvSpPr/>
          <p:nvPr/>
        </p:nvSpPr>
        <p:spPr>
          <a:xfrm>
            <a:off x="609480" y="3695760"/>
            <a:ext cx="143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ALICJA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Straight Arrow Connector 7"/>
          <p:cNvSpPr/>
          <p:nvPr/>
        </p:nvSpPr>
        <p:spPr>
          <a:xfrm flipV="1">
            <a:off x="4667400" y="3694320"/>
            <a:ext cx="371304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Arrow Connector 9"/>
          <p:cNvSpPr/>
          <p:nvPr/>
        </p:nvSpPr>
        <p:spPr>
          <a:xfrm flipV="1">
            <a:off x="4667400" y="4074480"/>
            <a:ext cx="3713040" cy="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Straight Arrow Connector 11"/>
          <p:cNvSpPr/>
          <p:nvPr/>
        </p:nvSpPr>
        <p:spPr>
          <a:xfrm>
            <a:off x="4667400" y="4371840"/>
            <a:ext cx="371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Box 12"/>
          <p:cNvSpPr/>
          <p:nvPr/>
        </p:nvSpPr>
        <p:spPr>
          <a:xfrm>
            <a:off x="8677440" y="3419640"/>
            <a:ext cx="3008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Posiada zamówienia: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88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124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Picture 14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1743120" y="5119920"/>
            <a:ext cx="1883520" cy="1216440"/>
          </a:xfrm>
          <a:prstGeom prst="rect">
            <a:avLst/>
          </a:prstGeom>
          <a:ln w="0">
            <a:noFill/>
          </a:ln>
        </p:spPr>
      </p:pic>
      <p:sp>
        <p:nvSpPr>
          <p:cNvPr id="174" name="TextBox 15"/>
          <p:cNvSpPr/>
          <p:nvPr/>
        </p:nvSpPr>
        <p:spPr>
          <a:xfrm>
            <a:off x="609480" y="5267160"/>
            <a:ext cx="143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Straight Arrow Connector 16"/>
          <p:cNvSpPr/>
          <p:nvPr/>
        </p:nvSpPr>
        <p:spPr>
          <a:xfrm flipV="1">
            <a:off x="4667400" y="5265720"/>
            <a:ext cx="3713040" cy="2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Arrow Connector 17"/>
          <p:cNvSpPr/>
          <p:nvPr/>
        </p:nvSpPr>
        <p:spPr>
          <a:xfrm flipV="1">
            <a:off x="4667400" y="5646240"/>
            <a:ext cx="3713040" cy="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Arrow Connector 18"/>
          <p:cNvSpPr/>
          <p:nvPr/>
        </p:nvSpPr>
        <p:spPr>
          <a:xfrm>
            <a:off x="4667400" y="5943600"/>
            <a:ext cx="371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Box 19"/>
          <p:cNvSpPr/>
          <p:nvPr/>
        </p:nvSpPr>
        <p:spPr>
          <a:xfrm>
            <a:off x="8677440" y="5048280"/>
            <a:ext cx="3008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Posiada zamówienia: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90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1337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16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160" cy="23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81" name="TextBox 3"/>
          <p:cNvSpPr/>
          <p:nvPr/>
        </p:nvSpPr>
        <p:spPr>
          <a:xfrm>
            <a:off x="324000" y="2099880"/>
            <a:ext cx="11261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 zalogowaniu się do aplikacji, użytkownikowi wyświetla się jego lista zamówień w formie linków: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TextBox 5"/>
          <p:cNvSpPr/>
          <p:nvPr/>
        </p:nvSpPr>
        <p:spPr>
          <a:xfrm>
            <a:off x="495360" y="2875320"/>
            <a:ext cx="359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 WIDZI ALICJA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TextBox 12"/>
          <p:cNvSpPr/>
          <p:nvPr/>
        </p:nvSpPr>
        <p:spPr>
          <a:xfrm>
            <a:off x="495360" y="3520800"/>
            <a:ext cx="5694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&lt;h1&gt;Cześć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ALICJA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!&lt;/h1&gt;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&lt;b&gt;Twoje zamówienia&lt;/b&gt;&lt;hr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Box 15"/>
          <p:cNvSpPr/>
          <p:nvPr/>
        </p:nvSpPr>
        <p:spPr>
          <a:xfrm>
            <a:off x="7636320" y="2808000"/>
            <a:ext cx="2665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 WIDZI 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TextBox 20"/>
          <p:cNvSpPr/>
          <p:nvPr/>
        </p:nvSpPr>
        <p:spPr>
          <a:xfrm>
            <a:off x="6496200" y="3412440"/>
            <a:ext cx="56941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&lt;h1&gt;Cześć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!&lt;/h1&gt;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&lt;b&gt;Twoje zamówienia&lt;/b&gt;&lt;hr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&lt;a href="http://example.org/order.php?id=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1337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"&gt;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1337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&lt;/a&gt;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16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160" cy="169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88" name="TextBox 3"/>
          <p:cNvSpPr/>
          <p:nvPr/>
        </p:nvSpPr>
        <p:spPr>
          <a:xfrm>
            <a:off x="324000" y="2099880"/>
            <a:ext cx="11261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BOB, widząc, że parameter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przyjmuje przewidywalne wartości, ręcznie (lub w sposób zautomatyzowany, z pomocą przeprogramowanego klienta HTTP) wysyła żądania zgodnie z poniższym schematem: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3247920" y="3007080"/>
            <a:ext cx="447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https://example.org/order.php?id=</a:t>
            </a:r>
            <a:r>
              <a:rPr b="0" lang="en-US" sz="18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https://example.org/order.php?id=2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https://example.org/order.php?id=3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https://example.org/order.php?id=4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124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300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1"/>
              </a:rPr>
              <a:t>https://example.org/order.php?id=1338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0" name="Picture 16" descr="A picture containing clock&#10;&#10;Description automatically generated"/>
          <p:cNvPicPr/>
          <p:nvPr/>
        </p:nvPicPr>
        <p:blipFill>
          <a:blip r:embed="rId12"/>
          <a:stretch/>
        </p:blipFill>
        <p:spPr>
          <a:xfrm>
            <a:off x="324000" y="3186360"/>
            <a:ext cx="1883520" cy="121644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7"/>
          <p:cNvSpPr/>
          <p:nvPr/>
        </p:nvSpPr>
        <p:spPr>
          <a:xfrm>
            <a:off x="571320" y="4538520"/>
            <a:ext cx="143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Straight Arrow Connector 11"/>
          <p:cNvSpPr/>
          <p:nvPr/>
        </p:nvSpPr>
        <p:spPr>
          <a:xfrm flipH="1" flipV="1">
            <a:off x="7137360" y="4599360"/>
            <a:ext cx="2205000" cy="1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Straight Arrow Connector 22"/>
          <p:cNvSpPr/>
          <p:nvPr/>
        </p:nvSpPr>
        <p:spPr>
          <a:xfrm flipH="1">
            <a:off x="7137360" y="4923720"/>
            <a:ext cx="220500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Arrow Connector 25"/>
          <p:cNvSpPr/>
          <p:nvPr/>
        </p:nvSpPr>
        <p:spPr>
          <a:xfrm flipH="1">
            <a:off x="7225200" y="5019480"/>
            <a:ext cx="211716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Box 28"/>
          <p:cNvSpPr/>
          <p:nvPr/>
        </p:nvSpPr>
        <p:spPr>
          <a:xfrm>
            <a:off x="9574920" y="4273200"/>
            <a:ext cx="2205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Identyfikatory zamówień należących do Alicji!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1080" y="284760"/>
            <a:ext cx="1182816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w aplikacji web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24000" y="1311120"/>
            <a:ext cx="11261160" cy="169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Insecure Direct Object Reference (IDOR)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198" name="TextBox 3"/>
          <p:cNvSpPr/>
          <p:nvPr/>
        </p:nvSpPr>
        <p:spPr>
          <a:xfrm>
            <a:off x="324000" y="1991160"/>
            <a:ext cx="11261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Jeśli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działająca na serwerze aplikacja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order.php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nie weryfikuje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czy zamówienie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wskazane przez parameter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id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należy do tego samego użytkownika, którego żądanie jest właśnie przetwarzane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mamy do czynienia z podatnością IDOR (zakładając, że intencją jest prywatny charakter zamówień).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Rectangle 2"/>
          <p:cNvSpPr/>
          <p:nvPr/>
        </p:nvSpPr>
        <p:spPr>
          <a:xfrm>
            <a:off x="3247920" y="3007080"/>
            <a:ext cx="44748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https://example.org/order.php?id=</a:t>
            </a:r>
            <a:r>
              <a:rPr b="0" lang="en-US" sz="1800" spc="-1" strike="noStrike" u="sng">
                <a:solidFill>
                  <a:srgbClr val="0070c0"/>
                </a:solidFill>
                <a:uFillTx/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https://example.org/order.php?id=2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https://example.org/order.php?id=3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https://example.org/order.php?id=4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124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https://example.org/order.php?id=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300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Picture 16" descr="A picture containing clock&#10;&#10;Description automatically generated"/>
          <p:cNvPicPr/>
          <p:nvPr/>
        </p:nvPicPr>
        <p:blipFill>
          <a:blip r:embed="rId11"/>
          <a:stretch/>
        </p:blipFill>
        <p:spPr>
          <a:xfrm>
            <a:off x="324000" y="3186360"/>
            <a:ext cx="1883520" cy="1216440"/>
          </a:xfrm>
          <a:prstGeom prst="rect">
            <a:avLst/>
          </a:prstGeom>
          <a:ln w="0">
            <a:noFill/>
          </a:ln>
        </p:spPr>
      </p:pic>
      <p:sp>
        <p:nvSpPr>
          <p:cNvPr id="201" name="TextBox 17"/>
          <p:cNvSpPr/>
          <p:nvPr/>
        </p:nvSpPr>
        <p:spPr>
          <a:xfrm>
            <a:off x="571320" y="4538520"/>
            <a:ext cx="143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Straight Arrow Connector 11"/>
          <p:cNvSpPr/>
          <p:nvPr/>
        </p:nvSpPr>
        <p:spPr>
          <a:xfrm flipH="1" flipV="1">
            <a:off x="7137360" y="4599360"/>
            <a:ext cx="2205000" cy="1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Straight Arrow Connector 22"/>
          <p:cNvSpPr/>
          <p:nvPr/>
        </p:nvSpPr>
        <p:spPr>
          <a:xfrm flipH="1">
            <a:off x="7137360" y="4923720"/>
            <a:ext cx="220500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Straight Arrow Connector 25"/>
          <p:cNvSpPr/>
          <p:nvPr/>
        </p:nvSpPr>
        <p:spPr>
          <a:xfrm flipH="1">
            <a:off x="7225200" y="5019480"/>
            <a:ext cx="211716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Box 28"/>
          <p:cNvSpPr/>
          <p:nvPr/>
        </p:nvSpPr>
        <p:spPr>
          <a:xfrm>
            <a:off x="9574920" y="4273200"/>
            <a:ext cx="2205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Identyfikatory zamówień należących do Alicji!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"/>
          <p:cNvSpPr/>
          <p:nvPr/>
        </p:nvSpPr>
        <p:spPr>
          <a:xfrm>
            <a:off x="641880" y="5978880"/>
            <a:ext cx="9784080" cy="63828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Naruszony aspekt bezpieczeństwa: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Confidentiality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(jeśli objęta podatnośćią jest również funkcjonalność edycji/usuwania zamówień, naruszone będą również Integrity i Availability).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2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86080" y="1580040"/>
            <a:ext cx="10724760" cy="139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Denial of Service (DoS) poprzez wyczerpanie dostępnego na dysku miejsca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09" name="TextBox 3"/>
          <p:cNvSpPr/>
          <p:nvPr/>
        </p:nvSpPr>
        <p:spPr>
          <a:xfrm>
            <a:off x="586080" y="2882520"/>
            <a:ext cx="1126116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Przykładowa funkcjonalność aplikacji web: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Każdy zalogowany użytkownik może umieścić na serwerze plik wysłany ze swojego komputera.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Podatność: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Aplikacja w żaden sposób nie sprawdza: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rozmiaru plików, które dany użytkownik umieszcza na serwerze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ilości plików, które dany użytkownik już umieścił na serwerze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częstotliwości, z jaką dany użytkownik umieszcza na serwerze nowe pliki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ilości dostępnej przestrzeni dyskowej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2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86080" y="1580040"/>
            <a:ext cx="10724760" cy="139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Denial of Service (DoS) poprzez wyczerpanie dostępnego na dysku miejsca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12" name="TextBox 3"/>
          <p:cNvSpPr/>
          <p:nvPr/>
        </p:nvSpPr>
        <p:spPr>
          <a:xfrm>
            <a:off x="586080" y="2882520"/>
            <a:ext cx="1126116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Wykorzystanie podatności: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Złośliwy użytkownik dysponujący szybkim łączem Internetowym w sposób zautomatyzowany (używając programowalnego klienta HTTP) w nieskończonej pętli wysyła na serwer ten sam plik o znacznych rozmiarach (np. 50 MB; 20 żądań = - ~ 1GB przestrzeni dyskowej).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Efekt: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 ciągu kilku godzin wyczerpuje się wolna przestrzeń dyskowa na serwerze.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Nikt nie jest już w stanie umieszczać na serwerze nowych plików.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TextBox 4"/>
          <p:cNvSpPr/>
          <p:nvPr/>
        </p:nvSpPr>
        <p:spPr>
          <a:xfrm>
            <a:off x="641880" y="5978880"/>
            <a:ext cx="978408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Naruszony aspekt bezpieczeństwa: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Availability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2600" y="1345320"/>
            <a:ext cx="10724760" cy="122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RCE (Remote Code Execution via Command Injection)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/>
        </p:blipFill>
        <p:spPr>
          <a:xfrm>
            <a:off x="1463400" y="2567520"/>
            <a:ext cx="9263520" cy="40132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965880" y="2292120"/>
            <a:ext cx="10163520" cy="168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 u="sng">
                <a:solidFill>
                  <a:srgbClr val="000000"/>
                </a:solidFill>
                <a:uFillTx/>
                <a:latin typeface="DejaVu Sans"/>
              </a:rPr>
              <a:t>Relacje pomiędzy Integrity i Availability: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Naruszenie Availability </a:t>
            </a:r>
            <a:r>
              <a:rPr b="0" lang="en-US" sz="3000" spc="-1" strike="noStrike" u="sng">
                <a:solidFill>
                  <a:srgbClr val="000000"/>
                </a:solidFill>
                <a:uFillTx/>
                <a:latin typeface="DejaVu Sans"/>
              </a:rPr>
              <a:t>rzadko</a:t>
            </a: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 prowadzi do naruszenia Integrity (np. wyłączenie systemu mało kiedy spowoduje skasowania już znajdujących się na nim danych)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Naruszenie Integrity </a:t>
            </a:r>
            <a:r>
              <a:rPr b="0" lang="en-US" sz="3000" spc="-1" strike="noStrike" u="sng">
                <a:solidFill>
                  <a:srgbClr val="000000"/>
                </a:solidFill>
                <a:uFillTx/>
                <a:latin typeface="DejaVu Sans"/>
              </a:rPr>
              <a:t>zawsze</a:t>
            </a: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 prowadzi do naruszenia Availability (możliwość nadpisania/usunięcia danych równa się kompletnemu naruszeniu ich dostępności)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518760" y="388800"/>
            <a:ext cx="11419560" cy="12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0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ASPEKTY BEZPIECZEŃSTWA</a:t>
            </a:r>
            <a:br/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INTEGRITY vs AVAILABILITY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79120" y="160632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4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ping.php - kod: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0" y="2850480"/>
            <a:ext cx="12190320" cy="400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1019160" y="2375640"/>
            <a:ext cx="10194840" cy="32932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1861560" y="2079720"/>
            <a:ext cx="7900920" cy="43131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28" name="Picture 4" descr=""/>
          <p:cNvPicPr/>
          <p:nvPr/>
        </p:nvPicPr>
        <p:blipFill>
          <a:blip r:embed="rId1"/>
          <a:stretch/>
        </p:blipFill>
        <p:spPr>
          <a:xfrm>
            <a:off x="1023840" y="2133720"/>
            <a:ext cx="10694520" cy="33260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1861560" y="1890000"/>
            <a:ext cx="8152200" cy="47991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69760" y="118728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pic>
        <p:nvPicPr>
          <p:cNvPr id="234" name="Picture 6" descr=""/>
          <p:cNvPicPr/>
          <p:nvPr/>
        </p:nvPicPr>
        <p:blipFill>
          <a:blip r:embed="rId1"/>
          <a:stretch/>
        </p:blipFill>
        <p:spPr>
          <a:xfrm>
            <a:off x="869760" y="2069280"/>
            <a:ext cx="9123120" cy="197928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235" name="TextBox 7"/>
          <p:cNvSpPr/>
          <p:nvPr/>
        </p:nvSpPr>
        <p:spPr>
          <a:xfrm>
            <a:off x="869760" y="4404960"/>
            <a:ext cx="3463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host =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8.8.8.8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; ps aux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Straight Arrow Connector 9"/>
          <p:cNvSpPr/>
          <p:nvPr/>
        </p:nvSpPr>
        <p:spPr>
          <a:xfrm flipH="1">
            <a:off x="1334880" y="3429000"/>
            <a:ext cx="6047280" cy="105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Straight Arrow Connector 12"/>
          <p:cNvSpPr/>
          <p:nvPr/>
        </p:nvSpPr>
        <p:spPr>
          <a:xfrm>
            <a:off x="4334760" y="4666680"/>
            <a:ext cx="189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8"/>
          <p:cNvSpPr/>
          <p:nvPr/>
        </p:nvSpPr>
        <p:spPr>
          <a:xfrm>
            <a:off x="6402960" y="4444560"/>
            <a:ext cx="34632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ping -c 4 8.8.8.8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ps aux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" name="TextBox 17"/>
          <p:cNvSpPr/>
          <p:nvPr/>
        </p:nvSpPr>
        <p:spPr>
          <a:xfrm>
            <a:off x="869760" y="5443200"/>
            <a:ext cx="9537840" cy="130932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Znak ";" jest w systemach uniksowych (takich jak GNU/Linux) jednym ze znaków pełniących specjalną role, tzw. separatora komend. Ciąg występujący po tym znaku traktowany jest jako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kolejna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komenda. Możliwość wprowadzenia go w parametrze funkcji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shell_exec()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powoduje możliwość wstrzyknięcia dowolnej komendy systemowej.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861560" y="3992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Podatność - przykład 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79120" y="1373400"/>
            <a:ext cx="10724760" cy="5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WEB - OS Command Injection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42" name="TextBox 3"/>
          <p:cNvSpPr/>
          <p:nvPr/>
        </p:nvSpPr>
        <p:spPr>
          <a:xfrm>
            <a:off x="752400" y="5501520"/>
            <a:ext cx="9784080" cy="118692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Naruszone aspekty bezpieczeństwa: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Confidentiality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Integrity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Availability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2"/>
          <p:cNvSpPr/>
          <p:nvPr/>
        </p:nvSpPr>
        <p:spPr>
          <a:xfrm>
            <a:off x="752400" y="2190600"/>
            <a:ext cx="105044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Podatność polega na tym, że przed wywołaniem funkcji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shell_exec("ping -c 4 ".$_POST['host']);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aplikacja webowa nie dokonuje weryfikacji, czy parameter $_POST['host']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zawiera tylko i wyłącznie poprawny adres IP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Wykorzystanie podatności pozwala na wykonywanie dowolnych komend na serwerze, np: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odczytywanie plików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usuwanie/edytowanie plików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zapisywanie plików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wykonywanie połączeń sieciowych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itd. (pełna kontrola z uprawnieniami użytkownika systemowego należącego do serwera HTTP)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Wniosek - impact vs CIA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00280" y="2037240"/>
            <a:ext cx="10724760" cy="347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Impact (również określany jako severity) ocenia się z osobna z perspektywy poszczególnych aspektów, tj:</a:t>
            </a:r>
            <a:endParaRPr b="0" lang="en-US" sz="363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DejaVu Sans"/>
              </a:rPr>
              <a:t>C</a:t>
            </a: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onfidentiality 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DejaVu Sans"/>
              </a:rPr>
              <a:t>I</a:t>
            </a: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ntegrity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DejaVu Sans"/>
              </a:rPr>
              <a:t>A</a:t>
            </a: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vailability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Waga podatności bezpieczeństwa - zagrożone aspekty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21880" y="1777680"/>
            <a:ext cx="1072476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DejaVu Sans"/>
              </a:rPr>
              <a:t>Przykładowe zestawienia impact -&gt; C/I/A</a:t>
            </a:r>
            <a:endParaRPr b="0" lang="en-US" sz="3630" spc="-1" strike="noStrike">
              <a:latin typeface="Arial"/>
            </a:endParaRPr>
          </a:p>
        </p:txBody>
      </p:sp>
      <p:sp>
        <p:nvSpPr>
          <p:cNvPr id="248" name="TextBox 2"/>
          <p:cNvSpPr/>
          <p:nvPr/>
        </p:nvSpPr>
        <p:spPr>
          <a:xfrm>
            <a:off x="821880" y="2731320"/>
            <a:ext cx="1090944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IDOR (odczyt) (ang. information disclosure): *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25% Confidentiality</a:t>
            </a: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, 0% Integrity, 0% Availability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zablokowanie usługi (DoS - ang. Denial of Service): 0% Confidentiality, 0% Integrity,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Availability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wykonanie kodu (ang. code execution):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Confidentiality</a:t>
            </a:r>
            <a:r>
              <a:rPr b="0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100% Integrity, 100% Availability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Ryzyko podatności - prawdopodobieństwo wykorzystania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00280" y="1747080"/>
            <a:ext cx="1072476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</a:rPr>
              <a:t>Aspekty eksploitowalności (ang. exploitability):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wszystkie istotne szczegóły techniczne podatności są publicznie dostępne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muszą zaistnieć dodatkowe okoliczności, by atak był możliwy, np: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interakcja użytkownika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określone ramy czasowe (procesy wykonywane cyklicznie, losowo, zagrożenia wyścigowe)</a:t>
            </a:r>
            <a:endParaRPr b="0" lang="en-US" sz="20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inne (np. obciążenie systemu, ilość plików w katalogu, wielkość dysku itd.)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praktyczny stopień skomplikowania ataku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jaki poziom dostępu do podatnego systemu jest konieczny do przeprowadzenia ataku: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wymagany jest dostęp fizyczny/lokalny, czy też wystarczy dostęp zdalny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czy wymagany jest dostęp do konta użytkownika (jeśli tak, jaki poziom uprawnień musi mieć kontrolowany przez atakującego użytkownik, by przeprowadzić atak)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907560" y="1735200"/>
            <a:ext cx="10686960" cy="406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W zależności od przeznaczenia danego systemu, jego aspekty CIA mają różne poziomy krytyczności, np: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baza danych placówki medycznej (C - poufność)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rekordy transakcji finansowych w bankach lub między nimi (I - integralność)</a:t>
            </a:r>
            <a:endParaRPr b="0" lang="en-US" sz="3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DejaVu Sans"/>
              </a:rPr>
              <a:t>system monitorujący parametry pracy reaktora jądrowego, aparatura podtrzymująca życie (A - dostępność)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1847160" y="388800"/>
            <a:ext cx="896256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ASPEKTY BEZPIECZEŃSTWA</a:t>
            </a:r>
            <a:endParaRPr b="0" lang="en-US" sz="48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Waga podatności - prawdopodobieństwo wykorzystania- CVSS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793080" y="1610280"/>
            <a:ext cx="10724760" cy="20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</a:rPr>
              <a:t>Common Vulnerability Scoring System </a:t>
            </a:r>
            <a:r>
              <a:rPr b="0" lang="en-US" sz="1400" spc="-1" strike="noStrike">
                <a:solidFill>
                  <a:srgbClr val="000000"/>
                </a:solidFill>
                <a:latin typeface="DejaVu Sans"/>
              </a:rPr>
              <a:t>[CVSS] [NVD_CVSS]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standard zarządzany przez FIRST.Org, Inc (US-based non-profit organization)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określa wysokość ryzyka płynącą z podatności, uwzględniając jej praktyczną eksplojtowalność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aktualnie wykorzystywane wersje: 2.0, 3.0, 3.1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1584720" y="3661560"/>
            <a:ext cx="8694360" cy="31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43320" y="0"/>
            <a:ext cx="565092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CVSS - przykład 1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55" name="Rectangle 5"/>
          <p:cNvSpPr/>
          <p:nvPr/>
        </p:nvSpPr>
        <p:spPr>
          <a:xfrm>
            <a:off x="6613920" y="341280"/>
            <a:ext cx="557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https://nvd.nist.gov/vuln-metrics/cvss/v3-calculator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Picture 6" descr=""/>
          <p:cNvPicPr/>
          <p:nvPr/>
        </p:nvPicPr>
        <p:blipFill>
          <a:blip r:embed="rId2"/>
          <a:stretch/>
        </p:blipFill>
        <p:spPr>
          <a:xfrm>
            <a:off x="31680" y="948240"/>
            <a:ext cx="12158280" cy="56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43320" y="0"/>
            <a:ext cx="565092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CVSS - przykład 2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0" y="1034280"/>
            <a:ext cx="12190320" cy="5821920"/>
          </a:xfrm>
          <a:prstGeom prst="rect">
            <a:avLst/>
          </a:prstGeom>
          <a:ln w="0">
            <a:noFill/>
          </a:ln>
        </p:spPr>
      </p:pic>
      <p:sp>
        <p:nvSpPr>
          <p:cNvPr id="259" name="Rectangle 4"/>
          <p:cNvSpPr/>
          <p:nvPr/>
        </p:nvSpPr>
        <p:spPr>
          <a:xfrm>
            <a:off x="6613920" y="341280"/>
            <a:ext cx="557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https://nvd.nist.gov/vuln-metrics/cvss/v3-calculator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3320" y="0"/>
            <a:ext cx="565092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CVSS - przykład 3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261" name="Picture 3" descr=""/>
          <p:cNvPicPr/>
          <p:nvPr/>
        </p:nvPicPr>
        <p:blipFill>
          <a:blip r:embed="rId1"/>
          <a:stretch/>
        </p:blipFill>
        <p:spPr>
          <a:xfrm>
            <a:off x="0" y="1051560"/>
            <a:ext cx="12190320" cy="5801040"/>
          </a:xfrm>
          <a:prstGeom prst="rect">
            <a:avLst/>
          </a:prstGeom>
          <a:ln w="0">
            <a:noFill/>
          </a:ln>
        </p:spPr>
      </p:pic>
      <p:sp>
        <p:nvSpPr>
          <p:cNvPr id="262" name="Rectangle 4"/>
          <p:cNvSpPr/>
          <p:nvPr/>
        </p:nvSpPr>
        <p:spPr>
          <a:xfrm>
            <a:off x="6613920" y="341280"/>
            <a:ext cx="557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https://nvd.nist.gov/vuln-metrics/cvss/v3-calculator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4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mogą wystąpić w: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00280" y="2037240"/>
            <a:ext cx="10724760" cy="374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Sprzęcie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Specyfikacjach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Oprogramowaniu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Sieci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Ludziach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Infrastrukturze fizycznej</a:t>
            </a:r>
            <a:endParaRPr b="0" lang="en-US" sz="3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DejaVu Sans"/>
              </a:rPr>
              <a:t>Procedurach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00280" y="2037240"/>
            <a:ext cx="10724760" cy="41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Bardzo często kilka różnych podatności (z których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żadna sama w sobie nie jest krytyczna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), można złączyć w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krytyczny wektor ataku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580480" cy="418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Podatność #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1: RCE wymagające uwierzytelnienia i wysokich uprawnień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Zalogowany użytkownik, który ma w aplikacji uprawnienia administratora, jest w stanie wykonać na serwerze aplikacji dowolny kod (np. OS command injection)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Osobno ta podatność ma wysokie/średnie ryzyko (ale nie krytyczne)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580480" cy="495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Podatność #2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: IDOR na funkcję administracyjną 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ping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(tę samą, która jest podatna na RCE)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Zalogowany użytkownik, który w aplikacji nie ma uprawnień administratora, jest w stanie wywołać funkcję administracyjną </a:t>
            </a:r>
            <a:r>
              <a:rPr b="0" i="1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PING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 znając jej adres i nazwy przyjmowanych parametrów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Osobno ta podatność niesie niskie ryzyko (</a:t>
            </a:r>
            <a:r>
              <a:rPr b="1" lang="en-US" sz="3200" spc="-1" strike="noStrike">
                <a:solidFill>
                  <a:srgbClr val="4472c4"/>
                </a:solidFill>
                <a:latin typeface="DejaVu Sans"/>
              </a:rPr>
              <a:t>Low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), w połączeniu z podatnością #1 ryzyko staje się wysokie/krytyczne (</a:t>
            </a:r>
            <a:r>
              <a:rPr b="1" lang="en-US" sz="3200" spc="-1" strike="noStrike">
                <a:solidFill>
                  <a:srgbClr val="c00000"/>
                </a:solidFill>
                <a:latin typeface="DejaVu Sans"/>
              </a:rPr>
              <a:t>High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Critical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) - ale wciąż nie 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10.0/10.0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, bo wymaga zalogowania się.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687400" cy="495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Podatność #3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: Aplikacja nie ma żadnej ochrony przed atakami brute force/password spraying, tj. masowych zautomatyzowanych prób zalogowania się na konto/konta z wykorzystaniem słownika popularnie stosowanych haseł typu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password, 1234 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czy też hasło identyczne z nazwą użytkownika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Sama w sobie podatność średniego ryzyka - </a:t>
            </a:r>
            <a:r>
              <a:rPr b="1" lang="en-US" sz="3600" spc="-1" strike="noStrike">
                <a:solidFill>
                  <a:srgbClr val="ed7d31"/>
                </a:solidFill>
                <a:latin typeface="DejaVu Sans"/>
              </a:rPr>
              <a:t>Medium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26600" y="2037240"/>
            <a:ext cx="11580480" cy="495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DejaVu Sans"/>
              </a:rPr>
              <a:t>Podatność #4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: W instancji aplikacji istnieje konto użytkownika o nazwie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test 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z hasłem 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.</a:t>
            </a: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DejaVu Sans"/>
              </a:rPr>
              <a:t>S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ama w sobie podatność niskiego ryzyka/o charakterze informacyjnym (</a:t>
            </a:r>
            <a:r>
              <a:rPr b="1" lang="en-US" sz="3600" spc="-1" strike="noStrike">
                <a:solidFill>
                  <a:srgbClr val="4472c4"/>
                </a:solidFill>
                <a:latin typeface="DejaVu Sans"/>
              </a:rPr>
              <a:t>Low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1" lang="en-US" sz="3600" spc="-1" strike="noStrike">
                <a:solidFill>
                  <a:srgbClr val="808080"/>
                </a:solidFill>
                <a:latin typeface="DejaVu Sans"/>
              </a:rPr>
              <a:t>Info</a:t>
            </a:r>
            <a:r>
              <a:rPr b="0" lang="en-US" sz="3600" spc="-1" strike="noStrike">
                <a:solidFill>
                  <a:srgbClr val="000000"/>
                </a:solidFill>
                <a:latin typeface="DejaVu Sans"/>
              </a:rPr>
              <a:t>).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0520" y="344880"/>
            <a:ext cx="896256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RYZYKO BEZPIECZEŃSTWA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1" name="TextBox 4"/>
          <p:cNvSpPr/>
          <p:nvPr/>
        </p:nvSpPr>
        <p:spPr>
          <a:xfrm>
            <a:off x="1055160" y="1802520"/>
            <a:ext cx="10179720" cy="35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RYZYKO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 (ang. RISK)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WAGA ZDARZENIA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(ang. IMPACT)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X 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PRAWDOPODOBIEŃSTWO WYSTĄPIENIA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(ang. PROBABILITY)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Podatności bezpieczeństwa - łączenie (ang. chaining) w wektory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350640" y="1874880"/>
            <a:ext cx="11763360" cy="458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Wektor ataku: #4 -&gt; #3 -&gt; #2 -&gt;#1 = 10.0/10.0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1. Atak password-spraying, dający dostęp do konta 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 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(podatności #3 i #4)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2. Po zalogowaniu się do konta 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/</a:t>
            </a:r>
            <a:r>
              <a:rPr b="0" i="1" lang="en-US" sz="3200" spc="-1" strike="noStrike">
                <a:solidFill>
                  <a:srgbClr val="000000"/>
                </a:solidFill>
                <a:latin typeface="DejaVu Sans"/>
              </a:rPr>
              <a:t>test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, przejęcie kontroli nad serwerem poprzez wykorzystanie podatności #1 (RCE w funkcji administracyjnej) dzięki podatności #2 (IDOR)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DejaVu Sans"/>
              </a:rPr>
              <a:t>Wynik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: 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krytyczny wektor ataku</a:t>
            </a: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 (0 dostępu -&gt; pełna kontrola); </a:t>
            </a:r>
            <a:r>
              <a:rPr b="1" lang="en-US" sz="3200" spc="-1" strike="noStrike">
                <a:solidFill>
                  <a:srgbClr val="ff0000"/>
                </a:solidFill>
                <a:latin typeface="DejaVu Sans"/>
              </a:rPr>
              <a:t>10.0/10.0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Pojęcie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78" name="TextBox 3"/>
          <p:cNvSpPr/>
          <p:nvPr/>
        </p:nvSpPr>
        <p:spPr>
          <a:xfrm>
            <a:off x="1172520" y="1661760"/>
            <a:ext cx="1039068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Rozszerzenie bieżącego poziomu uprawnień w nieautoryzowany sposób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Może wystąpić w dowolnego rodzaju aplikacjach (np. desktopowych, webowych) i komponentach systemów operacyjnych (np. sterownik, jądro, usługa systemowa)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 większości przypadków sprowadza się do tego, że zwykły użytkownik uzyskuje uprawnienia administratora (tzw. pionowa eskalacja - ang. "vertical")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Bywa, że dany zwykły użytkownik uzyskuje uprawnienia innego zwykłego użytkownika (tzw. pozioma eskalacja, ang. "horizontal")...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... lub też zwykły użytkownik staje się użytkownikiem nieco bardziej uprzywilejowany (ale wciąż nie administorem) - również przykład eskalacji pionowej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Pojęcie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1172520" y="1720800"/>
            <a:ext cx="103906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Eskalacja uprawnień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sama w sobie nie jest ani podatnością ani klasą podatności, a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wynikiem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wykorzystania określonej podatności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Często spotkać się można z określeniem "podatność eskalacji/rozszerzenia uprawnień", ang. "privilege escalation vulnerability", np. "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privilege escalation vulnerability was discovered in the latest Linux kernel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 takim przypadku chodzi o podatność, której wynikiem jest poszerzenie uprawnień, jako forma ataku (aktywność ofensywna)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Ang. "impact: privilege escalation"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Przykładowe przyczyny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2" name="TextBox 3"/>
          <p:cNvSpPr/>
          <p:nvPr/>
        </p:nvSpPr>
        <p:spPr>
          <a:xfrm>
            <a:off x="862560" y="1595160"/>
            <a:ext cx="1101060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Użycie prawidłowych kont administracyjnych (ang. valid accounts)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brute force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 spraying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keylogging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credential reuse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authentication bypass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Wykonanie kodu (ang. Code Execution)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Zdalne wykonanie kodu (ang. Remote Code Execution, np. poprzez wykorzystanie podatności takich jak Command Injection, Buffer Overflow, Heap overflow, Code Injection itd.)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Lokalne wykonanie kodu pozwalające wtargnąć z jednego kontekstu bezpieczeństwa do innego (podatność w programie typu SUID na systemach uniksowych, jądrze systemu/module jądra - np. sterowniku, produkcie zabezpieczającym - np. antywirus, EDR)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Przykładowe przyczyny eskalacji uprawnień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4" name="TextBox 3"/>
          <p:cNvSpPr/>
          <p:nvPr/>
        </p:nvSpPr>
        <p:spPr>
          <a:xfrm>
            <a:off x="899640" y="1720800"/>
            <a:ext cx="110106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Zbyt szerokie uprawnienia nadane na dostęp do: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pliku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katalogu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aplikacji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innego obiektu systemowego/bazodanowego (np. tabela, symlink, socket itd.)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544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6" name="TextBox 3"/>
          <p:cNvSpPr/>
          <p:nvPr/>
        </p:nvSpPr>
        <p:spPr>
          <a:xfrm>
            <a:off x="1295280" y="910440"/>
            <a:ext cx="1039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od czasu doo czasu ręcznie wykonuje poniższy skrypt BAT, który wykonuje kopię zapasową jego katalogu domowego na dysk Z: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7" name="Picture 5" descr=""/>
          <p:cNvPicPr/>
          <p:nvPr/>
        </p:nvPicPr>
        <p:blipFill>
          <a:blip r:embed="rId1"/>
          <a:stretch/>
        </p:blipFill>
        <p:spPr>
          <a:xfrm>
            <a:off x="1501920" y="1828080"/>
            <a:ext cx="8723160" cy="41176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544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89" name="TextBox 3"/>
          <p:cNvSpPr/>
          <p:nvPr/>
        </p:nvSpPr>
        <p:spPr>
          <a:xfrm>
            <a:off x="1295280" y="910440"/>
            <a:ext cx="1039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od czasu doo czasu ręcznie wykonuje poniższy skrypt BAT, który wykonuje kopię zapasową jego katalogu domowego na dysk Z: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1196640" y="1711080"/>
            <a:ext cx="10251000" cy="49640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544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92" name="TextBox 3"/>
          <p:cNvSpPr/>
          <p:nvPr/>
        </p:nvSpPr>
        <p:spPr>
          <a:xfrm>
            <a:off x="1257480" y="811080"/>
            <a:ext cx="10399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Użytkownik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stworzył ten skrypt w niestandardowym folderze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C:\public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(folder ten został uprzednio ręcznie stworzony przez administratora, domyślnie wszyscy zalogowani użytkownicy mogą w nim zapisywać)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Uprawnienia te są automatycznie dziedziczone przy tworzeniu nowych podfolderów i plików: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3" name="Picture 4" descr=""/>
          <p:cNvPicPr/>
          <p:nvPr/>
        </p:nvPicPr>
        <p:blipFill>
          <a:blip r:embed="rId1"/>
          <a:stretch/>
        </p:blipFill>
        <p:spPr>
          <a:xfrm>
            <a:off x="351720" y="1911600"/>
            <a:ext cx="6179040" cy="471744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94" name="Picture 5" descr=""/>
          <p:cNvPicPr/>
          <p:nvPr/>
        </p:nvPicPr>
        <p:blipFill>
          <a:blip r:embed="rId2"/>
          <a:stretch/>
        </p:blipFill>
        <p:spPr>
          <a:xfrm>
            <a:off x="4970520" y="2053800"/>
            <a:ext cx="7046640" cy="29509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544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96" name="TextBox 3"/>
          <p:cNvSpPr/>
          <p:nvPr/>
        </p:nvSpPr>
        <p:spPr>
          <a:xfrm>
            <a:off x="1257480" y="811080"/>
            <a:ext cx="1039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konsekwencji inny użytkownik tego systemu (np.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), może nadpisać zawartość tego skryptu w dowolny sposób, np. poprzez dopisanie własnej komendy: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7" name="Picture 6" descr=""/>
          <p:cNvPicPr/>
          <p:nvPr/>
        </p:nvPicPr>
        <p:blipFill>
          <a:blip r:embed="rId1"/>
          <a:stretch/>
        </p:blipFill>
        <p:spPr>
          <a:xfrm>
            <a:off x="1257480" y="1819440"/>
            <a:ext cx="10161360" cy="45320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51720" y="109800"/>
            <a:ext cx="11665440" cy="64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Eskalacja uprawnień - przykład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99" name="TextBox 3"/>
          <p:cNvSpPr/>
          <p:nvPr/>
        </p:nvSpPr>
        <p:spPr>
          <a:xfrm>
            <a:off x="1257480" y="811080"/>
            <a:ext cx="1039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 jakiś czas nieświadomy tej ingerencji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uruchamia skrypt, a wraz z nim podrzucony przez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alice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złośliwy plik wykonywalny (może być to np. trojan, keylogger, program szpiegowski, kalkulator, itd.):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1057320" y="1562040"/>
            <a:ext cx="9905040" cy="52045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58960" y="344880"/>
            <a:ext cx="8962560" cy="12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0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RYZYKO BEZPIECZEŃSTWA - ANALIZA RYZYKA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3" name="TextBox 4"/>
          <p:cNvSpPr/>
          <p:nvPr/>
        </p:nvSpPr>
        <p:spPr>
          <a:xfrm>
            <a:off x="1150560" y="2093400"/>
            <a:ext cx="10179720" cy="35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celem </a:t>
            </a:r>
            <a:r>
              <a:rPr b="0" lang="en-US" sz="3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analizy ryzyka</a:t>
            </a:r>
            <a:r>
              <a:rPr b="1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jest ustalenie jego przybliżonej wielkości</a:t>
            </a:r>
            <a:endParaRPr b="0" lang="en-US" sz="3800" spc="-1" strike="noStrike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wielkość ta ostatecznie (szczególnie w dużych organizacjach) rozpatrywana jest finansowo, tzn. kwota straty poniesionej w wyniku zaistnienia określonego zdarzenia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92480" y="109800"/>
            <a:ext cx="11697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Pojęcie zdalnego wykonania kodu (Remote Code Execution - RCE)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02" name="TextBox 3"/>
          <p:cNvSpPr/>
          <p:nvPr/>
        </p:nvSpPr>
        <p:spPr>
          <a:xfrm>
            <a:off x="968040" y="1661760"/>
            <a:ext cx="1039068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Podobnie jak eskalacja uprawnień, zdalne wykonanie kodu jest nie tyle podatnością, co konsekwencją wykorzystania niektórych podatności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Tzn. istnieje cały szereg różnych podatności w oprogramowaniu, które prowadzą do zdalnego wykonania kodu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prowadzące do RCE są najgroźniejszym wektorem ataku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Kilka przykładów: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 Command Injection (pokazany wcześniej przykład z webową nakładką na komendę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Code Injection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Memory Corruption (np. Buffer Overflow, Heap Overflow, Integer Overflow, Use After Free, itd.)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Type Confusion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Server-Side Template Injection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Remote File Inclusion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ZAGROŻENIA WYŚCIGOWE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04" name="Rectangle 2"/>
          <p:cNvSpPr/>
          <p:nvPr/>
        </p:nvSpPr>
        <p:spPr>
          <a:xfrm>
            <a:off x="765000" y="1509840"/>
            <a:ext cx="10654560" cy="46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Ang.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race condition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wynikający z faktu, że wynik danego zestawu instrukcji zależny jest od ich kolejności ORAZ/LUB czasu wystąpienia danych zdarzeń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Najczęściej spotykanym typem podatności bezpieczeństwa w oprogramowaniu z kategorii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race condition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, jest TOCTOU (Time-of-check Time-of-use): </a:t>
            </a:r>
            <a:r>
              <a:rPr b="0" lang="en-US" sz="3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https://cwe.mitre.org/data/definitions/367.html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5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2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TOCTOU - przykład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306" name="Picture 3" descr=""/>
          <p:cNvPicPr/>
          <p:nvPr/>
        </p:nvPicPr>
        <p:blipFill>
          <a:blip r:embed="rId1"/>
          <a:stretch/>
        </p:blipFill>
        <p:spPr>
          <a:xfrm>
            <a:off x="579600" y="895320"/>
            <a:ext cx="7324560" cy="29365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307" name="TextBox 4"/>
          <p:cNvSpPr/>
          <p:nvPr/>
        </p:nvSpPr>
        <p:spPr>
          <a:xfrm>
            <a:off x="579600" y="3975840"/>
            <a:ext cx="4184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Źródło: 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https://cwe.mitre.org/data/definitions/367.html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TextBox 5"/>
          <p:cNvSpPr/>
          <p:nvPr/>
        </p:nvSpPr>
        <p:spPr>
          <a:xfrm>
            <a:off x="579600" y="4253040"/>
            <a:ext cx="105440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jest wykonywany z wysokimi uprawnieniami (root), ale w imieniu zwykłego użytkownika 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Zarówno wywołanie funkcji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jak i funkcji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fopen()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operuje na ciągu znaków (string) będącym ścieżką do pliku (ścieżka może być tzw. symlinkiem, tj. skrótem wskazującym w rzeczywistości na inny plik)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Złośliwy użytkownik ma szansę wykorzystać podatność TOCTU i uzyskać nieuprawniony dostęp do wybranego pliku, jeśli: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wywołać program w momencie, gdy link symboliczny określony ścieżką podaną w zmiennej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wskazuje na plik, do którego ma on uprawnienia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zmienić link symboliczny tak, by wskazywał na plik, do którego użytkownik nie ma uprawnień, PO TYM, jak wykonało się już wywołanie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access(file, W_OK)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ale PRZED wykonaniem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fopen(file,"w+")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ZAGROŻENIA WYŚCIGOWE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10" name="Rectangle 2"/>
          <p:cNvSpPr/>
          <p:nvPr/>
        </p:nvSpPr>
        <p:spPr>
          <a:xfrm>
            <a:off x="765000" y="1509840"/>
            <a:ext cx="10654560" cy="42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</a:t>
            </a:r>
            <a:r>
              <a:rPr b="0" i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race condition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bardzo trudno jest wykryć i potwierdzić (ze względu na nietrywialne warunki ich reprodukowalności)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Wobec tego są też niełatwe w eksploitacji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Często stoją za niewyjaśnionymi błędami w oprogramowaniu (nie tylko błędami prowadzącymi do podatności bezpieczeństwa, ale błędami w ogóle, szczególnie funkcjonalnymi)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Common Vulnerabilities and Exposures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0573560" y="1589400"/>
            <a:ext cx="1683360" cy="3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[MITRE_CVE]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0" y="2233440"/>
            <a:ext cx="12190320" cy="4622760"/>
          </a:xfrm>
          <a:prstGeom prst="rect">
            <a:avLst/>
          </a:prstGeom>
          <a:ln w="0">
            <a:noFill/>
          </a:ln>
        </p:spPr>
      </p:pic>
      <p:sp>
        <p:nvSpPr>
          <p:cNvPr id="314" name="TextBox 5"/>
          <p:cNvSpPr/>
          <p:nvPr/>
        </p:nvSpPr>
        <p:spPr>
          <a:xfrm>
            <a:off x="101520" y="1227600"/>
            <a:ext cx="9792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Zarządzana przez MITRE ewidencja podatności w publicznie dostępnym oprogramowaniu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Ułatwia zarządzanie podatnościami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5"/>
          <p:cNvSpPr/>
          <p:nvPr/>
        </p:nvSpPr>
        <p:spPr>
          <a:xfrm>
            <a:off x="407520" y="1535760"/>
            <a:ext cx="11375280" cy="41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Decyzja o przypisaniu podatności numeru CVE </a:t>
            </a:r>
            <a:r>
              <a:rPr b="0" lang="en-US" sz="266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zależy od danej jednostki upoważnionej do nadania CVE (ang. CVE Naming Authority)</a:t>
            </a:r>
            <a:endParaRPr b="0" lang="en-US" sz="266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Duzi procudenci (jak Microsoft, HP, McAfee, Google itd.) sami są wydają CVE dla swoich produktów (sami są CVE Naming Authorities) - każdego roku otrzymują od MITRE zakresy zarezerwowanych dla siebie numerów CVE i sami przypisują je i publikują wraz z napływem raportów o podatnościach i postępem w ich adresowaniu</a:t>
            </a:r>
            <a:endParaRPr b="0" lang="en-US" sz="266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CVE dla pozostałego oprogramowania (np. mniejsi producenci czy projekty open source) przypisuje bezpośrednio MITRE</a:t>
            </a:r>
            <a:endParaRPr b="0" lang="en-US" sz="266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  <a:ea typeface="DejaVu Sans"/>
              </a:rPr>
              <a:t>W przypadku sporów anagażuje się US GOV CERT</a:t>
            </a:r>
            <a:endParaRPr b="0" lang="en-US" sz="2660" spc="-1" strike="noStrike"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Nie wszystkie podatności trafiają na listę CVE!</a:t>
            </a:r>
            <a:endParaRPr b="0" lang="en-US" sz="4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Nie wszystkie podatności trafiają na listę CVE!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18" name="TextBox 5"/>
          <p:cNvSpPr/>
          <p:nvPr/>
        </p:nvSpPr>
        <p:spPr>
          <a:xfrm>
            <a:off x="473760" y="1397880"/>
            <a:ext cx="11375280" cy="35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To, czy dana podatność otrzyma numer CVE, zależy od arbitralnej decyzji danej jednostki uprawnionej przez MITRE do rejestrowania CVE (CVE Naming Authorities)</a:t>
            </a:r>
            <a:endParaRPr b="0" lang="en-US" sz="23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3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3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3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Numer CVE </a:t>
            </a:r>
            <a:r>
              <a:rPr b="0" lang="en-US" sz="23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nie zawsze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otrzymują podatności:</a:t>
            </a:r>
            <a:endParaRPr b="0" lang="en-US" sz="2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opublikowane wcześniej na full disclosure,</a:t>
            </a:r>
            <a:endParaRPr b="0" lang="en-US" sz="2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dotykające produktów EOL (zależnie od producenta, np. Intel),</a:t>
            </a:r>
            <a:endParaRPr b="0" lang="en-US" sz="2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sporne (nieuznawane przez producenta),</a:t>
            </a:r>
            <a:endParaRPr b="0" lang="en-US" sz="2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 zewnętrznych komponentach (np. bibliotekach) mających już własny numer CVE.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95800" y="17748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Nie wszystkie podatności trafiają na listę CVE!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20" name="TextBox 1"/>
          <p:cNvSpPr/>
          <p:nvPr/>
        </p:nvSpPr>
        <p:spPr>
          <a:xfrm>
            <a:off x="473760" y="1397880"/>
            <a:ext cx="11375280" cy="35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Numerów CVE nie otrzymują: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w mało popularnym oprogramowaniu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w publicznych usługach chmurowych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podatności, których odkrycie nigdy nie zostaje zgłoszone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odkryte/stworzone przez podmioty o wrogich zamiarach</a:t>
            </a:r>
            <a:endParaRPr b="0" lang="en-US" sz="23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odkryte wewnętrznie przez samego producenta/jego zleceniobiorcę i załatane bez jakiejkolwiek publicznej wzmianki (fałszywa ochrona wizerunku)</a:t>
            </a:r>
            <a:endParaRPr b="0" lang="en-US" sz="23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 zgłoszone, ale utrzymane w tajemnicy przez producenta (NDA, bug bounty) - fałszywa ochrona wizerunku.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87520" y="10836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CWE - Common Weakness Enumeration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10431720" y="902880"/>
            <a:ext cx="1683360" cy="3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[MITRE_CWE]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23" name="Picture 6" descr=""/>
          <p:cNvPicPr/>
          <p:nvPr/>
        </p:nvPicPr>
        <p:blipFill>
          <a:blip r:embed="rId1"/>
          <a:stretch/>
        </p:blipFill>
        <p:spPr>
          <a:xfrm>
            <a:off x="1219320" y="1605240"/>
            <a:ext cx="9751680" cy="5250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"/>
          <p:cNvSpPr/>
          <p:nvPr/>
        </p:nvSpPr>
        <p:spPr>
          <a:xfrm>
            <a:off x="74880" y="930240"/>
            <a:ext cx="9792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Utrzymywana i rozwijana przez MITRE metodologia klasyfikowania podatności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Standardyzuje opisywanie podatności i tworzenie adresujących je rekomendacji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95360" y="108360"/>
            <a:ext cx="11694960" cy="57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25 najgroźniejszych podatności w 202</a:t>
            </a:r>
            <a:r>
              <a:rPr b="1" lang="pl-PL" sz="4350" spc="-1" strike="noStrike" u="sng">
                <a:solidFill>
                  <a:srgbClr val="000000"/>
                </a:solidFill>
                <a:uFillTx/>
                <a:latin typeface="Consolas"/>
              </a:rPr>
              <a:t>3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26" name="TextBox 7"/>
          <p:cNvSpPr/>
          <p:nvPr/>
        </p:nvSpPr>
        <p:spPr>
          <a:xfrm>
            <a:off x="457200" y="779040"/>
            <a:ext cx="866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Źródło: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https://cwe.mitre.org/top25/archive/2023/2023_top25_list.html#tableView</a:t>
            </a: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 rot="6000">
            <a:off x="1608480" y="1267200"/>
            <a:ext cx="7759080" cy="535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58960" y="344880"/>
            <a:ext cx="8962560" cy="12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8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RYZYKO BEZPIECZEŃSTWA - ANALIZA RYZYKA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5" name="TextBox 4"/>
          <p:cNvSpPr/>
          <p:nvPr/>
        </p:nvSpPr>
        <p:spPr>
          <a:xfrm>
            <a:off x="1055160" y="1802520"/>
            <a:ext cx="10179720" cy="41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W wyniku analizy ryzyka powinno być możliwe  ustalenie, jakie zasoby jest sens poświęcić na zabezpieczenie przed nim.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Przykład: nie wydamy 6000 PLN na zabezpieczenie przed kradzieżą samochodu wartego 5000 PLN.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/>
          </p:nvPr>
        </p:nvSpPr>
        <p:spPr>
          <a:xfrm>
            <a:off x="774360" y="376200"/>
            <a:ext cx="11166480" cy="107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300" spc="-1" strike="noStrike" u="sng">
                <a:solidFill>
                  <a:srgbClr val="000000"/>
                </a:solidFill>
                <a:uFillTx/>
                <a:latin typeface="Consolas"/>
              </a:rPr>
              <a:t>Przyczyny powstawania podatności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329" name="TextBox 3"/>
          <p:cNvSpPr/>
          <p:nvPr/>
        </p:nvSpPr>
        <p:spPr>
          <a:xfrm>
            <a:off x="774360" y="1450080"/>
            <a:ext cx="10491120" cy="27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Nieświadome</a:t>
            </a: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, tj. błędy/niedopatrzenia</a:t>
            </a:r>
            <a:endParaRPr b="0" lang="en-US" sz="34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w stadium projektowania</a:t>
            </a:r>
            <a:endParaRPr b="0" lang="en-US" sz="34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w stadium implementacji</a:t>
            </a:r>
            <a:endParaRPr b="0" lang="en-US" sz="34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Świadome i celowe</a:t>
            </a: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 (wrogie) - tzw. tylne furtki, konie trojańskie (sabotaż z domniemaniem niewinności :) )</a:t>
            </a:r>
            <a:endParaRPr b="0" lang="en-US" sz="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71840" y="41760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1" name="TextBox 3"/>
          <p:cNvSpPr/>
          <p:nvPr/>
        </p:nvSpPr>
        <p:spPr>
          <a:xfrm>
            <a:off x="771840" y="1645200"/>
            <a:ext cx="974448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Szczegółowy przepis (algorytm) na to, jak wykorzystać daną podatność</a:t>
            </a:r>
            <a:endParaRPr b="0" lang="en-US" sz="3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45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W praktyce najczęściej po prostu kod (program komputerowy/skrypt  - narzędzie) pozwalający na wykorzystanie danej podatności</a:t>
            </a:r>
            <a:endParaRPr b="0" lang="en-US" sz="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71840" y="417600"/>
            <a:ext cx="1045800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 - przykład nieinformatyczny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3" name="TextBox 3"/>
          <p:cNvSpPr/>
          <p:nvPr/>
        </p:nvSpPr>
        <p:spPr>
          <a:xfrm>
            <a:off x="664920" y="1469520"/>
            <a:ext cx="9744480" cy="27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podatność: powtarzalne wzory kluczy w zamkach producenta XXX</a:t>
            </a:r>
            <a:endParaRPr b="0" lang="en-US" sz="3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450" spc="-1" strike="noStrike">
                <a:solidFill>
                  <a:srgbClr val="000000"/>
                </a:solidFill>
                <a:latin typeface="Calibri"/>
                <a:ea typeface="DejaVu Sans"/>
              </a:rPr>
              <a:t>exploit: kupować kolejne egzemplarze i próbować otworzyć ich kluczami, do skutku</a:t>
            </a:r>
            <a:endParaRPr b="0" lang="en-US" sz="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71840" y="1976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 - web IDOR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5" name="TextBox 3"/>
          <p:cNvSpPr/>
          <p:nvPr/>
        </p:nvSpPr>
        <p:spPr>
          <a:xfrm>
            <a:off x="650520" y="927000"/>
            <a:ext cx="1127880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podatność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Każdy użytkownik (w tym niezalogowany) może pobrać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prywatny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plik każdego użytkownika znając jego identyfikator (przykładowy URL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https://example.org/download?file_id=1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), identifykatory są przewidywalne (kolejne liczby naturalne) - tzw. IDOR (Insecure Direct Object Reference)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exploit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wywoływać kolejne identyfikatory za pomocą przeglądarki: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https://example.org/download?file_id=2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https://example.org/download?file_id=3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https://example.org/download?file_id=4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https://example.org/download?file_id=1337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71840" y="197640"/>
            <a:ext cx="8466840" cy="66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Arial"/>
              </a:rPr>
              <a:t>Exploit - web IDOR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7" name="TextBox 2"/>
          <p:cNvSpPr/>
          <p:nvPr/>
        </p:nvSpPr>
        <p:spPr>
          <a:xfrm>
            <a:off x="678960" y="1169640"/>
            <a:ext cx="108324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nie każdy exploit musi być skomplikowany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może być bardzo prosty, bez szelkodu / jakiegokolwiek specjalistycznego kodu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zależy to od: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podatności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technologii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mitygacji w obecnym docelowym systemie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niektóre podatności można łatwo wyeksplojtować zwykłym narzędziem użytkowym (jak wyżej)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inne wymagają pisania dedykowanych i często bardzo zaawansowanych technicznie programów (większość podatności typu Remote Code Execution/Local Privilege Escalation)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Exploit - 0day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8760" y="1450800"/>
            <a:ext cx="11237760" cy="45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Termin 0day używany jest w odniesieniu do: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nowej podatności, która nie została jeszcze naprawiona przez producenta (nie ma łaty - ang. "patch" ani innej mitygacji)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exploita wykorzystujący taką podatność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Obydwa znaczenia funkcjonują równolegle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Należy jednak pamiętać, jaka jest różnica między exploitem a podatnością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Często nawet przy pełnej wiedzy technicznej na temat szczegółów podatności, wymagany jest gigantyczny nakład pracy i ekspertyzy, by stworzyć działającego eksploita wykorzystującego tę podatność (dobrym przykładem są podatności na moduły jądra Windowsa, takie jak BlueKeep czy SMBGhost)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Exploit - NOday</a:t>
            </a:r>
            <a:endParaRPr b="0" lang="en-US" sz="4350" spc="-1" strike="noStrike">
              <a:latin typeface="Arial"/>
            </a:endParaRPr>
          </a:p>
        </p:txBody>
      </p:sp>
      <p:pic>
        <p:nvPicPr>
          <p:cNvPr id="341" name="Picture 8" descr="A drawing of a face&#10;&#10;Description automatically generated"/>
          <p:cNvPicPr/>
          <p:nvPr/>
        </p:nvPicPr>
        <p:blipFill>
          <a:blip r:embed="rId1"/>
          <a:stretch/>
        </p:blipFill>
        <p:spPr>
          <a:xfrm>
            <a:off x="8735040" y="213840"/>
            <a:ext cx="946440" cy="70956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9" descr="A drawing of a face&#10;&#10;Description automatically generated"/>
          <p:cNvPicPr/>
          <p:nvPr/>
        </p:nvPicPr>
        <p:blipFill>
          <a:blip r:embed="rId2"/>
          <a:stretch/>
        </p:blipFill>
        <p:spPr>
          <a:xfrm>
            <a:off x="10621440" y="5407200"/>
            <a:ext cx="946440" cy="70956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38720" y="1450800"/>
            <a:ext cx="11131200" cy="38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Jakiś czas temu natknąłem się na ten termin 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w społeczności</a:t>
            </a:r>
            <a:endParaRPr b="0" lang="en-US" sz="26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Odnosi się do podatności (oraz eskplojtów je wykorzystujących), które nie zostały i prawdopodobnie nigdy nie zostaną zaadresowane przez producenta...</a:t>
            </a:r>
            <a:endParaRPr b="0" lang="en-US" sz="26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... ze względu na fakt, że dane oprogramowanie nie jest już rozwijane/wspierane (tzw. legacy systems)</a:t>
            </a:r>
            <a:endParaRPr b="0" lang="en-US" sz="266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okres wsparcia przez producenta dobiegł końca (ang. End of Life support)</a:t>
            </a:r>
            <a:endParaRPr b="0" lang="en-US" sz="266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producent już nie istnieje</a:t>
            </a:r>
            <a:endParaRPr b="0" lang="en-US" sz="266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programiści zajmujący się projektem nie są już zdolni do dalszego zaangażowania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738720" y="399240"/>
            <a:ext cx="11375280" cy="104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Exploit - 1day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738720" y="1450800"/>
            <a:ext cx="11131200" cy="490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Na ten termin również natknąłem 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niedawno w społeczności</a:t>
            </a:r>
            <a:endParaRPr b="0" lang="en-US" sz="266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Określenie to stosuje się w odniesieniu do exploitów, które powstały w wyniku uzyskania szczegółów technicznych na temat danej podatności 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poprzez</a:t>
            </a: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 analiz</a:t>
            </a:r>
            <a:r>
              <a:rPr b="0" lang="pl-PL" sz="2660" spc="-1" strike="noStrike">
                <a:solidFill>
                  <a:srgbClr val="000000"/>
                </a:solidFill>
                <a:latin typeface="Calibri"/>
              </a:rPr>
              <a:t>ę</a:t>
            </a: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 aktualizacji adresującej tę podatność:</a:t>
            </a:r>
            <a:endParaRPr b="0" lang="en-US" sz="26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1. Haker znajduje podatność w produkcie i informuje producenta</a:t>
            </a:r>
            <a:endParaRPr b="0" lang="en-US" sz="26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2. Producent publikuje nową wersję produktu, w której podatność jest załatana, jednocześnie publikowana jest informacja o podatności i aktualizacji, przypisana do numeru CVE</a:t>
            </a:r>
            <a:endParaRPr b="0" lang="en-US" sz="266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3. Inny haker porównuje starą i nową wersję produktu (analiza kodu źródłowego lub inżynieria wsteczna - ang. </a:t>
            </a:r>
            <a:r>
              <a:rPr b="0" i="1" lang="en-US" sz="2660" spc="-1" strike="noStrike">
                <a:solidFill>
                  <a:srgbClr val="000000"/>
                </a:solidFill>
                <a:latin typeface="Calibri"/>
              </a:rPr>
              <a:t>reverse engineering</a:t>
            </a: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), by poznać szczegóły techniczne podatności a następnie napisać exploita.</a:t>
            </a:r>
            <a:endParaRPr b="0" lang="en-US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Box 3"/>
          <p:cNvSpPr/>
          <p:nvPr/>
        </p:nvSpPr>
        <p:spPr>
          <a:xfrm>
            <a:off x="984600" y="1782360"/>
            <a:ext cx="1039068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Akceptacja ryzyka (nie robimy nic)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Transfer ryzyka (ubezpieczenie)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Załatanie podatności (na poziomie implementacyjnym, tj. wydanie nowej wersji oprogramowania/łatki)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Ograniczenie możliwości interakcji z danym systemem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fizycznie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sieciowo (segmentacja, routing, firewall)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Zmodyfikowanie systemu i środowiska tak, by atak był bardziej skomplikowany, czasochłonny i ogólnie kosztowny w wykonaniu (ang.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raise the attacker cost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Odinstalowanie aplikacji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Wykrywanie i reagowanie (nie wszystkim atakom da się zapobiec)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Różne kombinacje powyższych (warstwy) - w zależności od wielu czynników różni się zakres możliwości zabezpieczenia systemu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134440" y="109800"/>
            <a:ext cx="8466840" cy="155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350" spc="-1" strike="noStrike" u="sng">
                <a:solidFill>
                  <a:srgbClr val="000000"/>
                </a:solidFill>
                <a:uFillTx/>
                <a:latin typeface="Consolas"/>
              </a:rPr>
              <a:t>Sposoby podejścia do ryzyka wynikającego z podatności</a:t>
            </a:r>
            <a:endParaRPr b="0" lang="en-US" sz="4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bject 6"/>
          <p:cNvSpPr/>
          <p:nvPr/>
        </p:nvSpPr>
        <p:spPr>
          <a:xfrm>
            <a:off x="1540440" y="3153240"/>
            <a:ext cx="9149760" cy="54648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1520" algn="ctr">
              <a:lnSpc>
                <a:spcPct val="100000"/>
              </a:lnSpc>
              <a:buNone/>
            </a:pPr>
            <a:r>
              <a:rPr b="0" lang="en-US" sz="3590" spc="-1" strike="noStrike">
                <a:solidFill>
                  <a:srgbClr val="ffffff"/>
                </a:solidFill>
                <a:latin typeface="Arial"/>
                <a:ea typeface="DejaVu Sans"/>
              </a:rPr>
              <a:t>Koniec części #II</a:t>
            </a:r>
            <a:endParaRPr b="0" lang="en-US" sz="3590" spc="-1" strike="noStrike">
              <a:latin typeface="Arial"/>
            </a:endParaRPr>
          </a:p>
        </p:txBody>
      </p:sp>
      <p:sp>
        <p:nvSpPr>
          <p:cNvPr id="349" name="object 10"/>
          <p:cNvSpPr/>
          <p:nvPr/>
        </p:nvSpPr>
        <p:spPr>
          <a:xfrm>
            <a:off x="7395480" y="3561480"/>
            <a:ext cx="25560" cy="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10" spc="-38" strike="noStrike">
                <a:solidFill>
                  <a:srgbClr val="9e9c9e"/>
                </a:solidFill>
                <a:latin typeface="Times New Roman"/>
                <a:ea typeface="DejaVu Sans"/>
              </a:rPr>
              <a:t>'</a:t>
            </a:r>
            <a:endParaRPr b="0" lang="en-US" sz="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06360" y="154080"/>
            <a:ext cx="1157796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78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RYZYKO BEZPIECZEŃSTWA - WAGA ZDARZENIA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57" name="TextBox 4"/>
          <p:cNvSpPr/>
          <p:nvPr/>
        </p:nvSpPr>
        <p:spPr>
          <a:xfrm>
            <a:off x="1055160" y="1802520"/>
            <a:ext cx="1017972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WAGA ZDARZENIA - tzw. skala jakościowa (ang. qualitative)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967320" y="3244320"/>
            <a:ext cx="1008000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Dla uproszczenia/uniezależnienia oceny od kontekstu finansowego, stosuje się wielostopniową skalę, np.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Krytyczne (ang.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Critical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Wysokie (ang.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High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Średnie (ang. </a:t>
            </a:r>
            <a:r>
              <a:rPr b="1" lang="en-US" sz="2800" spc="-1" strike="noStrike">
                <a:solidFill>
                  <a:srgbClr val="ed7d31"/>
                </a:solidFill>
                <a:latin typeface="Calibri"/>
                <a:ea typeface="DejaVu Sans"/>
              </a:rPr>
              <a:t>Medium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Niskie (ang.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 Light"/>
              </a:rPr>
              <a:t>Źródła użytych grafik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838080" y="134532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100" spc="-1" strike="noStrike">
                <a:solidFill>
                  <a:srgbClr val="000000"/>
                </a:solidFill>
                <a:latin typeface="Calibri"/>
              </a:rPr>
              <a:t>https://3.bp.blogspot.com/-qD9N6-n9j1I/WA_fEoAxoWI/AAAAAAAAKxk/Dk74eoz0K8MtR1iv32cjgT9zvi1HZKgJQCLcB/w1200-h630-p-k-no-nu/cyberwar_system_failure.png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6600" y="388800"/>
            <a:ext cx="8962560" cy="12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90440" bIns="45000" anchor="ctr">
            <a:normAutofit fontScale="80000"/>
          </a:bodyPr>
          <a:p>
            <a:pPr marL="44280" algn="ctr">
              <a:lnSpc>
                <a:spcPct val="90000"/>
              </a:lnSpc>
              <a:buNone/>
            </a:pPr>
            <a:r>
              <a:rPr b="1" lang="en-US" sz="4810" spc="273" strike="noStrike" u="sng">
                <a:solidFill>
                  <a:srgbClr val="000000"/>
                </a:solidFill>
                <a:uFillTx/>
                <a:latin typeface="Consolas"/>
              </a:rPr>
              <a:t>RYZYKO BEZPIECZEŃSTWA - PRAWDOPODOBIEŃSTWO</a:t>
            </a:r>
            <a:endParaRPr b="0" lang="en-US" sz="481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1005120" y="2392920"/>
            <a:ext cx="1017972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PRAWDOPODOBIEŃSTWO 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  <a:ea typeface="DejaVu Sans"/>
              </a:rPr>
              <a:t>- podstawowe pojęcie probabilistyki, wielkość z zakresu &lt;0;1&gt;, często wyrażana w procentach &lt;0;100&gt;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Application>LibreOffice/7.3.0.3$Windows_X86_64 LibreOffice_project/0f246aa12d0eee4a0f7adcefbf7c878fc2238db3</Application>
  <AppVersion>15.0000</AppVersion>
  <Words>4714</Words>
  <Paragraphs>448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2020-02-01T16:36:23Z</dcterms:created>
  <dc:creator>Julian Horoszkiewicz</dc:creator>
  <dc:description/>
  <dc:language>en-US</dc:language>
  <cp:lastModifiedBy/>
  <dcterms:modified xsi:type="dcterms:W3CDTF">2024-04-14T10:58:39Z</dcterms:modified>
  <cp:revision>433</cp:revision>
  <dc:subject/>
  <dc:title>Wykrywanie i reagowanie na incydenty bezpieczeństwa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79</vt:i4>
  </property>
</Properties>
</file>