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497" r:id="rId4"/>
    <p:sldId id="258" r:id="rId5"/>
    <p:sldId id="437" r:id="rId6"/>
    <p:sldId id="259" r:id="rId7"/>
    <p:sldId id="484" r:id="rId8"/>
    <p:sldId id="485" r:id="rId9"/>
    <p:sldId id="486" r:id="rId10"/>
    <p:sldId id="494" r:id="rId11"/>
    <p:sldId id="487" r:id="rId12"/>
    <p:sldId id="492" r:id="rId13"/>
    <p:sldId id="496" r:id="rId14"/>
    <p:sldId id="493" r:id="rId15"/>
    <p:sldId id="488" r:id="rId16"/>
    <p:sldId id="495" r:id="rId17"/>
    <p:sldId id="499" r:id="rId18"/>
    <p:sldId id="500" r:id="rId19"/>
    <p:sldId id="498" r:id="rId20"/>
    <p:sldId id="489" r:id="rId21"/>
    <p:sldId id="490" r:id="rId22"/>
    <p:sldId id="435" r:id="rId23"/>
    <p:sldId id="4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ED2E-3D69-483A-A1D3-737DA805A09E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9B2D-85E6-4452-BFA0-3C1BE0D57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69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676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61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0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41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61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83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5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094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3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71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95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id="{C146B8D7-5717-4C77-A939-CCFDC5B45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78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id="{92E70F02-B429-4BC4-8616-615A45BD47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51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06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59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9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9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99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id="{05D9CE21-8626-4503-AD66-10F5D901B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5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E173-105E-40B1-A4EE-07EC8F368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B7040-C92C-4381-A50F-2CC2476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8B17-3E12-4F05-9533-75AF3A3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2879-E28D-4C66-A84E-26F1912C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9317-E029-4779-8E95-B43B2CF5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1F9-6124-4CFE-AA3C-F29F465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410C4-2AAC-48C3-8169-2E3A530E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2DD7-41D0-4715-830E-FB31AEC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8A-F7BB-4FF9-9A2B-A5875B14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73E53-2ED8-4BB8-96F8-F06B3BB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EC66-6CD3-4C0B-88B0-71C29C3A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32E3D-E2F8-48E3-93B8-40EF5389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AF80-0E18-4F56-8199-7251B131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A8-BAD9-429C-8F19-2D95BCF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D79-F4A5-4446-87FA-89A54C9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9D7A-65BB-452B-951B-3A7549E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4C96-CCC5-462A-A444-41AE354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AD37-E197-4769-83EF-DC62C805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8FB5-3FA4-4A48-9F7C-0DD80007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C06-8F0E-449C-8269-9B3CFEC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26C4-3E53-4812-B9EB-7E2FBF9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5504-CEF5-49A2-BE59-17B57957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738D-206E-4925-98E1-986C280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BB9DB-A903-49BF-A672-DD41F10D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EFBC-060A-4B95-8207-FE187E5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C2A5-C890-4A7C-8989-C3FF17A9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5A9-4069-4CF3-883D-73F89061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F404A-593F-4392-83AA-0D6602591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4E7EF-E6BF-4258-A9A5-070F6749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9E511-973C-4EB2-8856-31B0A7D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55890-C20B-4EC0-B9CA-A5B4FEE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46CA-ECFC-46F4-92C8-7971828B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826C-C726-46CB-86CF-9E9005DE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722D-D028-4651-B088-1ED7B189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F9B52-A740-417D-B909-4B990CF9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F32A-1265-42A8-95D1-BCC5CC7DB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AB30-F1D7-4790-8C17-15058BC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09102-922F-41FC-9E94-72F37C0A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0D89-BD58-4506-911E-D1199061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B2CF-5563-4A63-A52C-6548826C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B175C-97A2-44E7-B409-8707C183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9979B-6D29-40EA-8200-2DE4A1EC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FAFD9-14A3-4FB5-8DCA-6E26434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7C859-B69D-4674-9130-C04352A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9868-341F-4D0A-9495-B8085F5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17662-132C-46A4-BF9D-49CAF1D8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04-3C59-4D35-9E4B-26F5D2D8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E632-6774-407B-ACD7-09E34A35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ACFC-3BA4-48DB-814B-5FA7CC9A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9CACB-CF34-4777-BF9F-DB8A406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9546-A2CD-4C72-B21F-73F26E0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4A1D-670D-4EA0-80C5-02283DAA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1677-FD58-4325-8772-0D3C817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36B3E-9885-4EA3-AD98-771A01BF6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79BFE-86C6-462F-99B2-BCC4407C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AA6-B088-480F-B7B5-F5ACE1E4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540B-19FA-4BD4-BA47-57EB063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950E-3F13-4BE6-BA7B-5A2FF87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8F8D-D4BC-4EF4-A24A-39CF30F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1689-ADF4-42EB-9A1E-5C4009DE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42E8-0EF8-409E-B4C5-3638EC7C9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4D63-B9C8-4C03-BEE1-E5EE606B8F3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9C65-F02A-4D12-8233-98608B71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6894-268A-417F-A5E4-64DE3EE1E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A84F-1EA5-41DD-AE9F-AB9FACC6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ilded/DF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twitter.com/julianpentes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y.pl/slipstrea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5">
            <a:extLst>
              <a:ext uri="{FF2B5EF4-FFF2-40B4-BE49-F238E27FC236}">
                <a16:creationId xmlns:a16="http://schemas.microsoft.com/office/drawing/2014/main" id="{09785C8B-E4CC-4233-93CF-CD6D7A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43" y="0"/>
            <a:ext cx="9200670" cy="899032"/>
          </a:xfrm>
          <a:solidFill>
            <a:schemeClr val="tx1">
              <a:alpha val="78822"/>
            </a:schemeClr>
          </a:solidFill>
        </p:spPr>
        <p:txBody>
          <a:bodyPr/>
          <a:lstStyle/>
          <a:p>
            <a:pPr marL="21613" indent="-11527" algn="ctr">
              <a:lnSpc>
                <a:spcPct val="81000"/>
              </a:lnSpc>
            </a:pPr>
            <a:r>
              <a:rPr lang="en-US" altLang="en-US" sz="354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Wykrywanie i reagowanie na incydenty bezpieczeństwa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4651242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 err="1">
                <a:solidFill>
                  <a:schemeClr val="bg1"/>
                </a:solidFill>
                <a:latin typeface="Arial"/>
                <a:cs typeface="Arial"/>
              </a:rPr>
              <a:t>Wykład</a:t>
            </a: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 #I – Infrastruktura IT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23652" y="3965712"/>
            <a:ext cx="8515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Każda sieć lokalna - intranet - (określana również jako wewnętrzna, tj. stosująca adresy IP z zakresu zarezerwowanego dla sieci prywatnych, tj. 10.0.0.0/8, 172.16.0.0/12, 192.168.0.0/16) mająca dostęp do Internetu znajduje się za NAT-em.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9910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354640" y="3459303"/>
            <a:ext cx="8515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192.168.0.1-255</a:t>
            </a:r>
            <a:r>
              <a:rPr lang="en-US"/>
              <a:t> - przykładowy zakres prywatnych (wewnętrznych) adresów IP. Te adresy nie są bezpośrednio osiągalne z Internetu i powtarzają się pomiędzy wieloma różnymi sieciami wewnętrznymi (prywatnymi).</a:t>
            </a:r>
          </a:p>
          <a:p>
            <a:endParaRPr lang="en-US"/>
          </a:p>
          <a:p>
            <a:r>
              <a:rPr lang="en-US" u="sng"/>
              <a:t>72.12.18.101</a:t>
            </a:r>
            <a:r>
              <a:rPr lang="en-US"/>
              <a:t> - przykładowy publiczny adres IP. Ten adres jest osiągalny z Internetu - każdy inny komputer z dostępem do Internetu może adresować pakiety (dokonywać prób połączeń, a więc i ataków). Ten adres jest unikalny (niepowtarzalny) - żadno inne urządzenie w Internecie nie ma takiego adresu IP.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57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Komputery w sieci prywatnej (192.168.0.1-255) </a:t>
            </a:r>
            <a:r>
              <a:rPr lang="en-US" b="1"/>
              <a:t>mogą nawiązywać połączenia z komputeram w Internecie</a:t>
            </a:r>
            <a:r>
              <a:rPr lang="en-US"/>
              <a:t> </a:t>
            </a:r>
            <a:r>
              <a:rPr lang="en-US" b="1"/>
              <a:t>(mającymi publiczny adres IP)</a:t>
            </a:r>
            <a:r>
              <a:rPr lang="en-US"/>
              <a:t> za pośrednictwem routera, którego publicznym adresem jest tutaj 72.12.18.101. W Internecie takie połączenia są widoczne jako pochodzące z 72.12.18.101 (adres źródłowy) - NAT. Wszystkie komputery za NAT-em w Internecie "wyglądają" jak jeden komputer  - 72.12.18.101.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Komputery z Internetu mogą jedynie nawiązywać połączenia z 72.12.18.101</a:t>
            </a:r>
            <a:r>
              <a:rPr lang="en-US"/>
              <a:t>, publicznym adresem routera. Nie są w stanie bezpośrednio nawiązywać połączeń z komputerami za NAT-em (w tym przypadku adresami 192.168.0.1-255).</a:t>
            </a:r>
          </a:p>
          <a:p>
            <a:endParaRPr lang="en-US"/>
          </a:p>
          <a:p>
            <a:r>
              <a:rPr lang="en-US"/>
              <a:t>Pakiety pochodzące z Internetu są przez router przesyłane do danego komputera w sieci wewnętrznej tylko wtedy, gdy są odpowiedzią na nawiązane wcześniej przez ten komputer połączenie (stąd też router wie, do którego komputera wysłać dany pakiet).</a:t>
            </a:r>
          </a:p>
          <a:p>
            <a:br>
              <a:rPr lang="en-US"/>
            </a:br>
            <a:r>
              <a:rPr lang="en-US"/>
              <a:t>*</a:t>
            </a:r>
            <a:r>
              <a:rPr lang="en-US" u="sng"/>
              <a:t>Rozszerzeniem zmieniającym to zachowanie jest Destination NAT (DNAT), znany również jako port forwarding (indywidualne mapowanie zewnętrznych portów na wybrany wewnętrzny adres IP i port).</a:t>
            </a:r>
          </a:p>
        </p:txBody>
      </p:sp>
    </p:spTree>
    <p:extLst>
      <p:ext uri="{BB962C8B-B14F-4D97-AF65-F5344CB8AC3E}">
        <p14:creationId xmlns:p14="http://schemas.microsoft.com/office/powerpoint/2010/main" val="314520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NAT (Network Address Translation)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7EF3-CD15-4B9C-AED4-2B5BA9FD6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65" y="609600"/>
            <a:ext cx="9521257" cy="4142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406399" y="3620655"/>
            <a:ext cx="8515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 ten sposób NAT pełni naturalną rolę firewalla, uniemożliwiając bezpośrednie ataki z Internetu na komputery znajdujące się za nim.</a:t>
            </a:r>
          </a:p>
          <a:p>
            <a:endParaRPr lang="en-US"/>
          </a:p>
          <a:p>
            <a:r>
              <a:rPr lang="en-US"/>
              <a:t>Dodatkowo router (brama domyślna), jako pośrednik, ma również możliwość kontroli połączeń wychodzących do Internetu, co pozwala na stosowanie dodatkowych mechanizmów zabezpieczających, np: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polityka firewall (blokowanie adresów IP, portów, protokołów),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monitoring całego ruchu w jednym miejscu (netflow).</a:t>
            </a:r>
          </a:p>
        </p:txBody>
      </p:sp>
    </p:spTree>
    <p:extLst>
      <p:ext uri="{BB962C8B-B14F-4D97-AF65-F5344CB8AC3E}">
        <p14:creationId xmlns:p14="http://schemas.microsoft.com/office/powerpoint/2010/main" val="161903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822" y="0"/>
            <a:ext cx="10684356" cy="77637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 baseline="-18867">
                <a:latin typeface="Consolas" panose="020B0609020204030204" pitchFamily="49" charset="0"/>
                <a:cs typeface="Times New Roman"/>
              </a:rPr>
              <a:t>Proxy jako scentralizowana kontrola ruchu wychodzącego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E5CC6-A789-4150-AEE1-9EE575BB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995002"/>
            <a:ext cx="9525000" cy="414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F6905-FA1F-49B2-96AA-72E1AD641D61}"/>
              </a:ext>
            </a:extLst>
          </p:cNvPr>
          <p:cNvSpPr txBox="1"/>
          <p:nvPr/>
        </p:nvSpPr>
        <p:spPr>
          <a:xfrm>
            <a:off x="753822" y="5279888"/>
            <a:ext cx="11055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 organizacjach bardzo powszechnym rozwiązaniem jest blokowanie całego ruchu wychodzącego do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 wyjątkiem ruchu HTTP/HTTPS, który dozwolony jest jedynie poprzez dedykowaną usługę proxy (stacje robocze stosują odpowiednią konfigurację)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Bardzo ułatwia to administratorom kontrolę nad ruchem między siecią wewnętrzną a Internetem i eliminuje niektóre rodzaje ataków sieciowych, jednocześnie utrudniając komunikację złośliwemu oprogramowaniu</a:t>
            </a:r>
          </a:p>
        </p:txBody>
      </p:sp>
    </p:spTree>
    <p:extLst>
      <p:ext uri="{BB962C8B-B14F-4D97-AF65-F5344CB8AC3E}">
        <p14:creationId xmlns:p14="http://schemas.microsoft.com/office/powerpoint/2010/main" val="141394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918537"/>
            <a:ext cx="109356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Bardzo ważne jest rozróżnienie kontekstu zaufania pomiędzy Internetem a siecią wewnętrzną.</a:t>
            </a:r>
          </a:p>
          <a:p>
            <a:endParaRPr lang="en-US" sz="2000"/>
          </a:p>
          <a:p>
            <a:r>
              <a:rPr lang="en-US" sz="2000"/>
              <a:t>Jako administratorzy: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nie mamy </a:t>
            </a:r>
            <a:r>
              <a:rPr lang="en-US" sz="2000" b="1"/>
              <a:t>żadnej kontroli</a:t>
            </a:r>
            <a:r>
              <a:rPr lang="en-US" sz="2000"/>
              <a:t> nad Internetem,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powinniśmy natomiast mieć </a:t>
            </a:r>
            <a:r>
              <a:rPr lang="en-US" sz="2000" b="1"/>
              <a:t>pełną kontrolę</a:t>
            </a:r>
            <a:r>
              <a:rPr lang="en-US" sz="2000"/>
              <a:t> nad siecią wewnętrzną.</a:t>
            </a:r>
          </a:p>
          <a:p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W związku z tym do sieci wewnętrznej i zewnętrznej stosowane są zupełnie odmienne polityki:</a:t>
            </a:r>
          </a:p>
          <a:p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A4CC0-00CF-416E-9A5C-3ED221996281}"/>
              </a:ext>
            </a:extLst>
          </p:cNvPr>
          <p:cNvSpPr txBox="1"/>
          <p:nvPr/>
        </p:nvSpPr>
        <p:spPr>
          <a:xfrm>
            <a:off x="287362" y="2988845"/>
            <a:ext cx="42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monitoringu,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polityk firewalli.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53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 - monitoring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1177330"/>
            <a:ext cx="10935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Większość prób nawiązywania połączeń nadchodzących z Internetu na nasz publiczny adres IP to próby ataków.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Jest to norma, na którą nie mamy wpływu </a:t>
            </a:r>
            <a:r>
              <a:rPr lang="en-US" altLang="ja-JP" sz="2000"/>
              <a:t>¯\_(</a:t>
            </a:r>
            <a:r>
              <a:rPr lang="ja-JP" altLang="en-US" sz="2000"/>
              <a:t>ツ</a:t>
            </a:r>
            <a:r>
              <a:rPr lang="en-US" altLang="ja-JP" sz="2000"/>
              <a:t>)_/¯</a:t>
            </a:r>
            <a:endParaRPr lang="en-US" sz="2000"/>
          </a:p>
          <a:p>
            <a:endParaRPr lang="en-US" sz="2000"/>
          </a:p>
          <a:p>
            <a:r>
              <a:rPr lang="en-US" sz="2000"/>
              <a:t>Nie musimy się tym specjalnie przejmować, dopóki: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polityka firewall oraz NAT nie wpuszcza żadnego ruchu do sieci wewnętrznej,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nie mamy żadnych usług sieciowych dostępnych na publicznym adresie IP (nie ma żadnych otwartych portów).</a:t>
            </a:r>
          </a:p>
          <a:p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02ABC-1319-4887-B176-5AEFDB3CC976}"/>
              </a:ext>
            </a:extLst>
          </p:cNvPr>
          <p:cNvSpPr txBox="1"/>
          <p:nvPr/>
        </p:nvSpPr>
        <p:spPr>
          <a:xfrm>
            <a:off x="396815" y="4209691"/>
            <a:ext cx="412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Jeśli jednak zaobserwujemy jakąkolwiek podejrzaną aktywność  w sieci wewnętrznej (np. próby ataków z 192.168.0.103 na 192.168.0.1), oznacza to, że mamy w sieci intruza (192.168.0.103).</a:t>
            </a: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180985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0"/>
            <a:ext cx="11617275" cy="918537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Sieć zewnętrzna i wewnętrzna - zaufanie - Firewall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1177330"/>
            <a:ext cx="10935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Zewnętrzne adresy IP mają zazwyczaj restrykcyjną politykę firewall dla połączeń przychodzących, jeśli router pełni też funkcję NAT, chroni jednocześnie komputery w sieci wewnętrznej przed połączeniami z Internetu (Internet = sieć publiczna = niezaufana).</a:t>
            </a:r>
          </a:p>
          <a:p>
            <a:endParaRPr lang="en-US" sz="2000"/>
          </a:p>
          <a:p>
            <a:r>
              <a:rPr lang="en-US" sz="2000"/>
              <a:t>Komputery w sieci wewnętrznej (sieć prywatna = zaufana) mają zazwyczaj znacznie mniej restrykcyjną politykę firewall (host-based firewall, ustawienia indywidualnie kontrolowane przez sam system operacyjny, np. Windows Firewall/iptables)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45F1E-4304-4C2B-9FEF-76683DA7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430" y="3458714"/>
            <a:ext cx="6933207" cy="3484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C8749-8C79-4700-A7C7-1C1BFDC2A8A4}"/>
              </a:ext>
            </a:extLst>
          </p:cNvPr>
          <p:cNvSpPr txBox="1"/>
          <p:nvPr/>
        </p:nvSpPr>
        <p:spPr>
          <a:xfrm>
            <a:off x="287362" y="3657600"/>
            <a:ext cx="3467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Najczęściej akceptują one wszystkie połączenia przychodzące, z dowolnych adresów (np. ruch kierowany na port 445 TCP - Windows NetBIOS).</a:t>
            </a:r>
          </a:p>
          <a:p>
            <a:endParaRPr lang="en-US"/>
          </a:p>
          <a:p>
            <a:r>
              <a:rPr lang="en-US"/>
              <a:t>Przykładowo, 192.168.0.102 najprawdopodobniej może swobodnie połączyć się z 192.168.0.1 na port 445.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262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362" y="64874"/>
            <a:ext cx="11617275" cy="544726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3200" b="1" spc="286">
                <a:latin typeface="Consolas" panose="020B0609020204030204" pitchFamily="49" charset="0"/>
                <a:cs typeface="Times New Roman"/>
              </a:rPr>
              <a:t>Firewall - Zero Trust</a:t>
            </a:r>
            <a:endParaRPr lang="en-US" sz="3200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E0B7E-102D-4D6B-A56A-570852898C59}"/>
              </a:ext>
            </a:extLst>
          </p:cNvPr>
          <p:cNvSpPr txBox="1"/>
          <p:nvPr/>
        </p:nvSpPr>
        <p:spPr>
          <a:xfrm>
            <a:off x="287362" y="4765495"/>
            <a:ext cx="113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Bezpieczniejszym wariantem jest tzw. Zero-Trust Network Model - model o zerowym zaufaniu.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E4880-E1BB-440B-9B29-A95059022FAA}"/>
              </a:ext>
            </a:extLst>
          </p:cNvPr>
          <p:cNvSpPr/>
          <p:nvPr/>
        </p:nvSpPr>
        <p:spPr>
          <a:xfrm>
            <a:off x="287362" y="5165605"/>
            <a:ext cx="10271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/>
              <a:t>Nie można zaatakować czegoś, z czym nie można wejść w interakcję.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46FA2-3AE9-4270-88F1-08498EC2D78E}"/>
              </a:ext>
            </a:extLst>
          </p:cNvPr>
          <p:cNvSpPr txBox="1"/>
          <p:nvPr/>
        </p:nvSpPr>
        <p:spPr>
          <a:xfrm>
            <a:off x="287362" y="5904779"/>
            <a:ext cx="1131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Podejście do monitoringu pozostaje tutaj to samo - zwracamy szczególną uwagę na podejrzany ruch wewnątrz naszej sieci.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C7AD-3741-4438-BB66-CA6A3A32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57" y="675756"/>
            <a:ext cx="8006725" cy="40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8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56" y="1462239"/>
            <a:ext cx="10502251" cy="419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69">
                <a:latin typeface="Arial" panose="020B0604020202020204" pitchFamily="34" charset="0"/>
              </a:rPr>
              <a:t>mgr inż. Julian Horoszkiewicz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~2005 w IT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2012 w praktycznym bezpieczeństwie IT (defensywnym i ofensywnym) w dużych organizacjach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doświadczenie: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programowanie, administracja, bezpieczeństwo aplikacji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monitoring bezpieczeństwa, wykrywanie i reagowanie na incydenty bezpieczeństwa z wykorzystaniem informatyki śledczej (DFIR, Blue Team)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testy penetracyjne, Red Team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wynajdowanie nowych podatności i technik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aktualnie Senior Cyber Security Expert (Red Team) w Atos</a:t>
            </a:r>
          </a:p>
        </p:txBody>
      </p:sp>
      <p:sp>
        <p:nvSpPr>
          <p:cNvPr id="5124" name="object 6">
            <a:extLst>
              <a:ext uri="{FF2B5EF4-FFF2-40B4-BE49-F238E27FC236}">
                <a16:creationId xmlns:a16="http://schemas.microsoft.com/office/drawing/2014/main" id="{C63441D3-FAEF-4E36-80DB-81CD9AA1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56" y="5820894"/>
            <a:ext cx="8964386" cy="81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hlinkClick r:id="rId3"/>
              </a:rPr>
              <a:t>https://github.com/ewilded/DFIR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/ 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 wykłady dostępne online!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hlinkClick r:id="rId4"/>
              </a:rPr>
              <a:t>https://twitter.com/julianpentest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 Twitter (tweetuję wyłącznie na temat infosec)</a:t>
            </a:r>
          </a:p>
          <a:p>
            <a:pPr>
              <a:lnSpc>
                <a:spcPct val="105000"/>
              </a:lnSpc>
            </a:pPr>
            <a:r>
              <a:rPr lang="en-US" altLang="en-US" sz="1724" u="sng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https://linkedin.com/in/julian-31337</a:t>
            </a:r>
            <a:r>
              <a:rPr lang="en-US" altLang="en-US" sz="1724">
                <a:solidFill>
                  <a:srgbClr val="3B52A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 LinkedIn</a:t>
            </a:r>
            <a:endParaRPr lang="en-US" altLang="en-US" sz="1724">
              <a:solidFill>
                <a:srgbClr val="3B52A3"/>
              </a:solidFill>
              <a:latin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F1B8044-D72E-4807-8C36-C5B692334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764" y="273213"/>
            <a:ext cx="8168244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u="sng" spc="286">
                <a:latin typeface="Consolas" panose="020B0609020204030204" pitchFamily="49" charset="0"/>
                <a:cs typeface="Times New Roman"/>
              </a:rPr>
              <a:t>Prowadzący</a:t>
            </a:r>
            <a:endParaRPr sz="7215" b="1" u="sng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3" name="Picture 2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41AA6CDD-8577-4E92-AD96-67794907A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85" y="219973"/>
            <a:ext cx="2798792" cy="15743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822" y="194182"/>
            <a:ext cx="9310175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Work from home/Home office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3" y="1683009"/>
            <a:ext cx="11024586" cy="453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2020 praca biurowa wykonywana z miejsca zamieszkania stała się standardem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Konsekwencją jest między innymi fakt, że stacje robocze pracowników organizacji pracują w prywatnych sieciach domowych pracowników, za NAT-em ich domowych routerów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restrykcyjnej polityki firewall dla ruchu wychodzącego do Internetu (wspomnianego wcześniej proxy)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restrykcyjnej polityki firewall wewnątrz sieci (standardowe podejście, jako przeciwieństwo Zero Trust)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monitoringu wewnątrz sieci domowej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Brak monitoring ruchu wychodzącego na zewnątrz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 b="1">
                <a:latin typeface="Arial" panose="020B0604020202020204" pitchFamily="34" charset="0"/>
              </a:rPr>
              <a:t>Ochrona wewnętrznej sieci przez NAT może być naruszana (SlipStream, świeża technika opublikowana 01.11.2020: </a:t>
            </a:r>
            <a:r>
              <a:rPr lang="en-US" altLang="en-US" sz="2269" b="1">
                <a:latin typeface="Arial" panose="020B0604020202020204" pitchFamily="34" charset="0"/>
                <a:hlinkClick r:id="rId3"/>
              </a:rPr>
              <a:t>https://samy.pl/slipstream/</a:t>
            </a:r>
            <a:r>
              <a:rPr lang="en-US" altLang="en-US" sz="2269" b="1">
                <a:latin typeface="Arial" panose="020B0604020202020204" pitchFamily="34" charset="0"/>
              </a:rPr>
              <a:t>) - kolejny argument na rzecz modelu Zero Trust  </a:t>
            </a:r>
            <a:r>
              <a:rPr lang="pl-PL" b="1"/>
              <a:t>😎</a:t>
            </a:r>
            <a:endParaRPr lang="en-US" altLang="en-US" sz="2269" b="1">
              <a:latin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EECCBCB-0D7E-4D86-8D9B-ACB99D577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3" y="129308"/>
            <a:ext cx="1408545" cy="14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137" y="194181"/>
            <a:ext cx="10943149" cy="1292873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 baseline="-18867">
                <a:latin typeface="Consolas" panose="020B0609020204030204" pitchFamily="49" charset="0"/>
                <a:cs typeface="Times New Roman"/>
              </a:rPr>
              <a:t>Rozproszenie infrastruktury, mobile, BYOD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37" y="1867592"/>
            <a:ext cx="11024586" cy="31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Aktualnie infrastruktura każdej organizacji jest rozproszona (i wiążą się z tym wyzwania bezpieczeństwa)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mobilne (przede wszystkim smartfony) powszechnie stosowane do pracy/celów służbowych, MDM (Mobile Device Management)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Używanie prywatnego sprzętu, Bring Your Own Device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Zasoby organizacji rozproszone pomiędzy: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home office (laptopty, urządzenia mobilne),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cloud,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on-premises.</a:t>
            </a:r>
          </a:p>
        </p:txBody>
      </p:sp>
    </p:spTree>
    <p:extLst>
      <p:ext uri="{BB962C8B-B14F-4D97-AF65-F5344CB8AC3E}">
        <p14:creationId xmlns:p14="http://schemas.microsoft.com/office/powerpoint/2010/main" val="375552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9004B5-1BFF-486E-BFEA-9330C6A7C3D7}"/>
              </a:ext>
            </a:extLst>
          </p:cNvPr>
          <p:cNvSpPr txBox="1"/>
          <p:nvPr/>
        </p:nvSpPr>
        <p:spPr>
          <a:xfrm>
            <a:off x="1540329" y="3153155"/>
            <a:ext cx="9151684" cy="551689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lIns="0" tIns="0" rIns="0" bIns="0">
            <a:spAutoFit/>
          </a:bodyPr>
          <a:lstStyle/>
          <a:p>
            <a:pPr marL="11527" algn="ctr">
              <a:defRPr/>
            </a:pPr>
            <a:r>
              <a:rPr lang="en-US" sz="3585">
                <a:solidFill>
                  <a:schemeClr val="bg1"/>
                </a:solidFill>
                <a:latin typeface="Arial"/>
                <a:cs typeface="Arial"/>
              </a:rPr>
              <a:t>Koniec części #I</a:t>
            </a:r>
            <a:endParaRPr sz="3585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F3858F5-AD12-48FA-8419-75EE9261B8E3}"/>
              </a:ext>
            </a:extLst>
          </p:cNvPr>
          <p:cNvSpPr txBox="1"/>
          <p:nvPr/>
        </p:nvSpPr>
        <p:spPr>
          <a:xfrm>
            <a:off x="7395563" y="3561550"/>
            <a:ext cx="27375" cy="6277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sz="408" spc="-36">
                <a:solidFill>
                  <a:srgbClr val="9E9C9E"/>
                </a:solidFill>
                <a:latin typeface="Times New Roman"/>
                <a:cs typeface="Times New Roman"/>
              </a:rPr>
              <a:t>'</a:t>
            </a:r>
            <a:endParaRPr sz="40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12A5-2D81-46E5-A3B2-DC15024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u="sng"/>
              <a:t>Źródła użytych grafik</a:t>
            </a:r>
            <a:endParaRPr lang="pl-PL" sz="20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C2B8-8FC0-4829-8232-D6135BFF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sz="1100"/>
              <a:t>https://salientnetworks.com/wp-content/uploads/2019/06/An-Introductory-Guide-to-Understanding-Network-Infrastructure.jpg</a:t>
            </a:r>
            <a:endParaRPr lang="en-US" sz="1100"/>
          </a:p>
          <a:p>
            <a:pPr marL="0" indent="0">
              <a:buNone/>
            </a:pPr>
            <a:r>
              <a:rPr lang="en-US" sz="1100"/>
              <a:t>https://encrypted-tbn0.gstatic.com/images?q=tbn%3AANd9GcTaFcGBFVf_TtTOr_B0tPQBaC0fdlUVAtSeKw&amp;usqp=CAU</a:t>
            </a:r>
          </a:p>
          <a:p>
            <a:pPr marL="0" indent="0">
              <a:buNone/>
            </a:pPr>
            <a:r>
              <a:rPr lang="en-US" sz="1100"/>
              <a:t>https://www.guruadvisor.net/images/numero11/cloud.png</a:t>
            </a:r>
          </a:p>
          <a:p>
            <a:pPr marL="0" indent="0">
              <a:buNone/>
            </a:pPr>
            <a:r>
              <a:rPr lang="en-US" sz="1100"/>
              <a:t>https://www.area19delegate.org/wp-content/uploads/2018/08/on-premise-iaas-paas.png</a:t>
            </a:r>
          </a:p>
          <a:p>
            <a:pPr marL="0" indent="0">
              <a:buNone/>
            </a:pPr>
            <a:r>
              <a:rPr lang="en-US" sz="1100"/>
              <a:t>https://www.onlinecomputertips.com/images/networking/n146.jpg</a:t>
            </a:r>
          </a:p>
          <a:p>
            <a:pPr marL="0" indent="0">
              <a:buNone/>
            </a:pPr>
            <a:r>
              <a:rPr lang="en-US" sz="1100"/>
              <a:t>https://external-content.duckduckgo.com/iu/?u=http%3A%2F%2Fsharepointmaven.com%2Fwp-content%2Fuploads%2F2016%2F06%2Fhome-icon2.png&amp;f=1&amp;nofb=1</a:t>
            </a:r>
          </a:p>
          <a:p>
            <a:pPr marL="0" indent="0">
              <a:buNone/>
            </a:pPr>
            <a:endParaRPr lang="pl-PL" sz="11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0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A882EA-D419-4CC2-A934-BBA1FCE05273}"/>
              </a:ext>
            </a:extLst>
          </p:cNvPr>
          <p:cNvSpPr txBox="1"/>
          <p:nvPr/>
        </p:nvSpPr>
        <p:spPr>
          <a:xfrm>
            <a:off x="1619571" y="615203"/>
            <a:ext cx="7768558" cy="642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527" algn="ctr">
              <a:tabLst>
                <a:tab pos="2285133" algn="l"/>
              </a:tabLst>
              <a:defRPr/>
            </a:pPr>
            <a:r>
              <a:rPr lang="en-US" sz="4175" b="1" u="sng" spc="254">
                <a:latin typeface="Consolas" panose="020B0609020204030204" pitchFamily="49" charset="0"/>
                <a:cs typeface="Arial"/>
              </a:rPr>
              <a:t>PLAN WYKŁADÓW</a:t>
            </a:r>
            <a:endParaRPr sz="4175" b="1" u="sng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0877EBC-62E7-4EC6-94B3-82F3ACB32DA3}"/>
              </a:ext>
            </a:extLst>
          </p:cNvPr>
          <p:cNvSpPr txBox="1"/>
          <p:nvPr/>
        </p:nvSpPr>
        <p:spPr>
          <a:xfrm>
            <a:off x="1619571" y="1735854"/>
            <a:ext cx="9510247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 	Infrastruktura 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II 	Wprowadzenie do bezpieczeństwa 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III 	Bezpieczeństwo ofensywne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IV	Incydenty bezpieczeństwa i związana z nimi terminologia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	Wykrywanie incydentów bezpieczeństwa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VI	Reagowanie na incydenty bezpieczeństwa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/>
              <a:t>VII	Zaliczenie (test w formie pisemnej)</a:t>
            </a:r>
          </a:p>
        </p:txBody>
      </p:sp>
    </p:spTree>
    <p:extLst>
      <p:ext uri="{BB962C8B-B14F-4D97-AF65-F5344CB8AC3E}">
        <p14:creationId xmlns:p14="http://schemas.microsoft.com/office/powerpoint/2010/main" val="93164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63" y="362331"/>
            <a:ext cx="10961592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Podstawy infrastruktury IT</a:t>
            </a:r>
            <a:endParaRPr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33" y="1857608"/>
            <a:ext cx="10502251" cy="314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On-premises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Cloud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Hybrid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NAT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Proxy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Work from home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BYOD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MDM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Zero-trust</a:t>
            </a:r>
          </a:p>
        </p:txBody>
      </p:sp>
    </p:spTree>
    <p:extLst>
      <p:ext uri="{BB962C8B-B14F-4D97-AF65-F5344CB8AC3E}">
        <p14:creationId xmlns:p14="http://schemas.microsoft.com/office/powerpoint/2010/main" val="38641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63" y="362331"/>
            <a:ext cx="8964386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Infrastruktura IT</a:t>
            </a:r>
            <a:endParaRPr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556" y="1665439"/>
            <a:ext cx="10502251" cy="419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69">
                <a:latin typeface="Arial" panose="020B0604020202020204" pitchFamily="34" charset="0"/>
              </a:rPr>
              <a:t>Elementy infrastruktury IT: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sieć komputerowa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okablowanie, anteny i inne fizyczne elementy łączące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sieciowe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routery, switche, access pointy, repeatery, modemy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stacje robocze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komputery stacjonarne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laptopy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urządzenia mobilne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serwery (stacjonarne komputery stale podłączone do sieci, pracujące 24h na dobę - 7 dni w tygodniu, dedykowane dla konkretnych usług sieciowych świadczonych wielu użytkownikom)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5B572-71A1-4792-B28F-8FD4EEFC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84" y="62960"/>
            <a:ext cx="3012737" cy="18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362331"/>
            <a:ext cx="11785600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On-premise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7" y="1978428"/>
            <a:ext cx="11024586" cy="488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</a:t>
            </a:r>
            <a:r>
              <a:rPr lang="en-US" altLang="en-US" sz="2269" i="1">
                <a:latin typeface="Arial" panose="020B0604020202020204" pitchFamily="34" charset="0"/>
              </a:rPr>
              <a:t>on premise</a:t>
            </a:r>
            <a:r>
              <a:rPr lang="en-US" altLang="en-US" sz="2269">
                <a:latin typeface="Arial" panose="020B0604020202020204" pitchFamily="34" charset="0"/>
              </a:rPr>
              <a:t> odnosi się przede wszystkim do infrastruktury własnej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Tj. będącej własnością naszej organizacji oraz fizycznie znajdującej się w budynkach należących do danej organizacji, np. biurze, biurowcu, data center itd.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Występują pewne odstępstwa od tej definicji, również mieszczące się w pojęciu </a:t>
            </a:r>
            <a:r>
              <a:rPr lang="en-US" altLang="en-US" sz="2269" i="1">
                <a:latin typeface="Arial" panose="020B0604020202020204" pitchFamily="34" charset="0"/>
              </a:rPr>
              <a:t>on premise</a:t>
            </a:r>
            <a:r>
              <a:rPr lang="en-US" altLang="en-US" sz="2269">
                <a:latin typeface="Arial" panose="020B0604020202020204" pitchFamily="34" charset="0"/>
              </a:rPr>
              <a:t>, np.: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sam budynek - np. hala, biurowiec itd. jest  wynajmowany (zatem prawnie nie jest własnością, ale jest zgodnie z prawem oddany pod użytkowanie)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część infrastruktury on-premise może być wynajęta innej organizacji (partnerowi biznesowemu, klientowi itd.)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Duże organizacje mają wiele geograficznych lokalizacji on-premise (tzw. </a:t>
            </a:r>
            <a:r>
              <a:rPr lang="en-US" altLang="en-US" sz="2269" i="1">
                <a:latin typeface="Arial" panose="020B0604020202020204" pitchFamily="34" charset="0"/>
              </a:rPr>
              <a:t>sites</a:t>
            </a:r>
            <a:r>
              <a:rPr lang="en-US" altLang="en-US" sz="2269">
                <a:latin typeface="Arial" panose="020B0604020202020204" pitchFamily="34" charset="0"/>
              </a:rPr>
              <a:t>), np. serwerownie (data center) i biura w kilku dużych miastach/w różnych krajach</a:t>
            </a: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"on-premise" pojawiło się stosunkowo niedawno, celem odróżnienia własnej infrastruktury od infrastruktury chmurowej (</a:t>
            </a:r>
            <a:r>
              <a:rPr lang="en-US" altLang="en-US" sz="2269" i="1">
                <a:latin typeface="Arial" panose="020B0604020202020204" pitchFamily="34" charset="0"/>
              </a:rPr>
              <a:t>Cloud</a:t>
            </a:r>
            <a:r>
              <a:rPr lang="en-US" altLang="en-US" sz="2269">
                <a:latin typeface="Arial" panose="020B0604020202020204" pitchFamily="34" charset="0"/>
              </a:rPr>
              <a:t>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endParaRPr lang="en-US" altLang="en-US" sz="2269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F3743-6AC8-4171-87C9-4936CD24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423" y="0"/>
            <a:ext cx="2891853" cy="1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362331"/>
            <a:ext cx="11785600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Cloud, IaaS, SaaS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742B4D57-125E-43F9-A2F9-D60BBEEE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7" y="1978428"/>
            <a:ext cx="11024586" cy="453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Pojęcie </a:t>
            </a:r>
            <a:r>
              <a:rPr lang="en-US" altLang="en-US" sz="2269" i="1">
                <a:latin typeface="Arial" panose="020B0604020202020204" pitchFamily="34" charset="0"/>
              </a:rPr>
              <a:t>cloud</a:t>
            </a:r>
            <a:r>
              <a:rPr lang="en-US" altLang="en-US" sz="2269">
                <a:latin typeface="Arial" panose="020B0604020202020204" pitchFamily="34" charset="0"/>
              </a:rPr>
              <a:t> jest przede wszystkim przeciwieństwem pojęcia </a:t>
            </a:r>
            <a:r>
              <a:rPr lang="en-US" altLang="en-US" sz="2269" i="1">
                <a:latin typeface="Arial" panose="020B0604020202020204" pitchFamily="34" charset="0"/>
              </a:rPr>
              <a:t>on-premise</a:t>
            </a:r>
            <a:endParaRPr lang="en-US" altLang="en-US" sz="2269">
              <a:latin typeface="Arial" panose="020B0604020202020204" pitchFamily="34" charset="0"/>
            </a:endParaRPr>
          </a:p>
          <a:p>
            <a:pPr marL="366713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Obecnie </a:t>
            </a:r>
            <a:r>
              <a:rPr lang="en-US" altLang="en-US" sz="2269" i="1">
                <a:latin typeface="Arial" panose="020B0604020202020204" pitchFamily="34" charset="0"/>
              </a:rPr>
              <a:t>cloud computing</a:t>
            </a:r>
            <a:r>
              <a:rPr lang="en-US" altLang="en-US" sz="2269">
                <a:latin typeface="Arial" panose="020B0604020202020204" pitchFamily="34" charset="0"/>
              </a:rPr>
              <a:t> odnosi się do ogromnego wachlarza usług IT wykonywanych na cudzej infrastrukturze (IaaS, SaaS - Infrastructure as a Service, Software as a Service)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ich zakres wchodzą przede wszystkim: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hosting statycznej zawartości web (np. CDN)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hosting aplikacji i serwisów webowych (AWS Lambda)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przestrzeń dyskowa (np. Google Drive, AWS S3 Buckets, itd.)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email (np. Gmail)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maszyny wirtualne (VPS - Virtual Private Server)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infrastruktury/sieci wirtualne, jako zbiór zasobów (VPC - Virtual Private Cloud)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serwery dedykowane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infrastruktury wirtualne (połączenie serwerów dedykowanych i VPC)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0" y="80777"/>
            <a:ext cx="2253673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233" y="194182"/>
            <a:ext cx="7934037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On-premise vs Cloud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4" y="1"/>
            <a:ext cx="1708727" cy="113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C9974-6642-4929-A56D-5BEA7BFA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" y="50210"/>
            <a:ext cx="2008430" cy="13047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1C125-FC37-42E7-8CC0-50A590F3B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161" y="1354975"/>
            <a:ext cx="8054109" cy="53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942AA75-0492-4066-B9D3-9FCC13222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234" y="194182"/>
            <a:ext cx="7595764" cy="932170"/>
          </a:xfrm>
        </p:spPr>
        <p:txBody>
          <a:bodyPr vert="horz" lIns="91440" tIns="190407" rIns="91440" bIns="45720" rtlCol="0" anchor="ctr">
            <a:normAutofit/>
          </a:bodyPr>
          <a:lstStyle/>
          <a:p>
            <a:pPr marL="44377">
              <a:spcBef>
                <a:spcPts val="0"/>
              </a:spcBef>
              <a:defRPr/>
            </a:pPr>
            <a:r>
              <a:rPr lang="en-US" sz="4810" b="1" spc="286">
                <a:latin typeface="Consolas" panose="020B0609020204030204" pitchFamily="49" charset="0"/>
                <a:cs typeface="Times New Roman"/>
              </a:rPr>
              <a:t>Hybrid</a:t>
            </a:r>
            <a:endParaRPr lang="en-US" sz="7215" b="1" baseline="-18867">
              <a:latin typeface="Consolas" panose="020B0609020204030204" pitchFamily="49" charset="0"/>
              <a:cs typeface="Times New Roman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97D2F35-8D86-404C-809B-0A53013D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997" y="0"/>
            <a:ext cx="1708727" cy="1133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6C9974-6642-4929-A56D-5BEA7BFAD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" y="50210"/>
            <a:ext cx="2008430" cy="1304765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9A91FA16-9EB6-4C51-B824-40BC23D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38" y="1710574"/>
            <a:ext cx="11024586" cy="384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Od lat mamy do czynienia z rosnącą popularnością IaaS, SaaS i Cloud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 wyniku tego aktualnie prawie każda organizacja funkcjonuje w konfiguracji hybrydowej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Tzn. swoje zasoby (usługi, dane, infrastrukturę) ma ulokowe częściowo w chmurze, a częściowo on-premise</a:t>
            </a:r>
          </a:p>
          <a:p>
            <a:pPr marL="366713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Duże organizacje często mają swoje zasoby rozproszenie jednocześnie na: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wiele fizycznych lokalizacji on-premise (często w wielu miastach i krajach)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wielu różnych dostawców chmurowych, np.: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część serwerów w Google Cloud Computing, część w Microsoft Azure, część w Amazon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altLang="en-US" sz="2269">
                <a:latin typeface="Arial" panose="020B0604020202020204" pitchFamily="34" charset="0"/>
              </a:rPr>
              <a:t>szereg innych usług w chmurze (np. Office 365)</a:t>
            </a:r>
          </a:p>
        </p:txBody>
      </p:sp>
    </p:spTree>
    <p:extLst>
      <p:ext uri="{BB962C8B-B14F-4D97-AF65-F5344CB8AC3E}">
        <p14:creationId xmlns:p14="http://schemas.microsoft.com/office/powerpoint/2010/main" val="112579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1711</Words>
  <Application>Microsoft Office PowerPoint</Application>
  <PresentationFormat>Widescreen</PresentationFormat>
  <Paragraphs>152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Wykrywanie i reagowanie na incydenty bezpieczeństwa</vt:lpstr>
      <vt:lpstr>Prowadzący</vt:lpstr>
      <vt:lpstr>PowerPoint Presentation</vt:lpstr>
      <vt:lpstr>Podstawy infrastruktury IT</vt:lpstr>
      <vt:lpstr>Infrastruktura IT</vt:lpstr>
      <vt:lpstr>On-premise</vt:lpstr>
      <vt:lpstr>Cloud, IaaS, SaaS</vt:lpstr>
      <vt:lpstr>On-premise vs Cloud</vt:lpstr>
      <vt:lpstr>Hybrid</vt:lpstr>
      <vt:lpstr>NAT (Network Address Translation)</vt:lpstr>
      <vt:lpstr>NAT (Network Address Translation)</vt:lpstr>
      <vt:lpstr>NAT (Network Address Translation)</vt:lpstr>
      <vt:lpstr>NAT (Network Address Translation)</vt:lpstr>
      <vt:lpstr>NAT (Network Address Translation)</vt:lpstr>
      <vt:lpstr>Proxy jako scentralizowana kontrola ruchu wychodzącego</vt:lpstr>
      <vt:lpstr>Sieć zewnętrzna i wewnętrzna - zaufanie</vt:lpstr>
      <vt:lpstr>Sieć zewnętrzna i wewnętrzna - zaufanie - monitoring</vt:lpstr>
      <vt:lpstr>Sieć zewnętrzna i wewnętrzna - zaufanie - Firewall</vt:lpstr>
      <vt:lpstr>Firewall - Zero Trust</vt:lpstr>
      <vt:lpstr>Work from home/Home office</vt:lpstr>
      <vt:lpstr>Rozproszenie infrastruktury, mobile, BYOD</vt:lpstr>
      <vt:lpstr>PowerPoint Presentation</vt:lpstr>
      <vt:lpstr>Źródła użytych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i reagowanie na incydenty bezpieczeństwa</dc:title>
  <dc:creator>Julian Horoszkiewicz</dc:creator>
  <cp:lastModifiedBy>Julian Horoszkiewicz</cp:lastModifiedBy>
  <cp:revision>285</cp:revision>
  <dcterms:created xsi:type="dcterms:W3CDTF">2020-02-01T16:36:23Z</dcterms:created>
  <dcterms:modified xsi:type="dcterms:W3CDTF">2020-11-01T13:16:49Z</dcterms:modified>
</cp:coreProperties>
</file>