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35" r:id="rId3"/>
    <p:sldId id="356" r:id="rId4"/>
    <p:sldId id="398" r:id="rId5"/>
    <p:sldId id="349" r:id="rId6"/>
    <p:sldId id="350" r:id="rId7"/>
    <p:sldId id="396" r:id="rId8"/>
    <p:sldId id="352" r:id="rId9"/>
    <p:sldId id="351" r:id="rId10"/>
    <p:sldId id="353" r:id="rId11"/>
    <p:sldId id="336" r:id="rId12"/>
    <p:sldId id="364" r:id="rId13"/>
    <p:sldId id="374" r:id="rId14"/>
    <p:sldId id="372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8" r:id="rId23"/>
    <p:sldId id="383" r:id="rId24"/>
    <p:sldId id="384" r:id="rId25"/>
    <p:sldId id="385" r:id="rId26"/>
    <p:sldId id="386" r:id="rId27"/>
    <p:sldId id="365" r:id="rId28"/>
    <p:sldId id="387" r:id="rId29"/>
    <p:sldId id="366" r:id="rId30"/>
    <p:sldId id="389" r:id="rId31"/>
    <p:sldId id="390" r:id="rId32"/>
    <p:sldId id="392" r:id="rId33"/>
    <p:sldId id="393" r:id="rId34"/>
    <p:sldId id="394" r:id="rId35"/>
    <p:sldId id="395" r:id="rId36"/>
    <p:sldId id="391" r:id="rId37"/>
    <p:sldId id="355" r:id="rId38"/>
    <p:sldId id="357" r:id="rId39"/>
    <p:sldId id="358" r:id="rId40"/>
    <p:sldId id="359" r:id="rId41"/>
    <p:sldId id="368" r:id="rId42"/>
    <p:sldId id="369" r:id="rId43"/>
    <p:sldId id="370" r:id="rId44"/>
    <p:sldId id="354" r:id="rId45"/>
    <p:sldId id="367" r:id="rId46"/>
    <p:sldId id="410" r:id="rId47"/>
    <p:sldId id="411" r:id="rId48"/>
    <p:sldId id="412" r:id="rId49"/>
    <p:sldId id="413" r:id="rId50"/>
    <p:sldId id="414" r:id="rId51"/>
    <p:sldId id="426" r:id="rId52"/>
    <p:sldId id="427" r:id="rId53"/>
    <p:sldId id="428" r:id="rId54"/>
    <p:sldId id="429" r:id="rId55"/>
    <p:sldId id="433" r:id="rId56"/>
    <p:sldId id="437" r:id="rId57"/>
    <p:sldId id="436" r:id="rId58"/>
    <p:sldId id="438" r:id="rId59"/>
    <p:sldId id="439" r:id="rId60"/>
    <p:sldId id="432" r:id="rId61"/>
    <p:sldId id="430" r:id="rId62"/>
    <p:sldId id="440" r:id="rId63"/>
    <p:sldId id="441" r:id="rId64"/>
    <p:sldId id="404" r:id="rId65"/>
    <p:sldId id="420" r:id="rId66"/>
    <p:sldId id="407" r:id="rId67"/>
    <p:sldId id="406" r:id="rId68"/>
    <p:sldId id="442" r:id="rId69"/>
    <p:sldId id="337" r:id="rId70"/>
    <p:sldId id="342" r:id="rId71"/>
    <p:sldId id="421" r:id="rId72"/>
    <p:sldId id="348" r:id="rId73"/>
    <p:sldId id="422" r:id="rId74"/>
    <p:sldId id="403" r:id="rId75"/>
    <p:sldId id="425" r:id="rId76"/>
    <p:sldId id="443" r:id="rId77"/>
    <p:sldId id="400" r:id="rId78"/>
    <p:sldId id="435" r:id="rId79"/>
    <p:sldId id="48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Horoszkiewicz" initials="JH" lastIdx="1" clrIdx="0">
    <p:extLst>
      <p:ext uri="{19B8F6BF-5375-455C-9EA6-DF929625EA0E}">
        <p15:presenceInfo xmlns:p15="http://schemas.microsoft.com/office/powerpoint/2012/main" userId="2bc7ddd5f94fe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ED2E-3D69-483A-A1D3-737DA805A09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9B2D-85E6-4452-BFA0-3C1BE0D5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8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E173-105E-40B1-A4EE-07EC8F36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7040-C92C-4381-A50F-2CC2476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B17-3E12-4F05-9533-75AF3A3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2879-E28D-4C66-A84E-26F1912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9317-E029-4779-8E95-B43B2C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1F9-6124-4CFE-AA3C-F29F465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410C4-2AAC-48C3-8169-2E3A530E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2DD7-41D0-4715-830E-FB31AEC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08A-F7BB-4FF9-9A2B-A5875B1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E53-2ED8-4BB8-96F8-F06B3BB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EC66-6CD3-4C0B-88B0-71C29C3A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2E3D-E2F8-48E3-93B8-40EF5389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AF80-0E18-4F56-8199-7251B13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09A8-BAD9-429C-8F19-2D95BCF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CD79-F4A5-4446-87FA-89A54C9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9D7A-65BB-452B-951B-3A7549E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C96-CCC5-462A-A444-41AE3540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AD37-E197-4769-83EF-DC62C80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8FB5-3FA4-4A48-9F7C-0DD8000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C06-8F0E-449C-8269-9B3CFEC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6C4-3E53-4812-B9EB-7E2FBF9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5504-CEF5-49A2-BE59-17B57957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738D-206E-4925-98E1-986C280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B9DB-A903-49BF-A672-DD41F10D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EFBC-060A-4B95-8207-FE187E5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2A5-C890-4A7C-8989-C3FF17A9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5A9-4069-4CF3-883D-73F89061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404A-593F-4392-83AA-0D660259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7EF-E6BF-4258-A9A5-070F674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E511-973C-4EB2-8856-31B0A7D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890-C20B-4EC0-B9CA-A5B4FEE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46CA-ECFC-46F4-92C8-7971828B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826C-C726-46CB-86CF-9E9005DE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722D-D028-4651-B088-1ED7B189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9B52-A740-417D-B909-4B990CF9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F32A-1265-42A8-95D1-BCC5CC7DB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AB30-F1D7-4790-8C17-15058BC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09102-922F-41FC-9E94-72F37C0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0D89-BD58-4506-911E-D119906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2CF-5563-4A63-A52C-6548826C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B175C-97A2-44E7-B409-8707C18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979B-6D29-40EA-8200-2DE4A1E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AFD9-14A3-4FB5-8DCA-6E26434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7C859-B69D-4674-9130-C04352A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9868-341F-4D0A-9495-B8085F5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662-132C-46A4-BF9D-49CAF1D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804-3C59-4D35-9E4B-26F5D2D8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E632-6774-407B-ACD7-09E34A3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ACFC-3BA4-48DB-814B-5FA7CC9A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CACB-CF34-4777-BF9F-DB8A4064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99546-A2CD-4C72-B21F-73F26E02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4A1D-670D-4EA0-80C5-02283DA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1677-FD58-4325-8772-0D3C8178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36B3E-9885-4EA3-AD98-771A01BF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79BFE-86C6-462F-99B2-BCC4407C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AA6-B088-480F-B7B5-F5ACE1E4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540B-19FA-4BD4-BA47-57EB063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950E-3F13-4BE6-BA7B-5A2FF87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8F8D-D4BC-4EF4-A24A-39CF30F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1689-ADF4-42EB-9A1E-5C4009DE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42E8-0EF8-409E-B4C5-3638EC7C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C65-F02A-4D12-8233-98608B71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6894-268A-417F-A5E4-64DE3EE1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org/download?file_id=3" TargetMode="External"/><Relationship Id="rId2" Type="http://schemas.openxmlformats.org/officeDocument/2006/relationships/hyperlink" Target="https://example.org/order.php?id=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xample.org/order.php?id=124" TargetMode="External"/><Relationship Id="rId4" Type="http://schemas.openxmlformats.org/officeDocument/2006/relationships/hyperlink" Target="https://example.org/download?file_id=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org/download?file_id=3" TargetMode="External"/><Relationship Id="rId2" Type="http://schemas.openxmlformats.org/officeDocument/2006/relationships/hyperlink" Target="https://example.org/order.php?id=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xample.org/order.php?id=124" TargetMode="External"/><Relationship Id="rId4" Type="http://schemas.openxmlformats.org/officeDocument/2006/relationships/hyperlink" Target="https://example.org/download?file_id=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nvd.nist.gov/vuln-metrics/cvss/v3-calculato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-metrics/cvss/v3-calculato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-metrics/cvss/v3-calculator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367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data/definitions/367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cwe.mitre.org/top25/archive/2020/2020_cwe_top25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org/download?file_id=2" TargetMode="External"/><Relationship Id="rId2" Type="http://schemas.openxmlformats.org/officeDocument/2006/relationships/hyperlink" Target="https://example.org/download?file_id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ple.org/download?file_id=1337" TargetMode="External"/><Relationship Id="rId5" Type="http://schemas.openxmlformats.org/officeDocument/2006/relationships/hyperlink" Target="https://example.org/download?file_id=4" TargetMode="External"/><Relationship Id="rId4" Type="http://schemas.openxmlformats.org/officeDocument/2006/relationships/hyperlink" Target="https://example.org/download?file_id=3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5">
            <a:extLst>
              <a:ext uri="{FF2B5EF4-FFF2-40B4-BE49-F238E27FC236}">
                <a16:creationId xmlns:a16="http://schemas.microsoft.com/office/drawing/2014/main" id="{09785C8B-E4CC-4233-93CF-CD6D7AC4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43" y="0"/>
            <a:ext cx="9200670" cy="899032"/>
          </a:xfrm>
          <a:solidFill>
            <a:schemeClr val="tx1">
              <a:alpha val="78822"/>
            </a:schemeClr>
          </a:solidFill>
        </p:spPr>
        <p:txBody>
          <a:bodyPr/>
          <a:lstStyle/>
          <a:p>
            <a:pPr marL="21613" indent="-11527" algn="ctr">
              <a:lnSpc>
                <a:spcPct val="81000"/>
              </a:lnSpc>
            </a:pPr>
            <a:r>
              <a:rPr lang="en-US" altLang="en-US" sz="35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Wykrywanie i reagowanie na incydenty bezpieczeństwa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4651242"/>
            <a:ext cx="9151684" cy="110337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 err="1">
                <a:solidFill>
                  <a:schemeClr val="bg1"/>
                </a:solidFill>
                <a:latin typeface="Arial"/>
                <a:cs typeface="Arial"/>
              </a:rPr>
              <a:t>Wykład</a:t>
            </a: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 #II – Wprowadzenie do bezpieczeństwa IT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449" y="161925"/>
            <a:ext cx="11915775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3000" b="1" u="sng" spc="286">
                <a:latin typeface="Consolas" panose="020B0609020204030204" pitchFamily="49" charset="0"/>
                <a:cs typeface="Times New Roman"/>
              </a:rPr>
              <a:t>RYZYKO = WAGA X PRAWDOPODOBIEŃSTWO</a:t>
            </a:r>
            <a:endParaRPr sz="3000" b="1" u="sng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DB82487-70D3-40A0-9EB9-D9A409D7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087"/>
            <a:ext cx="5756988" cy="57569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D4B0B4-37D1-4E75-88EF-E518ABD32868}"/>
              </a:ext>
            </a:extLst>
          </p:cNvPr>
          <p:cNvSpPr/>
          <p:nvPr/>
        </p:nvSpPr>
        <p:spPr>
          <a:xfrm>
            <a:off x="5553084" y="2843711"/>
            <a:ext cx="6600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&lt;= Przykłady kombinacji skrajnych wartości</a:t>
            </a:r>
          </a:p>
        </p:txBody>
      </p:sp>
    </p:spTree>
    <p:extLst>
      <p:ext uri="{BB962C8B-B14F-4D97-AF65-F5344CB8AC3E}">
        <p14:creationId xmlns:p14="http://schemas.microsoft.com/office/powerpoint/2010/main" val="388332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bezpieczeństwa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756" y="1911244"/>
            <a:ext cx="10726615" cy="32454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Skłonność systemu/urządzenia do zachowania się w sposób zagrażający co najmniej jednemu z aspektów </a:t>
            </a:r>
            <a:r>
              <a:rPr lang="en-US" altLang="en-US" sz="3630" b="1">
                <a:latin typeface="DejaVu Sans" pitchFamily="34" charset="0"/>
                <a:cs typeface="DejaVu Sans" pitchFamily="34" charset="0"/>
              </a:rPr>
              <a:t>CIA </a:t>
            </a:r>
            <a:r>
              <a:rPr lang="en-US" altLang="en-US" sz="3630">
                <a:latin typeface="DejaVu Sans" pitchFamily="34" charset="0"/>
                <a:cs typeface="DejaVu Sans" pitchFamily="34" charset="0"/>
              </a:rPr>
              <a:t>(tj. prowadzący do jego naruszenia).</a:t>
            </a:r>
          </a:p>
        </p:txBody>
      </p:sp>
    </p:spTree>
    <p:extLst>
      <p:ext uri="{BB962C8B-B14F-4D97-AF65-F5344CB8AC3E}">
        <p14:creationId xmlns:p14="http://schemas.microsoft.com/office/powerpoint/2010/main" val="50435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2501412"/>
            <a:ext cx="11805138" cy="1855176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Podatności bezpieczeństwa w oprogramowaniu - seria przykładów w aplikacji web</a:t>
            </a:r>
          </a:p>
        </p:txBody>
      </p:sp>
    </p:spTree>
    <p:extLst>
      <p:ext uri="{BB962C8B-B14F-4D97-AF65-F5344CB8AC3E}">
        <p14:creationId xmlns:p14="http://schemas.microsoft.com/office/powerpoint/2010/main" val="19269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18272" y="1780803"/>
            <a:ext cx="4667982" cy="30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#1 - ŻĄDANIE WYŚWIETLENIA STRONY http://www.example.org/index.html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5E474-D8F8-4EC0-9390-5FF938E44AFC}"/>
              </a:ext>
            </a:extLst>
          </p:cNvPr>
          <p:cNvSpPr txBox="1"/>
          <p:nvPr/>
        </p:nvSpPr>
        <p:spPr>
          <a:xfrm>
            <a:off x="8405835" y="3355283"/>
            <a:ext cx="3532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 UŻYTKOWNIK WIDZI</a:t>
            </a:r>
            <a:br>
              <a:rPr lang="en-US" sz="2800"/>
            </a:br>
            <a:r>
              <a:rPr lang="en-US" sz="2800"/>
              <a:t>NA EKRANIE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2322B4E-1B06-454C-97EA-E36151852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19" y="2795486"/>
            <a:ext cx="7206841" cy="394503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9325D6-FDF2-4573-BC1B-257B98DAD9DD}"/>
              </a:ext>
            </a:extLst>
          </p:cNvPr>
          <p:cNvSpPr/>
          <p:nvPr/>
        </p:nvSpPr>
        <p:spPr>
          <a:xfrm flipH="1">
            <a:off x="7735031" y="3833467"/>
            <a:ext cx="581026" cy="42862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18272" y="1780803"/>
            <a:ext cx="4667982" cy="30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#1 - ŻĄDANIE WYŚWIETLENIA STRONY http://www.example.org/index.html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9BD33-9121-4951-BF4A-7F1D6E661247}"/>
              </a:ext>
            </a:extLst>
          </p:cNvPr>
          <p:cNvSpPr txBox="1"/>
          <p:nvPr/>
        </p:nvSpPr>
        <p:spPr>
          <a:xfrm>
            <a:off x="897949" y="5395193"/>
            <a:ext cx="10439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 W RZECZYWISTOŚCI UŻYTKOWNIK WYSYŁA DO SERWERA (CZYLI CO WIDZI SERWER) - ZWYKŁY TEKST (HTTP REQUEST)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971368-FFE7-40E9-9642-28D083D8B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42" y="3013319"/>
            <a:ext cx="10439718" cy="22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49671" y="1632084"/>
            <a:ext cx="4667982" cy="30919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 WYŚWIETLENIA STRONY http://www.example.org/index.html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9BD33-9121-4951-BF4A-7F1D6E661247}"/>
              </a:ext>
            </a:extLst>
          </p:cNvPr>
          <p:cNvSpPr txBox="1"/>
          <p:nvPr/>
        </p:nvSpPr>
        <p:spPr>
          <a:xfrm>
            <a:off x="8524610" y="3168772"/>
            <a:ext cx="3414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JAK W RZECZYWISTOŚCI WYGLĄDA ODPOWIEDŹ OD SERWERA (SERIA NAGŁÓWKÓW HTTP + ZAWARTOŚĆ PLIKU index.html)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C0C6B-941D-4FFD-BAD5-17FDAC029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81" y="3177319"/>
            <a:ext cx="7879763" cy="35588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AFFD54-D0FF-41B6-9690-E25AD2364F05}"/>
              </a:ext>
            </a:extLst>
          </p:cNvPr>
          <p:cNvSpPr/>
          <p:nvPr/>
        </p:nvSpPr>
        <p:spPr>
          <a:xfrm flipH="1">
            <a:off x="3875942" y="2657756"/>
            <a:ext cx="4648668" cy="30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1F051-C084-4A7B-B064-D93676DD92E2}"/>
              </a:ext>
            </a:extLst>
          </p:cNvPr>
          <p:cNvSpPr txBox="1"/>
          <p:nvPr/>
        </p:nvSpPr>
        <p:spPr>
          <a:xfrm>
            <a:off x="3863625" y="2026661"/>
            <a:ext cx="58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#2 - ODPOWIEDŹ OD SERWERA - ZAWARTOŚĆ STRONY http://www.example.org/index.html - PLIK index.html</a:t>
            </a:r>
          </a:p>
        </p:txBody>
      </p:sp>
    </p:spTree>
    <p:extLst>
      <p:ext uri="{BB962C8B-B14F-4D97-AF65-F5344CB8AC3E}">
        <p14:creationId xmlns:p14="http://schemas.microsoft.com/office/powerpoint/2010/main" val="490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49671" y="1632084"/>
            <a:ext cx="4667982" cy="30919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 WYŚWIETLENIA STRONY http://www.example.org/index.html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9BD33-9121-4951-BF4A-7F1D6E661247}"/>
              </a:ext>
            </a:extLst>
          </p:cNvPr>
          <p:cNvSpPr txBox="1"/>
          <p:nvPr/>
        </p:nvSpPr>
        <p:spPr>
          <a:xfrm>
            <a:off x="8524610" y="3168772"/>
            <a:ext cx="3414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JAK UŻYTKOWNIK WIDZI ODPOWIEDŹ OTRZYMANĄ OD SERWERA (TJ. JAK WYŚWIETLA JĄ PRZEGLĄDARKA)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AFFD54-D0FF-41B6-9690-E25AD2364F05}"/>
              </a:ext>
            </a:extLst>
          </p:cNvPr>
          <p:cNvSpPr/>
          <p:nvPr/>
        </p:nvSpPr>
        <p:spPr>
          <a:xfrm flipH="1">
            <a:off x="3875942" y="2657756"/>
            <a:ext cx="4648668" cy="30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1F051-C084-4A7B-B064-D93676DD92E2}"/>
              </a:ext>
            </a:extLst>
          </p:cNvPr>
          <p:cNvSpPr txBox="1"/>
          <p:nvPr/>
        </p:nvSpPr>
        <p:spPr>
          <a:xfrm>
            <a:off x="3863625" y="2026661"/>
            <a:ext cx="635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#2 - ODPOWIEDŹ OD SERWERA - ZAWARTOŚĆ STRONY http://www.example.org/index.html - PLIK index.html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D5BBB-FE21-4888-91CE-F88C17CC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97" y="3078156"/>
            <a:ext cx="7359689" cy="36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49671" y="1632084"/>
            <a:ext cx="4667982" cy="30919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9BD33-9121-4951-BF4A-7F1D6E661247}"/>
              </a:ext>
            </a:extLst>
          </p:cNvPr>
          <p:cNvSpPr txBox="1"/>
          <p:nvPr/>
        </p:nvSpPr>
        <p:spPr>
          <a:xfrm>
            <a:off x="586321" y="3620907"/>
            <a:ext cx="11081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Użytkownik nie ma bezpośredniego dostępu do systemu plików/baz danych/innych zasobów działających na serwerze (klient i serwer to dwa niezależne systemy połączone sieciowo)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To, czy i jaką odpowiedź otrzyma użytkownik, zależy od oprogramowania działającego na serwerze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AFFD54-D0FF-41B6-9690-E25AD2364F05}"/>
              </a:ext>
            </a:extLst>
          </p:cNvPr>
          <p:cNvSpPr/>
          <p:nvPr/>
        </p:nvSpPr>
        <p:spPr>
          <a:xfrm flipH="1">
            <a:off x="3875942" y="2657756"/>
            <a:ext cx="4648668" cy="30919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1F051-C084-4A7B-B064-D93676DD92E2}"/>
              </a:ext>
            </a:extLst>
          </p:cNvPr>
          <p:cNvSpPr txBox="1"/>
          <p:nvPr/>
        </p:nvSpPr>
        <p:spPr>
          <a:xfrm>
            <a:off x="3863625" y="2026661"/>
            <a:ext cx="635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#2 - ODPOWIEDŹ</a:t>
            </a:r>
          </a:p>
        </p:txBody>
      </p:sp>
    </p:spTree>
    <p:extLst>
      <p:ext uri="{BB962C8B-B14F-4D97-AF65-F5344CB8AC3E}">
        <p14:creationId xmlns:p14="http://schemas.microsoft.com/office/powerpoint/2010/main" val="45449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786721" y="1632084"/>
            <a:ext cx="4830932" cy="30919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648075" y="1027212"/>
            <a:ext cx="514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 http://www.example.org/dynamic.php?input=7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CFCC4-4F8A-4CC2-BD08-3AC39BCE8F41}"/>
              </a:ext>
            </a:extLst>
          </p:cNvPr>
          <p:cNvSpPr txBox="1"/>
          <p:nvPr/>
        </p:nvSpPr>
        <p:spPr>
          <a:xfrm>
            <a:off x="7134226" y="2785367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#2 - SERWER WWW WYKONUJE APLIKACJĘ dynamic.php W SWOIM SYSTEMIE</a:t>
            </a:r>
            <a:endParaRPr lang="en-US" u="sn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1DD8B9-8BE5-48DA-A45C-87479D37E6CD}"/>
              </a:ext>
            </a:extLst>
          </p:cNvPr>
          <p:cNvSpPr/>
          <p:nvPr/>
        </p:nvSpPr>
        <p:spPr>
          <a:xfrm flipH="1">
            <a:off x="3786717" y="5788634"/>
            <a:ext cx="4830934" cy="3091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2E31B-7B15-4D98-9766-DB65640C1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4497" y="2717218"/>
            <a:ext cx="800829" cy="782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ABB5EB-B8CC-471B-A29B-14553EFB6D45}"/>
              </a:ext>
            </a:extLst>
          </p:cNvPr>
          <p:cNvSpPr txBox="1"/>
          <p:nvPr/>
        </p:nvSpPr>
        <p:spPr>
          <a:xfrm>
            <a:off x="7134226" y="3891159"/>
            <a:ext cx="513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#3 - SERWER WWW OTRZYMUJE WYNIK ZWRÓCONY PRZEZ APLIKACJĘ dynamic.php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B55BA-E22B-40B2-A408-6A5CD540A208}"/>
              </a:ext>
            </a:extLst>
          </p:cNvPr>
          <p:cNvSpPr txBox="1"/>
          <p:nvPr/>
        </p:nvSpPr>
        <p:spPr>
          <a:xfrm>
            <a:off x="3786721" y="4827171"/>
            <a:ext cx="5142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#4 - SERWER WYSYŁA DO KLIENTA WYNIK ZWRÓCONY PRZEZ APLIKACJĘ dynamic.php PO ZAKOŃCZENIU JEJ DZIAŁANIA</a:t>
            </a:r>
          </a:p>
        </p:txBody>
      </p:sp>
    </p:spTree>
    <p:extLst>
      <p:ext uri="{BB962C8B-B14F-4D97-AF65-F5344CB8AC3E}">
        <p14:creationId xmlns:p14="http://schemas.microsoft.com/office/powerpoint/2010/main" val="212178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1300529" y="807404"/>
            <a:ext cx="811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KOD ŹRÓDŁOWY APLIKACJI dynamic.php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AE8462-4F55-46C4-B364-10E6CF0F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3" y="1527255"/>
            <a:ext cx="9668608" cy="52604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20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011D3994-E5F8-4FEF-988B-B8635B50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744" y="2292244"/>
            <a:ext cx="10165318" cy="2754726"/>
          </a:xfrm>
        </p:spPr>
        <p:txBody>
          <a:bodyPr/>
          <a:lstStyle/>
          <a:p>
            <a:r>
              <a:rPr lang="en-US" altLang="en-US" sz="5264" b="1">
                <a:latin typeface="DejaVu Sans" pitchFamily="34" charset="0"/>
                <a:cs typeface="DejaVu Sans" pitchFamily="34" charset="0"/>
              </a:rPr>
              <a:t>C</a:t>
            </a:r>
            <a:r>
              <a:rPr lang="en-US" altLang="en-US" sz="5264">
                <a:latin typeface="DejaVu Sans" pitchFamily="34" charset="0"/>
                <a:cs typeface="DejaVu Sans" pitchFamily="34" charset="0"/>
              </a:rPr>
              <a:t>onfidentiality (poufność)</a:t>
            </a:r>
          </a:p>
          <a:p>
            <a:r>
              <a:rPr lang="en-US" altLang="en-US" sz="5264" b="1">
                <a:latin typeface="DejaVu Sans" pitchFamily="34" charset="0"/>
                <a:cs typeface="DejaVu Sans" pitchFamily="34" charset="0"/>
              </a:rPr>
              <a:t>I</a:t>
            </a:r>
            <a:r>
              <a:rPr lang="en-US" altLang="en-US" sz="5264">
                <a:latin typeface="DejaVu Sans" pitchFamily="34" charset="0"/>
                <a:cs typeface="DejaVu Sans" pitchFamily="34" charset="0"/>
              </a:rPr>
              <a:t>ntegrity (integralność)</a:t>
            </a:r>
          </a:p>
          <a:p>
            <a:r>
              <a:rPr lang="en-US" altLang="en-US" sz="5264" b="1">
                <a:latin typeface="DejaVu Sans" pitchFamily="34" charset="0"/>
                <a:cs typeface="DejaVu Sans" pitchFamily="34" charset="0"/>
              </a:rPr>
              <a:t>A</a:t>
            </a:r>
            <a:r>
              <a:rPr lang="en-US" altLang="en-US" sz="5264">
                <a:latin typeface="DejaVu Sans" pitchFamily="34" charset="0"/>
                <a:cs typeface="DejaVu Sans" pitchFamily="34" charset="0"/>
              </a:rPr>
              <a:t>vailability (dostępność)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7025" y="388708"/>
            <a:ext cx="8964386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ASPEKTY BEZPIECZEŃSTWA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870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786721" y="1632084"/>
            <a:ext cx="4830932" cy="30919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648075" y="1027212"/>
            <a:ext cx="514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#1 - ŻĄDANIE http://www.example.org/dynamic.php?input=7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006AB-1823-43F3-A106-0D95D295B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19" y="3599735"/>
            <a:ext cx="11525524" cy="26339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425383-BC12-4FC7-9EF5-3265CD94D65A}"/>
              </a:ext>
            </a:extLst>
          </p:cNvPr>
          <p:cNvSpPr txBox="1"/>
          <p:nvPr/>
        </p:nvSpPr>
        <p:spPr>
          <a:xfrm>
            <a:off x="438815" y="2592731"/>
            <a:ext cx="1090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ŻĄDANIE HTTP WYSŁANE PRZEZ UŻYTKOWNIKA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786721" y="1632084"/>
            <a:ext cx="4830932" cy="30919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648075" y="1027212"/>
            <a:ext cx="514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 http://www.example.org/dynamic.php?input=7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25383-BC12-4FC7-9EF5-3265CD94D65A}"/>
              </a:ext>
            </a:extLst>
          </p:cNvPr>
          <p:cNvSpPr txBox="1"/>
          <p:nvPr/>
        </p:nvSpPr>
        <p:spPr>
          <a:xfrm>
            <a:off x="438815" y="3165806"/>
            <a:ext cx="1090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ODPOWIEDŹ OTRZYMANA OD SERWERA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E42B6-1823-4191-8D61-C3753E613B18}"/>
              </a:ext>
            </a:extLst>
          </p:cNvPr>
          <p:cNvSpPr txBox="1"/>
          <p:nvPr/>
        </p:nvSpPr>
        <p:spPr>
          <a:xfrm>
            <a:off x="3648075" y="2146322"/>
            <a:ext cx="514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#2 - WYNIK DZIAŁANIA APLIKACJI dynamic.php OTRZYMANY OD SERWERA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D84602-CE86-415F-9394-8E4051D273AA}"/>
              </a:ext>
            </a:extLst>
          </p:cNvPr>
          <p:cNvSpPr/>
          <p:nvPr/>
        </p:nvSpPr>
        <p:spPr>
          <a:xfrm flipH="1">
            <a:off x="3690098" y="2756381"/>
            <a:ext cx="4927554" cy="30919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FA37C-1762-40D4-87AA-D5DCD3F6F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21" y="4069872"/>
            <a:ext cx="4145639" cy="1333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13C3E-76F7-4DCF-B0F1-CE04CF3C0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025" y="4024267"/>
            <a:ext cx="5695950" cy="1895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150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518014"/>
            <a:ext cx="11805138" cy="206816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 - kontrola dostępu (autoryzacja, uwierzytelnianie) - etapy, na których może do niej dochodzić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893071" y="2764987"/>
            <a:ext cx="10679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/>
              <a:t>Klient wysyła żądanie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/>
              <a:t>Żądanie jest przetwarzane przez system operacyjny i jego warstwę sieciową - na tym etapie serwer może podjąć decyzję o odrzuceniu połączenia TCP/IP (firewall)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/>
              <a:t>Żądanie jest przetwarzane przez serwer HTTP (np. Apache) - na tym etapie serwer może podjąć decyzję o odmowie wykonania żądania HTTP w wyniku swojej warunkowej konfiguracji (np. odpowiedź HTTP 403 - Forbidden)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/>
              <a:t>Żądanie jest przetwarzane przez aplikację webową, która również podejmuje wewnętrzną decyzję o wykonaniu bądź zaniechaniu wykonania danej czynności i odesłania adekwatnej odpowiedzi do klienta HTTP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1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284791"/>
            <a:ext cx="11830051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w aplikacji web - przykład 1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1" y="1311169"/>
            <a:ext cx="11262946" cy="238453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Insecure Direct Object Reference (IDOR)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BDF3-B3F3-4BC2-86F1-4A20D814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2099773"/>
            <a:ext cx="112629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u="sng"/>
              <a:t>Przykładowa funkcjonalność aplikacji web:</a:t>
            </a:r>
          </a:p>
          <a:p>
            <a:r>
              <a:rPr lang="en-US" altLang="en-US" sz="2000"/>
              <a:t>Każdy zalogowany użytkownik może wyświetlić szczegóły dokonanego przez siebie zamówienia, wchodząc na link - przykładowy link dla zamówienia nr 7: </a:t>
            </a:r>
            <a:r>
              <a:rPr lang="en-US" altLang="en-US" sz="2000">
                <a:solidFill>
                  <a:srgbClr val="0070C0"/>
                </a:solidFill>
              </a:rPr>
              <a:t>https://example.org/order.php?id=7</a:t>
            </a:r>
          </a:p>
          <a:p>
            <a:r>
              <a:rPr lang="en-US" altLang="en-US" sz="2000"/>
              <a:t>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CAD044F-B521-43C8-A270-08782BCCE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3548244"/>
            <a:ext cx="1885278" cy="121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E7FED-4E60-4C48-8EA5-651CD9E0A319}"/>
              </a:ext>
            </a:extLst>
          </p:cNvPr>
          <p:cNvSpPr txBox="1"/>
          <p:nvPr/>
        </p:nvSpPr>
        <p:spPr>
          <a:xfrm>
            <a:off x="609600" y="3695700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ALICJA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31D1CB-5A29-440F-A62C-9A95042383FC}"/>
              </a:ext>
            </a:extLst>
          </p:cNvPr>
          <p:cNvCxnSpPr/>
          <p:nvPr/>
        </p:nvCxnSpPr>
        <p:spPr>
          <a:xfrm flipV="1">
            <a:off x="4667250" y="3695700"/>
            <a:ext cx="371475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9B3BA-5FB1-437A-88AA-2B33E2055FC6}"/>
              </a:ext>
            </a:extLst>
          </p:cNvPr>
          <p:cNvCxnSpPr/>
          <p:nvPr/>
        </p:nvCxnSpPr>
        <p:spPr>
          <a:xfrm flipV="1">
            <a:off x="4667250" y="4076700"/>
            <a:ext cx="3714750" cy="8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ED9E92-E403-493D-8C5F-6F5329DF7477}"/>
              </a:ext>
            </a:extLst>
          </p:cNvPr>
          <p:cNvCxnSpPr/>
          <p:nvPr/>
        </p:nvCxnSpPr>
        <p:spPr>
          <a:xfrm>
            <a:off x="4667250" y="4371975"/>
            <a:ext cx="3714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9B1A73-0DAB-4E53-B58E-E3B069E88180}"/>
              </a:ext>
            </a:extLst>
          </p:cNvPr>
          <p:cNvSpPr txBox="1"/>
          <p:nvPr/>
        </p:nvSpPr>
        <p:spPr>
          <a:xfrm>
            <a:off x="8677275" y="341976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Posiada zamówienia: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300</a:t>
            </a: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C7A657EB-0C8B-4954-9AC6-1BB0BC018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5119869"/>
            <a:ext cx="1885278" cy="12182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71C7D5-961B-4439-AD99-72649B5B23E0}"/>
              </a:ext>
            </a:extLst>
          </p:cNvPr>
          <p:cNvSpPr txBox="1"/>
          <p:nvPr/>
        </p:nvSpPr>
        <p:spPr>
          <a:xfrm>
            <a:off x="609600" y="5267325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BOB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894BE0-6132-4290-A474-C0B4E7BF5C63}"/>
              </a:ext>
            </a:extLst>
          </p:cNvPr>
          <p:cNvCxnSpPr/>
          <p:nvPr/>
        </p:nvCxnSpPr>
        <p:spPr>
          <a:xfrm flipV="1">
            <a:off x="4667250" y="5267325"/>
            <a:ext cx="371475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690261-3D45-4F35-9D54-89921078FFAA}"/>
              </a:ext>
            </a:extLst>
          </p:cNvPr>
          <p:cNvCxnSpPr/>
          <p:nvPr/>
        </p:nvCxnSpPr>
        <p:spPr>
          <a:xfrm flipV="1">
            <a:off x="4667250" y="5648325"/>
            <a:ext cx="3714750" cy="8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C43481-6493-461D-8920-EA8495ABD128}"/>
              </a:ext>
            </a:extLst>
          </p:cNvPr>
          <p:cNvCxnSpPr/>
          <p:nvPr/>
        </p:nvCxnSpPr>
        <p:spPr>
          <a:xfrm>
            <a:off x="4667250" y="5943600"/>
            <a:ext cx="3714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3872AF-159A-4F5F-A6AF-A547EC983328}"/>
              </a:ext>
            </a:extLst>
          </p:cNvPr>
          <p:cNvSpPr txBox="1"/>
          <p:nvPr/>
        </p:nvSpPr>
        <p:spPr>
          <a:xfrm>
            <a:off x="8677275" y="5048160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Posiada zamówienia: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1337</a:t>
            </a:r>
          </a:p>
        </p:txBody>
      </p:sp>
    </p:spTree>
    <p:extLst>
      <p:ext uri="{BB962C8B-B14F-4D97-AF65-F5344CB8AC3E}">
        <p14:creationId xmlns:p14="http://schemas.microsoft.com/office/powerpoint/2010/main" val="1744335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284791"/>
            <a:ext cx="11830051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w aplikacji web - przykład 1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1" y="1311169"/>
            <a:ext cx="11262946" cy="238453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Insecure Direct Object Reference (IDOR)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BDF3-B3F3-4BC2-86F1-4A20D814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2099773"/>
            <a:ext cx="112629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Po zalogowaniu się do aplikacji, użytkownikowi wyświetla się jego lista zamówień w formie linków: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7FED-4E60-4C48-8EA5-651CD9E0A319}"/>
              </a:ext>
            </a:extLst>
          </p:cNvPr>
          <p:cNvSpPr txBox="1"/>
          <p:nvPr/>
        </p:nvSpPr>
        <p:spPr>
          <a:xfrm>
            <a:off x="495300" y="2875360"/>
            <a:ext cx="36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 WIDZI ALICJA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B1A73-0DAB-4E53-B58E-E3B069E88180}"/>
              </a:ext>
            </a:extLst>
          </p:cNvPr>
          <p:cNvSpPr txBox="1"/>
          <p:nvPr/>
        </p:nvSpPr>
        <p:spPr>
          <a:xfrm>
            <a:off x="495299" y="3520976"/>
            <a:ext cx="5695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&lt;h1&gt;Cześć </a:t>
            </a:r>
            <a:r>
              <a:rPr lang="en-US" b="1"/>
              <a:t>ALICJA</a:t>
            </a:r>
            <a:r>
              <a:rPr lang="en-US"/>
              <a:t>!&lt;/h1&gt;</a:t>
            </a:r>
          </a:p>
          <a:p>
            <a:r>
              <a:rPr lang="en-US"/>
              <a:t>&lt;b&gt;Twoje zamówienia&lt;/b&gt;&lt;hr /&gt;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88</a:t>
            </a:r>
            <a:r>
              <a:rPr lang="en-US"/>
              <a:t>"&gt;</a:t>
            </a:r>
            <a:r>
              <a:rPr lang="en-US" b="1"/>
              <a:t>88</a:t>
            </a:r>
            <a:r>
              <a:rPr lang="en-US"/>
              <a:t>&lt;/a&gt;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124</a:t>
            </a:r>
            <a:r>
              <a:rPr lang="en-US"/>
              <a:t>"&gt;</a:t>
            </a:r>
            <a:r>
              <a:rPr lang="en-US" b="1"/>
              <a:t>124</a:t>
            </a:r>
            <a:r>
              <a:rPr lang="en-US"/>
              <a:t>&lt;/a&gt;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300</a:t>
            </a:r>
            <a:r>
              <a:rPr lang="en-US"/>
              <a:t>"&gt;</a:t>
            </a:r>
            <a:r>
              <a:rPr lang="en-US" b="1"/>
              <a:t>300</a:t>
            </a:r>
            <a:r>
              <a:rPr lang="en-US"/>
              <a:t>&lt;/a&gt;</a:t>
            </a:r>
          </a:p>
          <a:p>
            <a:r>
              <a:rPr lang="en-US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1C7D5-961B-4439-AD99-72649B5B23E0}"/>
              </a:ext>
            </a:extLst>
          </p:cNvPr>
          <p:cNvSpPr txBox="1"/>
          <p:nvPr/>
        </p:nvSpPr>
        <p:spPr>
          <a:xfrm>
            <a:off x="7636486" y="280793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 WIDZI BOB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5BF55-0F32-4F46-8E1F-911480940421}"/>
              </a:ext>
            </a:extLst>
          </p:cNvPr>
          <p:cNvSpPr txBox="1"/>
          <p:nvPr/>
        </p:nvSpPr>
        <p:spPr>
          <a:xfrm>
            <a:off x="6496049" y="3412312"/>
            <a:ext cx="5695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&lt;h1&gt;Cześć </a:t>
            </a:r>
            <a:r>
              <a:rPr lang="en-US" b="1"/>
              <a:t>BOB</a:t>
            </a:r>
            <a:r>
              <a:rPr lang="en-US"/>
              <a:t>!&lt;/h1&gt;</a:t>
            </a:r>
          </a:p>
          <a:p>
            <a:r>
              <a:rPr lang="en-US"/>
              <a:t>&lt;b&gt;Twoje zamówienia&lt;/b&gt;&lt;hr /&gt;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24</a:t>
            </a:r>
            <a:r>
              <a:rPr lang="en-US"/>
              <a:t>"&gt;</a:t>
            </a:r>
            <a:r>
              <a:rPr lang="en-US" b="1"/>
              <a:t>24</a:t>
            </a:r>
            <a:r>
              <a:rPr lang="en-US"/>
              <a:t>&lt;/a&gt;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90</a:t>
            </a:r>
            <a:r>
              <a:rPr lang="en-US"/>
              <a:t>"&gt;</a:t>
            </a:r>
            <a:r>
              <a:rPr lang="en-US" b="1"/>
              <a:t>90</a:t>
            </a:r>
            <a:r>
              <a:rPr lang="en-US"/>
              <a:t>&lt;/a&gt;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1337</a:t>
            </a:r>
            <a:r>
              <a:rPr lang="en-US"/>
              <a:t>"&gt;</a:t>
            </a:r>
            <a:r>
              <a:rPr lang="en-US" b="1"/>
              <a:t>1337</a:t>
            </a:r>
            <a:r>
              <a:rPr lang="en-US"/>
              <a:t>&lt;/a&gt;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875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284791"/>
            <a:ext cx="11830051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w aplikacji web - przykład 1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1" y="1311169"/>
            <a:ext cx="11262946" cy="16958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Insecure Direct Object Reference (IDOR)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BDF3-B3F3-4BC2-86F1-4A20D814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2099773"/>
            <a:ext cx="112629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BOB, widząc, że parameter </a:t>
            </a:r>
            <a:r>
              <a:rPr lang="en-US" altLang="en-US" sz="2000" i="1"/>
              <a:t>id </a:t>
            </a:r>
            <a:r>
              <a:rPr lang="en-US" altLang="en-US" sz="2000"/>
              <a:t>przyjmuje przewidywalne wartości, ręcznie (lub w sposób zautomatyzowany, z pomocą przeprogramowanego klienta HTTP) wysyła żądania zgodnie z poniższym schematem:</a:t>
            </a:r>
          </a:p>
          <a:p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6FCB8-4FD5-4A00-8216-2CAE1C90D875}"/>
              </a:ext>
            </a:extLst>
          </p:cNvPr>
          <p:cNvSpPr/>
          <p:nvPr/>
        </p:nvSpPr>
        <p:spPr>
          <a:xfrm>
            <a:off x="3248026" y="3006976"/>
            <a:ext cx="44767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u="sng">
                <a:hlinkClick r:id="rId2"/>
              </a:rPr>
              <a:t>https://example.org/order.php?id=</a:t>
            </a:r>
            <a:r>
              <a:rPr lang="en-US" altLang="en-US" u="sng">
                <a:solidFill>
                  <a:srgbClr val="0070C0"/>
                </a:solidFill>
              </a:rPr>
              <a:t>1</a:t>
            </a:r>
            <a:endParaRPr lang="en-US" altLang="en-US" u="sng">
              <a:solidFill>
                <a:srgbClr val="0070C0"/>
              </a:solidFill>
              <a:hlinkClick r:id="rId2"/>
            </a:endParaRPr>
          </a:p>
          <a:p>
            <a:r>
              <a:rPr lang="en-US" altLang="en-US">
                <a:hlinkClick r:id="rId2"/>
              </a:rPr>
              <a:t>https://example.org/order.php?id=2</a:t>
            </a:r>
            <a:endParaRPr lang="en-US" altLang="en-US"/>
          </a:p>
          <a:p>
            <a:r>
              <a:rPr lang="en-US" altLang="en-US">
                <a:hlinkClick r:id="rId3"/>
              </a:rPr>
              <a:t>https://example.org/order.php?id=3</a:t>
            </a:r>
            <a:endParaRPr lang="en-US" altLang="en-US"/>
          </a:p>
          <a:p>
            <a:r>
              <a:rPr lang="en-US" altLang="en-US">
                <a:hlinkClick r:id="rId4"/>
              </a:rPr>
              <a:t>https://example.org/order.php?id=4</a:t>
            </a:r>
            <a:endParaRPr lang="en-US" altLang="en-US"/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88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124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300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/>
              </a:rPr>
              <a:t>https://example.org/order.php?id=1338</a:t>
            </a:r>
            <a:endParaRPr lang="en-US" altLang="en-US"/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D76F08DC-132F-47B2-9A91-22791BE80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3186459"/>
            <a:ext cx="1885278" cy="12182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AE29F9-9E81-4824-9565-6F9B3082A37C}"/>
              </a:ext>
            </a:extLst>
          </p:cNvPr>
          <p:cNvSpPr txBox="1"/>
          <p:nvPr/>
        </p:nvSpPr>
        <p:spPr>
          <a:xfrm>
            <a:off x="571165" y="4538533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BOB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B3415A-C3C4-4656-92F2-B03E2DF5C858}"/>
              </a:ext>
            </a:extLst>
          </p:cNvPr>
          <p:cNvCxnSpPr>
            <a:cxnSpLocks/>
          </p:cNvCxnSpPr>
          <p:nvPr/>
        </p:nvCxnSpPr>
        <p:spPr>
          <a:xfrm flipH="1" flipV="1">
            <a:off x="7139355" y="4600673"/>
            <a:ext cx="2206868" cy="16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1C7AB9-513C-466D-8584-17F3448C8C73}"/>
              </a:ext>
            </a:extLst>
          </p:cNvPr>
          <p:cNvCxnSpPr>
            <a:cxnSpLocks/>
          </p:cNvCxnSpPr>
          <p:nvPr/>
        </p:nvCxnSpPr>
        <p:spPr>
          <a:xfrm flipH="1">
            <a:off x="7139355" y="4923692"/>
            <a:ext cx="2206868" cy="1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49433-C732-4EA7-A991-727E80AAE00B}"/>
              </a:ext>
            </a:extLst>
          </p:cNvPr>
          <p:cNvCxnSpPr>
            <a:cxnSpLocks/>
          </p:cNvCxnSpPr>
          <p:nvPr/>
        </p:nvCxnSpPr>
        <p:spPr>
          <a:xfrm flipH="1">
            <a:off x="7227277" y="5019485"/>
            <a:ext cx="2118946" cy="52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C7E8CC-AC19-47E7-99AF-40E86320D800}"/>
              </a:ext>
            </a:extLst>
          </p:cNvPr>
          <p:cNvSpPr txBox="1"/>
          <p:nvPr/>
        </p:nvSpPr>
        <p:spPr>
          <a:xfrm>
            <a:off x="9574823" y="4273062"/>
            <a:ext cx="220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Identyfikatory zamówień należących do Alicji!</a:t>
            </a:r>
          </a:p>
        </p:txBody>
      </p:sp>
    </p:spTree>
    <p:extLst>
      <p:ext uri="{BB962C8B-B14F-4D97-AF65-F5344CB8AC3E}">
        <p14:creationId xmlns:p14="http://schemas.microsoft.com/office/powerpoint/2010/main" val="2094766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284791"/>
            <a:ext cx="11830051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w aplikacji web - przykład 1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1" y="1311169"/>
            <a:ext cx="11262946" cy="16958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Insecure Direct Object Reference (IDOR)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BDF3-B3F3-4BC2-86F1-4A20D814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1991313"/>
            <a:ext cx="112629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u="sng"/>
              <a:t>Jeśli</a:t>
            </a:r>
            <a:r>
              <a:rPr lang="en-US" altLang="en-US" sz="2000"/>
              <a:t> działająca na serwerze aplikacja </a:t>
            </a:r>
            <a:r>
              <a:rPr lang="en-US" altLang="en-US" sz="2000" i="1"/>
              <a:t>order.php</a:t>
            </a:r>
            <a:r>
              <a:rPr lang="en-US" altLang="en-US" sz="2000"/>
              <a:t> </a:t>
            </a:r>
            <a:r>
              <a:rPr lang="en-US" altLang="en-US" sz="2000" u="sng"/>
              <a:t>nie weryfikuje</a:t>
            </a:r>
            <a:r>
              <a:rPr lang="en-US" altLang="en-US" sz="2000"/>
              <a:t>, czy zamówienie </a:t>
            </a:r>
            <a:r>
              <a:rPr lang="en-US" altLang="en-US" sz="2000" u="sng"/>
              <a:t>wskazane przez parameter </a:t>
            </a:r>
            <a:r>
              <a:rPr lang="en-US" altLang="en-US" sz="2000" i="1" u="sng"/>
              <a:t>id</a:t>
            </a:r>
            <a:r>
              <a:rPr lang="en-US" altLang="en-US" sz="2000" u="sng"/>
              <a:t> należy do tego samego użytkownika, którego żądanie jest właśnie przetwarzane</a:t>
            </a:r>
            <a:r>
              <a:rPr lang="en-US" altLang="en-US" sz="2000"/>
              <a:t>, mamy do czynienia z podatnością IDOR (zakładając, że intencją jest prywatny charakter zamówień).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6FCB8-4FD5-4A00-8216-2CAE1C90D875}"/>
              </a:ext>
            </a:extLst>
          </p:cNvPr>
          <p:cNvSpPr/>
          <p:nvPr/>
        </p:nvSpPr>
        <p:spPr>
          <a:xfrm>
            <a:off x="3248026" y="3006976"/>
            <a:ext cx="4476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u="sng">
                <a:hlinkClick r:id="rId2"/>
              </a:rPr>
              <a:t>https://example.org/order.php?id=</a:t>
            </a:r>
            <a:r>
              <a:rPr lang="en-US" altLang="en-US" u="sng">
                <a:solidFill>
                  <a:srgbClr val="0070C0"/>
                </a:solidFill>
              </a:rPr>
              <a:t>1</a:t>
            </a:r>
            <a:endParaRPr lang="en-US" altLang="en-US" u="sng">
              <a:solidFill>
                <a:srgbClr val="0070C0"/>
              </a:solidFill>
              <a:hlinkClick r:id="rId2"/>
            </a:endParaRPr>
          </a:p>
          <a:p>
            <a:r>
              <a:rPr lang="en-US" altLang="en-US">
                <a:hlinkClick r:id="rId2"/>
              </a:rPr>
              <a:t>https://example.org/order.php?id=2</a:t>
            </a:r>
            <a:endParaRPr lang="en-US" altLang="en-US"/>
          </a:p>
          <a:p>
            <a:r>
              <a:rPr lang="en-US" altLang="en-US">
                <a:hlinkClick r:id="rId3"/>
              </a:rPr>
              <a:t>https://example.org/order.php?id=3</a:t>
            </a:r>
            <a:endParaRPr lang="en-US" altLang="en-US"/>
          </a:p>
          <a:p>
            <a:r>
              <a:rPr lang="en-US" altLang="en-US">
                <a:hlinkClick r:id="rId4"/>
              </a:rPr>
              <a:t>https://example.org/order.php?id=4</a:t>
            </a:r>
            <a:endParaRPr lang="en-US" altLang="en-US"/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88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124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300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D76F08DC-132F-47B2-9A91-22791BE80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3186459"/>
            <a:ext cx="1885278" cy="12182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AE29F9-9E81-4824-9565-6F9B3082A37C}"/>
              </a:ext>
            </a:extLst>
          </p:cNvPr>
          <p:cNvSpPr txBox="1"/>
          <p:nvPr/>
        </p:nvSpPr>
        <p:spPr>
          <a:xfrm>
            <a:off x="571165" y="4538533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BOB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B3415A-C3C4-4656-92F2-B03E2DF5C858}"/>
              </a:ext>
            </a:extLst>
          </p:cNvPr>
          <p:cNvCxnSpPr>
            <a:cxnSpLocks/>
          </p:cNvCxnSpPr>
          <p:nvPr/>
        </p:nvCxnSpPr>
        <p:spPr>
          <a:xfrm flipH="1" flipV="1">
            <a:off x="7139355" y="4600673"/>
            <a:ext cx="2206868" cy="16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1C7AB9-513C-466D-8584-17F3448C8C73}"/>
              </a:ext>
            </a:extLst>
          </p:cNvPr>
          <p:cNvCxnSpPr>
            <a:cxnSpLocks/>
          </p:cNvCxnSpPr>
          <p:nvPr/>
        </p:nvCxnSpPr>
        <p:spPr>
          <a:xfrm flipH="1">
            <a:off x="7139355" y="4923692"/>
            <a:ext cx="2206868" cy="1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49433-C732-4EA7-A991-727E80AAE00B}"/>
              </a:ext>
            </a:extLst>
          </p:cNvPr>
          <p:cNvCxnSpPr>
            <a:cxnSpLocks/>
          </p:cNvCxnSpPr>
          <p:nvPr/>
        </p:nvCxnSpPr>
        <p:spPr>
          <a:xfrm flipH="1">
            <a:off x="7227277" y="5019485"/>
            <a:ext cx="2118946" cy="52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C7E8CC-AC19-47E7-99AF-40E86320D800}"/>
              </a:ext>
            </a:extLst>
          </p:cNvPr>
          <p:cNvSpPr txBox="1"/>
          <p:nvPr/>
        </p:nvSpPr>
        <p:spPr>
          <a:xfrm>
            <a:off x="9574823" y="4273062"/>
            <a:ext cx="220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Identyfikatory zamówień należących do Alicji!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62E6B-0B7B-456E-94BC-8CF2D0A58996}"/>
              </a:ext>
            </a:extLst>
          </p:cNvPr>
          <p:cNvSpPr txBox="1"/>
          <p:nvPr/>
        </p:nvSpPr>
        <p:spPr>
          <a:xfrm>
            <a:off x="641837" y="5978769"/>
            <a:ext cx="97858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Naruszony aspekt bezpieczeństwa: </a:t>
            </a:r>
            <a:r>
              <a:rPr lang="en-US" u="sng"/>
              <a:t>Confidentiality</a:t>
            </a:r>
            <a:r>
              <a:rPr lang="en-US"/>
              <a:t> (jeśli objęta podatnośćią jest również funkcjonalność edycji/usuwania zamówień, naruszone będą również Integrity i Availability).</a:t>
            </a:r>
          </a:p>
        </p:txBody>
      </p:sp>
    </p:spTree>
    <p:extLst>
      <p:ext uri="{BB962C8B-B14F-4D97-AF65-F5344CB8AC3E}">
        <p14:creationId xmlns:p14="http://schemas.microsoft.com/office/powerpoint/2010/main" val="392992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2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154" y="1580067"/>
            <a:ext cx="10726615" cy="14005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Denial of Service (DoS) poprzez wyczerpanie dostępnego na dysku miejsca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C7F23-A975-401C-9E43-071DF8C3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54" y="2882651"/>
            <a:ext cx="112629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u="sng"/>
              <a:t>Przykładowa funkcjonalność aplikacji web:</a:t>
            </a:r>
          </a:p>
          <a:p>
            <a:r>
              <a:rPr lang="en-US" altLang="en-US" sz="2000"/>
              <a:t>Każdy zalogowany użytkownik może umieścić na serwerze plik wysłany ze swojego komputera.</a:t>
            </a:r>
          </a:p>
          <a:p>
            <a:endParaRPr lang="en-US" altLang="en-US" sz="2000">
              <a:solidFill>
                <a:srgbClr val="0070C0"/>
              </a:solidFill>
            </a:endParaRPr>
          </a:p>
          <a:p>
            <a:r>
              <a:rPr lang="en-US" altLang="en-US" sz="2000" u="sng"/>
              <a:t>Podatność:</a:t>
            </a:r>
          </a:p>
          <a:p>
            <a:r>
              <a:rPr lang="en-US" altLang="en-US" sz="2000"/>
              <a:t>Aplikacja w żaden sposób nie sprawdza:</a:t>
            </a:r>
          </a:p>
          <a:p>
            <a:r>
              <a:rPr lang="en-US" altLang="en-US" sz="2000"/>
              <a:t>- rozmiaru plików, które dany użytkownik umieszcza na serwerze</a:t>
            </a:r>
          </a:p>
          <a:p>
            <a:r>
              <a:rPr lang="en-US" altLang="en-US" sz="2000"/>
              <a:t>- ilości plików, które dany użytkownik już umieścił na serwerze</a:t>
            </a:r>
          </a:p>
          <a:p>
            <a:r>
              <a:rPr lang="en-US" altLang="en-US" sz="2000"/>
              <a:t>- częstotliwości, z jaką dany użytkownik umieszcza na serwerze nowe pliki</a:t>
            </a:r>
          </a:p>
          <a:p>
            <a:r>
              <a:rPr lang="en-US" altLang="en-US" sz="2000"/>
              <a:t>- ilości dostępnej przestrzeni dyskowej</a:t>
            </a:r>
          </a:p>
          <a:p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3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2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154" y="1580067"/>
            <a:ext cx="10726615" cy="14005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Denial of Service (DoS) poprzez wyczerpanie dostępnego na dysku miejsca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C7F23-A975-401C-9E43-071DF8C3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54" y="2882651"/>
            <a:ext cx="1126294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u="sng"/>
              <a:t>Wykorzystanie podatności:</a:t>
            </a:r>
          </a:p>
          <a:p>
            <a:r>
              <a:rPr lang="en-US" altLang="en-US" sz="2000"/>
              <a:t>Złośliwy użytkownik dysponujący szybkim łączem Internetowym w sposób zautomatyzowany (używając programowalnego klienta HTTP) w nieskończonej pętli wysyła na serwer ten sam plik o znacznych rozmiarach (np. 50 MB; 20 żądań = - ~ 1GB przestrzeni dyskowej).</a:t>
            </a:r>
          </a:p>
          <a:p>
            <a:endParaRPr lang="en-US" altLang="en-US" sz="2000">
              <a:solidFill>
                <a:srgbClr val="0070C0"/>
              </a:solidFill>
            </a:endParaRPr>
          </a:p>
          <a:p>
            <a:r>
              <a:rPr lang="en-US" altLang="en-US" sz="2000" u="sng"/>
              <a:t>Efekt: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W ciągu kilku godzin wyczerpuje się wolna przestrzeń dyskowa na serwerze.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Nikt nie jest już w stanie umieszczać na serwerze nowych plików.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94167-0DA2-4ABF-82A4-05672902F6AF}"/>
              </a:ext>
            </a:extLst>
          </p:cNvPr>
          <p:cNvSpPr txBox="1"/>
          <p:nvPr/>
        </p:nvSpPr>
        <p:spPr>
          <a:xfrm>
            <a:off x="641837" y="5978769"/>
            <a:ext cx="9785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Naruszony aspekt bezpieczeństwa: </a:t>
            </a:r>
            <a:r>
              <a:rPr lang="en-US" u="sng"/>
              <a:t>Availability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5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691" y="1345267"/>
            <a:ext cx="10726615" cy="122242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 via Command Injection)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40E22-639C-4E14-BEF2-8C5606B5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61" y="2567695"/>
            <a:ext cx="9265473" cy="40150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218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011D3994-E5F8-4FEF-988B-B8635B50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744" y="2292244"/>
            <a:ext cx="10165318" cy="16818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000" u="sng">
                <a:latin typeface="DejaVu Sans" pitchFamily="34" charset="0"/>
                <a:cs typeface="DejaVu Sans" pitchFamily="34" charset="0"/>
              </a:rPr>
              <a:t>Relacje pomiędzy Integrity i Availability: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Naruszenie Availability </a:t>
            </a:r>
            <a:r>
              <a:rPr lang="en-US" altLang="en-US" sz="3000" u="sng">
                <a:latin typeface="DejaVu Sans" pitchFamily="34" charset="0"/>
                <a:cs typeface="DejaVu Sans" pitchFamily="34" charset="0"/>
              </a:rPr>
              <a:t>rzadko</a:t>
            </a:r>
            <a:r>
              <a:rPr lang="en-US" altLang="en-US" sz="3000">
                <a:latin typeface="DejaVu Sans" pitchFamily="34" charset="0"/>
                <a:cs typeface="DejaVu Sans" pitchFamily="34" charset="0"/>
              </a:rPr>
              <a:t> prowadzi do naruszenia Integrity (np. wyłączenie systemu mało kiedy spowoduje skasowania już znajdujących się na nim danych)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Naruszenie Integrity </a:t>
            </a:r>
            <a:r>
              <a:rPr lang="en-US" altLang="en-US" sz="3000" u="sng">
                <a:latin typeface="DejaVu Sans" pitchFamily="34" charset="0"/>
                <a:cs typeface="DejaVu Sans" pitchFamily="34" charset="0"/>
              </a:rPr>
              <a:t>zazwyczaj</a:t>
            </a:r>
            <a:r>
              <a:rPr lang="en-US" altLang="en-US" sz="3000">
                <a:latin typeface="DejaVu Sans" pitchFamily="34" charset="0"/>
                <a:cs typeface="DejaVu Sans" pitchFamily="34" charset="0"/>
              </a:rPr>
              <a:t> prowadzi do naruszenia Availability (możliwość nadpisania/usunięcia danych równa się kompletnemu naruszeniu ich dostępności)</a:t>
            </a:r>
          </a:p>
          <a:p>
            <a:endParaRPr lang="en-US" altLang="en-US" sz="3000" b="1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000"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746" y="388707"/>
            <a:ext cx="11421208" cy="130154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ASPEKTY BEZPIECZEŃSTWA</a:t>
            </a:r>
            <a:br>
              <a:rPr lang="en-US" sz="4810" b="1" u="sng" spc="286">
                <a:latin typeface="Consolas" panose="020B0609020204030204" pitchFamily="49" charset="0"/>
                <a:cs typeface="Times New Roman"/>
              </a:rPr>
            </a:b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INTEGRITY vs AVAILABILITY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880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231" y="1606444"/>
            <a:ext cx="10726615" cy="58430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ping.php - kod: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F78F9-2742-4E48-A20A-78A8328C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0444"/>
            <a:ext cx="12192000" cy="40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1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3B00F-1296-44C3-AF0A-AD411E65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2375727"/>
            <a:ext cx="10196653" cy="32949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374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95DC3-5242-41AD-8D8E-8472FB5E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18" y="2079705"/>
            <a:ext cx="7902729" cy="4314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468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8399B-C8C0-4D42-974B-D472599D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133600"/>
            <a:ext cx="10696333" cy="33277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8643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D5F3A-6615-47AA-9978-2C47883E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18" y="1889952"/>
            <a:ext cx="8154107" cy="48010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2880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C6A02-A714-4051-B40C-4F675342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06" y="2069123"/>
            <a:ext cx="9124950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431B0A-75B7-44AA-A6C0-573BF3E8D340}"/>
              </a:ext>
            </a:extLst>
          </p:cNvPr>
          <p:cNvSpPr txBox="1"/>
          <p:nvPr/>
        </p:nvSpPr>
        <p:spPr>
          <a:xfrm>
            <a:off x="869707" y="4404946"/>
            <a:ext cx="346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host = </a:t>
            </a:r>
            <a:r>
              <a:rPr lang="en-US" sz="2800">
                <a:solidFill>
                  <a:srgbClr val="00B050"/>
                </a:solidFill>
              </a:rPr>
              <a:t>8.8.8.8</a:t>
            </a:r>
            <a:r>
              <a:rPr lang="en-US" sz="2800">
                <a:solidFill>
                  <a:srgbClr val="FF0000"/>
                </a:solidFill>
              </a:rPr>
              <a:t>; ps aux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F215D-BDC3-4C5F-98B5-0A5A4E793671}"/>
              </a:ext>
            </a:extLst>
          </p:cNvPr>
          <p:cNvCxnSpPr>
            <a:cxnSpLocks/>
          </p:cNvCxnSpPr>
          <p:nvPr/>
        </p:nvCxnSpPr>
        <p:spPr>
          <a:xfrm flipH="1">
            <a:off x="1336431" y="3429000"/>
            <a:ext cx="6049107" cy="105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5280DB-092A-454E-BF37-AD5289FA7EE0}"/>
              </a:ext>
            </a:extLst>
          </p:cNvPr>
          <p:cNvCxnSpPr>
            <a:stCxn id="8" idx="3"/>
          </p:cNvCxnSpPr>
          <p:nvPr/>
        </p:nvCxnSpPr>
        <p:spPr>
          <a:xfrm>
            <a:off x="4334609" y="4666556"/>
            <a:ext cx="189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F5839B-E9D4-4079-85F1-ADE95B951995}"/>
              </a:ext>
            </a:extLst>
          </p:cNvPr>
          <p:cNvSpPr txBox="1"/>
          <p:nvPr/>
        </p:nvSpPr>
        <p:spPr>
          <a:xfrm>
            <a:off x="6402999" y="4444512"/>
            <a:ext cx="3464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ping -c 4 8.8.8.8</a:t>
            </a:r>
            <a:r>
              <a:rPr lang="en-US" sz="2800">
                <a:solidFill>
                  <a:srgbClr val="FF0000"/>
                </a:solidFill>
              </a:rPr>
              <a:t>;</a:t>
            </a:r>
          </a:p>
          <a:p>
            <a:r>
              <a:rPr lang="en-US" sz="2800">
                <a:solidFill>
                  <a:srgbClr val="FF0000"/>
                </a:solidFill>
              </a:rPr>
              <a:t>ps aux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27244-69FD-4148-932F-416FF5188EB5}"/>
              </a:ext>
            </a:extLst>
          </p:cNvPr>
          <p:cNvSpPr txBox="1"/>
          <p:nvPr/>
        </p:nvSpPr>
        <p:spPr>
          <a:xfrm>
            <a:off x="869706" y="5443246"/>
            <a:ext cx="9539653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Znak ";" jest w systemach uniksowych (takich jak GNU/Linux) jednym ze znaków pełniących specjalną role, tzw. separatora komend. Ciąg występujący po tym znaku traktowany jest jako </a:t>
            </a:r>
            <a:r>
              <a:rPr lang="en-US" sz="2000" u="sng"/>
              <a:t>kolejna</a:t>
            </a:r>
            <a:r>
              <a:rPr lang="en-US" sz="2000"/>
              <a:t> komenda. Możliwość wprowadzenia go w parametrze funkcji </a:t>
            </a:r>
            <a:r>
              <a:rPr lang="en-US" sz="2000" i="1"/>
              <a:t>shell_exec() </a:t>
            </a:r>
            <a:r>
              <a:rPr lang="en-US" sz="2000"/>
              <a:t>powoduje możliwość wstrzyknięcia dowolnej komendy systemowej.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399682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231" y="1373432"/>
            <a:ext cx="10726615" cy="58430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016C1-1827-40AD-B09D-9A660C4AD569}"/>
              </a:ext>
            </a:extLst>
          </p:cNvPr>
          <p:cNvSpPr txBox="1"/>
          <p:nvPr/>
        </p:nvSpPr>
        <p:spPr>
          <a:xfrm>
            <a:off x="752475" y="5501482"/>
            <a:ext cx="978583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Naruszone aspekty bezpieczeństwa: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/>
              <a:t>Confidentiality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/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/>
              <a:t>Availability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F6F02-7EB2-4B11-81A3-FC7CFBBE6992}"/>
              </a:ext>
            </a:extLst>
          </p:cNvPr>
          <p:cNvSpPr txBox="1"/>
          <p:nvPr/>
        </p:nvSpPr>
        <p:spPr>
          <a:xfrm>
            <a:off x="752475" y="2190750"/>
            <a:ext cx="10506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Podatność polega na tym, że przed wywołaniem funkcji </a:t>
            </a:r>
            <a:r>
              <a:rPr lang="en-US" sz="2000" i="1"/>
              <a:t>shell_exec("ping -c 4 ".$_POST['host']);</a:t>
            </a:r>
          </a:p>
          <a:p>
            <a:r>
              <a:rPr lang="en-US" sz="2000"/>
              <a:t>aplikacja webowa nie dokonuje weryfikacji, czy parameter $_POST['host'] </a:t>
            </a:r>
            <a:r>
              <a:rPr lang="en-US" sz="2000" u="sng"/>
              <a:t>zawiera tylko i wyłącznie poprawny adres IP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Wykorzystanie podatności pozwala na wykonywanie dowolnych komend na serwerze, np:</a:t>
            </a:r>
          </a:p>
          <a:p>
            <a:r>
              <a:rPr lang="en-US" sz="2000"/>
              <a:t>- odczytywanie plików</a:t>
            </a:r>
          </a:p>
          <a:p>
            <a:r>
              <a:rPr lang="en-US" sz="2000"/>
              <a:t>- usuwanie/edytowanie plików</a:t>
            </a:r>
          </a:p>
          <a:p>
            <a:r>
              <a:rPr lang="en-US" sz="2000"/>
              <a:t>- zapisywanie plików</a:t>
            </a:r>
          </a:p>
          <a:p>
            <a:r>
              <a:rPr lang="en-US" sz="2000"/>
              <a:t>- wykonywanie połączeń sieciowych</a:t>
            </a:r>
          </a:p>
          <a:p>
            <a:r>
              <a:rPr lang="en-US" sz="2000"/>
              <a:t>- itd. (pełna kontrola z uprawnieniami użytkownika systemowego należącego do serwera HTTP)</a:t>
            </a:r>
          </a:p>
        </p:txBody>
      </p:sp>
    </p:spTree>
    <p:extLst>
      <p:ext uri="{BB962C8B-B14F-4D97-AF65-F5344CB8AC3E}">
        <p14:creationId xmlns:p14="http://schemas.microsoft.com/office/powerpoint/2010/main" val="1404861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Impact =&gt; CIA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2037268"/>
            <a:ext cx="10726615" cy="347551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Impact (również określany jako severity) ocenia się z osobna z perspektywy poszczególnych aspektów, tj:</a:t>
            </a:r>
          </a:p>
          <a:p>
            <a:r>
              <a:rPr lang="en-US" altLang="en-US" sz="3300" b="1">
                <a:latin typeface="DejaVu Sans" pitchFamily="34" charset="0"/>
                <a:cs typeface="DejaVu Sans" pitchFamily="34" charset="0"/>
              </a:rPr>
              <a:t>C</a:t>
            </a:r>
            <a:r>
              <a:rPr lang="en-US" altLang="en-US" sz="3300">
                <a:latin typeface="DejaVu Sans" pitchFamily="34" charset="0"/>
                <a:cs typeface="DejaVu Sans" pitchFamily="34" charset="0"/>
              </a:rPr>
              <a:t>onfidentiality </a:t>
            </a:r>
          </a:p>
          <a:p>
            <a:r>
              <a:rPr lang="en-US" altLang="en-US" sz="3300" b="1">
                <a:latin typeface="DejaVu Sans" pitchFamily="34" charset="0"/>
                <a:cs typeface="DejaVu Sans" pitchFamily="34" charset="0"/>
              </a:rPr>
              <a:t>I</a:t>
            </a:r>
            <a:r>
              <a:rPr lang="en-US" altLang="en-US" sz="3300">
                <a:latin typeface="DejaVu Sans" pitchFamily="34" charset="0"/>
                <a:cs typeface="DejaVu Sans" pitchFamily="34" charset="0"/>
              </a:rPr>
              <a:t>ntegrity</a:t>
            </a:r>
          </a:p>
          <a:p>
            <a:r>
              <a:rPr lang="en-US" altLang="en-US" sz="3300" b="1">
                <a:latin typeface="DejaVu Sans" pitchFamily="34" charset="0"/>
                <a:cs typeface="DejaVu Sans" pitchFamily="34" charset="0"/>
              </a:rPr>
              <a:t>A</a:t>
            </a:r>
            <a:r>
              <a:rPr lang="en-US" altLang="en-US" sz="3300">
                <a:latin typeface="DejaVu Sans" pitchFamily="34" charset="0"/>
                <a:cs typeface="DejaVu Sans" pitchFamily="34" charset="0"/>
              </a:rPr>
              <a:t>vailability</a:t>
            </a:r>
          </a:p>
        </p:txBody>
      </p:sp>
    </p:spTree>
    <p:extLst>
      <p:ext uri="{BB962C8B-B14F-4D97-AF65-F5344CB8AC3E}">
        <p14:creationId xmlns:p14="http://schemas.microsoft.com/office/powerpoint/2010/main" val="2337617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Waga podatności bezpieczeństwa - zagrożone aspekty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872" y="1777643"/>
            <a:ext cx="10726615" cy="62680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Przykładowe zestawienia impact -&gt; C/I/A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08DB7-0EB7-4839-B2D7-975B6A3A20B9}"/>
              </a:ext>
            </a:extLst>
          </p:cNvPr>
          <p:cNvSpPr txBox="1"/>
          <p:nvPr/>
        </p:nvSpPr>
        <p:spPr>
          <a:xfrm>
            <a:off x="821872" y="2731357"/>
            <a:ext cx="109112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DejaVu Sans" pitchFamily="34" charset="0"/>
                <a:cs typeface="DejaVu Sans" pitchFamily="34" charset="0"/>
              </a:rPr>
              <a:t>IDOR (odczyt) (ang. information disclosure): </a:t>
            </a:r>
            <a:r>
              <a:rPr lang="en-US" altLang="en-US" sz="2800" b="1">
                <a:latin typeface="DejaVu Sans" pitchFamily="34" charset="0"/>
                <a:cs typeface="DejaVu Sans" pitchFamily="34" charset="0"/>
              </a:rPr>
              <a:t>100% Confidentiality</a:t>
            </a:r>
            <a:r>
              <a:rPr lang="en-US" altLang="en-US" sz="2800">
                <a:latin typeface="DejaVu Sans" pitchFamily="34" charset="0"/>
                <a:cs typeface="DejaVu Sans" pitchFamily="34" charset="0"/>
              </a:rPr>
              <a:t>, 0% Integrity, 0% Availability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>
              <a:latin typeface="DejaVu Sans" pitchFamily="34" charset="0"/>
              <a:cs typeface="DejaVu Sans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DejaVu Sans" pitchFamily="34" charset="0"/>
                <a:cs typeface="DejaVu Sans" pitchFamily="34" charset="0"/>
              </a:rPr>
              <a:t>zablokowanie usługi (DoS - ang. Denial of Service): 0% Confidentiality, 0% Integrity, </a:t>
            </a:r>
            <a:r>
              <a:rPr lang="en-US" altLang="en-US" sz="2800" b="1">
                <a:latin typeface="DejaVu Sans" pitchFamily="34" charset="0"/>
                <a:cs typeface="DejaVu Sans" pitchFamily="34" charset="0"/>
              </a:rPr>
              <a:t>100% Availability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b="1">
              <a:latin typeface="DejaVu Sans" pitchFamily="34" charset="0"/>
              <a:cs typeface="DejaVu Sans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DejaVu Sans" pitchFamily="34" charset="0"/>
                <a:cs typeface="DejaVu Sans" pitchFamily="34" charset="0"/>
              </a:rPr>
              <a:t>wykonanie kodu (ang. code execution): </a:t>
            </a:r>
            <a:r>
              <a:rPr lang="en-US" altLang="en-US" sz="2800" b="1">
                <a:latin typeface="DejaVu Sans" pitchFamily="34" charset="0"/>
                <a:cs typeface="DejaVu Sans" pitchFamily="34" charset="0"/>
              </a:rPr>
              <a:t>100% Confidentiality</a:t>
            </a:r>
            <a:r>
              <a:rPr lang="en-US" altLang="en-US" sz="2800">
                <a:latin typeface="DejaVu Sans" pitchFamily="34" charset="0"/>
                <a:cs typeface="DejaVu Sans" pitchFamily="34" charset="0"/>
              </a:rPr>
              <a:t>, </a:t>
            </a:r>
            <a:r>
              <a:rPr lang="en-US" altLang="en-US" sz="2800" b="1">
                <a:latin typeface="DejaVu Sans" pitchFamily="34" charset="0"/>
                <a:cs typeface="DejaVu Sans" pitchFamily="34" charset="0"/>
              </a:rPr>
              <a:t>100% Integrity, 100% Availability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5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Waga podatności - prawdopodobieństwo wykorzystania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747120"/>
            <a:ext cx="10726615" cy="452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u="sng">
                <a:latin typeface="DejaVu Sans" pitchFamily="34" charset="0"/>
                <a:cs typeface="DejaVu Sans" pitchFamily="34" charset="0"/>
              </a:rPr>
              <a:t>Aspekty eksploitowalności (ang. exploitability):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czy wszystkie istotne szczegóły techniczne podatności są publicznie dostępne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czy muszą zaistnieć dodatkowe okoliczności, by atak był możliwy, np:</a:t>
            </a:r>
          </a:p>
          <a:p>
            <a:pPr lvl="2"/>
            <a:r>
              <a:rPr lang="en-US" altLang="en-US">
                <a:latin typeface="DejaVu Sans" pitchFamily="34" charset="0"/>
                <a:cs typeface="DejaVu Sans" pitchFamily="34" charset="0"/>
              </a:rPr>
              <a:t>interakcja użytkownika</a:t>
            </a:r>
          </a:p>
          <a:p>
            <a:pPr lvl="2"/>
            <a:r>
              <a:rPr lang="en-US" altLang="en-US">
                <a:latin typeface="DejaVu Sans" pitchFamily="34" charset="0"/>
                <a:cs typeface="DejaVu Sans" pitchFamily="34" charset="0"/>
              </a:rPr>
              <a:t>określone ramy czasowe (procesy wykonywane cyklicznie, losowo, race conditions)</a:t>
            </a:r>
          </a:p>
          <a:p>
            <a:pPr lvl="2"/>
            <a:r>
              <a:rPr lang="en-US" altLang="en-US">
                <a:latin typeface="DejaVu Sans" pitchFamily="34" charset="0"/>
                <a:cs typeface="DejaVu Sans" pitchFamily="34" charset="0"/>
              </a:rPr>
              <a:t>inne (np. obciążenie systemu, ilość plików w katalogu, wielkość dysku itd.)</a:t>
            </a:r>
          </a:p>
          <a:p>
            <a:pPr lvl="1"/>
            <a:r>
              <a:rPr lang="en-US" altLang="en-US" sz="2000">
                <a:latin typeface="DejaVu Sans" pitchFamily="34" charset="0"/>
                <a:cs typeface="DejaVu Sans" pitchFamily="34" charset="0"/>
              </a:rPr>
              <a:t>praktyczny stopień skomplikowania ataku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jaki poziom dostępu do podatnego systemu jest konieczny do przeprowadzenia ataku:</a:t>
            </a:r>
          </a:p>
          <a:p>
            <a:pPr lvl="1"/>
            <a:r>
              <a:rPr lang="en-US" altLang="en-US" sz="2000">
                <a:latin typeface="DejaVu Sans" pitchFamily="34" charset="0"/>
                <a:cs typeface="DejaVu Sans" pitchFamily="34" charset="0"/>
              </a:rPr>
              <a:t>czy wymagany jest dostęp fizyczny/lokalny, czy też wystarczy dostęp zdalny</a:t>
            </a:r>
          </a:p>
          <a:p>
            <a:pPr lvl="1"/>
            <a:r>
              <a:rPr lang="en-US" altLang="en-US" sz="2000">
                <a:latin typeface="DejaVu Sans" pitchFamily="34" charset="0"/>
                <a:cs typeface="DejaVu Sans" pitchFamily="34" charset="0"/>
              </a:rPr>
              <a:t>czy wymagany jest dostęp do konta użytkownika (jeśli tak, jaki poziom uprawnień musi mieć kontrolowany przez atakującego użytkownik, by przeprowadzić atak)</a:t>
            </a:r>
          </a:p>
        </p:txBody>
      </p:sp>
    </p:spTree>
    <p:extLst>
      <p:ext uri="{BB962C8B-B14F-4D97-AF65-F5344CB8AC3E}">
        <p14:creationId xmlns:p14="http://schemas.microsoft.com/office/powerpoint/2010/main" val="8966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011D3994-E5F8-4FEF-988B-B8635B50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555" y="1735290"/>
            <a:ext cx="10688700" cy="4066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DejaVu Sans" pitchFamily="34" charset="0"/>
                <a:cs typeface="DejaVu Sans" pitchFamily="34" charset="0"/>
              </a:rPr>
              <a:t>W zależności od przeznaczenia danego systemu, jego aspekty CIA mają różne poziomy krytyczności, np: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baza danych placówki medycznej (C - poufność)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rekordy transakcji finansowych  bankach lub między nimi (I - integralność)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system monitorujący parametry pracy reaktora jądrowego (A - dostępność)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7025" y="388708"/>
            <a:ext cx="8964386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ASPEKTY BEZPIECZEŃSTWA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4691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Waga podatności - prawdopodobieństwo wykorzystania- CVSS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923" y="1610272"/>
            <a:ext cx="10726615" cy="2051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u="sng">
                <a:latin typeface="DejaVu Sans" pitchFamily="34" charset="0"/>
                <a:cs typeface="DejaVu Sans" pitchFamily="34" charset="0"/>
              </a:rPr>
              <a:t>Common Vulnerability Scoring System </a:t>
            </a:r>
            <a:r>
              <a:rPr lang="en-US" altLang="en-US" sz="1400">
                <a:latin typeface="DejaVu Sans" pitchFamily="34" charset="0"/>
                <a:cs typeface="DejaVu Sans" pitchFamily="34" charset="0"/>
              </a:rPr>
              <a:t>[CVSS] [NVD_CVSS]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standard zarządzany przez FIRST.Org, Inc (US-based non-profit organization)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określa wysokość ryzyka płynącą z podatności, uwzględniając jej praktyczną eksplojtowalność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aktualnie wykorzystywane wersje: 2.0, 3.0, 3.1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CC6DA-F261-4148-89C3-6969C215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52" y="3661429"/>
            <a:ext cx="8696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6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3" y="0"/>
            <a:ext cx="5652722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CVSS - przykład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4CD75-0D25-4C0D-AC1A-E793CCAF5A05}"/>
              </a:ext>
            </a:extLst>
          </p:cNvPr>
          <p:cNvSpPr/>
          <p:nvPr/>
        </p:nvSpPr>
        <p:spPr>
          <a:xfrm>
            <a:off x="6613884" y="341154"/>
            <a:ext cx="557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https://nvd.nist.gov/vuln-metrics/cvss/v3-calculator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E368F-32AB-4BD2-B3FB-441D4CB72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" y="948206"/>
            <a:ext cx="12160199" cy="56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6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3" y="0"/>
            <a:ext cx="5652722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CVSS - przykład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19630-7936-4045-96CE-92B4B3BD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447"/>
            <a:ext cx="12192000" cy="58235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FF94E4-13DF-4EF8-9B50-A4819F4E3BFC}"/>
              </a:ext>
            </a:extLst>
          </p:cNvPr>
          <p:cNvSpPr/>
          <p:nvPr/>
        </p:nvSpPr>
        <p:spPr>
          <a:xfrm>
            <a:off x="6613884" y="341154"/>
            <a:ext cx="557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https://nvd.nist.gov/vuln-metrics/cvss/v3-calculator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0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3" y="0"/>
            <a:ext cx="5652722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CVSS - przykład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6E0B1-C5F6-4946-969E-58E2EED1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40"/>
            <a:ext cx="12192000" cy="58028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8A02DE-FA98-4D1D-8566-3107C6F4268B}"/>
              </a:ext>
            </a:extLst>
          </p:cNvPr>
          <p:cNvSpPr/>
          <p:nvPr/>
        </p:nvSpPr>
        <p:spPr>
          <a:xfrm>
            <a:off x="6613884" y="341154"/>
            <a:ext cx="557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https://nvd.nist.gov/vuln-metrics/cvss/v3-calculator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1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mogą wystąpić w: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2037267"/>
            <a:ext cx="10726615" cy="3743773"/>
          </a:xfrm>
        </p:spPr>
        <p:txBody>
          <a:bodyPr>
            <a:normAutofit/>
          </a:bodyPr>
          <a:lstStyle/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Sprzęcie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Specyfikacjach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Oprogramowaniu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Sieci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Ludziach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Infrastrukturze fizycznej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Procedurach</a:t>
            </a:r>
          </a:p>
        </p:txBody>
      </p:sp>
    </p:spTree>
    <p:extLst>
      <p:ext uri="{BB962C8B-B14F-4D97-AF65-F5344CB8AC3E}">
        <p14:creationId xmlns:p14="http://schemas.microsoft.com/office/powerpoint/2010/main" val="2588219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2037268"/>
            <a:ext cx="10726615" cy="41302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600">
                <a:latin typeface="DejaVu Sans" pitchFamily="34" charset="0"/>
                <a:cs typeface="DejaVu Sans" pitchFamily="34" charset="0"/>
              </a:rPr>
              <a:t>Bardzo często kilka różnych podatności (z których </a:t>
            </a:r>
            <a:r>
              <a:rPr lang="en-US" altLang="en-US" sz="3600" u="sng">
                <a:latin typeface="DejaVu Sans" pitchFamily="34" charset="0"/>
                <a:cs typeface="DejaVu Sans" pitchFamily="34" charset="0"/>
              </a:rPr>
              <a:t>żadna sama w sobie nie jest krytyczna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), można złączyć w </a:t>
            </a:r>
            <a:r>
              <a:rPr lang="en-US" altLang="en-US" sz="3600" u="sng">
                <a:latin typeface="DejaVu Sans" pitchFamily="34" charset="0"/>
                <a:cs typeface="DejaVu Sans" pitchFamily="34" charset="0"/>
              </a:rPr>
              <a:t>krytyczny wektor ataku</a:t>
            </a:r>
          </a:p>
        </p:txBody>
      </p:sp>
    </p:spTree>
    <p:extLst>
      <p:ext uri="{BB962C8B-B14F-4D97-AF65-F5344CB8AC3E}">
        <p14:creationId xmlns:p14="http://schemas.microsoft.com/office/powerpoint/2010/main" val="1578427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1" y="2037268"/>
            <a:ext cx="11582400" cy="419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u="sng">
                <a:latin typeface="DejaVu Sans" pitchFamily="34" charset="0"/>
                <a:cs typeface="DejaVu Sans" pitchFamily="34" charset="0"/>
              </a:rPr>
              <a:t>Podatność #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1: RCE wymagające uwierzytelnienia i wysokich uprawnień</a:t>
            </a:r>
          </a:p>
          <a:p>
            <a:r>
              <a:rPr lang="en-US" altLang="en-US" sz="3200">
                <a:latin typeface="DejaVu Sans" pitchFamily="34" charset="0"/>
                <a:cs typeface="DejaVu Sans" pitchFamily="34" charset="0"/>
              </a:rPr>
              <a:t>Zalogowany użytkownik, który ma w aplikacji uprawnienia administratora, jest w stanie wykonać na serwerze aplikacji dowolny kod (np. OS command injection)</a:t>
            </a:r>
          </a:p>
          <a:p>
            <a:r>
              <a:rPr lang="en-US" altLang="en-US" sz="3200">
                <a:latin typeface="DejaVu Sans" pitchFamily="34" charset="0"/>
                <a:cs typeface="DejaVu Sans" pitchFamily="34" charset="0"/>
              </a:rPr>
              <a:t>Osobno ta podatność ma wysokie/średnie ryzyko (ale nie krytyczne)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33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1" y="2037268"/>
            <a:ext cx="11582400" cy="495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u="sng">
                <a:latin typeface="DejaVu Sans" pitchFamily="34" charset="0"/>
                <a:cs typeface="DejaVu Sans" pitchFamily="34" charset="0"/>
              </a:rPr>
              <a:t>Podatność #2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: IDOR na funkcję administracyjną 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ping 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(tę samą, która jest podatna na RCE)</a:t>
            </a:r>
          </a:p>
          <a:p>
            <a:pPr marL="0" indent="0">
              <a:buNone/>
            </a:pP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Zalogowany użytkownik, który w aplikacji nie ma uprawnień administratora, jest w stanie wywołać funkcję administracyjną </a:t>
            </a:r>
            <a:r>
              <a:rPr lang="en-US" altLang="en-US" sz="3200" i="1" u="sng">
                <a:latin typeface="DejaVu Sans" pitchFamily="34" charset="0"/>
                <a:cs typeface="DejaVu Sans" pitchFamily="34" charset="0"/>
              </a:rPr>
              <a:t>PING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 znając jej adres i nazwy przyjmowanych parametrów</a:t>
            </a:r>
          </a:p>
          <a:p>
            <a:pPr marL="0" indent="0">
              <a:buNone/>
            </a:pPr>
            <a:r>
              <a:rPr lang="en-US" altLang="en-US" sz="3200">
                <a:latin typeface="DejaVu Sans" pitchFamily="34" charset="0"/>
                <a:cs typeface="DejaVu Sans" pitchFamily="34" charset="0"/>
              </a:rPr>
              <a:t>Osobno ta podatność niesie niskie ryzyko (</a:t>
            </a:r>
            <a:r>
              <a:rPr lang="en-US" altLang="en-US" sz="3200" b="1">
                <a:solidFill>
                  <a:schemeClr val="accent1"/>
                </a:solidFill>
                <a:latin typeface="DejaVu Sans" pitchFamily="34" charset="0"/>
                <a:cs typeface="DejaVu Sans" pitchFamily="34" charset="0"/>
              </a:rPr>
              <a:t>Low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), w połączeniu z podatnością #1 ryzyko staje się wysokie/krytyczne (</a:t>
            </a:r>
            <a:r>
              <a:rPr lang="en-US" altLang="en-US" sz="3200" b="1">
                <a:solidFill>
                  <a:srgbClr val="C00000"/>
                </a:solidFill>
                <a:latin typeface="DejaVu Sans" pitchFamily="34" charset="0"/>
                <a:cs typeface="DejaVu Sans" pitchFamily="34" charset="0"/>
              </a:rPr>
              <a:t>High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/</a:t>
            </a:r>
            <a:r>
              <a:rPr lang="en-US" altLang="en-US" sz="3200" b="1">
                <a:solidFill>
                  <a:srgbClr val="FF0000"/>
                </a:solidFill>
                <a:latin typeface="DejaVu Sans" pitchFamily="34" charset="0"/>
                <a:cs typeface="DejaVu Sans" pitchFamily="34" charset="0"/>
              </a:rPr>
              <a:t>Critical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) - ale wciąż nie </a:t>
            </a:r>
            <a:r>
              <a:rPr lang="en-US" altLang="en-US" sz="3200" b="1">
                <a:solidFill>
                  <a:srgbClr val="FF0000"/>
                </a:solidFill>
                <a:latin typeface="DejaVu Sans" pitchFamily="34" charset="0"/>
                <a:cs typeface="DejaVu Sans" pitchFamily="34" charset="0"/>
              </a:rPr>
              <a:t>10.0/10.0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, bo wymaga zalogowania się.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56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2037268"/>
            <a:ext cx="11689079" cy="495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u="sng">
                <a:latin typeface="DejaVu Sans" pitchFamily="34" charset="0"/>
                <a:cs typeface="DejaVu Sans" pitchFamily="34" charset="0"/>
              </a:rPr>
              <a:t>Podatność #3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: Aplikacja nie ma żadnej ochrony przed atakami brute force/password spraying, tj. masowych zautomatyzowanych prób zalogowania się na konto/konta z wykorzystaniem słownika popularnie stosowanych haseł typu </a:t>
            </a: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password, 1234 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czy też hasło identyczne z nazwą użytkownika</a:t>
            </a:r>
          </a:p>
          <a:p>
            <a:pPr marL="0" indent="0">
              <a:buNone/>
            </a:pPr>
            <a:r>
              <a:rPr lang="en-US" altLang="en-US" sz="3600">
                <a:latin typeface="DejaVu Sans" pitchFamily="34" charset="0"/>
                <a:cs typeface="DejaVu Sans" pitchFamily="34" charset="0"/>
              </a:rPr>
              <a:t>Sama w sobie podatność średniego ryzyka - </a:t>
            </a:r>
            <a:r>
              <a:rPr lang="en-US" altLang="en-US" sz="3600" b="1">
                <a:solidFill>
                  <a:schemeClr val="accent2"/>
                </a:solidFill>
                <a:latin typeface="DejaVu Sans" pitchFamily="34" charset="0"/>
                <a:cs typeface="DejaVu Sans" pitchFamily="34" charset="0"/>
              </a:rPr>
              <a:t>Medium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42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1" y="2037268"/>
            <a:ext cx="11582400" cy="495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u="sng">
                <a:latin typeface="DejaVu Sans" pitchFamily="34" charset="0"/>
                <a:cs typeface="DejaVu Sans" pitchFamily="34" charset="0"/>
              </a:rPr>
              <a:t>Podatność #4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: W instancji aplikacji istnieje konto użytkownika o nazwie </a:t>
            </a: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test 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z hasłem </a:t>
            </a: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test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.</a:t>
            </a: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 </a:t>
            </a:r>
          </a:p>
          <a:p>
            <a:pPr marL="0" indent="0">
              <a:buNone/>
            </a:pPr>
            <a:endParaRPr lang="en-US" altLang="en-US" sz="3600" i="1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S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ama w sobie podatność niskiego ryzyka/o charakterze informacyjnym (</a:t>
            </a:r>
            <a:r>
              <a:rPr lang="en-US" altLang="en-US" sz="3600" b="1">
                <a:solidFill>
                  <a:schemeClr val="accent1"/>
                </a:solidFill>
                <a:latin typeface="DejaVu Sans" pitchFamily="34" charset="0"/>
                <a:cs typeface="DejaVu Sans" pitchFamily="34" charset="0"/>
              </a:rPr>
              <a:t>Low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/</a:t>
            </a:r>
            <a:r>
              <a:rPr lang="en-US" altLang="en-US" sz="3600" b="1">
                <a:solidFill>
                  <a:schemeClr val="tx1">
                    <a:lumMod val="50000"/>
                    <a:lumOff val="50000"/>
                  </a:schemeClr>
                </a:solidFill>
                <a:latin typeface="DejaVu Sans" pitchFamily="34" charset="0"/>
                <a:cs typeface="DejaVu Sans" pitchFamily="34" charset="0"/>
              </a:rPr>
              <a:t>Info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).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8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0648" y="344746"/>
            <a:ext cx="8964386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055078" y="1802423"/>
            <a:ext cx="101814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u="sng"/>
              <a:t>RYZYKO</a:t>
            </a:r>
            <a:r>
              <a:rPr lang="en-US" sz="3800"/>
              <a:t>  (ang. RISK)</a:t>
            </a:r>
          </a:p>
          <a:p>
            <a:pPr algn="ctr"/>
            <a:r>
              <a:rPr lang="en-US" sz="3800"/>
              <a:t>= </a:t>
            </a:r>
          </a:p>
          <a:p>
            <a:pPr algn="ctr"/>
            <a:r>
              <a:rPr lang="en-US" sz="3800" u="sng"/>
              <a:t>WAGA ZDARZENIA</a:t>
            </a:r>
            <a:r>
              <a:rPr lang="en-US" sz="3800"/>
              <a:t> (ang. IMPACT)</a:t>
            </a:r>
          </a:p>
          <a:p>
            <a:pPr algn="ctr"/>
            <a:r>
              <a:rPr lang="en-US" sz="3800"/>
              <a:t>X </a:t>
            </a:r>
          </a:p>
          <a:p>
            <a:pPr algn="ctr"/>
            <a:r>
              <a:rPr lang="en-US" sz="3800" u="sng"/>
              <a:t>PRAWDOPODOBIEŃSTWO WYSTĄPIENIA</a:t>
            </a:r>
            <a:r>
              <a:rPr lang="en-US" sz="3800"/>
              <a:t> (ang. PROBABILITY)</a:t>
            </a:r>
          </a:p>
        </p:txBody>
      </p:sp>
    </p:spTree>
    <p:extLst>
      <p:ext uri="{BB962C8B-B14F-4D97-AF65-F5344CB8AC3E}">
        <p14:creationId xmlns:p14="http://schemas.microsoft.com/office/powerpoint/2010/main" val="63519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19" y="1874707"/>
            <a:ext cx="11765281" cy="458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u="sng">
                <a:latin typeface="DejaVu Sans" pitchFamily="34" charset="0"/>
                <a:cs typeface="DejaVu Sans" pitchFamily="34" charset="0"/>
              </a:rPr>
              <a:t>Wektor ataku: #4 -&gt; #3 -&gt; #2 -&gt;#1 = 10.0/10.0</a:t>
            </a: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altLang="en-US" sz="3200">
                <a:latin typeface="DejaVu Sans" pitchFamily="34" charset="0"/>
                <a:cs typeface="DejaVu Sans" pitchFamily="34" charset="0"/>
              </a:rPr>
              <a:t>1. Atak password-spraying, dający dostęp do konta 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test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/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test 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(podatności #3 i #4)</a:t>
            </a:r>
            <a:endParaRPr lang="en-US" altLang="en-US" sz="3200" i="1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altLang="en-US" sz="3200">
                <a:latin typeface="DejaVu Sans" pitchFamily="34" charset="0"/>
                <a:cs typeface="DejaVu Sans" pitchFamily="34" charset="0"/>
              </a:rPr>
              <a:t>2. Po zalogowaniu się do konta 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test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/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test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, przejęcie kontroli nad serwerem poprzez wykorzystanie podatności #1 (RCE w funkcji administracyjnej) dzięki podatności #2 (IDOR)</a:t>
            </a:r>
          </a:p>
          <a:p>
            <a:pPr marL="0" indent="0">
              <a:buNone/>
            </a:pPr>
            <a:r>
              <a:rPr lang="en-US" altLang="en-US" sz="3200" u="sng">
                <a:latin typeface="DejaVu Sans" pitchFamily="34" charset="0"/>
                <a:cs typeface="DejaVu Sans" pitchFamily="34" charset="0"/>
              </a:rPr>
              <a:t>Wynik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: </a:t>
            </a:r>
            <a:r>
              <a:rPr lang="en-US" altLang="en-US" sz="3200" b="1">
                <a:solidFill>
                  <a:srgbClr val="FF0000"/>
                </a:solidFill>
                <a:latin typeface="DejaVu Sans" pitchFamily="34" charset="0"/>
                <a:cs typeface="DejaVu Sans" pitchFamily="34" charset="0"/>
              </a:rPr>
              <a:t>krytyczny wektor ataku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 (0 dostępu -&gt; pełna kontrola); </a:t>
            </a:r>
            <a:r>
              <a:rPr lang="en-US" altLang="en-US" sz="3200" b="1">
                <a:solidFill>
                  <a:srgbClr val="FF0000"/>
                </a:solidFill>
                <a:latin typeface="DejaVu Sans" pitchFamily="34" charset="0"/>
                <a:cs typeface="DejaVu Sans" pitchFamily="34" charset="0"/>
              </a:rPr>
              <a:t>10.0/10.0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94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Pojęcie eskalacji uprawnień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1172664" y="1661746"/>
            <a:ext cx="103925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Rozszerzenie bieżącego poziomu uprawnień w nieautoryzowany sposób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Może wystąpić w dowolnego rodzaju aplikacjach (np. desktopowych, webowych) i komponentach systemów operacyjnych (np. sterownik, jądro, usługa systemowa)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W większości przypadków sprowadza się do tego, że zwykły użytkownik uzyskuje uprawnienia administratora (tzw. pionowa eskalacja - ang. "vertical")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Bywa, że dany zwykły użytkownik uzyskuje uprawnienia innego zwykłego użytkownika (tzw. pozioma eskalacja, ang. "horizontal")...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... lub też zwykły użytkownik staje się użytkownikiem nieco bardziej uprzywilejowany (ale wciąż nie administorem) - również przykład eskalacji pionowej</a:t>
            </a:r>
          </a:p>
        </p:txBody>
      </p:sp>
    </p:spTree>
    <p:extLst>
      <p:ext uri="{BB962C8B-B14F-4D97-AF65-F5344CB8AC3E}">
        <p14:creationId xmlns:p14="http://schemas.microsoft.com/office/powerpoint/2010/main" val="2854687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Pojęcie eskalacji uprawnień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1172664" y="1720840"/>
            <a:ext cx="10392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/>
              <a:t>Eskalacja uprawnień </a:t>
            </a:r>
            <a:r>
              <a:rPr lang="en-US" sz="2400"/>
              <a:t>sama w sobie nie jest ani podatnością ani klasą podatności, a </a:t>
            </a:r>
            <a:r>
              <a:rPr lang="en-US" sz="2400" u="sng"/>
              <a:t>wynikiem</a:t>
            </a:r>
            <a:r>
              <a:rPr lang="en-US" sz="2400"/>
              <a:t> wykorzystania określonej podatności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Często spotkać się można z określeniem "podatność eskalacji/rozszerzenia uprawnień", ang. "privilege escalation vulnerability", np. "</a:t>
            </a:r>
            <a:r>
              <a:rPr lang="en-US" sz="2400" i="1"/>
              <a:t>a privilege escalation vulnerability was discovered in the latest Linux kernel</a:t>
            </a:r>
            <a:r>
              <a:rPr lang="en-US" sz="2400"/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W takim przypadku chodzi o podatność, której wynikiem jest poszerzenie uprawnień, jako forma ataku (aktywność ofensywna)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Ang. "impact: privilege escalation"</a:t>
            </a:r>
          </a:p>
        </p:txBody>
      </p:sp>
    </p:spTree>
    <p:extLst>
      <p:ext uri="{BB962C8B-B14F-4D97-AF65-F5344CB8AC3E}">
        <p14:creationId xmlns:p14="http://schemas.microsoft.com/office/powerpoint/2010/main" val="3241969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Przykładowe przyczyny eskalacji uprawnień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862722" y="1595021"/>
            <a:ext cx="110123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Użycie prawidłowych kont administracyjnych (ang. valid accounts)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brute force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password spraying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keylogging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credential reuse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authentication bypass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Wykonanie kodu (ang. Code Execution)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Zdalne wykonanie kodu (ang. Remote Code Execution, np. poprzez wykorzystanie podatności takich jak Command Injection, Buffer Overflow, Heap overflow, Code Injection itd.)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Lokalne wykonanie kodu pozwalające wtargnąć z jednego kontekstu bezpieczeństwa do innego (podatność w programie typu SUID na systemach uniksowych, jądrze systemu/module jądra - np. sterowniku, produkcie zabezpieczającym - np. antywirus, EDR)</a:t>
            </a:r>
          </a:p>
        </p:txBody>
      </p:sp>
    </p:spTree>
    <p:extLst>
      <p:ext uri="{BB962C8B-B14F-4D97-AF65-F5344CB8AC3E}">
        <p14:creationId xmlns:p14="http://schemas.microsoft.com/office/powerpoint/2010/main" val="1258759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Przykładowe przyczyny eskalacji uprawnień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899746" y="1720840"/>
            <a:ext cx="11012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Zbyt szerokie uprawnienia nadane na dostęp do: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pliku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katalogu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aplikacji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innego obiektu systemowego/bazodanowego (np. tabela, symlink, socket itd.)</a:t>
            </a:r>
          </a:p>
        </p:txBody>
      </p:sp>
    </p:spTree>
    <p:extLst>
      <p:ext uri="{BB962C8B-B14F-4D97-AF65-F5344CB8AC3E}">
        <p14:creationId xmlns:p14="http://schemas.microsoft.com/office/powerpoint/2010/main" val="3227044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3"/>
            <a:ext cx="11667393" cy="646331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95400" y="910469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Użytkownik </a:t>
            </a:r>
            <a:r>
              <a:rPr lang="en-US" i="1"/>
              <a:t>bob </a:t>
            </a:r>
            <a:r>
              <a:rPr lang="en-US"/>
              <a:t>od czasu doo czasu ręcznie wykonuje poniższy skrypt BAT, który wykonuje kopię zapasową jego katalogu domowego na dysk Z: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42CBC-7783-45BD-9D37-F6D4E497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18" y="1828067"/>
            <a:ext cx="8724813" cy="41194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0017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3"/>
            <a:ext cx="11667393" cy="646331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95400" y="910469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Użytkownik </a:t>
            </a:r>
            <a:r>
              <a:rPr lang="en-US" i="1"/>
              <a:t>bob </a:t>
            </a:r>
            <a:r>
              <a:rPr lang="en-US"/>
              <a:t>od czasu doo czasu ręcznie wykonuje poniższy skrypt BAT, który wykonuje kopię zapasową jego katalogu domowego na dysk Z: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8F628-0BE0-4D6E-9BBB-64BCDA9F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57" y="1711105"/>
            <a:ext cx="10252767" cy="4965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2145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4"/>
            <a:ext cx="11667393" cy="646332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57300" y="810993"/>
            <a:ext cx="1040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Użytkownik </a:t>
            </a:r>
            <a:r>
              <a:rPr lang="en-US" i="1"/>
              <a:t>bob </a:t>
            </a:r>
            <a:r>
              <a:rPr lang="en-US"/>
              <a:t>stworzył ten skrypt w niestandardowym folderze </a:t>
            </a:r>
            <a:r>
              <a:rPr lang="en-US" i="1"/>
              <a:t>C:\public</a:t>
            </a:r>
            <a:r>
              <a:rPr lang="en-US"/>
              <a:t> (folder ten został uprzednio ręcznie stworzony przez administratora, domyślnie wszyscy zalogowani użytkownicy mogą w nim zapisywać)</a:t>
            </a:r>
          </a:p>
          <a:p>
            <a:r>
              <a:rPr lang="en-US"/>
              <a:t>Uprawnienia te są automatycznie dziedziczone przy tworzeniu nowych podfolderów i plików: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F1255-6D3F-4D89-95BE-38AF8AB2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911524"/>
            <a:ext cx="6180955" cy="47191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5F772-35A8-4367-93D6-48B13E7FB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85" y="2053877"/>
            <a:ext cx="7048500" cy="2952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5973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4"/>
            <a:ext cx="11667393" cy="646332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57300" y="810993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 konsekwencji inny użytkownik tego systemu (np. </a:t>
            </a:r>
            <a:r>
              <a:rPr lang="en-US" i="1"/>
              <a:t>alice</a:t>
            </a:r>
            <a:r>
              <a:rPr lang="en-US"/>
              <a:t>), może nadpisać zawartość tego skryptu w dowolny sposób, np. poprzez dopisanie własnej komendy: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6C7CB-F72F-4EFD-B43B-F6FADB67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19275"/>
            <a:ext cx="10163175" cy="4533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5969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4"/>
            <a:ext cx="11667393" cy="646332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57300" y="810993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Za jakiś czas nieświadomy tej ingerencji </a:t>
            </a:r>
            <a:r>
              <a:rPr lang="en-US" i="1"/>
              <a:t>bob</a:t>
            </a:r>
            <a:r>
              <a:rPr lang="en-US"/>
              <a:t> uruchamia skrypt, a wraz z nim podrzucony przez </a:t>
            </a:r>
            <a:r>
              <a:rPr lang="en-US" i="1"/>
              <a:t>alice </a:t>
            </a:r>
            <a:r>
              <a:rPr lang="en-US"/>
              <a:t>złośliwy plik wykonywalny (może być to np. trojan, keylogger, program szpiegowski, kalkulator, itd.):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180F9-A44F-4BDE-8470-F90182B3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62100"/>
            <a:ext cx="9906733" cy="52061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795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9102" y="344745"/>
            <a:ext cx="8964386" cy="1292861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 - ANALIZA RYZYKA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150549" y="2093369"/>
            <a:ext cx="101814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/>
              <a:t>celem </a:t>
            </a:r>
            <a:r>
              <a:rPr lang="en-US" sz="3800" u="sng"/>
              <a:t>analizy ryzyka</a:t>
            </a:r>
            <a:r>
              <a:rPr lang="en-US" sz="3800" b="1"/>
              <a:t> </a:t>
            </a:r>
            <a:r>
              <a:rPr lang="en-US" sz="3800"/>
              <a:t>jest ustalenie jego przybliżonej wielkości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/>
              <a:t>wielkość ta ostatecznie (szczególnie w dużych organizacjach) rozpatrywana jest finansowo, tzn. kwota straty poniesionej w wyniku zaistnienia określonego zdarzenia</a:t>
            </a:r>
          </a:p>
        </p:txBody>
      </p:sp>
    </p:spTree>
    <p:extLst>
      <p:ext uri="{BB962C8B-B14F-4D97-AF65-F5344CB8AC3E}">
        <p14:creationId xmlns:p14="http://schemas.microsoft.com/office/powerpoint/2010/main" val="36716399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09833"/>
            <a:ext cx="11699631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Pojęcie zdalnego wykonania kodu (Remote Code Execution - RCE)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968113" y="1661746"/>
            <a:ext cx="103925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Podobnie jak eskalacja uprawnień, zdalne wykonanie kodu jest nie tyle podatnością, co konsekwencją wykorzystania niektórych podatności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Tzn. istnieje cały szereg różnych podatności w oprogramowaniu, które prowadzą do zdalnego wykonania kodu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Podatności prowadzące do RCE są najgroźniejszym wektorem ataku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Kilka przykładów: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OS Command Injection (pokazany wcześniej przykład z webową nakładką na komendę </a:t>
            </a:r>
            <a:r>
              <a:rPr lang="en-US" sz="2400" i="1"/>
              <a:t>ping</a:t>
            </a:r>
            <a:r>
              <a:rPr lang="en-US" sz="240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Code Injection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Memory Corruption (np. Buffer Overflow, Heap Overflow, Integer Overflow, Use After Free, itd.)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Type Confusion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Server-Side Template Injection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Remote File Inclusion</a:t>
            </a:r>
          </a:p>
        </p:txBody>
      </p:sp>
    </p:spTree>
    <p:extLst>
      <p:ext uri="{BB962C8B-B14F-4D97-AF65-F5344CB8AC3E}">
        <p14:creationId xmlns:p14="http://schemas.microsoft.com/office/powerpoint/2010/main" val="3913981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ZAGROŻENIA WYŚCIGOWE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D8DEC-6D60-43D8-9616-A261144E7838}"/>
              </a:ext>
            </a:extLst>
          </p:cNvPr>
          <p:cNvSpPr/>
          <p:nvPr/>
        </p:nvSpPr>
        <p:spPr>
          <a:xfrm>
            <a:off x="764931" y="1509907"/>
            <a:ext cx="106562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Ang. </a:t>
            </a:r>
            <a:r>
              <a:rPr lang="en-US" sz="3000" i="1"/>
              <a:t>race condition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Problem wynikający z faktu, że wynik danego zestawu instrukcji zależny jest od ich kolejności ORAZ/LUB czasu wystąpienia danych zdarzeń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Najczęściej spotykanym typem podatności bezpieczeństwa w oprogramowaniu z kategorii </a:t>
            </a:r>
            <a:r>
              <a:rPr lang="en-US" sz="3000" i="1"/>
              <a:t>race condition</a:t>
            </a:r>
            <a:r>
              <a:rPr lang="en-US" sz="3000"/>
              <a:t>, jest TOCTOU (Time-of-check Time-of-use): </a:t>
            </a:r>
            <a:r>
              <a:rPr lang="en-US" sz="3000">
                <a:hlinkClick r:id="rId2"/>
              </a:rPr>
              <a:t>https://cwe.mitre.org/data/definitions/367.html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002212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4"/>
            <a:ext cx="8468766" cy="585492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TOCTOU - przykład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95529-AD98-447D-AEA6-666FFF2D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6" y="895350"/>
            <a:ext cx="7326213" cy="2938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75580-5305-4685-95FB-3BF90C95ACC2}"/>
              </a:ext>
            </a:extLst>
          </p:cNvPr>
          <p:cNvSpPr txBox="1"/>
          <p:nvPr/>
        </p:nvSpPr>
        <p:spPr>
          <a:xfrm>
            <a:off x="579537" y="3975910"/>
            <a:ext cx="418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Źródło: </a:t>
            </a:r>
            <a:r>
              <a:rPr lang="en-US" sz="1200">
                <a:hlinkClick r:id="rId3"/>
              </a:rPr>
              <a:t>https://cwe.mitre.org/data/definitions/367.html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F5739-B335-423C-8B3A-74D2A262FDFB}"/>
              </a:ext>
            </a:extLst>
          </p:cNvPr>
          <p:cNvSpPr txBox="1"/>
          <p:nvPr/>
        </p:nvSpPr>
        <p:spPr>
          <a:xfrm>
            <a:off x="579536" y="4252909"/>
            <a:ext cx="10545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Program jest wykonywany z wysokimi uprawnieniami (root), ale w imieniu zwykłego użytkownika (</a:t>
            </a:r>
            <a:r>
              <a:rPr lang="en-US" i="1"/>
              <a:t>setuid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Zarówno wywołanie funkcji </a:t>
            </a:r>
            <a:r>
              <a:rPr lang="en-US" i="1"/>
              <a:t>access()</a:t>
            </a:r>
            <a:r>
              <a:rPr lang="en-US"/>
              <a:t> jak i funkcji </a:t>
            </a:r>
            <a:r>
              <a:rPr lang="en-US" i="1"/>
              <a:t>fopen()</a:t>
            </a:r>
            <a:r>
              <a:rPr lang="en-US"/>
              <a:t> operuje na ciągu znaków (string) będącym ścieżką do pliku (ścieżka może być tzw. symlinkiem, tj. skrótem wskazującym w rzeczywistości na inny plik)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Złośliwy użytkownik ma szansę wykorzystać podatność TOCTU i uzyskać nieuprawniony dostęp do wybranego pliku, jeśli: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wywołać program w momencie, gdy link symboliczny określony ścieżką podaną w zmiennej </a:t>
            </a:r>
            <a:r>
              <a:rPr lang="en-US" i="1"/>
              <a:t>file</a:t>
            </a:r>
            <a:r>
              <a:rPr lang="en-US"/>
              <a:t> wskazuje na plik, do którego ma on uprawnienia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zmienić link symboliczny tak, by wskazywał na plik, do którego użytkownik nie ma uprawnień, PO TYM, jak wykonało się już wywołanie </a:t>
            </a:r>
            <a:r>
              <a:rPr lang="en-US" i="1"/>
              <a:t>access(file, W_OK)</a:t>
            </a:r>
            <a:r>
              <a:rPr lang="en-US"/>
              <a:t>, ale PRZED wykonaniem </a:t>
            </a:r>
            <a:r>
              <a:rPr lang="en-US" i="1"/>
              <a:t>fopen(file,"w+")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92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ZAGROŻENIA WYŚCIGOWE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D8DEC-6D60-43D8-9616-A261144E7838}"/>
              </a:ext>
            </a:extLst>
          </p:cNvPr>
          <p:cNvSpPr/>
          <p:nvPr/>
        </p:nvSpPr>
        <p:spPr>
          <a:xfrm>
            <a:off x="764931" y="1509907"/>
            <a:ext cx="106562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Podatności </a:t>
            </a:r>
            <a:r>
              <a:rPr lang="en-US" sz="3000" i="1"/>
              <a:t>race condition</a:t>
            </a:r>
            <a:r>
              <a:rPr lang="en-US" sz="3000"/>
              <a:t> bardzo trudno jest wykryć i potwierdzić (ze względu na nietrywialne warunki ich reprodukowalności)</a:t>
            </a:r>
          </a:p>
          <a:p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Wobec tego są też niełatwe w eksploitacji</a:t>
            </a:r>
          </a:p>
          <a:p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Często stoją za niewyjaśnionymi błędami w oprogramowaniu (nie tylko błędami prowadzącymi do podatności bezpieczeństwa, ale błędami w ogóle, szczególnie funkcjonalnymi)</a:t>
            </a:r>
          </a:p>
        </p:txBody>
      </p:sp>
    </p:spTree>
    <p:extLst>
      <p:ext uri="{BB962C8B-B14F-4D97-AF65-F5344CB8AC3E}">
        <p14:creationId xmlns:p14="http://schemas.microsoft.com/office/powerpoint/2010/main" val="1509334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9" y="177500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Common Vulnerabilities and Exposures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03F76-83F6-4392-ABED-F051B54F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3483" y="1589415"/>
            <a:ext cx="1685192" cy="33728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[MITRE_CVE]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113C4-B0A6-4CA4-8CF0-8FCC856B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3448"/>
            <a:ext cx="12192000" cy="4624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96BEA-509A-4973-9D26-5F59B21123D3}"/>
              </a:ext>
            </a:extLst>
          </p:cNvPr>
          <p:cNvSpPr txBox="1"/>
          <p:nvPr/>
        </p:nvSpPr>
        <p:spPr>
          <a:xfrm>
            <a:off x="101600" y="1227778"/>
            <a:ext cx="97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Zarządzana przez MITRE ewidencja podatności w publicznie dostępnym oprogramowaniu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Ułatwia zarządzanie podatnościami</a:t>
            </a:r>
          </a:p>
        </p:txBody>
      </p:sp>
    </p:spTree>
    <p:extLst>
      <p:ext uri="{BB962C8B-B14F-4D97-AF65-F5344CB8AC3E}">
        <p14:creationId xmlns:p14="http://schemas.microsoft.com/office/powerpoint/2010/main" val="3717016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96BEA-509A-4973-9D26-5F59B21123D3}"/>
              </a:ext>
            </a:extLst>
          </p:cNvPr>
          <p:cNvSpPr txBox="1"/>
          <p:nvPr/>
        </p:nvSpPr>
        <p:spPr>
          <a:xfrm>
            <a:off x="407376" y="1535885"/>
            <a:ext cx="11377247" cy="41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667"/>
              <a:t>Decyzja o przypisaniu podatności numeru CVE </a:t>
            </a:r>
            <a:r>
              <a:rPr lang="en-US" sz="2667" u="sng"/>
              <a:t>zależy od danej jednostki upoważnionej do nadania CVE (ang. CVE Naming Authority)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667"/>
              <a:t>Duzi procudenci (jak Microsoft, HP, McAfee, Google itd.) sami są wydają CVE dla swoich produktów (sami są CVE Naming Authorities) - każdego roku otrzymują od MITRE zakresy zarezerwowanych dla siebie numerów CVE i sami przypisują je i publikują wraz z napływem raportów o podatnościach i postępem w ich adresowaniu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667"/>
              <a:t>CVE dla pozostałego oprogramowania (np. mniejsi producenci czy projekty open source) przypisuje bezpośrednio MITRE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667"/>
              <a:t>W przypadku sporów anagażuje się US GOV CERT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1293C0-0970-4C09-8A59-E48D871B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9" y="177500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Nie wszystkie podatności trafiają na listę CVE!</a:t>
            </a:r>
          </a:p>
        </p:txBody>
      </p:sp>
    </p:spTree>
    <p:extLst>
      <p:ext uri="{BB962C8B-B14F-4D97-AF65-F5344CB8AC3E}">
        <p14:creationId xmlns:p14="http://schemas.microsoft.com/office/powerpoint/2010/main" val="4182288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9" y="177500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Nie wszystkie podatności trafiają na listę CVE!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96BEA-509A-4973-9D26-5F59B21123D3}"/>
              </a:ext>
            </a:extLst>
          </p:cNvPr>
          <p:cNvSpPr txBox="1"/>
          <p:nvPr/>
        </p:nvSpPr>
        <p:spPr>
          <a:xfrm>
            <a:off x="473825" y="1397781"/>
            <a:ext cx="1137724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/>
              <a:t>To, czy dana podatność otrzyma numer CVE, zależy od arbitralnej decyzji danej jednostki uprawnionej przez MITRE do rejestrowania CVE (CVE Naming Authorities)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/>
              <a:t>Numerów CVE nie otrzymują: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/>
              <a:t>podatności w mało popularnym oprogramowaniu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/>
              <a:t>podatności, których odkrycie nigdy nie zostaje zgłoszone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odkryte/stworzone przez podmioty o wrogich zamiarach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odkryte wewnętrznie przez samego producenta/jego zleceniobiorcę i załatane bez jakiejkolwiek publicznej wzmianki (ochrona wizerunku)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podatności, których zgłoszenie nie było możliwe ze względów prawnych - umowy NDA (Non-Disclosure Agreement), szantaże prawne i inne (ochrona wizerunku)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/>
              <a:t>podatności opublikowane wcześniej na full disclosure (mój własny przykład):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https://seclists.org/fulldisclosure/2015/May/57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https://seclists.org/fulldisclosure/2015/May/56</a:t>
            </a:r>
          </a:p>
        </p:txBody>
      </p:sp>
    </p:spTree>
    <p:extLst>
      <p:ext uri="{BB962C8B-B14F-4D97-AF65-F5344CB8AC3E}">
        <p14:creationId xmlns:p14="http://schemas.microsoft.com/office/powerpoint/2010/main" val="18766948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24" y="108285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CWE - Common Weakness Enumeration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03F76-83F6-4392-ABED-F051B54F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780" y="902920"/>
            <a:ext cx="1685192" cy="33728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[MITRE_CWE]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25683-C73B-457F-9E1D-33D44732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5280"/>
            <a:ext cx="9753600" cy="525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968E11-B607-46DA-8F4C-34DD94957216}"/>
              </a:ext>
            </a:extLst>
          </p:cNvPr>
          <p:cNvSpPr txBox="1"/>
          <p:nvPr/>
        </p:nvSpPr>
        <p:spPr>
          <a:xfrm>
            <a:off x="75028" y="930154"/>
            <a:ext cx="97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Utrzymywana i rozwijana przez MITRE metodologia klasyfikowania podatności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Standardyzuje opisywanie podatności i tworzenie adresujących je rekomendacji</a:t>
            </a:r>
          </a:p>
        </p:txBody>
      </p:sp>
    </p:spTree>
    <p:extLst>
      <p:ext uri="{BB962C8B-B14F-4D97-AF65-F5344CB8AC3E}">
        <p14:creationId xmlns:p14="http://schemas.microsoft.com/office/powerpoint/2010/main" val="3325997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08285"/>
            <a:ext cx="11696700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25 najgroźniejszych podatności w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68E11-B607-46DA-8F4C-34DD94957216}"/>
              </a:ext>
            </a:extLst>
          </p:cNvPr>
          <p:cNvSpPr txBox="1"/>
          <p:nvPr/>
        </p:nvSpPr>
        <p:spPr>
          <a:xfrm>
            <a:off x="75028" y="930154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https://cwe.mitre.org/top25/archive/2020/2020_cwe_top25.html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AB193-FD58-481A-A222-882764CE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358623"/>
            <a:ext cx="8222662" cy="54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06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284E4617-2323-46E2-9851-997E748B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498" y="376161"/>
            <a:ext cx="11168120" cy="107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300" b="1" u="sng">
                <a:latin typeface="Consolas" panose="020B0609020204030204" pitchFamily="49" charset="0"/>
                <a:cs typeface="DejaVu Sans" pitchFamily="34" charset="0"/>
              </a:rPr>
              <a:t>Przyczyny powstawania podatności</a:t>
            </a:r>
          </a:p>
        </p:txBody>
      </p:sp>
      <p:sp>
        <p:nvSpPr>
          <p:cNvPr id="17412" name="TextBox 3">
            <a:extLst>
              <a:ext uri="{FF2B5EF4-FFF2-40B4-BE49-F238E27FC236}">
                <a16:creationId xmlns:a16="http://schemas.microsoft.com/office/drawing/2014/main" id="{05A5998F-C513-41D2-AA58-4987DDBD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98" y="1450109"/>
            <a:ext cx="10492942" cy="274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449" b="1"/>
              <a:t>Nieświadome</a:t>
            </a:r>
            <a:r>
              <a:rPr lang="en-US" altLang="en-US" sz="3449"/>
              <a:t>, tj. błędy/niedopatrzenia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449"/>
              <a:t>w stadium projektowania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449"/>
              <a:t>w stadium implementacji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449" b="1"/>
              <a:t>Świadome i celowe</a:t>
            </a:r>
            <a:r>
              <a:rPr lang="en-US" altLang="en-US" sz="3449"/>
              <a:t> (wrogie) - tzw. tylne furtki, konie trojańskie (sabotaż z domniemaniem niewinności :)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9102" y="344746"/>
            <a:ext cx="8964386" cy="1271618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 - ANALIZA RYZYKA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055078" y="1802423"/>
            <a:ext cx="101814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/>
              <a:t>W wyniku analizy ryzyka powinno być możliwe  ustalenie, jakie zasoby jest sens poświęcić na zabezpieczenie przed nim.</a:t>
            </a:r>
          </a:p>
          <a:p>
            <a:pPr algn="ctr"/>
            <a:endParaRPr lang="en-US" sz="3800"/>
          </a:p>
          <a:p>
            <a:pPr algn="ctr"/>
            <a:r>
              <a:rPr lang="en-US" sz="3800"/>
              <a:t>Przykład: nie wydamy 6000 PLN na zabezpieczenie przed kradzieżą samochodu wartego 5000 PLN.</a:t>
            </a:r>
          </a:p>
          <a:p>
            <a:pPr algn="ctr"/>
            <a:endParaRPr lang="en-US" sz="3800" b="1"/>
          </a:p>
        </p:txBody>
      </p:sp>
    </p:spTree>
    <p:extLst>
      <p:ext uri="{BB962C8B-B14F-4D97-AF65-F5344CB8AC3E}">
        <p14:creationId xmlns:p14="http://schemas.microsoft.com/office/powerpoint/2010/main" val="37145177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7" y="417564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Arial" panose="020B0604020202020204" pitchFamily="34" charset="0"/>
                <a:cs typeface="Arial" panose="020B0604020202020204" pitchFamily="34" charset="0"/>
              </a:rPr>
              <a:t>Exploit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151BD6C4-8602-4E45-AE2A-C027C943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27" y="1645140"/>
            <a:ext cx="9746382" cy="32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449"/>
              <a:t>Szczegółowy przepis (algorytm) na to, jak wykorzystać daną podatność</a:t>
            </a:r>
          </a:p>
          <a:p>
            <a:endParaRPr lang="en-US" altLang="en-US" sz="3449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449"/>
              <a:t>W praktyce najczęściej po prostu kod (program komputerowy/skrypt  - narzędzie) pozwalający na wykorzystanie danej podatności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6" y="417564"/>
            <a:ext cx="10459691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Arial" panose="020B0604020202020204" pitchFamily="34" charset="0"/>
                <a:cs typeface="Arial" panose="020B0604020202020204" pitchFamily="34" charset="0"/>
              </a:rPr>
              <a:t>Exploit - przykład nieinformatyczny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151BD6C4-8602-4E45-AE2A-C027C943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18" y="1469649"/>
            <a:ext cx="9746382" cy="274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449"/>
              <a:t>podatność: powtarzalne wzory kluczy w zamkach producenta XXX</a:t>
            </a:r>
          </a:p>
          <a:p>
            <a:endParaRPr lang="en-US" altLang="en-US" sz="3449"/>
          </a:p>
          <a:p>
            <a:r>
              <a:rPr lang="en-US" altLang="en-US" sz="3449"/>
              <a:t>exploit: kupować kolejne egzemplarze i próbować otworzyć ich kluczami, do skutku</a:t>
            </a:r>
          </a:p>
        </p:txBody>
      </p:sp>
    </p:spTree>
    <p:extLst>
      <p:ext uri="{BB962C8B-B14F-4D97-AF65-F5344CB8AC3E}">
        <p14:creationId xmlns:p14="http://schemas.microsoft.com/office/powerpoint/2010/main" val="2963330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7" y="197757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Arial" panose="020B0604020202020204" pitchFamily="34" charset="0"/>
                <a:cs typeface="Arial" panose="020B0604020202020204" pitchFamily="34" charset="0"/>
              </a:rPr>
              <a:t>Exploit - web IDOR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151BD6C4-8602-4E45-AE2A-C027C943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30" y="927017"/>
            <a:ext cx="1128053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/>
              <a:t>podatność</a:t>
            </a:r>
            <a:r>
              <a:rPr lang="en-US" altLang="en-US" sz="2000"/>
              <a:t>: Każdy użytkownik (w tym niezalogowany) może pobrać </a:t>
            </a:r>
            <a:r>
              <a:rPr lang="en-US" altLang="en-US" sz="2000" u="sng"/>
              <a:t>prywatny</a:t>
            </a:r>
            <a:r>
              <a:rPr lang="en-US" altLang="en-US" sz="2000"/>
              <a:t> plik każdego użytkownika znając jego identyfikator (przykładowy URL </a:t>
            </a:r>
            <a:r>
              <a:rPr lang="en-US" altLang="en-US" sz="2000">
                <a:hlinkClick r:id="rId2"/>
              </a:rPr>
              <a:t>https://example.org/download?file_id=1 </a:t>
            </a:r>
            <a:r>
              <a:rPr lang="en-US" altLang="en-US" sz="2000"/>
              <a:t>), identifykatory są przewidywalne (kolejne liczby naturalne) - tzw. IDOR (Insecure Direct Object Reference)</a:t>
            </a:r>
          </a:p>
          <a:p>
            <a:endParaRPr lang="en-US" altLang="en-US" sz="2000"/>
          </a:p>
          <a:p>
            <a:r>
              <a:rPr lang="en-US" altLang="en-US" sz="2000" b="1"/>
              <a:t>exploit</a:t>
            </a:r>
            <a:r>
              <a:rPr lang="en-US" altLang="en-US" sz="2000"/>
              <a:t>: wywoływać kolejne identyfikatory za pomocą przeglądarki:</a:t>
            </a:r>
          </a:p>
          <a:p>
            <a:r>
              <a:rPr lang="en-US" altLang="en-US" sz="2000">
                <a:hlinkClick r:id="rId3"/>
              </a:rPr>
              <a:t>https://example.org/download?file_id=2</a:t>
            </a:r>
            <a:endParaRPr lang="en-US" altLang="en-US" sz="2000"/>
          </a:p>
          <a:p>
            <a:r>
              <a:rPr lang="en-US" altLang="en-US" sz="2000">
                <a:hlinkClick r:id="rId4"/>
              </a:rPr>
              <a:t>https://example.org/download?file_id=3</a:t>
            </a:r>
            <a:endParaRPr lang="en-US" altLang="en-US" sz="2000"/>
          </a:p>
          <a:p>
            <a:r>
              <a:rPr lang="en-US" altLang="en-US" sz="2000">
                <a:hlinkClick r:id="rId5"/>
              </a:rPr>
              <a:t>https://example.org/download?file_id=4</a:t>
            </a:r>
            <a:endParaRPr lang="en-US" altLang="en-US" sz="2000"/>
          </a:p>
          <a:p>
            <a:r>
              <a:rPr lang="en-US" altLang="en-US" sz="2000"/>
              <a:t>...</a:t>
            </a:r>
          </a:p>
          <a:p>
            <a:r>
              <a:rPr lang="en-US" altLang="en-US" sz="2000">
                <a:hlinkClick r:id="rId6"/>
              </a:rPr>
              <a:t>https://example.org/download?file_id=1337 </a:t>
            </a:r>
            <a:endParaRPr lang="en-US" altLang="en-US" sz="2000"/>
          </a:p>
          <a:p>
            <a:r>
              <a:rPr lang="en-US" altLang="en-US" sz="20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27689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7" y="197757"/>
            <a:ext cx="8468766" cy="669951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Arial" panose="020B0604020202020204" pitchFamily="34" charset="0"/>
                <a:cs typeface="Arial" panose="020B0604020202020204" pitchFamily="34" charset="0"/>
              </a:rPr>
              <a:t>Exploit - web 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B3BEB-876E-44C0-A526-B4CA2068B881}"/>
              </a:ext>
            </a:extLst>
          </p:cNvPr>
          <p:cNvSpPr txBox="1"/>
          <p:nvPr/>
        </p:nvSpPr>
        <p:spPr>
          <a:xfrm>
            <a:off x="678940" y="1169555"/>
            <a:ext cx="10834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nie każdy exploit musi być skomplikowany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może być bardzo prosty, bez szelkodu / jakiegokolwiek specjalistycznego kodu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zależy to 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podatności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technologii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mitygacji w obecnym docelowym systemie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niektóre podatności można łatwo wyeksplojtować zwykłym narzędziem użytkowym (jak wyżej)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inne wymagają pisania dedykowanych i często bardzo zaawansowanych technicznie programów (większość podatności typu Remote Code Execution/Local Privilege Escalation)</a:t>
            </a:r>
          </a:p>
        </p:txBody>
      </p:sp>
    </p:spTree>
    <p:extLst>
      <p:ext uri="{BB962C8B-B14F-4D97-AF65-F5344CB8AC3E}">
        <p14:creationId xmlns:p14="http://schemas.microsoft.com/office/powerpoint/2010/main" val="23388848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Exploit - 0day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909" y="1450731"/>
            <a:ext cx="11239499" cy="4505772"/>
          </a:xfrm>
        </p:spPr>
        <p:txBody>
          <a:bodyPr>
            <a:noAutofit/>
          </a:bodyPr>
          <a:lstStyle/>
          <a:p>
            <a:r>
              <a:rPr lang="en-US" altLang="en-US" sz="2400">
                <a:latin typeface="DejaVu Sans" pitchFamily="34" charset="0"/>
                <a:cs typeface="DejaVu Sans" pitchFamily="34" charset="0"/>
              </a:rPr>
              <a:t>Termin 0day używany jest w odniesieniu do:</a:t>
            </a:r>
          </a:p>
          <a:p>
            <a:pPr lvl="1"/>
            <a:r>
              <a:rPr lang="en-US" altLang="en-US">
                <a:latin typeface="DejaVu Sans" pitchFamily="34" charset="0"/>
                <a:cs typeface="DejaVu Sans" pitchFamily="34" charset="0"/>
              </a:rPr>
              <a:t>nowej podatności, która nie została jeszcze naprawiona przez producenta (nie ma łaty - ang. "patch" ani innej mitygacji)</a:t>
            </a:r>
          </a:p>
          <a:p>
            <a:pPr lvl="1"/>
            <a:r>
              <a:rPr lang="en-US" altLang="en-US">
                <a:latin typeface="DejaVu Sans" pitchFamily="34" charset="0"/>
                <a:cs typeface="DejaVu Sans" pitchFamily="34" charset="0"/>
              </a:rPr>
              <a:t>exploita wykorzystujący taką podatność</a:t>
            </a:r>
          </a:p>
          <a:p>
            <a:r>
              <a:rPr lang="en-US" altLang="en-US" sz="2400">
                <a:latin typeface="DejaVu Sans" pitchFamily="34" charset="0"/>
                <a:cs typeface="DejaVu Sans" pitchFamily="34" charset="0"/>
              </a:rPr>
              <a:t>Obydwa znaczenia funkcjonują równolegle</a:t>
            </a:r>
          </a:p>
          <a:p>
            <a:r>
              <a:rPr lang="en-US" altLang="en-US" sz="2400">
                <a:latin typeface="DejaVu Sans" pitchFamily="34" charset="0"/>
                <a:cs typeface="DejaVu Sans" pitchFamily="34" charset="0"/>
              </a:rPr>
              <a:t>Należy jednak pamiętać, jaka jest różnica między exploitem a podatnością</a:t>
            </a:r>
          </a:p>
          <a:p>
            <a:r>
              <a:rPr lang="en-US" altLang="en-US" sz="2400">
                <a:latin typeface="DejaVu Sans" pitchFamily="34" charset="0"/>
                <a:cs typeface="DejaVu Sans" pitchFamily="34" charset="0"/>
              </a:rPr>
              <a:t>Często nawet przy pełnej wiedzy technicznej na temat szczegółów podatności, wymagany jest gigantyczny nakład pracy i ekspertyzy, by stworzyć działającego eksploita wykorzystującego tę podatność (dobrym przykładem są ostatnie podatności na moduły jądra Windowsa, takie jak BlueKeep czy SMBGhost)</a:t>
            </a:r>
          </a:p>
        </p:txBody>
      </p:sp>
    </p:spTree>
    <p:extLst>
      <p:ext uri="{BB962C8B-B14F-4D97-AF65-F5344CB8AC3E}">
        <p14:creationId xmlns:p14="http://schemas.microsoft.com/office/powerpoint/2010/main" val="11866464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3316A-7A34-4AB9-A1A1-18E02111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Exploit - NOday</a:t>
            </a:r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9F421079-C4EB-40A4-B3D8-EE3B7F364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36" y="213711"/>
            <a:ext cx="948267" cy="711200"/>
          </a:xfrm>
          <a:prstGeom prst="rect">
            <a:avLst/>
          </a:prstGeom>
        </p:spPr>
      </p:pic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53B2FDCA-4EDE-42A6-A5E8-0E11570FFA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48" y="5407269"/>
            <a:ext cx="948267" cy="711200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C5C7DDC-0312-4F88-9B67-A92FA025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1450731"/>
            <a:ext cx="11133046" cy="3880394"/>
          </a:xfrm>
        </p:spPr>
        <p:txBody>
          <a:bodyPr/>
          <a:lstStyle/>
          <a:p>
            <a:r>
              <a:rPr lang="en-US" altLang="en-US" sz="2667"/>
              <a:t>Jakiś czas temu natknąłem się na ten termin na Twitterze</a:t>
            </a:r>
          </a:p>
          <a:p>
            <a:r>
              <a:rPr lang="en-US" altLang="en-US" sz="2667"/>
              <a:t>Odnosi się do podatności (oraz eskplojtów je wykorzystujących), które nie zostały i prawdopodobnie nigdy nie zostaną zaadresowane przez producenta...</a:t>
            </a:r>
          </a:p>
          <a:p>
            <a:r>
              <a:rPr lang="en-US" altLang="en-US" sz="2667"/>
              <a:t>... ze względu na fakt, że dane oprogramowanie nie jest już rozwijane/wspierane (tzw. legacy systems)</a:t>
            </a:r>
          </a:p>
          <a:p>
            <a:pPr lvl="1"/>
            <a:r>
              <a:rPr lang="en-US" altLang="en-US" sz="2667"/>
              <a:t>okres wsparcia przez producenta dobiegł końca (ang. End of Life support)</a:t>
            </a:r>
          </a:p>
          <a:p>
            <a:pPr lvl="1"/>
            <a:r>
              <a:rPr lang="en-US" altLang="en-US" sz="2667"/>
              <a:t>producent już nie istnieje</a:t>
            </a:r>
          </a:p>
          <a:p>
            <a:pPr lvl="1"/>
            <a:r>
              <a:rPr lang="en-US" altLang="en-US" sz="2667"/>
              <a:t>ostatni programista projektu nie żyje/siedzi w zakładzie psychiatrycznym</a:t>
            </a:r>
          </a:p>
        </p:txBody>
      </p:sp>
    </p:spTree>
    <p:extLst>
      <p:ext uri="{BB962C8B-B14F-4D97-AF65-F5344CB8AC3E}">
        <p14:creationId xmlns:p14="http://schemas.microsoft.com/office/powerpoint/2010/main" val="8602976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3316A-7A34-4AB9-A1A1-18E02111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Exploit - 1day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C5C7DDC-0312-4F88-9B67-A92FA025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1450731"/>
            <a:ext cx="11133046" cy="4904038"/>
          </a:xfrm>
        </p:spPr>
        <p:txBody>
          <a:bodyPr/>
          <a:lstStyle/>
          <a:p>
            <a:r>
              <a:rPr lang="en-US" altLang="en-US" sz="2667"/>
              <a:t>Na ten termin również natknąłem się jakiś czas temu na Twitterze</a:t>
            </a:r>
          </a:p>
          <a:p>
            <a:r>
              <a:rPr lang="en-US" altLang="en-US" sz="2667"/>
              <a:t>Określenie to stosuje się w odniesieniu do exploitów, które powstały w wyniku uzyskania szczegółów technicznych na temat danej podatności w wyniku analizy aktualizacji adresującej tę podatność:</a:t>
            </a:r>
          </a:p>
          <a:p>
            <a:pPr marL="0" indent="0">
              <a:buNone/>
            </a:pPr>
            <a:r>
              <a:rPr lang="en-US" altLang="en-US" sz="2667"/>
              <a:t>1. Haker znajduje podatność w produkcie i informuje producenta</a:t>
            </a:r>
          </a:p>
          <a:p>
            <a:pPr marL="0" indent="0">
              <a:buNone/>
            </a:pPr>
            <a:r>
              <a:rPr lang="en-US" altLang="en-US" sz="2667"/>
              <a:t>2. Producent publikuje nową wersję produktu, w której podatność jest załatana, jednocześnie publikowana jest informacja o podatności i aktualizacji przypisana do numeru CVE</a:t>
            </a:r>
          </a:p>
          <a:p>
            <a:pPr marL="0" indent="0">
              <a:buNone/>
            </a:pPr>
            <a:r>
              <a:rPr lang="en-US" altLang="en-US" sz="2667"/>
              <a:t>3. Inny haker porównuje starą i nową wersję produktu (analiza kodu źródłowego lub inżynieria wsteczna - ang. </a:t>
            </a:r>
            <a:r>
              <a:rPr lang="en-US" altLang="en-US" sz="2667" i="1"/>
              <a:t>reverse engineering</a:t>
            </a:r>
            <a:r>
              <a:rPr lang="en-US" altLang="en-US" sz="2667"/>
              <a:t>), by poznać szczegóły techniczne podatności a następnie napisać exploita.</a:t>
            </a:r>
          </a:p>
        </p:txBody>
      </p:sp>
    </p:spTree>
    <p:extLst>
      <p:ext uri="{BB962C8B-B14F-4D97-AF65-F5344CB8AC3E}">
        <p14:creationId xmlns:p14="http://schemas.microsoft.com/office/powerpoint/2010/main" val="11205459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Sposoby mitygacji ryzyka wynikającego z podatności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984738" y="1782395"/>
            <a:ext cx="103925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Załatanie podatności (na poziomie implementacyjnym, tj. wydanie nowej wersji oprogramowania/łatki)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Ograniczenie możliwości interakcji z danym systemem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fizycznie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sieciowo (segmentacja, routing, firewall)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Zmodyfikowanie systemu i środowiska tak, by atak był bardziej skomplikowany, czasochłonny i ogólnie kosztowny w wykonaniu (ang. </a:t>
            </a:r>
            <a:r>
              <a:rPr lang="en-US" sz="2600" i="1"/>
              <a:t>raise the attacker cost</a:t>
            </a:r>
            <a:r>
              <a:rPr lang="en-US" sz="260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Wykrywanie i reagowanie (nie wszystkim atakom da się zapobiec)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Różne kombinacje wszystkich powyższych (warstwy) - w zależności od wielu czynników różni się zakres możliwości zabezpieczenia systemu</a:t>
            </a:r>
          </a:p>
          <a:p>
            <a:r>
              <a:rPr lang="en-US" sz="26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69065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3153155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Koniec części #II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23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2A5-2D81-46E5-A3B2-DC15024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/>
              <a:t>Źródła użytych grafik</a:t>
            </a:r>
            <a:endParaRPr lang="pl-PL" sz="20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C2B8-8FC0-4829-8232-D6135BFF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sz="1100"/>
              <a:t>https://3.bp.blogspot.com/-qD9N6-n9j1I/WA_fEoAxoWI/AAAAAAAAKxk/Dk74eoz0K8MtR1iv32cjgT9zvi1HZKgJQCLcB/w1200-h630-p-k-no-nu/cyberwar_system_failure.png</a:t>
            </a:r>
          </a:p>
          <a:p>
            <a:pPr marL="0" indent="0">
              <a:buNone/>
            </a:pPr>
            <a:endParaRPr lang="pl-PL" sz="11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02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185" y="153913"/>
            <a:ext cx="11579629" cy="1261883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 - WAGA ZDARZENIA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055078" y="1802423"/>
            <a:ext cx="101814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/>
              <a:t>WAGA ZDARZENIA - tzw. skala jakościowa (ang. qualitative)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D62DF-EA04-4F2E-B412-9C7230E5E517}"/>
              </a:ext>
            </a:extLst>
          </p:cNvPr>
          <p:cNvSpPr txBox="1"/>
          <p:nvPr/>
        </p:nvSpPr>
        <p:spPr>
          <a:xfrm>
            <a:off x="967155" y="3244461"/>
            <a:ext cx="10081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Dla uproszczenia/uniezależnienia oceny od kontekstu finansowego, stosuje się wielostopniową skalę, np.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Krytyczne (ang. </a:t>
            </a:r>
            <a:r>
              <a:rPr lang="en-US" sz="2800" b="1">
                <a:solidFill>
                  <a:srgbClr val="FF0000"/>
                </a:solidFill>
              </a:rPr>
              <a:t>Critical</a:t>
            </a:r>
            <a:r>
              <a:rPr lang="en-US" sz="28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Wysokie (ang. </a:t>
            </a:r>
            <a:r>
              <a:rPr lang="en-US" sz="2800" b="1">
                <a:solidFill>
                  <a:srgbClr val="C00000"/>
                </a:solidFill>
              </a:rPr>
              <a:t>High</a:t>
            </a:r>
            <a:r>
              <a:rPr lang="en-US" sz="28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Średnie (ang. </a:t>
            </a:r>
            <a:r>
              <a:rPr lang="en-US" sz="2800" b="1">
                <a:solidFill>
                  <a:schemeClr val="accent2"/>
                </a:solidFill>
              </a:rPr>
              <a:t>Medium</a:t>
            </a:r>
            <a:r>
              <a:rPr lang="en-US" sz="28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Niskie (ang. </a:t>
            </a:r>
            <a:r>
              <a:rPr lang="en-US" sz="2800" b="1">
                <a:solidFill>
                  <a:srgbClr val="0070C0"/>
                </a:solidFill>
              </a:rPr>
              <a:t>Low</a:t>
            </a:r>
            <a:r>
              <a:rPr lang="en-US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439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6686" y="388707"/>
            <a:ext cx="8964386" cy="130154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 - PRAWDOPODOBIEŃSTWO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005254" y="2392973"/>
            <a:ext cx="101814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/>
              <a:t>PRAWDOPODOBIEŃSTWO </a:t>
            </a:r>
            <a:r>
              <a:rPr lang="en-US" sz="3800"/>
              <a:t>- podstawowe pojęcie probabilistyki, wielkość z zakresu &lt;0;1&gt;, często wyrażana w procentach &lt;0;100&gt;</a:t>
            </a:r>
            <a:endParaRPr lang="en-US" sz="3800" b="1"/>
          </a:p>
        </p:txBody>
      </p:sp>
    </p:spTree>
    <p:extLst>
      <p:ext uri="{BB962C8B-B14F-4D97-AF65-F5344CB8AC3E}">
        <p14:creationId xmlns:p14="http://schemas.microsoft.com/office/powerpoint/2010/main" val="1537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4716</Words>
  <Application>Microsoft Office PowerPoint</Application>
  <PresentationFormat>Widescreen</PresentationFormat>
  <Paragraphs>448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DejaVu Sans</vt:lpstr>
      <vt:lpstr>Times New Roman</vt:lpstr>
      <vt:lpstr>Office Theme</vt:lpstr>
      <vt:lpstr>Wykrywanie i reagowanie na incydenty bezpieczeństwa</vt:lpstr>
      <vt:lpstr>ASPEKTY BEZPIECZEŃSTWA</vt:lpstr>
      <vt:lpstr>ASPEKTY BEZPIECZEŃSTWA INTEGRITY vs AVAILABILITY</vt:lpstr>
      <vt:lpstr>ASPEKTY BEZPIECZEŃSTWA</vt:lpstr>
      <vt:lpstr>RYZYKO BEZPIECZEŃSTWA</vt:lpstr>
      <vt:lpstr>RYZYKO BEZPIECZEŃSTWA - ANALIZA RYZYKA</vt:lpstr>
      <vt:lpstr>RYZYKO BEZPIECZEŃSTWA - ANALIZA RYZYKA</vt:lpstr>
      <vt:lpstr>RYZYKO BEZPIECZEŃSTWA - WAGA ZDARZENIA</vt:lpstr>
      <vt:lpstr>RYZYKO BEZPIECZEŃSTWA - PRAWDOPODOBIEŃSTWO</vt:lpstr>
      <vt:lpstr>RYZYKO = WAGA X PRAWDOPODOBIEŃSTWO</vt:lpstr>
      <vt:lpstr>Podatność bezpieczeństwa</vt:lpstr>
      <vt:lpstr>Podatności bezpieczeństwa w oprogramowaniu - seria przykładów w aplikacji web</vt:lpstr>
      <vt:lpstr>Web - zasada działania</vt:lpstr>
      <vt:lpstr>Web - zasada działania</vt:lpstr>
      <vt:lpstr>Web - zasada działania</vt:lpstr>
      <vt:lpstr>Web - zasada działania</vt:lpstr>
      <vt:lpstr>Web - zasada działania</vt:lpstr>
      <vt:lpstr>Web - zasada działania - zawartość dynamiczna</vt:lpstr>
      <vt:lpstr>Web - zasada działania - zawartość dynamiczna</vt:lpstr>
      <vt:lpstr>Web - zasada działania - zawartość dynamiczna</vt:lpstr>
      <vt:lpstr>Web - zasada działania - zawartość dynamiczna</vt:lpstr>
      <vt:lpstr>Web - zasada działania - zawartość dynamiczna - kontrola dostępu (autoryzacja, uwierzytelnianie) - etapy, na których może do niej dochodzić</vt:lpstr>
      <vt:lpstr>Podatność w aplikacji web - przykład 1</vt:lpstr>
      <vt:lpstr>Podatność w aplikacji web - przykład 1</vt:lpstr>
      <vt:lpstr>Podatność w aplikacji web - przykład 1</vt:lpstr>
      <vt:lpstr>Podatność w aplikacji web - przykład 1</vt:lpstr>
      <vt:lpstr>Podatność - przykład 2</vt:lpstr>
      <vt:lpstr>Podatność - przykład 2</vt:lpstr>
      <vt:lpstr>Podatność - przykład 3</vt:lpstr>
      <vt:lpstr>Podatność - przykład 3</vt:lpstr>
      <vt:lpstr>Podatność - przykład 3</vt:lpstr>
      <vt:lpstr>Podatność - przykład 3</vt:lpstr>
      <vt:lpstr>Podatność - przykład 3</vt:lpstr>
      <vt:lpstr>Podatność - przykład 3</vt:lpstr>
      <vt:lpstr>Podatność - przykład 3</vt:lpstr>
      <vt:lpstr>Podatność - przykład 3</vt:lpstr>
      <vt:lpstr>Impact =&gt; CIA</vt:lpstr>
      <vt:lpstr>Waga podatności bezpieczeństwa - zagrożone aspekty</vt:lpstr>
      <vt:lpstr>Waga podatności - prawdopodobieństwo wykorzystania</vt:lpstr>
      <vt:lpstr>Waga podatności - prawdopodobieństwo wykorzystania- CVSS</vt:lpstr>
      <vt:lpstr>CVSS - przykład 1</vt:lpstr>
      <vt:lpstr>CVSS - przykład 2</vt:lpstr>
      <vt:lpstr>CVSS - przykład 3</vt:lpstr>
      <vt:lpstr>Podatności bezpieczeństwa mogą wystąpić w:</vt:lpstr>
      <vt:lpstr>Podatności bezpieczeństwa - łączenie (ang. chaining) w wektory</vt:lpstr>
      <vt:lpstr>Podatności bezpieczeństwa - łączenie (ang. chaining) w wektory - przykład</vt:lpstr>
      <vt:lpstr>Podatności bezpieczeństwa - łączenie (ang. chaining) w wektory - przykład</vt:lpstr>
      <vt:lpstr>Podatności bezpieczeństwa - łączenie (ang. chaining) w wektory - przykład</vt:lpstr>
      <vt:lpstr>Podatności bezpieczeństwa - łączenie (ang. chaining) w wektory - przykład</vt:lpstr>
      <vt:lpstr>Podatności bezpieczeństwa - łączenie (ang. chaining) w wektory - przykład</vt:lpstr>
      <vt:lpstr>Pojęcie eskalacji uprawnień</vt:lpstr>
      <vt:lpstr>Pojęcie eskalacji uprawnień</vt:lpstr>
      <vt:lpstr>Przykładowe przyczyny eskalacji uprawnień</vt:lpstr>
      <vt:lpstr>Przykładowe przyczyny eskalacji uprawnień</vt:lpstr>
      <vt:lpstr>Eskalacja uprawnień - przykład</vt:lpstr>
      <vt:lpstr>Eskalacja uprawnień - przykład</vt:lpstr>
      <vt:lpstr>Eskalacja uprawnień - przykład</vt:lpstr>
      <vt:lpstr>Eskalacja uprawnień - przykład</vt:lpstr>
      <vt:lpstr>Eskalacja uprawnień - przykład</vt:lpstr>
      <vt:lpstr>Pojęcie zdalnego wykonania kodu (Remote Code Execution - RCE)</vt:lpstr>
      <vt:lpstr>ZAGROŻENIA WYŚCIGOWE</vt:lpstr>
      <vt:lpstr>TOCTOU - przykład</vt:lpstr>
      <vt:lpstr>ZAGROŻENIA WYŚCIGOWE</vt:lpstr>
      <vt:lpstr>Common Vulnerabilities and Exposures</vt:lpstr>
      <vt:lpstr>Nie wszystkie podatności trafiają na listę CVE!</vt:lpstr>
      <vt:lpstr>Nie wszystkie podatności trafiają na listę CVE!</vt:lpstr>
      <vt:lpstr>CWE - Common Weakness Enumeration</vt:lpstr>
      <vt:lpstr>25 najgroźniejszych podatności w 2020</vt:lpstr>
      <vt:lpstr>PowerPoint Presentation</vt:lpstr>
      <vt:lpstr>Exploit</vt:lpstr>
      <vt:lpstr>Exploit - przykład nieinformatyczny</vt:lpstr>
      <vt:lpstr>Exploit - web IDOR</vt:lpstr>
      <vt:lpstr>Exploit - web IDOR</vt:lpstr>
      <vt:lpstr>Exploit - 0day</vt:lpstr>
      <vt:lpstr>Exploit - NOday</vt:lpstr>
      <vt:lpstr>Exploit - 1day</vt:lpstr>
      <vt:lpstr>Sposoby mitygacji ryzyka wynikającego z podatności</vt:lpstr>
      <vt:lpstr>PowerPoint Presentation</vt:lpstr>
      <vt:lpstr>Źródła użytych grafik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i reagowanie na incydenty bezpieczeństwa</dc:title>
  <dc:creator>Julian Horoszkiewicz</dc:creator>
  <cp:lastModifiedBy>Julian Horoszkiewicz</cp:lastModifiedBy>
  <cp:revision>395</cp:revision>
  <dcterms:created xsi:type="dcterms:W3CDTF">2020-02-01T16:36:23Z</dcterms:created>
  <dcterms:modified xsi:type="dcterms:W3CDTF">2020-11-01T07:13:33Z</dcterms:modified>
</cp:coreProperties>
</file>