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CEC82C-4806-4F3F-AC7B-8FD5CED9A9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53A7EF-E4BE-489B-B27B-130C1AF27B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2E5DB-1649-4EB8-B03C-B5927B9C4A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BCA5A7-7753-4DD0-8F62-EE65647076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F76A3-FA38-4ED8-B3C6-5DB49C7D7E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F3204-AD39-4237-B0B7-2E0F22774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0E99B-A9DD-4CB1-8BA5-1DE832502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C147B-96D7-4A12-B4F4-03757EC7C9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6951A-DCF7-40E1-A22F-ED5527C583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2F95F-0F33-4515-9D71-03D8D20D7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095A9-2445-4A31-A715-123D02F99F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7B344C-8543-4DA0-9100-98632D6777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554732-24F8-4CB7-B716-4F56FA1EF4B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ewilded" TargetMode="External"/><Relationship Id="rId2" Type="http://schemas.openxmlformats.org/officeDocument/2006/relationships/hyperlink" Target="https://atos.net/en/lp/securitydive/category" TargetMode="External"/><Relationship Id="rId3" Type="http://schemas.openxmlformats.org/officeDocument/2006/relationships/hyperlink" Target="https://www.linkedin.com/in/julian-31337/" TargetMode="External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amy.pl/slipstream/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ewilded/DFIR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199080" cy="89748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" indent="-11520" algn="ctr">
              <a:lnSpc>
                <a:spcPct val="81000"/>
              </a:lnSpc>
              <a:buNone/>
              <a:tabLst>
                <a:tab algn="l" pos="0"/>
              </a:tabLst>
            </a:pPr>
            <a:r>
              <a:rPr b="0" lang="en-US" sz="3540" spc="-1" strike="noStrike">
                <a:solidFill>
                  <a:srgbClr val="ffffff"/>
                </a:solidFill>
                <a:latin typeface="Arial"/>
                <a:ea typeface="DejaVu Sans"/>
              </a:rPr>
              <a:t>Wykrywanie i reagowanie na incydenty bezpieczeństwa</a:t>
            </a:r>
            <a:endParaRPr b="0" lang="en-US" sz="3540" spc="-1" strike="noStrike">
              <a:latin typeface="Arial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5012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Wykład #I – Infrastruktura IT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592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15520" y="151560"/>
            <a:ext cx="7859880" cy="12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3000" spc="276" strike="noStrike">
                <a:solidFill>
                  <a:srgbClr val="000000"/>
                </a:solidFill>
                <a:latin typeface="Consolas"/>
                <a:ea typeface="DejaVu Sans"/>
              </a:rPr>
              <a:t>Rozproszenie mi</a:t>
            </a:r>
            <a:r>
              <a:rPr b="1" lang="pl-PL" sz="3000" spc="276" strike="noStrike">
                <a:solidFill>
                  <a:srgbClr val="000000"/>
                </a:solidFill>
                <a:latin typeface="Consolas"/>
                <a:ea typeface="DejaVu Sans"/>
              </a:rPr>
              <a:t>ędzy cloud i on-premise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9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373040" y="50040"/>
            <a:ext cx="1707120" cy="113220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7000" cy="1303200"/>
          </a:xfrm>
          <a:prstGeom prst="rect">
            <a:avLst/>
          </a:prstGeom>
          <a:ln w="0">
            <a:noFill/>
          </a:ln>
        </p:spPr>
      </p:pic>
      <p:sp>
        <p:nvSpPr>
          <p:cNvPr id="71" name="object 5"/>
          <p:cNvSpPr/>
          <p:nvPr/>
        </p:nvSpPr>
        <p:spPr>
          <a:xfrm>
            <a:off x="711000" y="1710720"/>
            <a:ext cx="1102320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lat mamy do czynienia z rosnącą popularnością IaaS, SaaS i 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wyniku tego aktualnie prawie każda organizacja funkcjonuje w konfiguracji hybrydowej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Tzn. swoje zasoby (usługi, dane, infrastrukturę) ma ulokowe częściowo w chmurze, a częściowo 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często mają swoje zasoby rozproszone jednocześnie na: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wiele fizycznych lokalizacji on-premise (często w wielu miastach i krajach)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wielu różnych dostawców chmurowych, np.: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serwerów w Google Cloud Platform, część w Microsoft Azure, część w Amazon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szereg innych usług w chmurze (np. Office 365)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760" cy="8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Sieć lokalna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TextBox 6"/>
          <p:cNvSpPr/>
          <p:nvPr/>
        </p:nvSpPr>
        <p:spPr>
          <a:xfrm>
            <a:off x="462600" y="1805400"/>
            <a:ext cx="477936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sieć lokalna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intranet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(określana również jako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wewnętrzna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tj. stosująca adresy IP z zakresu zarezerwowanego dla sieci prywatnych, tj.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10.0.0.0/8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172.16.0.0/12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192.168.0.0/16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5713200" y="1116360"/>
            <a:ext cx="4436640" cy="50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760" cy="92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Autofit/>
          </a:bodyPr>
          <a:p>
            <a:pPr marL="44280">
              <a:lnSpc>
                <a:spcPct val="90000"/>
              </a:lnSpc>
              <a:buNone/>
            </a:pPr>
            <a:r>
              <a:rPr b="1" lang="pl-PL" sz="2900" spc="276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1428480" y="1357920"/>
            <a:ext cx="9519840" cy="4141080"/>
          </a:xfrm>
          <a:prstGeom prst="rect">
            <a:avLst/>
          </a:prstGeom>
          <a:ln w="0">
            <a:noFill/>
          </a:ln>
        </p:spPr>
      </p:pic>
      <p:sp>
        <p:nvSpPr>
          <p:cNvPr id="77" name="TextBox 6"/>
          <p:cNvSpPr/>
          <p:nvPr/>
        </p:nvSpPr>
        <p:spPr>
          <a:xfrm>
            <a:off x="374040" y="4245120"/>
            <a:ext cx="85143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192.168.0.1-255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zakres prywatnych (wewnętrznych) adresów IP. Te adresy nie są bezpośrednio osiągalne z Internetu i powtarzają się pomiędzy wieloma różnymi sieciami wewnętrznymi (prywatnymi).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publiczny adres IP. Ten adres jest osiągalny z Internetu - każdy inny komputer z dostępem do Internetu może adresować pakiety (dokonywać prób połączeń, a więc i ataków). Ten adres jest unikalny (niepowtarzalny) - żadno inne urządzenie w Internecie nie ma takiego adresu IP.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760" cy="106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wyjściowy (NAT)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5" descr=""/>
          <p:cNvPicPr/>
          <p:nvPr/>
        </p:nvPicPr>
        <p:blipFill>
          <a:blip r:embed="rId1"/>
          <a:stretch/>
        </p:blipFill>
        <p:spPr>
          <a:xfrm>
            <a:off x="1457640" y="1357920"/>
            <a:ext cx="9519840" cy="4141080"/>
          </a:xfrm>
          <a:prstGeom prst="rect">
            <a:avLst/>
          </a:prstGeom>
          <a:ln w="0">
            <a:noFill/>
          </a:ln>
        </p:spPr>
      </p:pic>
      <p:sp>
        <p:nvSpPr>
          <p:cNvPr id="80" name="TextBox 6"/>
          <p:cNvSpPr/>
          <p:nvPr/>
        </p:nvSpPr>
        <p:spPr>
          <a:xfrm>
            <a:off x="367560" y="4751640"/>
            <a:ext cx="85143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prywatnej (192.168.0.1-255)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mogą nawiązywać połączenia z komputeram w Internecie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(mającymi publiczny adres IP)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za pośrednictwem routera, którego publicznym adresem jest tutaj 72.12.18.101. W Internecie takie połączenia są widoczne jako pochodzące z 72.12.18.101 (adres źródłowy) –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 Address Translation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Wszystkie komputery za NAT-em w Internecie "wyglądają" jak jeden komputer  - 72.12.18.101.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19840" cy="4141080"/>
          </a:xfrm>
          <a:prstGeom prst="rect">
            <a:avLst/>
          </a:prstGeom>
          <a:ln w="0">
            <a:noFill/>
          </a:ln>
        </p:spPr>
      </p:pic>
      <p:sp>
        <p:nvSpPr>
          <p:cNvPr id="82" name="TextBox 6"/>
          <p:cNvSpPr/>
          <p:nvPr/>
        </p:nvSpPr>
        <p:spPr>
          <a:xfrm>
            <a:off x="406440" y="3620520"/>
            <a:ext cx="85143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z Internetu mogą jedynie nawiązywać połączenia z 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publicznym adresem routera. Nie są w stanie bezpośrednio nawiązywać połączeń z komputerami za NAT-em (w tym przypadku adresami 192.168.0.1-255).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Pakiety pochodzące z Internetu są przez router przesyłane do danego komputera w sieci wewnętrznej tylko wtedy, gdy są odpowiedzią na nawiązane wcześniej przez ten komputer połączenie (stąd też router wie, do którego komputera wysłać dany pakiet).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Rozszerzeniem zmieniającym to zachowanie jest Destination NAT (DNAT), znany również jako port forwarding (indywidualne mapowanie zewnętrznych portów na wybrany wewnętrzny adres IP i port).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1"/>
          <p:cNvSpPr/>
          <p:nvPr/>
        </p:nvSpPr>
        <p:spPr>
          <a:xfrm>
            <a:off x="287280" y="64800"/>
            <a:ext cx="1161576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19840" cy="4141080"/>
          </a:xfrm>
          <a:prstGeom prst="rect">
            <a:avLst/>
          </a:prstGeom>
          <a:ln w="0">
            <a:noFill/>
          </a:ln>
        </p:spPr>
      </p:pic>
      <p:sp>
        <p:nvSpPr>
          <p:cNvPr id="85" name="TextBox 6"/>
          <p:cNvSpPr/>
          <p:nvPr/>
        </p:nvSpPr>
        <p:spPr>
          <a:xfrm>
            <a:off x="406440" y="3620520"/>
            <a:ext cx="8514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ten sposób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NAT pełni naturalną rolę firewalla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uniemożliwiając bezpośrednie ataki z Internetu na komputery znajdujące się za nim.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Dodatkowo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brama domyślna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), jako pośrednik,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 również możliwość kontroli połączeń wychodzących do Internetu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co pozwala na stosowanie dodatkowych mechanizmów zabezpieczających, np: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(blokowanie adresów IP, portów, protokołów),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 całego ruchu w jednym miejscu (netflow).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/>
          <p:nvPr/>
        </p:nvSpPr>
        <p:spPr>
          <a:xfrm>
            <a:off x="287280" y="64800"/>
            <a:ext cx="1161576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3840" y="0"/>
            <a:ext cx="10683000" cy="146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6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Proxy jako scentralizowana kontrola ruchu wychodzącego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88" name="Picture 1" descr=""/>
          <p:cNvPicPr/>
          <p:nvPr/>
        </p:nvPicPr>
        <p:blipFill>
          <a:blip r:embed="rId1"/>
          <a:stretch/>
        </p:blipFill>
        <p:spPr>
          <a:xfrm>
            <a:off x="1670760" y="1461960"/>
            <a:ext cx="8849160" cy="358272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753840" y="5279760"/>
            <a:ext cx="11054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organizacjach bardzo powszechnym rozwiązaniem jest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blokowanie całego ruchu wychodzącego do Internetu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wyjątkiem ruchu HTTP/HTTPS, który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dozwolony jest jedynie poprzez dedykowan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serwer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proxy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(stacje robocze stosują odpowiednią konfigurację)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Bardzo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ułatwia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administratorom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kontrolę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nad ruchem między siecią wewnętrzną a Internete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jednocześnie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utrudniając komunikację złośliwemu oprogramowaniu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760" cy="91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- zaufanie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287280" y="918360"/>
            <a:ext cx="1093428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Bardzo ważne jest rozróżnienie kontekstu zaufania pomiędzy Internetem a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Jako administratorzy: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żadnej kontroli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Internetem,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powinniśmy natomiast mieć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pełną kontrolę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 związku z tym do sieci wewnętrznej i zewnętrznej stosowane są zupełnie odmienne polityki: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800" cy="3482640"/>
          </a:xfrm>
          <a:prstGeom prst="rect">
            <a:avLst/>
          </a:prstGeom>
          <a:ln w="0">
            <a:noFill/>
          </a:ln>
        </p:spPr>
      </p:pic>
      <p:sp>
        <p:nvSpPr>
          <p:cNvPr id="93" name="TextBox 2"/>
          <p:cNvSpPr/>
          <p:nvPr/>
        </p:nvSpPr>
        <p:spPr>
          <a:xfrm>
            <a:off x="287280" y="2988720"/>
            <a:ext cx="4285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monitoringu,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 firewalli.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760" cy="91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- zaufanie - monitoring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287280" y="1177200"/>
            <a:ext cx="1093428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Spora część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prób nawiązywania połączeń nadchodzących z Internetu na nasz publiczny adres IP to próby ataków.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Jest to norma, na którą nie mamy wpływu ¯\_(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ツ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)_/¯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musimy się tym specjalnie przejmować, dopóki: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oraz NAT nie wpuszcza żadnego ruchu do sieci wewnętrznej,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żadnych usług sieciowych dostępnych na publicznym adresie IP (nie ma żadnych otwartych portów).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800" cy="3482640"/>
          </a:xfrm>
          <a:prstGeom prst="rect">
            <a:avLst/>
          </a:prstGeom>
          <a:ln w="0">
            <a:noFill/>
          </a:ln>
        </p:spPr>
      </p:pic>
      <p:sp>
        <p:nvSpPr>
          <p:cNvPr id="97" name="TextBox 4"/>
          <p:cNvSpPr/>
          <p:nvPr/>
        </p:nvSpPr>
        <p:spPr>
          <a:xfrm>
            <a:off x="396720" y="4209840"/>
            <a:ext cx="4122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Jeśli jednak zaobserwujemy jakąkolwiek podejrzaną aktywność  w sieci wewnętrznej (np. próby ataków z 192.168.0.103 na 192.168.0.1), oznacza to, że mamy w sieci intruza (192.168.0.103).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760" cy="91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 - zaufanie - Firewall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287280" y="1177200"/>
            <a:ext cx="1093428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Zewnętrzne adresy IP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restrykcyjną politykę firewall dla połączeń przychodzących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eśli router pełni też funkcję NAT, chroni jednocześnie komputery w sieci wewnętrznej przed połączeniami z Internetu (Internet = sieć publiczna = niezaufana).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wewnętrznej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(sieć prywatna = zaufana) 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znacznie mniej restrykcyjną politykę firewall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(host-based firewall, ustawienia indywidualnie kontrolowane przez sam system operacyjny, np. Windows Firewall/iptables)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800" cy="3482640"/>
          </a:xfrm>
          <a:prstGeom prst="rect">
            <a:avLst/>
          </a:prstGeom>
          <a:ln w="0">
            <a:noFill/>
          </a:ln>
        </p:spPr>
      </p:pic>
      <p:sp>
        <p:nvSpPr>
          <p:cNvPr id="101" name="TextBox 2"/>
          <p:cNvSpPr/>
          <p:nvPr/>
        </p:nvSpPr>
        <p:spPr>
          <a:xfrm>
            <a:off x="287280" y="3657600"/>
            <a:ext cx="34664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Najczęściej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akceptują one wszystkie połączenia przychodzące, z dowolnych adresów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(np. ruch kierowany na port 445 TCP - Windows NetBIOS).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Przykładowo, 192.168.0.102 najprawdopodobniej może swobodnie połączyć się z 192.168.0.1 na port 445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5"/>
          <p:cNvSpPr/>
          <p:nvPr/>
        </p:nvSpPr>
        <p:spPr>
          <a:xfrm>
            <a:off x="914400" y="1371600"/>
            <a:ext cx="10500840" cy="41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11 lat w IT security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4 lat w Atosie (rok CSIRT, od 3 lat RED TEAM)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Autor narzędzi </a:t>
            </a:r>
            <a:r>
              <a:rPr b="0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https://github.com/ewilded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artykułów (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https://hackingiscool.pl/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https://atos.net/en/lp/securitydive/category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OSCP, OSWP, OSCE, OSWE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Okazjonalny poszukiwacz podatności w oprogramowaniu (CVE-2022-3859, CVE-2020-12669, CVE-2020-12742, CVE-2020-12743, CVE-2019-3613, CVE-2015-6029, CVE-2015-6030,  https://seclists.org/fulldisclosure/2015/May/57, https://seclists.org/fulldisclosure/2015/May/56, CVE-2014-7884, CVE-2014-7885, CVE-2014-8246, CVE-2014-8247)</a:t>
            </a:r>
            <a:br/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https://www.linkedin.com/in/julian-31337/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696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61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Prowadzący - Julian Horoszkiewicz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46" name="object 2"/>
          <p:cNvSpPr/>
          <p:nvPr/>
        </p:nvSpPr>
        <p:spPr>
          <a:xfrm>
            <a:off x="290160" y="4114800"/>
            <a:ext cx="8166960" cy="9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760" cy="54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0000"/>
          </a:bodyPr>
          <a:p>
            <a:pPr marL="44280">
              <a:lnSpc>
                <a:spcPct val="90000"/>
              </a:lnSpc>
              <a:buNone/>
            </a:pPr>
            <a:r>
              <a:rPr b="1" lang="en-US" sz="3200" spc="276" strike="noStrike">
                <a:solidFill>
                  <a:srgbClr val="000000"/>
                </a:solidFill>
                <a:latin typeface="Consolas"/>
                <a:ea typeface="DejaVu Sans"/>
              </a:rPr>
              <a:t>Firewall - Zero Trust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287280" y="4765320"/>
            <a:ext cx="11313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Bezpieczniejszym wariantem jest tzw. Zero-Trust Network Model - model o zerowym zaufaniu.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287280" y="5165640"/>
            <a:ext cx="1027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można zaatakować czegoś, z czym nie można wejść w interakcję.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7"/>
          <p:cNvSpPr/>
          <p:nvPr/>
        </p:nvSpPr>
        <p:spPr>
          <a:xfrm>
            <a:off x="287280" y="5904720"/>
            <a:ext cx="11313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Podejście do monitoringu pozostaje tutaj to samo - zwracamy szczególną uwagę na podejrzany ruch wewnątrz naszej sieci.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405520" y="675720"/>
            <a:ext cx="8005320" cy="40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6760" y="194040"/>
            <a:ext cx="930888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Work from home/Home office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716760" y="1683000"/>
            <a:ext cx="1102320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2020 praca biurowa wykonywana z miejsca zamieszkania stała się standardem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Konsekwencj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a to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między innymi fakt, że stacje robocze pracowników organizacji pracują w prywatnych sieciach domowych pracowników, za NAT-em ich domowych routerów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dla ruchu wychodzącego do Internetu (wspomnianego wcześniej proxy)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wewnątrz sieci (standardowe podejście, jako przeciwieństwo Zero Trust)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monitoringu wewnątrz sieci domowej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 ruchu wychodzącego na zewnątrz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Ochrona wewnętrznej sieci przez NAT może być naruszana (SlipStream, świeża technika opublikowana 01.11.2020: </a:t>
            </a:r>
            <a:r>
              <a:rPr b="1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https://samy.pl/slipstream/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 - kolejny argument na rzecz modelu Zero Trust 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😎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Picture 2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176120" y="129240"/>
            <a:ext cx="1407240" cy="140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1000" y="194040"/>
            <a:ext cx="10941840" cy="12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6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Rozproszenie infrastruktury, mobile, BYOD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11" name="object 5"/>
          <p:cNvSpPr/>
          <p:nvPr/>
        </p:nvSpPr>
        <p:spPr>
          <a:xfrm>
            <a:off x="711000" y="1867680"/>
            <a:ext cx="1102320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Aktualnie infrastruktura każdej organizacji jest rozproszona (i wiążą się z tym wyzwania dla bezpieczeństwa)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 (przede wszystkim smartfony)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są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powszechnie stosowane do pracy/celów służbowych,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co tworzy potrzebę zaistnienia procesu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 (Mobile Device Management)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Używanie prywatnego sprzętu, Bring Your Own Device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Zasoby organizacji rozproszone pomiędzy wiele lokalizacji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co angażuje zespoły bezpieczeństwa na kilku frontach: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home office (laptopty, urządzenia mobilne),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on-premises.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6"/>
          <p:cNvSpPr/>
          <p:nvPr/>
        </p:nvSpPr>
        <p:spPr>
          <a:xfrm>
            <a:off x="1540440" y="3153240"/>
            <a:ext cx="915012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Koniec części #I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113" name="object 10"/>
          <p:cNvSpPr/>
          <p:nvPr/>
        </p:nvSpPr>
        <p:spPr>
          <a:xfrm>
            <a:off x="7395480" y="3561480"/>
            <a:ext cx="2592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Źródła użytych grafik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https://salientnetworks.com/wp-content/uploads/2019/06/An-Introductory-Guide-to-Understanding-Network-Infrastructure.jpg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https://encrypted-tbn0.gstatic.com/images?q=tbn%3AANd9GcTaFcGBFVf_TtTOr_B0tPQBaC0fdlUVAtSeKw&amp;usqp=CAU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https://www.guruadvisor.net/images/numero11/cloud.png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https://www.area19delegate.org/wp-content/uploads/2018/08/on-premise-iaas-paas.png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https://www.onlinecomputertips.com/images/networking/n146.jpg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https://external-content.duckduckgo.com/iu/?u=http%3A%2F%2Fsharepointmaven.com%2Fwp-content%2Fuploads%2F2016%2F06%2Fhome-icon2.png&amp;f=1&amp;nofb=1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919080" y="1462320"/>
            <a:ext cx="10500840" cy="24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Test w formie pisemnej, 10 pytań zamkniętych.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Progi punktowe: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9-10: bdb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8-9:   db+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6-7:   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4-5:   dst+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2-3:   dst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865800" y="5210280"/>
            <a:ext cx="896292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5000"/>
              </a:lnSpc>
              <a:buNone/>
            </a:pPr>
            <a:r>
              <a:rPr b="0" lang="en-US" sz="26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https://github.com/ewilded/DFIR</a:t>
            </a:r>
            <a:r>
              <a:rPr b="0" lang="en-US" sz="2600" spc="-1" strike="noStrike">
                <a:solidFill>
                  <a:srgbClr val="3b52a3"/>
                </a:solidFill>
                <a:latin typeface="Arial"/>
                <a:ea typeface="DejaVu Sans"/>
              </a:rPr>
              <a:t>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696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Zaliczenie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290160" y="4114800"/>
            <a:ext cx="8166960" cy="9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5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Wykład dostępny online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/>
          <p:cNvSpPr/>
          <p:nvPr/>
        </p:nvSpPr>
        <p:spPr>
          <a:xfrm>
            <a:off x="1619640" y="615240"/>
            <a:ext cx="7767000" cy="6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  <a:tabLst>
                <a:tab algn="l" pos="2285280"/>
              </a:tabLst>
            </a:pPr>
            <a:r>
              <a:rPr b="1" lang="en-US" sz="4180" spc="245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PLAN WYKŁADÓW</a:t>
            </a:r>
            <a:endParaRPr b="0" lang="en-US" sz="418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1619640" y="1735920"/>
            <a:ext cx="950868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Infrastruktura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Wprowadzenie do bezpieczeństwa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Bezpieczeństwo ofensywne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Incydenty bezpieczeństwa i związana z nimi terminologia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Wykrywanie incydentów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Reagowanie na incydenty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   Wybrane przykłady i statystyki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Zaliczenie (test w formie pisemnej)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1096020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Podstawy infrastruktury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4" name="object 5"/>
          <p:cNvSpPr/>
          <p:nvPr/>
        </p:nvSpPr>
        <p:spPr>
          <a:xfrm>
            <a:off x="1118160" y="1857600"/>
            <a:ext cx="1050084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Hybrid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NAT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Proxy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Work from home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BYOD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Zero-trust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896292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Infrastruktura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1020600" y="1665360"/>
            <a:ext cx="1050084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Elementy infrastruktury IT: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stacje robocze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komputery stacjonarne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laptopy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(stacjonarne komputery stale podłączone do sieci, pracujące 24h na dobę - 7 dni w tygodniu, dedykowane dla konkretnych usług sieciowych świadczonych wielu użytkownikom)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sieć komputerowa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okablowanie, anteny i inne fizyczne elementy łączące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sieciowe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routery, switche, access pointy, repeatery, modemy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57" name="Picture 1" descr=""/>
          <p:cNvPicPr/>
          <p:nvPr/>
        </p:nvPicPr>
        <p:blipFill>
          <a:blip r:embed="rId1"/>
          <a:stretch/>
        </p:blipFill>
        <p:spPr>
          <a:xfrm>
            <a:off x="9060480" y="63000"/>
            <a:ext cx="3011400" cy="187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424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On-premise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687960" y="1978560"/>
            <a:ext cx="1102320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przede wszystkim do infrastruktury własnej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Tj. będącej własnością naszej organizacji oraz fizycznie znajdującej się w budynkach należących do danej organizacji, np. biurze, biurowcu, data center itd.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Występują pewne odstępstwa od tej definicji, również mieszczące się w pojęciu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np.: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sam budynek - np. hala, biurowiec itd. jest  wynajmowany (zatem prawnie nie jest własnością, ale jest zgodnie z prawem oddany pod użytkowanie)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infrastruktury on-premise może być wynajęta innej organizacji (partnerowi biznesowemu, klientowi itd.)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mają wiele geograficznych lokalizacji on-premise (tzw.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sites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), np. serwerownie (data center) i biura w kilku dużych miastach/w różnych krajach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"on-premise" pojawiło się stosunkowo niedawno, celem odróżnienia własnej infrastruktury od infrastruktury chmurowej (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60" name="Picture 1" descr=""/>
          <p:cNvPicPr/>
          <p:nvPr/>
        </p:nvPicPr>
        <p:blipFill>
          <a:blip r:embed="rId1"/>
          <a:stretch/>
        </p:blipFill>
        <p:spPr>
          <a:xfrm>
            <a:off x="9284400" y="0"/>
            <a:ext cx="2890440" cy="18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424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Cloud, IaaS, SaaS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62" name="object 5"/>
          <p:cNvSpPr/>
          <p:nvPr/>
        </p:nvSpPr>
        <p:spPr>
          <a:xfrm>
            <a:off x="687960" y="1978560"/>
            <a:ext cx="1102320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jest przede wszystkim przeciwieństwem pojęcia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Obecnie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 computing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do ogromnego wachlarza usług IT wykonywanych na cudzej infrastrukturze (IaaS, SaaS - Infrastructure as a Service, Software as a Service)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ich zakres wchodzą przede wszystkim: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statycznej zawartości web (np. CDN)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aplikacji i serwisów webowych (AWS Lambda)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przestrzeń dyskowa (np. Google Drive, AWS S3 Buckets, itd.)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email (np. Gmail)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maszyny wirtualne (VPS - Virtual Private Server)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infrastruktury/sieci wirtualne, jako zbiór zasobów (VPC - Virtual Private Cloud)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dedykowane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 wirtualne (połączenie serwerów dedykowanych i VPC)</a:t>
            </a:r>
            <a:endParaRPr b="0" lang="en-US" sz="2270" spc="-1" strike="noStrike">
              <a:latin typeface="Arial"/>
            </a:endParaRPr>
          </a:p>
        </p:txBody>
      </p:sp>
      <p:pic>
        <p:nvPicPr>
          <p:cNvPr id="63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9827640" y="80640"/>
            <a:ext cx="2252160" cy="14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1080" y="194040"/>
            <a:ext cx="793260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6" strike="noStrike">
                <a:solidFill>
                  <a:srgbClr val="000000"/>
                </a:solidFill>
                <a:latin typeface="Consolas"/>
                <a:ea typeface="DejaVu Sans"/>
              </a:rPr>
              <a:t>On-premise vs Cloud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65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557000" y="0"/>
            <a:ext cx="1707120" cy="113220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7000" cy="130320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1" descr=""/>
          <p:cNvPicPr/>
          <p:nvPr/>
        </p:nvPicPr>
        <p:blipFill>
          <a:blip r:embed="rId3"/>
          <a:stretch/>
        </p:blipFill>
        <p:spPr>
          <a:xfrm>
            <a:off x="2311200" y="1355040"/>
            <a:ext cx="8052840" cy="53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Application>LibreOffice/7.3.0.3$Windows_X86_64 LibreOffice_project/0f246aa12d0eee4a0f7adcefbf7c878fc2238db3</Application>
  <AppVersion>15.0000</AppVersion>
  <Words>1668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2020-02-01T16:36:23Z</dcterms:created>
  <dc:creator>Julian Horoszkiewicz</dc:creator>
  <dc:description/>
  <dc:language>en-US</dc:language>
  <cp:lastModifiedBy/>
  <dcterms:modified xsi:type="dcterms:W3CDTF">2023-06-01T12:07:59Z</dcterms:modified>
  <cp:revision>330</cp:revision>
  <dc:subject/>
  <dc:title>Wykrywanie i reagowanie na incydenty bezpieczeństwa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