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4"/>
  </p:sldMasterIdLst>
  <p:sldIdLst>
    <p:sldId id="256" r:id="rId5"/>
    <p:sldId id="375" r:id="rId6"/>
    <p:sldId id="393" r:id="rId7"/>
    <p:sldId id="394" r:id="rId8"/>
    <p:sldId id="395" r:id="rId9"/>
    <p:sldId id="396" r:id="rId10"/>
    <p:sldId id="397" r:id="rId11"/>
    <p:sldId id="400" r:id="rId12"/>
    <p:sldId id="401" r:id="rId13"/>
    <p:sldId id="402" r:id="rId14"/>
    <p:sldId id="379" r:id="rId15"/>
    <p:sldId id="378" r:id="rId16"/>
    <p:sldId id="383" r:id="rId17"/>
    <p:sldId id="380" r:id="rId18"/>
    <p:sldId id="403" r:id="rId19"/>
    <p:sldId id="404" r:id="rId20"/>
    <p:sldId id="405" r:id="rId21"/>
    <p:sldId id="407" r:id="rId22"/>
    <p:sldId id="389" r:id="rId23"/>
    <p:sldId id="390" r:id="rId24"/>
    <p:sldId id="385" r:id="rId25"/>
    <p:sldId id="406" r:id="rId26"/>
    <p:sldId id="387" r:id="rId27"/>
    <p:sldId id="388" r:id="rId28"/>
    <p:sldId id="391" r:id="rId29"/>
    <p:sldId id="392" r:id="rId30"/>
    <p:sldId id="384" r:id="rId31"/>
    <p:sldId id="408" r:id="rId32"/>
    <p:sldId id="409" r:id="rId33"/>
    <p:sldId id="410" r:id="rId34"/>
    <p:sldId id="411" r:id="rId35"/>
    <p:sldId id="412" r:id="rId36"/>
    <p:sldId id="38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849E47-C57D-2968-CF09-99FEA533A8C1}" name="Eric Williams" initials="EW" userId="S::ewilliams@cenero.com::f4630c8d-8f7c-49f4-b355-ea5d1d8bee8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8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861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2268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118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663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720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5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7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6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2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9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5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9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4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67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rchive/msdn-magazine/2018/january/csharp-all-about-span-exploring-a-new-net-mainstay" TargetMode="External"/><Relationship Id="rId2" Type="http://schemas.openxmlformats.org/officeDocument/2006/relationships/hyperlink" Target="https://learn.microsoft.com/en-us/dotnet/csharp/language-reference/operators/collection-expressions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learn.microsoft.com/en-us/dotnet/csharp/fundamentals/functional/pattern-matching" TargetMode="External"/><Relationship Id="rId4" Type="http://schemas.openxmlformats.org/officeDocument/2006/relationships/hyperlink" Target="https://devblogs.microsoft.com/dotnet/understanding-the-whys-whats-and-whens-of-valuetask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tmp"/><Relationship Id="rId4" Type="http://schemas.openxmlformats.org/officeDocument/2006/relationships/image" Target="../media/image30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7" Type="http://schemas.openxmlformats.org/officeDocument/2006/relationships/image" Target="../media/image20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4" y="5759533"/>
            <a:ext cx="748333" cy="567604"/>
          </a:xfrm>
          <a:prstGeom prst="rect">
            <a:avLst/>
          </a:prstGeom>
        </p:spPr>
      </p:pic>
      <p:sp>
        <p:nvSpPr>
          <p:cNvPr id="11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2025 Cenero Developer Summit</a:t>
            </a:r>
            <a:endParaRPr lang="en-US" sz="1200" dirty="0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1823541" y="5739460"/>
            <a:ext cx="1755569" cy="260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Eric Williams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3541" y="6019387"/>
            <a:ext cx="17700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/>
              <a:t>ewilliams@cenero.com</a:t>
            </a:r>
          </a:p>
        </p:txBody>
      </p:sp>
      <p:pic>
        <p:nvPicPr>
          <p:cNvPr id="8" name="Picture 7" descr="A purple hexagon with white letters and a c&#10;&#10;AI-generated content may be incorrect.">
            <a:extLst>
              <a:ext uri="{FF2B5EF4-FFF2-40B4-BE49-F238E27FC236}">
                <a16:creationId xmlns:a16="http://schemas.microsoft.com/office/drawing/2014/main" id="{09CBF444-A767-22CE-1215-25D7D36F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04" y="1482936"/>
            <a:ext cx="3865888" cy="2899416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6B66764-5A75-0FA5-7DE4-D6F65B50B001}"/>
              </a:ext>
            </a:extLst>
          </p:cNvPr>
          <p:cNvSpPr txBox="1">
            <a:spLocks/>
          </p:cNvSpPr>
          <p:nvPr/>
        </p:nvSpPr>
        <p:spPr>
          <a:xfrm>
            <a:off x="5104715" y="2056456"/>
            <a:ext cx="7087285" cy="186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Modern C# and Programming Theory</a:t>
            </a:r>
          </a:p>
        </p:txBody>
      </p:sp>
    </p:spTree>
    <p:extLst>
      <p:ext uri="{BB962C8B-B14F-4D97-AF65-F5344CB8AC3E}">
        <p14:creationId xmlns:p14="http://schemas.microsoft.com/office/powerpoint/2010/main" val="7860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A7B6E-685A-0E24-1FC8-F3B60623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B9790FA-B107-A621-3968-461CED5BD328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Additional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2E6B01-C622-4FB3-5EFD-EF96FBEF5D7D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BFABA05-7A6F-D3D4-39D2-D15F8DD6E65C}"/>
              </a:ext>
            </a:extLst>
          </p:cNvPr>
          <p:cNvSpPr txBox="1">
            <a:spLocks/>
          </p:cNvSpPr>
          <p:nvPr/>
        </p:nvSpPr>
        <p:spPr>
          <a:xfrm>
            <a:off x="455262" y="1240185"/>
            <a:ext cx="10373845" cy="52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  <a:hlinkClick r:id="rId2"/>
              </a:rPr>
              <a:t>Collection Expressions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E27D1-1855-43A9-F16C-CE5DA8DA3829}"/>
              </a:ext>
            </a:extLst>
          </p:cNvPr>
          <p:cNvSpPr txBox="1">
            <a:spLocks/>
          </p:cNvSpPr>
          <p:nvPr/>
        </p:nvSpPr>
        <p:spPr>
          <a:xfrm>
            <a:off x="525780" y="342900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Additional Features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5CFCA6-505D-57DE-E197-FD0C4459A10A}"/>
              </a:ext>
            </a:extLst>
          </p:cNvPr>
          <p:cNvCxnSpPr/>
          <p:nvPr/>
        </p:nvCxnSpPr>
        <p:spPr>
          <a:xfrm>
            <a:off x="525780" y="4404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C5EFC7A-4F9A-2DFD-238C-F5AEEA8960FA}"/>
              </a:ext>
            </a:extLst>
          </p:cNvPr>
          <p:cNvSpPr txBox="1">
            <a:spLocks/>
          </p:cNvSpPr>
          <p:nvPr/>
        </p:nvSpPr>
        <p:spPr>
          <a:xfrm>
            <a:off x="455262" y="1735091"/>
            <a:ext cx="10373845" cy="52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  <a:hlinkClick r:id="rId3"/>
              </a:rPr>
              <a:t>Spans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EC8D74E-CD53-4C5D-0439-E3034CD399CA}"/>
              </a:ext>
            </a:extLst>
          </p:cNvPr>
          <p:cNvSpPr txBox="1">
            <a:spLocks/>
          </p:cNvSpPr>
          <p:nvPr/>
        </p:nvSpPr>
        <p:spPr>
          <a:xfrm>
            <a:off x="455262" y="2258392"/>
            <a:ext cx="10373845" cy="52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  <a:hlinkClick r:id="rId4"/>
              </a:rPr>
              <a:t>Value Task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7000C6-B996-1BE4-CFBF-74FF788F7B3E}"/>
              </a:ext>
            </a:extLst>
          </p:cNvPr>
          <p:cNvSpPr txBox="1">
            <a:spLocks/>
          </p:cNvSpPr>
          <p:nvPr/>
        </p:nvSpPr>
        <p:spPr>
          <a:xfrm rot="21185027">
            <a:off x="779492" y="4924441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AOT Compilation</a:t>
            </a:r>
            <a:endParaRPr lang="en-US" sz="16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053428-C91C-3DE7-AC07-D6C95243B29F}"/>
              </a:ext>
            </a:extLst>
          </p:cNvPr>
          <p:cNvSpPr txBox="1">
            <a:spLocks/>
          </p:cNvSpPr>
          <p:nvPr/>
        </p:nvSpPr>
        <p:spPr>
          <a:xfrm rot="684620">
            <a:off x="3028480" y="4867835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Primary Constructors</a:t>
            </a:r>
            <a:endParaRPr lang="en-US" sz="1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7F8A44C-E496-BC00-198E-6669EA50A7E2}"/>
              </a:ext>
            </a:extLst>
          </p:cNvPr>
          <p:cNvSpPr txBox="1">
            <a:spLocks/>
          </p:cNvSpPr>
          <p:nvPr/>
        </p:nvSpPr>
        <p:spPr>
          <a:xfrm rot="19929753">
            <a:off x="1966034" y="5552148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Type Alias</a:t>
            </a:r>
            <a:endParaRPr lang="en-US" sz="160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036EA7A-C29D-5F04-3AB2-D08B9C744163}"/>
              </a:ext>
            </a:extLst>
          </p:cNvPr>
          <p:cNvSpPr txBox="1">
            <a:spLocks/>
          </p:cNvSpPr>
          <p:nvPr/>
        </p:nvSpPr>
        <p:spPr>
          <a:xfrm rot="19929753">
            <a:off x="4684317" y="5074671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Default Lambda Parameters</a:t>
            </a:r>
            <a:endParaRPr lang="en-US" sz="160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3950DFC-DDB9-CF24-AE77-FCC4314C2FD0}"/>
              </a:ext>
            </a:extLst>
          </p:cNvPr>
          <p:cNvSpPr txBox="1">
            <a:spLocks/>
          </p:cNvSpPr>
          <p:nvPr/>
        </p:nvSpPr>
        <p:spPr>
          <a:xfrm rot="19929753">
            <a:off x="7354278" y="4635766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Interceptors</a:t>
            </a:r>
            <a:endParaRPr lang="en-US" sz="160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DCC76DE-051A-51B3-E317-047E466A6E6F}"/>
              </a:ext>
            </a:extLst>
          </p:cNvPr>
          <p:cNvSpPr txBox="1">
            <a:spLocks/>
          </p:cNvSpPr>
          <p:nvPr/>
        </p:nvSpPr>
        <p:spPr>
          <a:xfrm rot="640452">
            <a:off x="6186488" y="5911961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Source Generators</a:t>
            </a:r>
            <a:endParaRPr lang="en-US" sz="160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0F33AFC-59BE-5A99-942A-7A39D2764B3E}"/>
              </a:ext>
            </a:extLst>
          </p:cNvPr>
          <p:cNvSpPr txBox="1">
            <a:spLocks/>
          </p:cNvSpPr>
          <p:nvPr/>
        </p:nvSpPr>
        <p:spPr>
          <a:xfrm>
            <a:off x="455262" y="2799314"/>
            <a:ext cx="10373845" cy="52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F0"/>
                </a:solidFill>
                <a:hlinkClick r:id="rId5"/>
              </a:rPr>
              <a:t>Pattern Matching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834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A3079-484D-B424-F354-FA956AB79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026156-8991-74B3-6168-1DC1127F99A1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Programming Theory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03586B-D39A-5A8B-9AE2-5796D6193219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CE9AD56-DED7-57E3-AF2A-C17DFD3B0653}"/>
              </a:ext>
            </a:extLst>
          </p:cNvPr>
          <p:cNvSpPr txBox="1">
            <a:spLocks/>
          </p:cNvSpPr>
          <p:nvPr/>
        </p:nvSpPr>
        <p:spPr>
          <a:xfrm>
            <a:off x="677332" y="2206835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Pure Functions</a:t>
            </a:r>
            <a:endParaRPr lang="en-US" sz="1600" dirty="0"/>
          </a:p>
          <a:p>
            <a:r>
              <a:rPr lang="en-US" sz="1600" dirty="0"/>
              <a:t>Functions that have no side effects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10659F4-9B8E-C7DF-AEE7-3A7B1C000A46}"/>
              </a:ext>
            </a:extLst>
          </p:cNvPr>
          <p:cNvSpPr txBox="1">
            <a:spLocks/>
          </p:cNvSpPr>
          <p:nvPr/>
        </p:nvSpPr>
        <p:spPr>
          <a:xfrm>
            <a:off x="677332" y="3075907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Type Definitions</a:t>
            </a:r>
            <a:endParaRPr lang="en-US" sz="1600" dirty="0"/>
          </a:p>
          <a:p>
            <a:r>
              <a:rPr lang="en-US" sz="1600" dirty="0"/>
              <a:t>Communicating with types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6558CF2-DC7D-A7C5-8A2B-F838B74880F0}"/>
              </a:ext>
            </a:extLst>
          </p:cNvPr>
          <p:cNvSpPr txBox="1">
            <a:spLocks/>
          </p:cNvSpPr>
          <p:nvPr/>
        </p:nvSpPr>
        <p:spPr>
          <a:xfrm>
            <a:off x="677331" y="3944979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Functional Programming Paradigms</a:t>
            </a:r>
            <a:endParaRPr lang="en-US" sz="1600" dirty="0"/>
          </a:p>
          <a:p>
            <a:r>
              <a:rPr lang="en-US" sz="1600" dirty="0"/>
              <a:t>Exploring functional programming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74FF3-DDA9-1695-BF29-E1D084AEB73D}"/>
              </a:ext>
            </a:extLst>
          </p:cNvPr>
          <p:cNvSpPr txBox="1">
            <a:spLocks/>
          </p:cNvSpPr>
          <p:nvPr/>
        </p:nvSpPr>
        <p:spPr>
          <a:xfrm>
            <a:off x="677330" y="1409897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Tabs vs Spaces</a:t>
            </a:r>
            <a:endParaRPr lang="en-US" sz="1600" dirty="0"/>
          </a:p>
          <a:p>
            <a:r>
              <a:rPr lang="en-US" sz="1600" dirty="0"/>
              <a:t>Why tabs are better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5" name="Picture 4" descr="A person holding a baseball bat&#10;&#10;AI-generated content may be incorrect.">
            <a:extLst>
              <a:ext uri="{FF2B5EF4-FFF2-40B4-BE49-F238E27FC236}">
                <a16:creationId xmlns:a16="http://schemas.microsoft.com/office/drawing/2014/main" id="{6D706A30-F302-957F-6239-67E53F2B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587" y="1844433"/>
            <a:ext cx="7057298" cy="3100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EEAD33-4DA4-5CC7-21D4-9F8818AAF955}"/>
              </a:ext>
            </a:extLst>
          </p:cNvPr>
          <p:cNvSpPr/>
          <p:nvPr/>
        </p:nvSpPr>
        <p:spPr>
          <a:xfrm rot="19547476">
            <a:off x="4457206" y="3137248"/>
            <a:ext cx="77869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NOPE, IT DOES NOT MATTER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CB4DD4-B333-3FFE-FBDE-59B973088ABD}"/>
              </a:ext>
            </a:extLst>
          </p:cNvPr>
          <p:cNvSpPr txBox="1">
            <a:spLocks/>
          </p:cNvSpPr>
          <p:nvPr/>
        </p:nvSpPr>
        <p:spPr>
          <a:xfrm>
            <a:off x="677330" y="1409897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trike="sngStrike" dirty="0">
                <a:solidFill>
                  <a:srgbClr val="00B0F0"/>
                </a:solidFill>
                <a:effectLst/>
              </a:rPr>
              <a:t>Tabs vs Spaces</a:t>
            </a:r>
            <a:endParaRPr lang="en-US" sz="1600" strike="sngStrike" dirty="0"/>
          </a:p>
          <a:p>
            <a:r>
              <a:rPr lang="en-US" sz="1600" strike="sngStrike" dirty="0"/>
              <a:t>Why tabs are better</a:t>
            </a:r>
            <a:endParaRPr lang="en-US" sz="1600" strike="sngStrike" dirty="0">
              <a:solidFill>
                <a:srgbClr val="00B0F0"/>
              </a:solidFill>
              <a:effectLst/>
            </a:endParaRPr>
          </a:p>
          <a:p>
            <a:endParaRPr lang="en-US" sz="1600" strike="sngStrik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5584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2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50AFFB-2405-2A6D-5BDD-577840B833AD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Pure Functions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18E000B-A21F-5BBA-CDF9-8E1105032D66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A pure function is </a:t>
            </a:r>
            <a:r>
              <a:rPr lang="en-US" sz="1600" dirty="0"/>
              <a:t>a function that consistently produces the same output for the same input, without causing any side effects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86FFDC-4670-98FC-7662-0CF1D862F539}"/>
              </a:ext>
            </a:extLst>
          </p:cNvPr>
          <p:cNvSpPr/>
          <p:nvPr/>
        </p:nvSpPr>
        <p:spPr>
          <a:xfrm>
            <a:off x="2718108" y="2259367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give me an int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5E86A6-0AD0-44F5-AA2F-25CE1C7C5DE1}"/>
              </a:ext>
            </a:extLst>
          </p:cNvPr>
          <p:cNvSpPr/>
          <p:nvPr/>
        </p:nvSpPr>
        <p:spPr>
          <a:xfrm>
            <a:off x="4929981" y="2239391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 another int</a:t>
            </a:r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D7489E-72F3-8638-DBDA-066408F3C8AB}"/>
              </a:ext>
            </a:extLst>
          </p:cNvPr>
          <p:cNvSpPr/>
          <p:nvPr/>
        </p:nvSpPr>
        <p:spPr>
          <a:xfrm>
            <a:off x="7114143" y="2239389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give you back an int</a:t>
            </a:r>
            <a:endParaRPr lang="en-US" sz="1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F8D7B8-878F-C5C8-257B-18C947B915BA}"/>
              </a:ext>
            </a:extLst>
          </p:cNvPr>
          <p:cNvSpPr/>
          <p:nvPr/>
        </p:nvSpPr>
        <p:spPr>
          <a:xfrm>
            <a:off x="4171821" y="2809783"/>
            <a:ext cx="758160" cy="22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D231E0-D137-6F93-F8D9-788F81218104}"/>
              </a:ext>
            </a:extLst>
          </p:cNvPr>
          <p:cNvSpPr/>
          <p:nvPr/>
        </p:nvSpPr>
        <p:spPr>
          <a:xfrm>
            <a:off x="6351979" y="2809782"/>
            <a:ext cx="758160" cy="22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71A109-E376-6002-32E7-6924436060FD}"/>
              </a:ext>
            </a:extLst>
          </p:cNvPr>
          <p:cNvSpPr/>
          <p:nvPr/>
        </p:nvSpPr>
        <p:spPr>
          <a:xfrm>
            <a:off x="5971032" y="4050792"/>
            <a:ext cx="2560810" cy="2624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Assuming the first param and the second param are the same, the results will always be same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10 * 10 = 100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B0AD543-C4B5-C2C2-206A-B321AE7D17CD}"/>
              </a:ext>
            </a:extLst>
          </p:cNvPr>
          <p:cNvSpPr/>
          <p:nvPr/>
        </p:nvSpPr>
        <p:spPr>
          <a:xfrm>
            <a:off x="8658349" y="2808362"/>
            <a:ext cx="2063288" cy="3156009"/>
          </a:xfrm>
          <a:prstGeom prst="curvedLeftArrow">
            <a:avLst>
              <a:gd name="adj1" fmla="val 6611"/>
              <a:gd name="adj2" fmla="val 50000"/>
              <a:gd name="adj3" fmla="val 24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1D7FF7-171C-8E4D-6C8F-761C05DF952E}"/>
              </a:ext>
            </a:extLst>
          </p:cNvPr>
          <p:cNvSpPr/>
          <p:nvPr/>
        </p:nvSpPr>
        <p:spPr>
          <a:xfrm>
            <a:off x="595869" y="4619159"/>
            <a:ext cx="5175504" cy="125519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Multiply(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30BAFB-F74C-50A2-C735-D3B95DD0D3C2}"/>
              </a:ext>
            </a:extLst>
          </p:cNvPr>
          <p:cNvSpPr txBox="1">
            <a:spLocks/>
          </p:cNvSpPr>
          <p:nvPr/>
        </p:nvSpPr>
        <p:spPr>
          <a:xfrm>
            <a:off x="888332" y="5388376"/>
            <a:ext cx="2111017" cy="48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 x * y;</a:t>
            </a:r>
            <a:endParaRPr lang="en-US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561A762-F6DA-9436-E763-F8BF2EDC0C4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Pure Functions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51433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0" grpId="0" animBg="1"/>
      <p:bldP spid="12" grpId="0" animBg="1"/>
      <p:bldP spid="13" grpId="0" animBg="1"/>
      <p:bldP spid="2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857B2-D5A8-0683-DBCA-BAFED5820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1D93AF-3AB6-7973-50C6-02413F9CEBE2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Impure Functions (Side Effects)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BA8EBED3-CFC8-22C3-A3DB-9386F5BEF584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Impure functions are functions that include hidden inputs or outputs.</a:t>
            </a:r>
            <a:endParaRPr lang="en-US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D95698-10B6-2725-48F7-42BEB32B4D28}"/>
              </a:ext>
            </a:extLst>
          </p:cNvPr>
          <p:cNvSpPr/>
          <p:nvPr/>
        </p:nvSpPr>
        <p:spPr>
          <a:xfrm>
            <a:off x="2718108" y="2259367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give me an int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2BC5E7-40DC-4227-BE54-8B1DB064C4EB}"/>
              </a:ext>
            </a:extLst>
          </p:cNvPr>
          <p:cNvSpPr/>
          <p:nvPr/>
        </p:nvSpPr>
        <p:spPr>
          <a:xfrm>
            <a:off x="4929981" y="2239391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 I’ll evaluate a string</a:t>
            </a:r>
            <a:endParaRPr lang="en-US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02A560-E211-D8BE-1F8E-9D1D4BCA6561}"/>
              </a:ext>
            </a:extLst>
          </p:cNvPr>
          <p:cNvSpPr/>
          <p:nvPr/>
        </p:nvSpPr>
        <p:spPr>
          <a:xfrm>
            <a:off x="7114143" y="2239389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 give you back string</a:t>
            </a:r>
            <a:endParaRPr lang="en-US" sz="10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32AC44D-125B-DFF2-F35C-CDFD1C00BBB9}"/>
              </a:ext>
            </a:extLst>
          </p:cNvPr>
          <p:cNvSpPr/>
          <p:nvPr/>
        </p:nvSpPr>
        <p:spPr>
          <a:xfrm>
            <a:off x="4171821" y="2809783"/>
            <a:ext cx="758160" cy="22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7CCA8E-2173-AE6D-D032-6C427BEE0C13}"/>
              </a:ext>
            </a:extLst>
          </p:cNvPr>
          <p:cNvSpPr/>
          <p:nvPr/>
        </p:nvSpPr>
        <p:spPr>
          <a:xfrm>
            <a:off x="6351979" y="2809782"/>
            <a:ext cx="758160" cy="22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7F1849-603F-9A99-B408-269558EDD039}"/>
              </a:ext>
            </a:extLst>
          </p:cNvPr>
          <p:cNvSpPr/>
          <p:nvPr/>
        </p:nvSpPr>
        <p:spPr>
          <a:xfrm>
            <a:off x="5971032" y="4050792"/>
            <a:ext cx="2560810" cy="262443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Here the public property Prefix could be mutated and the result can be different.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A53D0184-9552-E6C8-038D-AC2FCA84CF16}"/>
              </a:ext>
            </a:extLst>
          </p:cNvPr>
          <p:cNvSpPr/>
          <p:nvPr/>
        </p:nvSpPr>
        <p:spPr>
          <a:xfrm>
            <a:off x="8658349" y="2808362"/>
            <a:ext cx="2063288" cy="3156009"/>
          </a:xfrm>
          <a:prstGeom prst="curvedLeftArrow">
            <a:avLst>
              <a:gd name="adj1" fmla="val 6611"/>
              <a:gd name="adj2" fmla="val 50000"/>
              <a:gd name="adj3" fmla="val 24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CCD45F-0533-F34A-3818-6419E949B8BA}"/>
              </a:ext>
            </a:extLst>
          </p:cNvPr>
          <p:cNvSpPr/>
          <p:nvPr/>
        </p:nvSpPr>
        <p:spPr>
          <a:xfrm>
            <a:off x="251577" y="4141622"/>
            <a:ext cx="4751463" cy="10680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value) 	=&gt;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{Prefix}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{value}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379C6-3312-6410-7C04-494BA7264797}"/>
              </a:ext>
            </a:extLst>
          </p:cNvPr>
          <p:cNvSpPr/>
          <p:nvPr/>
        </p:nvSpPr>
        <p:spPr>
          <a:xfrm>
            <a:off x="1260146" y="5144252"/>
            <a:ext cx="3226396" cy="8909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FormatData</a:t>
            </a:r>
            <a:r>
              <a:rPr lang="en-US" dirty="0"/>
              <a:t>(12) == ???_12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11333C8-D7F2-4D3B-455D-F837CF0DCC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Pure Functions</a:t>
            </a:r>
            <a:endParaRPr lang="en-US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574504-DEDB-30B0-2B15-3E95B3AB9B35}"/>
              </a:ext>
            </a:extLst>
          </p:cNvPr>
          <p:cNvSpPr/>
          <p:nvPr/>
        </p:nvSpPr>
        <p:spPr>
          <a:xfrm rot="20782892">
            <a:off x="2892863" y="3617811"/>
            <a:ext cx="77869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Every function you’ve ever written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58330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0" grpId="0" animBg="1"/>
      <p:bldP spid="12" grpId="0" animBg="1"/>
      <p:bldP spid="13" grpId="0" animBg="1"/>
      <p:bldP spid="8" grpId="0" animBg="1"/>
      <p:bldP spid="11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B654-266D-972E-613F-4B3D4700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93E23A5-9E6D-7D55-E799-1863F5D8A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57" y="1408915"/>
            <a:ext cx="5953606" cy="344810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C68426-BAB9-85C3-F822-DE03E97BA85A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6199760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What are some functions with side-effects?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15E251-A1F5-BBC8-F083-07F3937FF905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D4F2108-C52C-A415-A96B-CC7AA8EE0FA5}"/>
              </a:ext>
            </a:extLst>
          </p:cNvPr>
          <p:cNvSpPr txBox="1">
            <a:spLocks/>
          </p:cNvSpPr>
          <p:nvPr/>
        </p:nvSpPr>
        <p:spPr>
          <a:xfrm>
            <a:off x="677332" y="1690854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Database Statements</a:t>
            </a:r>
            <a:endParaRPr lang="en-US" sz="1600" dirty="0"/>
          </a:p>
          <a:p>
            <a:r>
              <a:rPr lang="en-US" sz="1600" dirty="0"/>
              <a:t>There could be a network error, SQL error, etc.  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1F0DA45-6653-E3EA-8632-2DD8418C703D}"/>
              </a:ext>
            </a:extLst>
          </p:cNvPr>
          <p:cNvSpPr txBox="1">
            <a:spLocks/>
          </p:cNvSpPr>
          <p:nvPr/>
        </p:nvSpPr>
        <p:spPr>
          <a:xfrm>
            <a:off x="677332" y="2559926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Network Requests</a:t>
            </a:r>
            <a:endParaRPr lang="en-US" sz="1600" dirty="0"/>
          </a:p>
          <a:p>
            <a:r>
              <a:rPr lang="en-US" sz="1600" dirty="0"/>
              <a:t>The server could respond in an unexpected way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511CD3-74AB-3BB5-BC3D-3B9E19CF7A5E}"/>
              </a:ext>
            </a:extLst>
          </p:cNvPr>
          <p:cNvSpPr txBox="1">
            <a:spLocks/>
          </p:cNvSpPr>
          <p:nvPr/>
        </p:nvSpPr>
        <p:spPr>
          <a:xfrm>
            <a:off x="677332" y="5241134"/>
            <a:ext cx="6178609" cy="144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Breaking down large tasks into smaller functions will help isolate issues, unit test, and keep functions pure.</a:t>
            </a:r>
            <a:endParaRPr lang="en-US" sz="20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296E2B4-3255-A635-9A48-804EF6BEDC3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Pure Functions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03A02B-412F-31B9-28B3-59B7072CFF1B}"/>
              </a:ext>
            </a:extLst>
          </p:cNvPr>
          <p:cNvSpPr/>
          <p:nvPr/>
        </p:nvSpPr>
        <p:spPr>
          <a:xfrm>
            <a:off x="8026030" y="1774000"/>
            <a:ext cx="10199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 #10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040416-DCD5-59BE-39E5-84B5909286D6}"/>
              </a:ext>
            </a:extLst>
          </p:cNvPr>
          <p:cNvSpPr/>
          <p:nvPr/>
        </p:nvSpPr>
        <p:spPr>
          <a:xfrm>
            <a:off x="8863020" y="1774000"/>
            <a:ext cx="101999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 #0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D1AA7D-70BD-BFFE-4B29-A4D2321D959A}"/>
              </a:ext>
            </a:extLst>
          </p:cNvPr>
          <p:cNvSpPr/>
          <p:nvPr/>
        </p:nvSpPr>
        <p:spPr>
          <a:xfrm>
            <a:off x="7793076" y="2174110"/>
            <a:ext cx="12529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 Client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D7747-15E6-C718-1B32-9B67844D6809}"/>
              </a:ext>
            </a:extLst>
          </p:cNvPr>
          <p:cNvSpPr/>
          <p:nvPr/>
        </p:nvSpPr>
        <p:spPr>
          <a:xfrm>
            <a:off x="8838048" y="2153526"/>
            <a:ext cx="125295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 </a:t>
            </a:r>
            <a:r>
              <a:rPr lang="en-US" sz="2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Url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38CB62-032B-622B-A5B0-F5D12091DED5}"/>
              </a:ext>
            </a:extLst>
          </p:cNvPr>
          <p:cNvSpPr/>
          <p:nvPr/>
        </p:nvSpPr>
        <p:spPr>
          <a:xfrm>
            <a:off x="9966961" y="2132942"/>
            <a:ext cx="163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5 Serializer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35CA76-D29D-618B-037F-2A208CA6DB53}"/>
              </a:ext>
            </a:extLst>
          </p:cNvPr>
          <p:cNvSpPr/>
          <p:nvPr/>
        </p:nvSpPr>
        <p:spPr>
          <a:xfrm>
            <a:off x="7924801" y="2927986"/>
            <a:ext cx="163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6 Response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0E81E7-145E-72A6-4F53-B05824AAEE76}"/>
              </a:ext>
            </a:extLst>
          </p:cNvPr>
          <p:cNvSpPr/>
          <p:nvPr/>
        </p:nvSpPr>
        <p:spPr>
          <a:xfrm>
            <a:off x="9273213" y="3317804"/>
            <a:ext cx="163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7 Data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65BBFF-48C0-1716-3685-26838DE363D5}"/>
              </a:ext>
            </a:extLst>
          </p:cNvPr>
          <p:cNvSpPr/>
          <p:nvPr/>
        </p:nvSpPr>
        <p:spPr>
          <a:xfrm>
            <a:off x="7924801" y="4151468"/>
            <a:ext cx="16355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8 #12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B8CD181-65A3-759E-62B5-DE551E7A94B4}"/>
              </a:ext>
            </a:extLst>
          </p:cNvPr>
          <p:cNvSpPr txBox="1">
            <a:spLocks/>
          </p:cNvSpPr>
          <p:nvPr/>
        </p:nvSpPr>
        <p:spPr>
          <a:xfrm>
            <a:off x="656181" y="4251160"/>
            <a:ext cx="6199760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So how can we solve this?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8CCFC5A3-88E1-64DF-6433-27D870146370}"/>
              </a:ext>
            </a:extLst>
          </p:cNvPr>
          <p:cNvSpPr/>
          <p:nvPr/>
        </p:nvSpPr>
        <p:spPr>
          <a:xfrm>
            <a:off x="5359701" y="3978456"/>
            <a:ext cx="1263871" cy="1263871"/>
          </a:xfrm>
          <a:prstGeom prst="mathMultiply">
            <a:avLst>
              <a:gd name="adj1" fmla="val 1194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3C94EF-621D-78BB-3E0E-C7AEB41B6E98}"/>
              </a:ext>
            </a:extLst>
          </p:cNvPr>
          <p:cNvSpPr/>
          <p:nvPr/>
        </p:nvSpPr>
        <p:spPr>
          <a:xfrm>
            <a:off x="4090380" y="3360177"/>
            <a:ext cx="40112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Testable?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CD1691-3F39-976A-8C7A-489D5F187662}"/>
              </a:ext>
            </a:extLst>
          </p:cNvPr>
          <p:cNvSpPr/>
          <p:nvPr/>
        </p:nvSpPr>
        <p:spPr>
          <a:xfrm>
            <a:off x="6623572" y="1035004"/>
            <a:ext cx="40303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Hidden Inputs and Outputs</a:t>
            </a:r>
            <a:endParaRPr 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630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65D04-61BE-444D-3C34-3B2962654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650A1B-7D77-BD5F-3614-3492B149F507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6199760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Extract smaller modular functions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8D6652-CA6D-96F7-4F0F-5828BD446712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4658352C-DDE7-57FF-478B-9773D569C69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Pure Functions</a:t>
            </a:r>
            <a:endParaRPr lang="en-US" sz="1200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BDFEC12-B932-2445-D96C-470C359E3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2" y="1913430"/>
            <a:ext cx="4116239" cy="2383971"/>
          </a:xfrm>
          <a:prstGeom prst="rect">
            <a:avLst/>
          </a:prstGeom>
        </p:spPr>
      </p:pic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8FDA7EE-EB5F-9A2A-27E6-504D08F5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8" t="34857" r="26086" b="53562"/>
          <a:stretch/>
        </p:blipFill>
        <p:spPr>
          <a:xfrm>
            <a:off x="5120643" y="1245630"/>
            <a:ext cx="5223377" cy="794232"/>
          </a:xfrm>
          <a:prstGeom prst="rect">
            <a:avLst/>
          </a:prstGeom>
        </p:spPr>
      </p:pic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7E37A77-7FD1-87EE-FEB0-815F08F71E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0" t="47934" r="2396" b="25942"/>
          <a:stretch/>
        </p:blipFill>
        <p:spPr>
          <a:xfrm>
            <a:off x="5120643" y="2284003"/>
            <a:ext cx="6901543" cy="1791593"/>
          </a:xfrm>
          <a:prstGeom prst="rect">
            <a:avLst/>
          </a:prstGeom>
        </p:spPr>
      </p:pic>
      <p:pic>
        <p:nvPicPr>
          <p:cNvPr id="13" name="Picture 1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9F8BFD9-DCE6-1B28-F78C-E65D8333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2" t="75659" r="25274" b="12734"/>
          <a:stretch/>
        </p:blipFill>
        <p:spPr>
          <a:xfrm>
            <a:off x="5120643" y="4297401"/>
            <a:ext cx="5277392" cy="795984"/>
          </a:xfrm>
          <a:prstGeom prst="rect">
            <a:avLst/>
          </a:prstGeom>
        </p:spPr>
      </p:pic>
      <p:pic>
        <p:nvPicPr>
          <p:cNvPr id="25" name="Picture 2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10D5D24-90A1-020C-D47B-97B0FBA3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6" t="87712" r="9150" b="681"/>
          <a:stretch/>
        </p:blipFill>
        <p:spPr>
          <a:xfrm>
            <a:off x="5120643" y="5315190"/>
            <a:ext cx="6459580" cy="79598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2BE245-025D-78DB-B13B-37A2826A7C05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63931" y="1642746"/>
            <a:ext cx="3056712" cy="570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79E421-D544-66C3-34F7-1EC7C763942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16111" y="2881113"/>
            <a:ext cx="2804532" cy="298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F449AF-AE4A-594A-A969-2F3BE60AA19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54588" y="3627566"/>
            <a:ext cx="2966055" cy="1067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0C699C-6D6F-BB50-1E6F-99FF11F76C20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011680" y="4161479"/>
            <a:ext cx="3108963" cy="155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17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31CEC-E89B-101B-0B5E-2FBAC380E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66042001-4790-4769-425E-8B6E274D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91" y="2230042"/>
            <a:ext cx="6905329" cy="27547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BC29B3-4FB6-C348-974C-E0530023A7A0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6199760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Compose these functions together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A1DAF9-515F-E417-0839-0A7EE1BCFA2E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7BE5761C-C1B6-731B-E8ED-EC02B8B6C56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46057" y="5882640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Pure Functions</a:t>
            </a:r>
            <a:endParaRPr lang="en-US" sz="1200" dirty="0"/>
          </a:p>
        </p:txBody>
      </p:sp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ED6F53E-1BC1-CE5F-EA75-C585596BA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8" t="34857" r="26086" b="53562"/>
          <a:stretch/>
        </p:blipFill>
        <p:spPr>
          <a:xfrm>
            <a:off x="1410559" y="1465724"/>
            <a:ext cx="2991625" cy="454887"/>
          </a:xfrm>
          <a:prstGeom prst="rect">
            <a:avLst/>
          </a:prstGeom>
        </p:spPr>
      </p:pic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014BC4B-378F-C9A9-F7D7-2C8DE387F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0" t="47934" r="2396" b="25942"/>
          <a:stretch/>
        </p:blipFill>
        <p:spPr>
          <a:xfrm>
            <a:off x="313512" y="2410975"/>
            <a:ext cx="4088672" cy="1061391"/>
          </a:xfrm>
          <a:prstGeom prst="rect">
            <a:avLst/>
          </a:prstGeom>
        </p:spPr>
      </p:pic>
      <p:pic>
        <p:nvPicPr>
          <p:cNvPr id="13" name="Picture 1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7EBD88C-17EC-5D28-A95E-879805C8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2" t="75659" r="25274" b="12734"/>
          <a:stretch/>
        </p:blipFill>
        <p:spPr>
          <a:xfrm>
            <a:off x="700712" y="3804168"/>
            <a:ext cx="3701472" cy="558289"/>
          </a:xfrm>
          <a:prstGeom prst="rect">
            <a:avLst/>
          </a:prstGeom>
        </p:spPr>
      </p:pic>
      <p:pic>
        <p:nvPicPr>
          <p:cNvPr id="25" name="Picture 2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3D6626F-C3ED-BEF7-4D59-27451035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6" t="87712" r="9150" b="681"/>
          <a:stretch/>
        </p:blipFill>
        <p:spPr>
          <a:xfrm>
            <a:off x="313512" y="4732864"/>
            <a:ext cx="4088672" cy="5038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02B784-EE98-ECCC-2B71-53C06640E0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02184" y="1693168"/>
            <a:ext cx="1410787" cy="1010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F165EF-8282-B889-C824-042E2AFE3A9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02184" y="2941671"/>
            <a:ext cx="1045027" cy="722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DFAF9-AE2B-CA0C-30BF-A625ED6CC62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402184" y="4083313"/>
            <a:ext cx="973182" cy="126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7D7E4A-F421-A945-89A1-6632F86F9DA2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402184" y="4425224"/>
            <a:ext cx="1347240" cy="559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0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40DA6-7C4E-415F-91D8-E75F83CDF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D39B81F-BEBF-F0BA-A820-90E8C17E5144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6199760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Smaller functions can now be tested!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732BFA-1E33-2A59-E028-8AE072D1B4F0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332830DB-E73A-4697-F9B2-F77FCCDA884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46057" y="5882640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Pure Functions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9DC64A-A9DE-C445-ACC9-7302AC4DF8D3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 flipV="1">
            <a:off x="4090266" y="1141967"/>
            <a:ext cx="2473021" cy="22167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A5319AE9-C66A-FE49-C880-E0B95FCF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39" y="4697960"/>
            <a:ext cx="5449718" cy="1461679"/>
          </a:xfrm>
          <a:prstGeom prst="rect">
            <a:avLst/>
          </a:prstGeom>
        </p:spPr>
      </p:pic>
      <p:pic>
        <p:nvPicPr>
          <p:cNvPr id="17" name="Picture 1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A9A3E54-7B24-44F9-BB01-B792ECBA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02" b="69584"/>
          <a:stretch/>
        </p:blipFill>
        <p:spPr>
          <a:xfrm>
            <a:off x="6563287" y="602435"/>
            <a:ext cx="4516590" cy="1079064"/>
          </a:xfrm>
          <a:prstGeom prst="rect">
            <a:avLst/>
          </a:prstGeom>
        </p:spPr>
      </p:pic>
      <p:pic>
        <p:nvPicPr>
          <p:cNvPr id="18" name="Picture 1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9051DA1-C396-CD03-A56B-613E0904D8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" t="31086" r="7249" b="38498"/>
          <a:stretch/>
        </p:blipFill>
        <p:spPr>
          <a:xfrm>
            <a:off x="6563287" y="1956552"/>
            <a:ext cx="4357066" cy="104095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AAC06C-0E74-13E3-9096-1AE35E952506}"/>
              </a:ext>
            </a:extLst>
          </p:cNvPr>
          <p:cNvCxnSpPr>
            <a:cxnSpLocks/>
            <a:stCxn id="29" idx="3"/>
            <a:endCxn id="18" idx="1"/>
          </p:cNvCxnSpPr>
          <p:nvPr/>
        </p:nvCxnSpPr>
        <p:spPr>
          <a:xfrm flipV="1">
            <a:off x="4090266" y="2477028"/>
            <a:ext cx="2473021" cy="881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6" name="Picture 2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39013CF-C8EB-391B-84B5-31CC8736DE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6" t="61562" r="3139" b="1746"/>
          <a:stretch/>
        </p:blipFill>
        <p:spPr>
          <a:xfrm>
            <a:off x="6563287" y="3272557"/>
            <a:ext cx="4341223" cy="1209608"/>
          </a:xfrm>
          <a:prstGeom prst="rect">
            <a:avLst/>
          </a:prstGeom>
        </p:spPr>
      </p:pic>
      <p:pic>
        <p:nvPicPr>
          <p:cNvPr id="29" name="Picture 2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0E49141-129B-A3E3-66B7-4B44C181D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70" y="2931032"/>
            <a:ext cx="3937496" cy="85538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66D759-B7AB-3530-852B-B4C243A4CB2A}"/>
              </a:ext>
            </a:extLst>
          </p:cNvPr>
          <p:cNvCxnSpPr>
            <a:cxnSpLocks/>
            <a:stCxn id="29" idx="3"/>
            <a:endCxn id="26" idx="1"/>
          </p:cNvCxnSpPr>
          <p:nvPr/>
        </p:nvCxnSpPr>
        <p:spPr>
          <a:xfrm>
            <a:off x="4090266" y="3358726"/>
            <a:ext cx="2473021" cy="518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51A837-E75E-3F67-641C-F513587BA1FD}"/>
              </a:ext>
            </a:extLst>
          </p:cNvPr>
          <p:cNvCxnSpPr>
            <a:cxnSpLocks/>
            <a:stCxn id="29" idx="3"/>
            <a:endCxn id="15" idx="1"/>
          </p:cNvCxnSpPr>
          <p:nvPr/>
        </p:nvCxnSpPr>
        <p:spPr>
          <a:xfrm>
            <a:off x="4090266" y="3358726"/>
            <a:ext cx="1918773" cy="2070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6" name="Picture 6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545EBEA-951A-F657-EDBC-6605C17B6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9" y="5052765"/>
            <a:ext cx="3455876" cy="137864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7B9DAD-EC33-0B9A-0640-DCF4046F393E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2601858" y="4975732"/>
            <a:ext cx="82559" cy="360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3" name="Text Placeholder 3">
            <a:extLst>
              <a:ext uri="{FF2B5EF4-FFF2-40B4-BE49-F238E27FC236}">
                <a16:creationId xmlns:a16="http://schemas.microsoft.com/office/drawing/2014/main" id="{DDBBC376-DE15-502E-8359-A8CCE4E3608E}"/>
              </a:ext>
            </a:extLst>
          </p:cNvPr>
          <p:cNvSpPr txBox="1">
            <a:spLocks/>
          </p:cNvSpPr>
          <p:nvPr/>
        </p:nvSpPr>
        <p:spPr>
          <a:xfrm>
            <a:off x="385467" y="4146863"/>
            <a:ext cx="4432781" cy="828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 now have proof and don’t need to worry about this smaller portion of the code.  I can focus my efforts on the business logic.</a:t>
            </a:r>
            <a:endParaRPr lang="en-US" sz="20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58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0CD4-42B9-EB60-D7C3-E07F76A78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DC17937-4710-8147-FF7A-C511781D447D}"/>
              </a:ext>
            </a:extLst>
          </p:cNvPr>
          <p:cNvSpPr txBox="1">
            <a:spLocks/>
          </p:cNvSpPr>
          <p:nvPr/>
        </p:nvSpPr>
        <p:spPr>
          <a:xfrm>
            <a:off x="525779" y="0"/>
            <a:ext cx="7142117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Taking Composition a Step Further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12E9BF-5B46-5C98-A4FD-F571FE5C757A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8D04A073-5D8D-E4BE-92C3-A4F169BB565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46057" y="5882640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Pure Functions</a:t>
            </a:r>
            <a:endParaRPr lang="en-US" sz="1200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B92995C-3A64-F736-9AA4-06EDA81AC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" y="2730138"/>
            <a:ext cx="8149308" cy="277369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1A468D-F8C4-D3DF-72D1-4619CCEE8087}"/>
              </a:ext>
            </a:extLst>
          </p:cNvPr>
          <p:cNvSpPr/>
          <p:nvPr/>
        </p:nvSpPr>
        <p:spPr>
          <a:xfrm>
            <a:off x="654177" y="1163582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F(x) -&gt; 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7912D3-012E-5A6E-A7AA-FEB5F5FFF1A5}"/>
              </a:ext>
            </a:extLst>
          </p:cNvPr>
          <p:cNvSpPr/>
          <p:nvPr/>
        </p:nvSpPr>
        <p:spPr>
          <a:xfrm>
            <a:off x="2866050" y="1143606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F(y) -&gt; z</a:t>
            </a:r>
            <a:endParaRPr lang="en-US" sz="1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D5E67-3F35-A9A1-1CE0-A099FB0D91C9}"/>
              </a:ext>
            </a:extLst>
          </p:cNvPr>
          <p:cNvSpPr/>
          <p:nvPr/>
        </p:nvSpPr>
        <p:spPr>
          <a:xfrm>
            <a:off x="5050212" y="1143604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F(z) -&gt; V</a:t>
            </a:r>
            <a:endParaRPr lang="en-US" sz="10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D903C8E-44B3-AA73-1DEE-629F86C2ADC0}"/>
              </a:ext>
            </a:extLst>
          </p:cNvPr>
          <p:cNvSpPr/>
          <p:nvPr/>
        </p:nvSpPr>
        <p:spPr>
          <a:xfrm>
            <a:off x="2107890" y="1713998"/>
            <a:ext cx="758160" cy="22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C1F91B8-399E-4BBD-26D1-13B6FF0068F7}"/>
              </a:ext>
            </a:extLst>
          </p:cNvPr>
          <p:cNvSpPr/>
          <p:nvPr/>
        </p:nvSpPr>
        <p:spPr>
          <a:xfrm>
            <a:off x="4288048" y="1713997"/>
            <a:ext cx="758160" cy="226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9363DD9-19D9-0E2D-20AA-C8CBC91B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74" y="4250273"/>
            <a:ext cx="5121059" cy="25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20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332E6-2E04-64CE-E41F-E5AEE9617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434D23-E1D6-188E-A401-827AFA0E930F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Programming Theory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958A82-AF6C-A318-AABF-66AE0ED3DCBA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9EDB08F-A389-CDD8-BD31-A82CA1DC6961}"/>
              </a:ext>
            </a:extLst>
          </p:cNvPr>
          <p:cNvSpPr txBox="1">
            <a:spLocks/>
          </p:cNvSpPr>
          <p:nvPr/>
        </p:nvSpPr>
        <p:spPr>
          <a:xfrm>
            <a:off x="677332" y="1690854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trike="sngStrike" dirty="0">
                <a:solidFill>
                  <a:srgbClr val="00B0F0"/>
                </a:solidFill>
                <a:effectLst/>
              </a:rPr>
              <a:t>Pure Functions</a:t>
            </a:r>
            <a:endParaRPr lang="en-US" sz="1600" strike="sngStrike" dirty="0"/>
          </a:p>
          <a:p>
            <a:r>
              <a:rPr lang="en-US" sz="1600" strike="sngStrike" dirty="0"/>
              <a:t>Functions that have no side effects</a:t>
            </a:r>
            <a:endParaRPr lang="en-US" sz="1600" strike="sngStrike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BEC1B4C-E022-09AF-8DE9-5838E911FDE1}"/>
              </a:ext>
            </a:extLst>
          </p:cNvPr>
          <p:cNvSpPr txBox="1">
            <a:spLocks/>
          </p:cNvSpPr>
          <p:nvPr/>
        </p:nvSpPr>
        <p:spPr>
          <a:xfrm>
            <a:off x="677332" y="2559926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Type Definitions</a:t>
            </a:r>
            <a:endParaRPr lang="en-US" sz="1600" dirty="0"/>
          </a:p>
          <a:p>
            <a:r>
              <a:rPr lang="en-US" sz="1600" dirty="0"/>
              <a:t>Communicating with types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5E6CA22-10D1-51EF-F9DB-5B07753D86A5}"/>
              </a:ext>
            </a:extLst>
          </p:cNvPr>
          <p:cNvSpPr txBox="1">
            <a:spLocks/>
          </p:cNvSpPr>
          <p:nvPr/>
        </p:nvSpPr>
        <p:spPr>
          <a:xfrm>
            <a:off x="677331" y="3428998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Functional Programming Paradigms</a:t>
            </a:r>
            <a:endParaRPr lang="en-US" sz="1600" dirty="0"/>
          </a:p>
          <a:p>
            <a:r>
              <a:rPr lang="en-US" sz="1600" dirty="0"/>
              <a:t>Exploring functional programming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524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C# 8 -&gt; 13 Language Features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B08EE90-4CA0-3E77-BB65-534DDD276E68}"/>
              </a:ext>
            </a:extLst>
          </p:cNvPr>
          <p:cNvSpPr txBox="1">
            <a:spLocks/>
          </p:cNvSpPr>
          <p:nvPr/>
        </p:nvSpPr>
        <p:spPr>
          <a:xfrm>
            <a:off x="523535" y="3028315"/>
            <a:ext cx="5724865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B0F0"/>
                </a:solidFill>
                <a:effectLst/>
              </a:rPr>
              <a:t>ValueTask</a:t>
            </a:r>
            <a:r>
              <a:rPr lang="en-US" sz="1600" dirty="0">
                <a:solidFill>
                  <a:srgbClr val="00B0F0"/>
                </a:solidFill>
                <a:effectLst/>
              </a:rPr>
              <a:t>&lt;T&gt;, </a:t>
            </a:r>
            <a:r>
              <a:rPr lang="en-US" sz="1600" dirty="0" err="1">
                <a:solidFill>
                  <a:srgbClr val="00B0F0"/>
                </a:solidFill>
                <a:effectLst/>
              </a:rPr>
              <a:t>IAsyncEnumerable</a:t>
            </a:r>
            <a:r>
              <a:rPr lang="en-US" sz="1600" dirty="0">
                <a:solidFill>
                  <a:srgbClr val="00B0F0"/>
                </a:solidFill>
                <a:effectLst/>
              </a:rPr>
              <a:t>&lt;T&gt;, and Task Extensions</a:t>
            </a:r>
            <a:endParaRPr lang="en-US" sz="1600" dirty="0"/>
          </a:p>
          <a:p>
            <a:r>
              <a:rPr lang="en-US" sz="1600" dirty="0"/>
              <a:t>Optimized Task for async methods with </a:t>
            </a:r>
            <a:r>
              <a:rPr lang="en-US" sz="1600" dirty="0" err="1"/>
              <a:t>hotpaths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4" name="Picture 3" descr="A purple hexagon with white letters and a c&#10;&#10;AI-generated content may be incorrect.">
            <a:extLst>
              <a:ext uri="{FF2B5EF4-FFF2-40B4-BE49-F238E27FC236}">
                <a16:creationId xmlns:a16="http://schemas.microsoft.com/office/drawing/2014/main" id="{6AE164A1-C09B-94E0-EB4F-BB0A9ACB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50" r="57731" b="20576"/>
          <a:stretch/>
        </p:blipFill>
        <p:spPr>
          <a:xfrm>
            <a:off x="7740684" y="2559926"/>
            <a:ext cx="1634052" cy="1828797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0E853F2-1B74-1250-E6F1-A11542E77AB5}"/>
              </a:ext>
            </a:extLst>
          </p:cNvPr>
          <p:cNvSpPr txBox="1">
            <a:spLocks/>
          </p:cNvSpPr>
          <p:nvPr/>
        </p:nvSpPr>
        <p:spPr>
          <a:xfrm>
            <a:off x="525781" y="3921796"/>
            <a:ext cx="5418668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Pattern Matching</a:t>
            </a:r>
            <a:endParaRPr lang="en-US" sz="1600" dirty="0"/>
          </a:p>
          <a:p>
            <a:r>
              <a:rPr lang="en-US" sz="1600" dirty="0"/>
              <a:t>Expressive type checking</a:t>
            </a:r>
            <a:endParaRPr lang="en-US" sz="1600" dirty="0">
              <a:solidFill>
                <a:srgbClr val="00B0F0"/>
              </a:solidFill>
              <a:effectLst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48986AD-C873-E185-A36F-5D02D111478B}"/>
              </a:ext>
            </a:extLst>
          </p:cNvPr>
          <p:cNvSpPr txBox="1">
            <a:spLocks/>
          </p:cNvSpPr>
          <p:nvPr/>
        </p:nvSpPr>
        <p:spPr>
          <a:xfrm>
            <a:off x="525780" y="5659940"/>
            <a:ext cx="5418669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Span&lt;T&gt;</a:t>
            </a:r>
            <a:endParaRPr lang="en-US" sz="1600" dirty="0"/>
          </a:p>
          <a:p>
            <a:r>
              <a:rPr lang="en-US" sz="1600" dirty="0"/>
              <a:t>Slice of memory typically used for string manipulation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6392FEA-5066-FE6B-E003-BAD285BB79FE}"/>
              </a:ext>
            </a:extLst>
          </p:cNvPr>
          <p:cNvSpPr txBox="1">
            <a:spLocks/>
          </p:cNvSpPr>
          <p:nvPr/>
        </p:nvSpPr>
        <p:spPr>
          <a:xfrm>
            <a:off x="525780" y="4790868"/>
            <a:ext cx="5264871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Collection Expressions</a:t>
            </a:r>
            <a:endParaRPr lang="en-US" sz="1600" dirty="0"/>
          </a:p>
          <a:p>
            <a:r>
              <a:rPr lang="en-US" sz="1600" dirty="0"/>
              <a:t>Compiler inferred collection declarations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21214EA-8E23-6FF3-4183-031EDCCA0EA1}"/>
              </a:ext>
            </a:extLst>
          </p:cNvPr>
          <p:cNvSpPr txBox="1">
            <a:spLocks/>
          </p:cNvSpPr>
          <p:nvPr/>
        </p:nvSpPr>
        <p:spPr>
          <a:xfrm>
            <a:off x="525782" y="1269254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Records</a:t>
            </a:r>
            <a:endParaRPr lang="en-US" sz="1600" dirty="0"/>
          </a:p>
          <a:p>
            <a:r>
              <a:rPr lang="en-US" sz="1600" dirty="0"/>
              <a:t>Immutable objects hold data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10E644C-E380-EB1D-7BF9-4BC2D7017F39}"/>
              </a:ext>
            </a:extLst>
          </p:cNvPr>
          <p:cNvSpPr txBox="1">
            <a:spLocks/>
          </p:cNvSpPr>
          <p:nvPr/>
        </p:nvSpPr>
        <p:spPr>
          <a:xfrm>
            <a:off x="523535" y="2134835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Access Modifiers</a:t>
            </a:r>
            <a:endParaRPr lang="en-US" sz="1600" dirty="0"/>
          </a:p>
          <a:p>
            <a:r>
              <a:rPr lang="en-US" sz="1600" dirty="0"/>
              <a:t>New access modifiers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F9DC07C-0493-5836-99D9-99971544B2C3}"/>
              </a:ext>
            </a:extLst>
          </p:cNvPr>
          <p:cNvSpPr txBox="1">
            <a:spLocks/>
          </p:cNvSpPr>
          <p:nvPr/>
        </p:nvSpPr>
        <p:spPr>
          <a:xfrm>
            <a:off x="3773807" y="1290171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Tuples</a:t>
            </a:r>
            <a:endParaRPr lang="en-US" sz="1600" dirty="0"/>
          </a:p>
          <a:p>
            <a:r>
              <a:rPr lang="en-US" sz="1600" dirty="0" err="1">
                <a:solidFill>
                  <a:schemeClr val="tx1"/>
                </a:solidFill>
                <a:effectLst/>
              </a:rPr>
              <a:t>Adoc</a:t>
            </a:r>
            <a:r>
              <a:rPr lang="en-US" sz="1600" dirty="0">
                <a:solidFill>
                  <a:schemeClr val="tx1"/>
                </a:solidFill>
                <a:effectLst/>
              </a:rPr>
              <a:t> data structures</a:t>
            </a:r>
          </a:p>
          <a:p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58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2" grpId="0"/>
      <p:bldP spid="14" grpId="0"/>
      <p:bldP spid="1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77699-A265-0207-273F-3D85CFB1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8E0227-016D-4320-1DDF-A31365D9DA0B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Type Definitions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8890915-2678-867C-69E1-3A980EB1FDBB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0" dirty="0">
                <a:solidFill>
                  <a:srgbClr val="EEF0FF"/>
                </a:solidFill>
                <a:effectLst/>
                <a:latin typeface="Google Sans"/>
              </a:rPr>
              <a:t>Rember this function, we will come back to it at the end</a:t>
            </a: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063CC5A-EA59-3CEB-76B2-D34CB3EB5F4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 Definitions</a:t>
            </a: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BCCB0-1C5E-4CF6-C914-8300465C916D}"/>
              </a:ext>
            </a:extLst>
          </p:cNvPr>
          <p:cNvSpPr txBox="1">
            <a:spLocks/>
          </p:cNvSpPr>
          <p:nvPr/>
        </p:nvSpPr>
        <p:spPr>
          <a:xfrm>
            <a:off x="1250557" y="4133097"/>
            <a:ext cx="6297113" cy="81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0" dirty="0">
                <a:solidFill>
                  <a:srgbClr val="EEF0FF"/>
                </a:solidFill>
                <a:effectLst/>
                <a:latin typeface="Google Sans"/>
              </a:rPr>
              <a:t>What story does this function declaration tell?</a:t>
            </a:r>
          </a:p>
          <a:p>
            <a:pPr algn="ctr"/>
            <a:endParaRPr lang="en-US" sz="2000" dirty="0">
              <a:solidFill>
                <a:srgbClr val="EEF0FF"/>
              </a:solidFill>
              <a:latin typeface="Google San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3BC23A-8FEA-823B-618E-C4CF95E1167C}"/>
              </a:ext>
            </a:extLst>
          </p:cNvPr>
          <p:cNvSpPr txBox="1">
            <a:spLocks/>
          </p:cNvSpPr>
          <p:nvPr/>
        </p:nvSpPr>
        <p:spPr>
          <a:xfrm>
            <a:off x="308499" y="4717535"/>
            <a:ext cx="8174420" cy="100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0" dirty="0">
                <a:solidFill>
                  <a:srgbClr val="EEF0FF"/>
                </a:solidFill>
                <a:effectLst/>
                <a:latin typeface="Google Sans"/>
              </a:rPr>
              <a:t>If you give me a string, I’ll “perform a calculation” and give you back a string.</a:t>
            </a:r>
          </a:p>
          <a:p>
            <a:pPr algn="ctr"/>
            <a:r>
              <a:rPr lang="en-US" sz="2000" dirty="0">
                <a:solidFill>
                  <a:srgbClr val="EEF0FF"/>
                </a:solidFill>
                <a:latin typeface="Google Sans"/>
              </a:rPr>
              <a:t>What if I told you the entirety of computer science can be represented as</a:t>
            </a:r>
          </a:p>
          <a:p>
            <a:pPr algn="ctr"/>
            <a:r>
              <a:rPr lang="en-US" sz="2000" dirty="0">
                <a:solidFill>
                  <a:srgbClr val="EEF0FF"/>
                </a:solidFill>
                <a:latin typeface="Google Sans"/>
              </a:rPr>
              <a:t> </a:t>
            </a:r>
            <a:r>
              <a:rPr lang="en-US" sz="3100" dirty="0">
                <a:solidFill>
                  <a:srgbClr val="EEF0FF"/>
                </a:solidFill>
                <a:latin typeface="Google Sans"/>
              </a:rPr>
              <a:t>string -&gt; string</a:t>
            </a:r>
            <a:endParaRPr lang="en-US" sz="3100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ctr"/>
            <a:endParaRPr lang="en-US" sz="2000" dirty="0">
              <a:solidFill>
                <a:srgbClr val="EEF0FF"/>
              </a:solidFill>
              <a:latin typeface="Google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297CF3-CC1B-478D-1FB9-C67ECC415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89" y="1831239"/>
            <a:ext cx="5798386" cy="1891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8AD171-F612-94AD-0551-29A93011CD07}"/>
              </a:ext>
            </a:extLst>
          </p:cNvPr>
          <p:cNvSpPr/>
          <p:nvPr/>
        </p:nvSpPr>
        <p:spPr>
          <a:xfrm rot="20782892">
            <a:off x="3483693" y="2263238"/>
            <a:ext cx="7786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Compilers?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6FA572-6CA3-7A48-EB85-A5C4E2E6B634}"/>
              </a:ext>
            </a:extLst>
          </p:cNvPr>
          <p:cNvSpPr/>
          <p:nvPr/>
        </p:nvSpPr>
        <p:spPr>
          <a:xfrm rot="1779280">
            <a:off x="6082011" y="3942268"/>
            <a:ext cx="45390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LLMs?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9B33E-AC38-2E6E-E9BB-75E873229C1E}"/>
              </a:ext>
            </a:extLst>
          </p:cNvPr>
          <p:cNvSpPr/>
          <p:nvPr/>
        </p:nvSpPr>
        <p:spPr>
          <a:xfrm rot="20601107">
            <a:off x="-690759" y="4440628"/>
            <a:ext cx="45390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SQL?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0204CD-3E58-83F7-A42A-40B08A4E4DBE}"/>
              </a:ext>
            </a:extLst>
          </p:cNvPr>
          <p:cNvSpPr/>
          <p:nvPr/>
        </p:nvSpPr>
        <p:spPr>
          <a:xfrm rot="1256010">
            <a:off x="3181744" y="4315654"/>
            <a:ext cx="45390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HTTP?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0671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  <p:bldP spid="6" grpId="0"/>
      <p:bldP spid="2" grpId="0"/>
      <p:bldP spid="3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D0ED-1521-43BC-467C-FFF09A4E3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CB5A80-71B7-E924-2B7A-7CA07A72767F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Type Definitions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A8011DE-2382-8873-F398-E13DC1CABAF4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In a static typed language, such as C#, we have several ways we can define types.</a:t>
            </a:r>
            <a:endParaRPr lang="en-US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D2DF49B-181E-A015-EA01-61F6F618FE8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 Definitions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BB306C-CE66-B453-CDF8-2C5CEA54545A}"/>
              </a:ext>
            </a:extLst>
          </p:cNvPr>
          <p:cNvSpPr/>
          <p:nvPr/>
        </p:nvSpPr>
        <p:spPr>
          <a:xfrm>
            <a:off x="473157" y="2144574"/>
            <a:ext cx="1367162" cy="13671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Methods and Delegates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559813-B103-9BDA-83AF-F7D1B2B4B1E8}"/>
              </a:ext>
            </a:extLst>
          </p:cNvPr>
          <p:cNvSpPr/>
          <p:nvPr/>
        </p:nvSpPr>
        <p:spPr>
          <a:xfrm>
            <a:off x="6694059" y="2037918"/>
            <a:ext cx="1310101" cy="13426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2B7C1-E143-2BDB-8874-70FAD44C95F4}"/>
              </a:ext>
            </a:extLst>
          </p:cNvPr>
          <p:cNvSpPr/>
          <p:nvPr/>
        </p:nvSpPr>
        <p:spPr>
          <a:xfrm>
            <a:off x="6694058" y="2950813"/>
            <a:ext cx="1310101" cy="1342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Records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C02195-755A-3CF9-48EA-B4E8E3AEDDCF}"/>
              </a:ext>
            </a:extLst>
          </p:cNvPr>
          <p:cNvSpPr/>
          <p:nvPr/>
        </p:nvSpPr>
        <p:spPr>
          <a:xfrm>
            <a:off x="6741975" y="3957290"/>
            <a:ext cx="1310101" cy="134265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Structs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ECB019-1AE4-28F7-1244-BD168896BE80}"/>
              </a:ext>
            </a:extLst>
          </p:cNvPr>
          <p:cNvSpPr/>
          <p:nvPr/>
        </p:nvSpPr>
        <p:spPr>
          <a:xfrm>
            <a:off x="857404" y="3784255"/>
            <a:ext cx="1449056" cy="14850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Interfaces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E78F6F-7107-7047-BF51-5509A056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47" y="2415419"/>
            <a:ext cx="3784349" cy="8232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BDFF87-3E74-F5E3-6E84-E8CFE90E5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94" y="2181340"/>
            <a:ext cx="2676899" cy="27816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9819B0-902C-0947-63CE-A5D33A308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294" y="4055231"/>
            <a:ext cx="326753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1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3A435-ABE5-6C9A-AFA7-5F778AC9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F2939FB-B70E-D4C3-7CE7-6B67F1321B1A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Naming Things is Hard!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BB2743-F02D-DF85-E1BA-DC9FEA90A9C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 Definitions</a:t>
            </a:r>
            <a:endParaRPr lang="en-US" sz="1200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8887F1B-82E6-C8DB-AFF5-0511B5BC3E0B}"/>
              </a:ext>
            </a:extLst>
          </p:cNvPr>
          <p:cNvSpPr txBox="1">
            <a:spLocks/>
          </p:cNvSpPr>
          <p:nvPr/>
        </p:nvSpPr>
        <p:spPr>
          <a:xfrm>
            <a:off x="414494" y="1774454"/>
            <a:ext cx="3837466" cy="272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Naming things is hard!  In a static typed language, such as C#, the type system should be used to communicate information, intent, and help tell a story.</a:t>
            </a:r>
            <a:endParaRPr lang="en-US" sz="1600" dirty="0"/>
          </a:p>
        </p:txBody>
      </p:sp>
      <p:pic>
        <p:nvPicPr>
          <p:cNvPr id="3" name="Picture 2" descr="A comic strip of a person in a chair&#10;&#10;AI-generated content may be incorrect.">
            <a:extLst>
              <a:ext uri="{FF2B5EF4-FFF2-40B4-BE49-F238E27FC236}">
                <a16:creationId xmlns:a16="http://schemas.microsoft.com/office/drawing/2014/main" id="{EC34450B-5F5C-8EFC-AA9D-B529D63E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90542"/>
            <a:ext cx="5000877" cy="49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538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9CA10-4DA0-6C7D-8BA1-05E9D0CB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DF0A52-2708-7BB0-6643-8AE46E44B2B0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Primitive Obsession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30BDF9A-663F-B5BB-9B7E-B0C6FB04D123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Primitive obsession is the practice of using primitive types to represent more complex and meaningful concepts.</a:t>
            </a:r>
            <a:endParaRPr lang="en-US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6FB6BD2-CBD1-34D7-3A03-E52F4662F1B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 Definitions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D6B91-F011-A74B-B5D2-01DBB586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40409"/>
            <a:ext cx="4143456" cy="1342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DE07AD-2E25-8066-13BE-961AACFA7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52" y="2720681"/>
            <a:ext cx="3859926" cy="147117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F2E58ED7-C4E3-EDEF-DE40-92436F64F203}"/>
              </a:ext>
            </a:extLst>
          </p:cNvPr>
          <p:cNvSpPr/>
          <p:nvPr/>
        </p:nvSpPr>
        <p:spPr>
          <a:xfrm>
            <a:off x="120066" y="1687275"/>
            <a:ext cx="1295041" cy="12551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Primitive Properties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CABA40-66A0-3B5E-16B3-0E753C925967}"/>
              </a:ext>
            </a:extLst>
          </p:cNvPr>
          <p:cNvSpPr/>
          <p:nvPr/>
        </p:nvSpPr>
        <p:spPr>
          <a:xfrm>
            <a:off x="5275033" y="2137204"/>
            <a:ext cx="1047690" cy="10737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Strongly Typed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7837C203-EEFC-87A6-8746-92422486CAAB}"/>
              </a:ext>
            </a:extLst>
          </p:cNvPr>
          <p:cNvSpPr/>
          <p:nvPr/>
        </p:nvSpPr>
        <p:spPr>
          <a:xfrm>
            <a:off x="3731734" y="2176434"/>
            <a:ext cx="1263871" cy="1263871"/>
          </a:xfrm>
          <a:prstGeom prst="mathMultiply">
            <a:avLst>
              <a:gd name="adj1" fmla="val 1194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313B4C1B-6A50-32E8-E136-C79CBF7785BA}"/>
              </a:ext>
            </a:extLst>
          </p:cNvPr>
          <p:cNvSpPr/>
          <p:nvPr/>
        </p:nvSpPr>
        <p:spPr>
          <a:xfrm>
            <a:off x="9565148" y="2312031"/>
            <a:ext cx="1097280" cy="109728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FBBA0B-7601-4A55-3289-C04463A074A3}"/>
              </a:ext>
            </a:extLst>
          </p:cNvPr>
          <p:cNvCxnSpPr>
            <a:cxnSpLocks/>
          </p:cNvCxnSpPr>
          <p:nvPr/>
        </p:nvCxnSpPr>
        <p:spPr>
          <a:xfrm flipV="1">
            <a:off x="6322723" y="4057650"/>
            <a:ext cx="1224947" cy="1724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216DF61-314A-D70F-AFE4-478CAFA4352D}"/>
              </a:ext>
            </a:extLst>
          </p:cNvPr>
          <p:cNvSpPr txBox="1">
            <a:spLocks/>
          </p:cNvSpPr>
          <p:nvPr/>
        </p:nvSpPr>
        <p:spPr>
          <a:xfrm>
            <a:off x="4481388" y="5880886"/>
            <a:ext cx="3977612" cy="119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Note the property types are no longer primitive types.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3104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0" grpId="0" animBg="1"/>
      <p:bldP spid="11" grpId="0" animBg="1"/>
      <p:bldP spid="12" grpId="0" animBg="1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FB505-4EBC-29EF-B795-27E32E747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2631E0-4B87-793C-2F6C-354BF4A12112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Value Objects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892052B-5C2F-4A4F-67A8-F8D5A3BC0F3A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An object that stores a value and provides additional context.  Here we are effectively wrapping a double and ensuring the </a:t>
            </a:r>
            <a:r>
              <a:rPr lang="en-US" sz="1600" b="0" i="0" dirty="0" err="1">
                <a:solidFill>
                  <a:srgbClr val="EEF0FF"/>
                </a:solidFill>
                <a:effectLst/>
                <a:latin typeface="Google Sans"/>
              </a:rPr>
              <a:t>VolumeLevel</a:t>
            </a:r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 value object is NEVER greater than 150 or less than 0.</a:t>
            </a:r>
            <a:endParaRPr lang="en-US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0A01281-BC06-093F-F369-E3C43FFCA13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 Definitions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4F17EF-E260-5F11-3BC2-43CE72953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5" y="2214268"/>
            <a:ext cx="6895706" cy="266831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93965CF-230B-F937-1BDE-625DD9F4CD62}"/>
              </a:ext>
            </a:extLst>
          </p:cNvPr>
          <p:cNvSpPr/>
          <p:nvPr/>
        </p:nvSpPr>
        <p:spPr>
          <a:xfrm>
            <a:off x="8261629" y="1745459"/>
            <a:ext cx="1047690" cy="10737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Value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4C4C4-7AD2-02A1-FA18-B6D34206A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54" y="5462694"/>
            <a:ext cx="6123532" cy="836385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7D23BA6-D9E9-3D97-1CCF-6C27EC2C1739}"/>
              </a:ext>
            </a:extLst>
          </p:cNvPr>
          <p:cNvSpPr txBox="1">
            <a:spLocks/>
          </p:cNvSpPr>
          <p:nvPr/>
        </p:nvSpPr>
        <p:spPr>
          <a:xfrm>
            <a:off x="2313956" y="5046122"/>
            <a:ext cx="6132563" cy="671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EEF0FF"/>
                </a:solidFill>
                <a:latin typeface="Google Sans"/>
              </a:rPr>
              <a:t>Utilizing the implicate operators we can still do “the </a:t>
            </a:r>
            <a:r>
              <a:rPr lang="en-US" sz="1600" dirty="0" err="1">
                <a:solidFill>
                  <a:srgbClr val="EEF0FF"/>
                </a:solidFill>
                <a:latin typeface="Google Sans"/>
              </a:rPr>
              <a:t>Maths</a:t>
            </a:r>
            <a:r>
              <a:rPr lang="en-US" sz="1600" dirty="0">
                <a:solidFill>
                  <a:srgbClr val="EEF0FF"/>
                </a:solidFill>
                <a:latin typeface="Google Sans"/>
              </a:rPr>
              <a:t>”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2881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16475-BDF6-9BD6-ED86-E7A0511D0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3E049C-D9E6-9CFC-77BF-CBA22A35B061}"/>
              </a:ext>
            </a:extLst>
          </p:cNvPr>
          <p:cNvSpPr txBox="1">
            <a:spLocks/>
          </p:cNvSpPr>
          <p:nvPr/>
        </p:nvSpPr>
        <p:spPr>
          <a:xfrm>
            <a:off x="0" y="-112606"/>
            <a:ext cx="8962778" cy="1255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Conclusion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D1ACCF1-1C8F-4162-D51E-E1A6B9B306FD}"/>
              </a:ext>
            </a:extLst>
          </p:cNvPr>
          <p:cNvSpPr txBox="1">
            <a:spLocks/>
          </p:cNvSpPr>
          <p:nvPr/>
        </p:nvSpPr>
        <p:spPr>
          <a:xfrm>
            <a:off x="1415107" y="1226637"/>
            <a:ext cx="6132563" cy="211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0" dirty="0">
                <a:solidFill>
                  <a:srgbClr val="EEF0FF"/>
                </a:solidFill>
                <a:effectLst/>
                <a:latin typeface="Google Sans"/>
              </a:rPr>
              <a:t>Remember me, what story do I tell now? </a:t>
            </a: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ECC8F93-5035-ED50-4244-52C1F034335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59120" y="5880887"/>
            <a:ext cx="61338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Type Definitions</a:t>
            </a: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B788D-A6BE-575A-1619-4DD6F60EA372}"/>
              </a:ext>
            </a:extLst>
          </p:cNvPr>
          <p:cNvSpPr txBox="1">
            <a:spLocks/>
          </p:cNvSpPr>
          <p:nvPr/>
        </p:nvSpPr>
        <p:spPr>
          <a:xfrm>
            <a:off x="1250557" y="4133097"/>
            <a:ext cx="6297113" cy="819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i="0" dirty="0">
                <a:solidFill>
                  <a:srgbClr val="EEF0FF"/>
                </a:solidFill>
                <a:effectLst/>
                <a:latin typeface="Google Sans"/>
              </a:rPr>
              <a:t>If you give me an IP Address I will calculate your IP Addresses subnet.</a:t>
            </a:r>
          </a:p>
          <a:p>
            <a:pPr algn="ctr"/>
            <a:r>
              <a:rPr lang="en-US" sz="2000" dirty="0" err="1">
                <a:solidFill>
                  <a:srgbClr val="EEF0FF"/>
                </a:solidFill>
                <a:latin typeface="Google Sans"/>
              </a:rPr>
              <a:t>IPAddress</a:t>
            </a:r>
            <a:r>
              <a:rPr lang="en-US" sz="2000" dirty="0">
                <a:solidFill>
                  <a:srgbClr val="EEF0FF"/>
                </a:solidFill>
                <a:latin typeface="Google Sans"/>
              </a:rPr>
              <a:t> -&gt; </a:t>
            </a:r>
            <a:r>
              <a:rPr lang="en-US" sz="2000" dirty="0" err="1">
                <a:solidFill>
                  <a:srgbClr val="EEF0FF"/>
                </a:solidFill>
                <a:latin typeface="Google Sans"/>
              </a:rPr>
              <a:t>SubnetMask</a:t>
            </a:r>
            <a:endParaRPr lang="en-US" sz="2000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ctr"/>
            <a:endParaRPr lang="en-US" sz="2000" dirty="0">
              <a:solidFill>
                <a:srgbClr val="EEF0FF"/>
              </a:solidFill>
              <a:latin typeface="Google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9FDAF-D958-567D-7C41-B766B8CC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73" y="2071225"/>
            <a:ext cx="7706029" cy="16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38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7957F-3046-E7A0-FCA1-DF68C5A5E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E2D10C-7D22-2D58-903C-BBB7AB0BDF88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Programming Theory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A8C688-A035-66EC-1E41-6ADC4EE46E50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83DB77C-01F2-2024-222D-4B16DCDB9982}"/>
              </a:ext>
            </a:extLst>
          </p:cNvPr>
          <p:cNvSpPr txBox="1">
            <a:spLocks/>
          </p:cNvSpPr>
          <p:nvPr/>
        </p:nvSpPr>
        <p:spPr>
          <a:xfrm>
            <a:off x="677332" y="1690854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trike="sngStrike" dirty="0">
                <a:solidFill>
                  <a:srgbClr val="00B0F0"/>
                </a:solidFill>
                <a:effectLst/>
              </a:rPr>
              <a:t>Pure Functions</a:t>
            </a:r>
            <a:endParaRPr lang="en-US" sz="1600" strike="sngStrike" dirty="0"/>
          </a:p>
          <a:p>
            <a:r>
              <a:rPr lang="en-US" sz="1600" strike="sngStrike" dirty="0"/>
              <a:t>Functions that have no side effects</a:t>
            </a:r>
            <a:endParaRPr lang="en-US" sz="1600" strike="sngStrike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F850C04-7CD5-7883-A9F5-2243C876BF10}"/>
              </a:ext>
            </a:extLst>
          </p:cNvPr>
          <p:cNvSpPr txBox="1">
            <a:spLocks/>
          </p:cNvSpPr>
          <p:nvPr/>
        </p:nvSpPr>
        <p:spPr>
          <a:xfrm>
            <a:off x="677332" y="2559926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trike="sngStrike" dirty="0">
                <a:solidFill>
                  <a:srgbClr val="00B0F0"/>
                </a:solidFill>
                <a:effectLst/>
              </a:rPr>
              <a:t>Type Definitions</a:t>
            </a:r>
            <a:endParaRPr lang="en-US" sz="1600" strike="sngStrike" dirty="0"/>
          </a:p>
          <a:p>
            <a:r>
              <a:rPr lang="en-US" sz="1600" strike="sngStrike" dirty="0"/>
              <a:t>Communicating with types</a:t>
            </a:r>
            <a:endParaRPr lang="en-US" sz="1600" strike="sngStrike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D45C8C1-06DA-1413-3044-E0E4DEF28FB9}"/>
              </a:ext>
            </a:extLst>
          </p:cNvPr>
          <p:cNvSpPr txBox="1">
            <a:spLocks/>
          </p:cNvSpPr>
          <p:nvPr/>
        </p:nvSpPr>
        <p:spPr>
          <a:xfrm>
            <a:off x="677331" y="3428998"/>
            <a:ext cx="5418667" cy="86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Functional Programming Paradigms</a:t>
            </a:r>
            <a:endParaRPr lang="en-US" sz="1600" dirty="0"/>
          </a:p>
          <a:p>
            <a:r>
              <a:rPr lang="en-US" sz="1600" dirty="0"/>
              <a:t>Exploring functional programming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6567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7EC09-0BBA-A731-A8BA-5AB0A6432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167A47-8631-9C0F-0490-D68ECB10C650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Functional Programming Paradigms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E88246-FC87-28EC-1C1C-050A1603183D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diagram of a person with a hood&#10;&#10;AI-generated content may be incorrect.">
            <a:extLst>
              <a:ext uri="{FF2B5EF4-FFF2-40B4-BE49-F238E27FC236}">
                <a16:creationId xmlns:a16="http://schemas.microsoft.com/office/drawing/2014/main" id="{493D074A-B027-EC97-9040-5C26F5D1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1280206"/>
            <a:ext cx="7192379" cy="51727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458E39-90C9-72C1-C944-CC4CA6A03EED}"/>
              </a:ext>
            </a:extLst>
          </p:cNvPr>
          <p:cNvSpPr/>
          <p:nvPr/>
        </p:nvSpPr>
        <p:spPr>
          <a:xfrm>
            <a:off x="1392802" y="2708616"/>
            <a:ext cx="94063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JIUST WRITE FUNCTIONS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487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5BC7E-20E3-2AC5-DC35-B6D2FD55C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0BA33681-4299-2AC7-4B08-6296348D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71" y="1592648"/>
            <a:ext cx="5596956" cy="335817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A7B01A-3BB9-1071-8AFD-63099CBE9E18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Functional Programming Paradigms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9BB273-6668-D0E3-3BBE-81390B1CBB63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134CD83-4DCF-1BD4-50BA-0FCC73EE843D}"/>
              </a:ext>
            </a:extLst>
          </p:cNvPr>
          <p:cNvSpPr/>
          <p:nvPr/>
        </p:nvSpPr>
        <p:spPr>
          <a:xfrm>
            <a:off x="1392802" y="2708616"/>
            <a:ext cx="94063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JIUST WRITE FUNCTIONS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2450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DD588-A610-ADCB-9123-8D3E507EC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BD37DC8-46C0-E58D-FC80-24DCC866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7" y="2739396"/>
            <a:ext cx="2562583" cy="167663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BC4042-45B6-7356-924A-8526C57839FF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Functional Programming Paradigms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C10C48-7269-18BF-77AA-C3803B4A148E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821B3CD-A24B-4E2D-8616-B1898A9C6710}"/>
              </a:ext>
            </a:extLst>
          </p:cNvPr>
          <p:cNvSpPr txBox="1">
            <a:spLocks/>
          </p:cNvSpPr>
          <p:nvPr/>
        </p:nvSpPr>
        <p:spPr>
          <a:xfrm>
            <a:off x="525782" y="1269253"/>
            <a:ext cx="5777047" cy="1114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Immutability</a:t>
            </a:r>
            <a:endParaRPr lang="en-US" sz="1600" dirty="0"/>
          </a:p>
          <a:p>
            <a:r>
              <a:rPr lang="en-US" sz="1600" dirty="0"/>
              <a:t>Functional languages support NO mutations.  </a:t>
            </a:r>
          </a:p>
          <a:p>
            <a:r>
              <a:rPr lang="en-US" sz="1600" dirty="0"/>
              <a:t>Literally none, I know it sounds crazy.  How can you update state?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27774874-BCE0-0F15-19D4-2824DAF304F5}"/>
              </a:ext>
            </a:extLst>
          </p:cNvPr>
          <p:cNvSpPr/>
          <p:nvPr/>
        </p:nvSpPr>
        <p:spPr>
          <a:xfrm>
            <a:off x="2102974" y="3210164"/>
            <a:ext cx="1263871" cy="1263871"/>
          </a:xfrm>
          <a:prstGeom prst="mathMultiply">
            <a:avLst>
              <a:gd name="adj1" fmla="val 1194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C84A65-D91A-ECC0-B270-ACF0B64002C1}"/>
              </a:ext>
            </a:extLst>
          </p:cNvPr>
          <p:cNvSpPr/>
          <p:nvPr/>
        </p:nvSpPr>
        <p:spPr>
          <a:xfrm>
            <a:off x="805072" y="2625389"/>
            <a:ext cx="4011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Illegal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9C5776-914E-B978-B616-A64AEF22C4AC}"/>
              </a:ext>
            </a:extLst>
          </p:cNvPr>
          <p:cNvSpPr txBox="1">
            <a:spLocks/>
          </p:cNvSpPr>
          <p:nvPr/>
        </p:nvSpPr>
        <p:spPr>
          <a:xfrm>
            <a:off x="3896236" y="2330648"/>
            <a:ext cx="6262650" cy="81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So How can I change Value?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15387AD-0D3E-C765-EFCF-E92EF0BA8D70}"/>
              </a:ext>
            </a:extLst>
          </p:cNvPr>
          <p:cNvSpPr txBox="1">
            <a:spLocks/>
          </p:cNvSpPr>
          <p:nvPr/>
        </p:nvSpPr>
        <p:spPr>
          <a:xfrm>
            <a:off x="4139037" y="3173707"/>
            <a:ext cx="5777047" cy="11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The hard to swallow pill is that you NEVER needed to, never was there a single situation where you had to change the state of a variable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13" descr="A hand holding a bottle with text&#10;&#10;AI-generated content may be incorrect.">
            <a:extLst>
              <a:ext uri="{FF2B5EF4-FFF2-40B4-BE49-F238E27FC236}">
                <a16:creationId xmlns:a16="http://schemas.microsoft.com/office/drawing/2014/main" id="{004C97AE-6B53-2288-7111-2C7CCFF7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177" y="4104815"/>
            <a:ext cx="5485408" cy="250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024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FFFDD-F2D0-79E3-88FC-56B305EEE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ack screen with red and green text&#10;&#10;AI-generated content may be incorrect.">
            <a:extLst>
              <a:ext uri="{FF2B5EF4-FFF2-40B4-BE49-F238E27FC236}">
                <a16:creationId xmlns:a16="http://schemas.microsoft.com/office/drawing/2014/main" id="{B058D2E5-91E3-5909-1C4E-3EC440947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22" y="4734576"/>
            <a:ext cx="4887184" cy="9086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CD3A7E4-34C1-44E3-EE81-398E2394BE32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Records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6E58D2-B7F2-8778-16A2-27D2B003CAFB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102C1AE-CEA7-83F7-15CD-5A0CC3C40A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29" b="81842"/>
          <a:stretch/>
        </p:blipFill>
        <p:spPr>
          <a:xfrm>
            <a:off x="525780" y="2041669"/>
            <a:ext cx="3226367" cy="422483"/>
          </a:xfrm>
          <a:prstGeom prst="rect">
            <a:avLst/>
          </a:prstGeom>
        </p:spPr>
      </p:pic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B413CA3-573F-85F5-19AF-C9B3A2EF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239" r="18874" b="2853"/>
          <a:stretch/>
        </p:blipFill>
        <p:spPr>
          <a:xfrm>
            <a:off x="958917" y="2637232"/>
            <a:ext cx="2531630" cy="1191126"/>
          </a:xfrm>
          <a:prstGeom prst="rect">
            <a:avLst/>
          </a:prstGeom>
        </p:spPr>
      </p:pic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717A5A8-DA98-947C-4B57-A940FBDA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94" y="2845594"/>
            <a:ext cx="4936795" cy="1804737"/>
          </a:xfrm>
          <a:prstGeom prst="rect">
            <a:avLst/>
          </a:prstGeom>
        </p:spPr>
      </p:pic>
      <p:pic>
        <p:nvPicPr>
          <p:cNvPr id="14" name="Picture 1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4D76AA4-AB86-236B-8492-0D2D95B36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" y="4955008"/>
            <a:ext cx="5022024" cy="1714713"/>
          </a:xfrm>
          <a:prstGeom prst="rect">
            <a:avLst/>
          </a:prstGeom>
        </p:spPr>
      </p:pic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7181907-883B-0360-60AA-ADD5FE38A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3" t="14414" r="7224" b="59420"/>
          <a:stretch/>
        </p:blipFill>
        <p:spPr>
          <a:xfrm>
            <a:off x="4037248" y="1749578"/>
            <a:ext cx="2865120" cy="557457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C5EF44-2542-1A97-D774-ACD3B8C3D577}"/>
              </a:ext>
            </a:extLst>
          </p:cNvPr>
          <p:cNvSpPr txBox="1">
            <a:spLocks/>
          </p:cNvSpPr>
          <p:nvPr/>
        </p:nvSpPr>
        <p:spPr>
          <a:xfrm>
            <a:off x="525780" y="1045635"/>
            <a:ext cx="5737674" cy="119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Records in C# are an immutable data structure used to store values that can’t be changed.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E4B74E2-72AF-B6F9-AF04-C33C940429CE}"/>
              </a:ext>
            </a:extLst>
          </p:cNvPr>
          <p:cNvSpPr txBox="1">
            <a:spLocks/>
          </p:cNvSpPr>
          <p:nvPr/>
        </p:nvSpPr>
        <p:spPr>
          <a:xfrm rot="19831432">
            <a:off x="2154468" y="3187325"/>
            <a:ext cx="2349767" cy="33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Fancy Classes?</a:t>
            </a:r>
            <a:endParaRPr lang="en-US" sz="160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F54B051-FE88-9F16-A0F2-A719CB43227E}"/>
              </a:ext>
            </a:extLst>
          </p:cNvPr>
          <p:cNvSpPr txBox="1">
            <a:spLocks/>
          </p:cNvSpPr>
          <p:nvPr/>
        </p:nvSpPr>
        <p:spPr>
          <a:xfrm rot="659914">
            <a:off x="6966224" y="2816413"/>
            <a:ext cx="2671683" cy="60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Nope, records use value equality</a:t>
            </a:r>
            <a:endParaRPr lang="en-US" sz="160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0EA831A-F196-D38D-F000-F2B5FAA886FF}"/>
              </a:ext>
            </a:extLst>
          </p:cNvPr>
          <p:cNvSpPr txBox="1">
            <a:spLocks/>
          </p:cNvSpPr>
          <p:nvPr/>
        </p:nvSpPr>
        <p:spPr>
          <a:xfrm rot="20302659">
            <a:off x="3220563" y="5674163"/>
            <a:ext cx="2671683" cy="60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Records can’t be changed, but they can be copied</a:t>
            </a:r>
            <a:endParaRPr lang="en-US" sz="160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4E7162D-28C0-796A-CABF-5EE16EE70135}"/>
              </a:ext>
            </a:extLst>
          </p:cNvPr>
          <p:cNvSpPr txBox="1">
            <a:spLocks/>
          </p:cNvSpPr>
          <p:nvPr/>
        </p:nvSpPr>
        <p:spPr>
          <a:xfrm rot="19913023">
            <a:off x="8286231" y="5236881"/>
            <a:ext cx="2671683" cy="601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Records support </a:t>
            </a:r>
            <a:r>
              <a:rPr lang="en-US" sz="1600" dirty="0" err="1">
                <a:solidFill>
                  <a:srgbClr val="00B0F0"/>
                </a:solidFill>
              </a:rPr>
              <a:t>destructuring</a:t>
            </a:r>
            <a:r>
              <a:rPr lang="en-US" sz="1600" dirty="0">
                <a:solidFill>
                  <a:srgbClr val="00B0F0"/>
                </a:solidFill>
              </a:rPr>
              <a:t> OOTB</a:t>
            </a:r>
            <a:endParaRPr lang="en-US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D43541-CEC8-CADF-222F-5932EE60F848}"/>
              </a:ext>
            </a:extLst>
          </p:cNvPr>
          <p:cNvSpPr/>
          <p:nvPr/>
        </p:nvSpPr>
        <p:spPr>
          <a:xfrm>
            <a:off x="1048226" y="4214446"/>
            <a:ext cx="7786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IMMUTABILITY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223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BFE35-CE40-9BA1-9BCF-D0088871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8F8294C-C3E5-79CA-B990-0CD95ABC1B2D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Functional Programming Paradigms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87C6EF-50DB-94A7-A038-13A85C55BE63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50F521C-360C-8B3A-DFE7-5EDDDC71B05B}"/>
              </a:ext>
            </a:extLst>
          </p:cNvPr>
          <p:cNvSpPr txBox="1">
            <a:spLocks/>
          </p:cNvSpPr>
          <p:nvPr/>
        </p:nvSpPr>
        <p:spPr>
          <a:xfrm>
            <a:off x="525782" y="1269253"/>
            <a:ext cx="5777047" cy="11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Don’t Mutate, return!</a:t>
            </a:r>
            <a:endParaRPr lang="en-US" sz="1600" dirty="0"/>
          </a:p>
          <a:p>
            <a:r>
              <a:rPr lang="en-US" sz="1600" dirty="0"/>
              <a:t>Given the last example here is how we would program this is F# using what? Functions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16" name="Picture 1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7D3AE20-A1D4-89C2-DEDE-E3E364ED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9793"/>
          <a:stretch/>
        </p:blipFill>
        <p:spPr>
          <a:xfrm>
            <a:off x="525780" y="2577278"/>
            <a:ext cx="3953427" cy="727626"/>
          </a:xfrm>
          <a:prstGeom prst="rect">
            <a:avLst/>
          </a:prstGeom>
        </p:spPr>
      </p:pic>
      <p:pic>
        <p:nvPicPr>
          <p:cNvPr id="17" name="Picture 1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BFD4CFD-D676-DDB8-0989-D4E67F0C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986" y="1738622"/>
            <a:ext cx="3953427" cy="3600953"/>
          </a:xfrm>
          <a:prstGeom prst="rect">
            <a:avLst/>
          </a:prstGeom>
        </p:spPr>
      </p:pic>
      <p:pic>
        <p:nvPicPr>
          <p:cNvPr id="18" name="Picture 1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7A9874F-7FEB-FD98-5181-1F9BE4A2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60" b="58933"/>
          <a:stretch/>
        </p:blipFill>
        <p:spPr>
          <a:xfrm>
            <a:off x="525779" y="4349696"/>
            <a:ext cx="3953427" cy="727626"/>
          </a:xfrm>
          <a:prstGeom prst="rect">
            <a:avLst/>
          </a:prstGeom>
        </p:spPr>
      </p:pic>
      <p:pic>
        <p:nvPicPr>
          <p:cNvPr id="19" name="Picture 1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00C5B78-A7E8-179F-1384-0F5EA545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356" b="38437"/>
          <a:stretch/>
        </p:blipFill>
        <p:spPr>
          <a:xfrm>
            <a:off x="525779" y="3481942"/>
            <a:ext cx="3953427" cy="727626"/>
          </a:xfrm>
          <a:prstGeom prst="rect">
            <a:avLst/>
          </a:prstGeom>
        </p:spPr>
      </p:pic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63A8883-01B2-D3DD-209A-CE23DAB41DC5}"/>
              </a:ext>
            </a:extLst>
          </p:cNvPr>
          <p:cNvSpPr txBox="1">
            <a:spLocks/>
          </p:cNvSpPr>
          <p:nvPr/>
        </p:nvSpPr>
        <p:spPr>
          <a:xfrm>
            <a:off x="581844" y="5132445"/>
            <a:ext cx="3953428" cy="8830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Each function takes and int and returns a new 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Int -&gt; int -&gt; int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2BEF7D-9D32-BFDC-DA8C-951A620C48F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79207" y="2941091"/>
            <a:ext cx="3162564" cy="165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A61095-0E39-80AC-E3A5-0CA75FEAA470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479206" y="4713509"/>
            <a:ext cx="3162565" cy="41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7EE430-B052-22DC-5A6D-C6CBFFB3C05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479206" y="3845755"/>
            <a:ext cx="3162565" cy="94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5757A42B-29CA-ABD6-D6E9-AD88E5DB3CC9}"/>
              </a:ext>
            </a:extLst>
          </p:cNvPr>
          <p:cNvSpPr txBox="1">
            <a:spLocks/>
          </p:cNvSpPr>
          <p:nvPr/>
        </p:nvSpPr>
        <p:spPr>
          <a:xfrm>
            <a:off x="7180764" y="5496258"/>
            <a:ext cx="3953428" cy="8830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effectLst/>
              </a:rPr>
              <a:t>All functional languages allow to chain functions together assuming the result of the function matches the input of next function.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21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DD737-BFA6-D701-F763-07B1354C7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1056D9F-365E-7C1A-C104-C9C0B2A6FD59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Readability 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762E01-1C43-25D1-A693-312CB075299E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25820D1-FE99-7B57-D0A8-71D9A2675F48}"/>
              </a:ext>
            </a:extLst>
          </p:cNvPr>
          <p:cNvSpPr txBox="1">
            <a:spLocks/>
          </p:cNvSpPr>
          <p:nvPr/>
        </p:nvSpPr>
        <p:spPr>
          <a:xfrm>
            <a:off x="525782" y="1269253"/>
            <a:ext cx="5777047" cy="11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What’s easier to read and understand?</a:t>
            </a:r>
            <a:endParaRPr lang="en-US" sz="1600" dirty="0"/>
          </a:p>
          <a:p>
            <a:r>
              <a:rPr lang="en-US" sz="1600" dirty="0"/>
              <a:t>You be the judge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37271E4-10C8-7DB4-90C4-2D3D2874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1" t="60546" r="43141" b="820"/>
          <a:stretch/>
        </p:blipFill>
        <p:spPr>
          <a:xfrm>
            <a:off x="4238898" y="2383966"/>
            <a:ext cx="2566114" cy="1676631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2CC3EAD-FCAC-038E-E88C-ED47BF35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67" y="2383966"/>
            <a:ext cx="2562583" cy="167663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5EF0DF1-3770-0C07-E411-0CA8A46C8A98}"/>
              </a:ext>
            </a:extLst>
          </p:cNvPr>
          <p:cNvSpPr txBox="1">
            <a:spLocks/>
          </p:cNvSpPr>
          <p:nvPr/>
        </p:nvSpPr>
        <p:spPr>
          <a:xfrm>
            <a:off x="3233991" y="2677858"/>
            <a:ext cx="1267876" cy="70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🤷‍♂️</a:t>
            </a:r>
          </a:p>
        </p:txBody>
      </p:sp>
    </p:spTree>
    <p:extLst>
      <p:ext uri="{BB962C8B-B14F-4D97-AF65-F5344CB8AC3E}">
        <p14:creationId xmlns:p14="http://schemas.microsoft.com/office/powerpoint/2010/main" val="3588973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B2EF5-D6B2-0B81-F5E5-7A79EC815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58979A3-3A2A-A464-2165-185B066D1C1D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Algebraic Datatypes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B5AA7F-3B02-BC12-0C53-BDA366CDE6F5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D3750-BB16-EB34-CFBA-B729C0FCB5CE}"/>
              </a:ext>
            </a:extLst>
          </p:cNvPr>
          <p:cNvSpPr txBox="1">
            <a:spLocks/>
          </p:cNvSpPr>
          <p:nvPr/>
        </p:nvSpPr>
        <p:spPr>
          <a:xfrm>
            <a:off x="525782" y="1269253"/>
            <a:ext cx="5777047" cy="1114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Using the ‘</a:t>
            </a:r>
            <a:r>
              <a:rPr lang="en-US" sz="1600" dirty="0" err="1">
                <a:solidFill>
                  <a:srgbClr val="00B0F0"/>
                </a:solidFill>
              </a:rPr>
              <a:t>Maths</a:t>
            </a:r>
            <a:r>
              <a:rPr lang="en-US" sz="1600" dirty="0">
                <a:solidFill>
                  <a:srgbClr val="00B0F0"/>
                </a:solidFill>
              </a:rPr>
              <a:t>’</a:t>
            </a:r>
            <a:endParaRPr lang="en-US" sz="1600" dirty="0"/>
          </a:p>
          <a:p>
            <a:r>
              <a:rPr lang="en-US" dirty="0"/>
              <a:t>Algebraic Data Types (ADTs) are </a:t>
            </a:r>
            <a:r>
              <a:rPr lang="en-US" sz="1600" dirty="0"/>
              <a:t>a way to structure data in functional programming, enabling the creation of composite data types by combining simpler types</a:t>
            </a:r>
            <a:r>
              <a:rPr lang="en-US" dirty="0"/>
              <a:t>.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4" name="Picture 3" descr="A person pointing at a chalkboard&#10;&#10;AI-generated content may be incorrect.">
            <a:extLst>
              <a:ext uri="{FF2B5EF4-FFF2-40B4-BE49-F238E27FC236}">
                <a16:creationId xmlns:a16="http://schemas.microsoft.com/office/drawing/2014/main" id="{BCDB7630-FBA3-0A57-E546-30E95C18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2457983"/>
            <a:ext cx="4435615" cy="3661961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B3F3835-1118-6352-6F88-0AFF5688C9E8}"/>
              </a:ext>
            </a:extLst>
          </p:cNvPr>
          <p:cNvSpPr txBox="1">
            <a:spLocks/>
          </p:cNvSpPr>
          <p:nvPr/>
        </p:nvSpPr>
        <p:spPr>
          <a:xfrm>
            <a:off x="5315496" y="3598793"/>
            <a:ext cx="5777047" cy="11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</a:rPr>
              <a:t>Bottom Line</a:t>
            </a:r>
            <a:endParaRPr lang="en-US" sz="1600" dirty="0"/>
          </a:p>
          <a:p>
            <a:r>
              <a:rPr lang="en-US" dirty="0"/>
              <a:t>Functional languages use a different type of Type system where types have a deterministic number or possible mutation. The compiler uses this to help you program.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72480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6670F-A1F9-6723-E628-D253E1678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F631CD-31D4-F199-7481-C5ECBFA4074C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416422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Conclusion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47700C-8457-873C-3D14-3AFB6798EB28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D6A2D786-33F6-5148-099A-457322ECF175}"/>
              </a:ext>
            </a:extLst>
          </p:cNvPr>
          <p:cNvSpPr txBox="1">
            <a:spLocks/>
          </p:cNvSpPr>
          <p:nvPr/>
        </p:nvSpPr>
        <p:spPr>
          <a:xfrm>
            <a:off x="677332" y="1690853"/>
            <a:ext cx="8133382" cy="336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 C# and dotnet continue to incorporate more and more  functional paradigms into the language design, it’s becoming important for developers to understand these concepts.  </a:t>
            </a:r>
          </a:p>
          <a:p>
            <a:r>
              <a:rPr lang="en-US" sz="2000" dirty="0"/>
              <a:t>Embracing functional paradigms can reduce bugs and, in some cases, make them entirely impossible, increase testability, and produce more readable code.</a:t>
            </a:r>
            <a:endParaRPr lang="en-US" sz="20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365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65E1-936B-9289-0311-7D7E0144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DB656D1-849E-0185-9824-C5FDC041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650" b="-2864"/>
          <a:stretch/>
        </p:blipFill>
        <p:spPr>
          <a:xfrm>
            <a:off x="2208794" y="2370304"/>
            <a:ext cx="6190813" cy="344206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DB597D-AF46-A439-7443-FC2D9E950BE0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Access Modifiers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7B2654-A2BB-31E6-3A43-A903771E3FD4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B7808BD-9C23-C263-F906-52AC2E99E159}"/>
              </a:ext>
            </a:extLst>
          </p:cNvPr>
          <p:cNvSpPr txBox="1">
            <a:spLocks/>
          </p:cNvSpPr>
          <p:nvPr/>
        </p:nvSpPr>
        <p:spPr>
          <a:xfrm>
            <a:off x="525780" y="1045635"/>
            <a:ext cx="5737674" cy="119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Modern C# adds two new access modifiers to support records and immutability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A9B914B-203C-6308-F621-2845611A6349}"/>
              </a:ext>
            </a:extLst>
          </p:cNvPr>
          <p:cNvSpPr txBox="1">
            <a:spLocks/>
          </p:cNvSpPr>
          <p:nvPr/>
        </p:nvSpPr>
        <p:spPr>
          <a:xfrm rot="305655">
            <a:off x="455516" y="2563874"/>
            <a:ext cx="2349767" cy="33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Required</a:t>
            </a:r>
            <a:endParaRPr lang="en-US" sz="16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5A698DD-C739-E5D7-4FC1-DB85A859B27B}"/>
              </a:ext>
            </a:extLst>
          </p:cNvPr>
          <p:cNvSpPr txBox="1">
            <a:spLocks/>
          </p:cNvSpPr>
          <p:nvPr/>
        </p:nvSpPr>
        <p:spPr>
          <a:xfrm rot="20292767">
            <a:off x="8377394" y="2055060"/>
            <a:ext cx="2349767" cy="33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Init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398307-331F-4EBF-055F-A84B173CCE4B}"/>
              </a:ext>
            </a:extLst>
          </p:cNvPr>
          <p:cNvSpPr/>
          <p:nvPr/>
        </p:nvSpPr>
        <p:spPr>
          <a:xfrm>
            <a:off x="2926080" y="2730137"/>
            <a:ext cx="666206" cy="4049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9C5A27-A4A7-BD2B-E439-9854D7A070F1}"/>
              </a:ext>
            </a:extLst>
          </p:cNvPr>
          <p:cNvSpPr/>
          <p:nvPr/>
        </p:nvSpPr>
        <p:spPr>
          <a:xfrm>
            <a:off x="4308876" y="3085011"/>
            <a:ext cx="666206" cy="4049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7CE5AF-B2BC-903A-057F-1A24370834A3}"/>
              </a:ext>
            </a:extLst>
          </p:cNvPr>
          <p:cNvCxnSpPr/>
          <p:nvPr/>
        </p:nvCxnSpPr>
        <p:spPr>
          <a:xfrm>
            <a:off x="1554480" y="2730137"/>
            <a:ext cx="1371600" cy="20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0306CC-19AD-B364-39D9-EE162AA3EAD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5082" y="2657394"/>
            <a:ext cx="3486236" cy="68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C309BB9D-6FF4-91DE-C01D-0670EC05FB4B}"/>
              </a:ext>
            </a:extLst>
          </p:cNvPr>
          <p:cNvSpPr txBox="1">
            <a:spLocks/>
          </p:cNvSpPr>
          <p:nvPr/>
        </p:nvSpPr>
        <p:spPr>
          <a:xfrm>
            <a:off x="614700" y="5017479"/>
            <a:ext cx="1981282" cy="865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Forces the consumer to define all required properties during object initialization.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4FDE05-2F1F-4F3C-58A7-C716B7C4DCD5}"/>
              </a:ext>
            </a:extLst>
          </p:cNvPr>
          <p:cNvCxnSpPr>
            <a:cxnSpLocks/>
          </p:cNvCxnSpPr>
          <p:nvPr/>
        </p:nvCxnSpPr>
        <p:spPr>
          <a:xfrm>
            <a:off x="1543284" y="2730137"/>
            <a:ext cx="1321085" cy="248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319D3B5-6B11-3A60-6FE9-76BF28CB4580}"/>
              </a:ext>
            </a:extLst>
          </p:cNvPr>
          <p:cNvSpPr txBox="1">
            <a:spLocks/>
          </p:cNvSpPr>
          <p:nvPr/>
        </p:nvSpPr>
        <p:spPr>
          <a:xfrm>
            <a:off x="8461318" y="2958814"/>
            <a:ext cx="1981282" cy="8651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Forces initialization before exiting the constructor of a class.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E05D56-C2AE-C5CE-92B4-EF8846B6571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79445" y="2657394"/>
            <a:ext cx="4281873" cy="131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1BAF0-68FA-7DF6-6204-7CE6F8FBE2DD}"/>
              </a:ext>
            </a:extLst>
          </p:cNvPr>
          <p:cNvSpPr/>
          <p:nvPr/>
        </p:nvSpPr>
        <p:spPr>
          <a:xfrm>
            <a:off x="2655637" y="5227135"/>
            <a:ext cx="7786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IMMUTABILITY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0544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9" grpId="0" animBg="1"/>
      <p:bldP spid="25" grpId="0"/>
      <p:bldP spid="29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DEE83-4465-BC9F-D149-3A5D9FC4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94C7F9A-D582-CF11-B8D1-303C1E0F9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84" y="2132121"/>
            <a:ext cx="7050682" cy="368450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3C2994-770B-9F18-FE2F-7EB36C410B76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Value Task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2B9D63-B12E-331B-FD29-AE581520BEB2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5434B88-A521-6760-356B-F2E09B316A16}"/>
              </a:ext>
            </a:extLst>
          </p:cNvPr>
          <p:cNvSpPr txBox="1">
            <a:spLocks/>
          </p:cNvSpPr>
          <p:nvPr/>
        </p:nvSpPr>
        <p:spPr>
          <a:xfrm>
            <a:off x="525780" y="1045635"/>
            <a:ext cx="5737674" cy="1191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data structure that is either an async Task state machine or a value resolved synchronously.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E93B88D-A570-1060-DB8B-743570D1C658}"/>
              </a:ext>
            </a:extLst>
          </p:cNvPr>
          <p:cNvSpPr txBox="1">
            <a:spLocks/>
          </p:cNvSpPr>
          <p:nvPr/>
        </p:nvSpPr>
        <p:spPr>
          <a:xfrm rot="20584308">
            <a:off x="460278" y="2536175"/>
            <a:ext cx="1189302" cy="33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B0F0"/>
                </a:solidFill>
                <a:effectLst/>
              </a:rPr>
              <a:t>ValueTask</a:t>
            </a:r>
            <a:endParaRPr lang="en-US" sz="16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3B299-A4F1-64EC-8241-535FBA439411}"/>
              </a:ext>
            </a:extLst>
          </p:cNvPr>
          <p:cNvSpPr txBox="1">
            <a:spLocks/>
          </p:cNvSpPr>
          <p:nvPr/>
        </p:nvSpPr>
        <p:spPr>
          <a:xfrm rot="1178027">
            <a:off x="7044982" y="5436834"/>
            <a:ext cx="2349767" cy="33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B0F0"/>
                </a:solidFill>
                <a:effectLst/>
              </a:rPr>
              <a:t>ValueTask</a:t>
            </a:r>
            <a:r>
              <a:rPr lang="en-US" sz="1600" dirty="0">
                <a:solidFill>
                  <a:srgbClr val="00B0F0"/>
                </a:solidFill>
                <a:effectLst/>
              </a:rPr>
              <a:t>&lt;TValue&gt;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20A119-8EF8-3E60-26FC-EEDD7C1B7ECE}"/>
              </a:ext>
            </a:extLst>
          </p:cNvPr>
          <p:cNvSpPr/>
          <p:nvPr/>
        </p:nvSpPr>
        <p:spPr>
          <a:xfrm>
            <a:off x="2750082" y="2070493"/>
            <a:ext cx="666206" cy="40494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EC5834-71E7-C5BA-3FFF-7444E3B7B61B}"/>
              </a:ext>
            </a:extLst>
          </p:cNvPr>
          <p:cNvSpPr/>
          <p:nvPr/>
        </p:nvSpPr>
        <p:spPr>
          <a:xfrm>
            <a:off x="2728411" y="3843351"/>
            <a:ext cx="997686" cy="4739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B87271-5EEE-1E1F-06B9-29B35A763446}"/>
              </a:ext>
            </a:extLst>
          </p:cNvPr>
          <p:cNvCxnSpPr>
            <a:cxnSpLocks/>
          </p:cNvCxnSpPr>
          <p:nvPr/>
        </p:nvCxnSpPr>
        <p:spPr>
          <a:xfrm flipV="1">
            <a:off x="1515488" y="2289603"/>
            <a:ext cx="1234594" cy="25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C101B7-35AD-C2EA-AC23-33C5B6078962}"/>
              </a:ext>
            </a:extLst>
          </p:cNvPr>
          <p:cNvCxnSpPr>
            <a:cxnSpLocks/>
            <a:stCxn id="5" idx="1"/>
            <a:endCxn id="11" idx="6"/>
          </p:cNvCxnSpPr>
          <p:nvPr/>
        </p:nvCxnSpPr>
        <p:spPr>
          <a:xfrm flipH="1" flipV="1">
            <a:off x="3726097" y="4080313"/>
            <a:ext cx="3387193" cy="11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9605B66-811F-A05D-E37D-973A05BF4C00}"/>
              </a:ext>
            </a:extLst>
          </p:cNvPr>
          <p:cNvSpPr txBox="1">
            <a:spLocks/>
          </p:cNvSpPr>
          <p:nvPr/>
        </p:nvSpPr>
        <p:spPr>
          <a:xfrm>
            <a:off x="260041" y="3115273"/>
            <a:ext cx="1981282" cy="86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 async Task or void Method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0EBF0BD-9136-85B6-F28C-9F16903FEBFE}"/>
              </a:ext>
            </a:extLst>
          </p:cNvPr>
          <p:cNvSpPr txBox="1">
            <a:spLocks/>
          </p:cNvSpPr>
          <p:nvPr/>
        </p:nvSpPr>
        <p:spPr>
          <a:xfrm>
            <a:off x="7241315" y="5936131"/>
            <a:ext cx="1981282" cy="865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An async Task&lt;T&gt; or value T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D4B2566-B3C6-0627-B5A9-B8A069058A43}"/>
              </a:ext>
            </a:extLst>
          </p:cNvPr>
          <p:cNvSpPr txBox="1">
            <a:spLocks/>
          </p:cNvSpPr>
          <p:nvPr/>
        </p:nvSpPr>
        <p:spPr>
          <a:xfrm>
            <a:off x="8525110" y="3235052"/>
            <a:ext cx="2349767" cy="33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B0F0"/>
                </a:solidFill>
                <a:effectLst/>
              </a:rPr>
              <a:t>Hotpath</a:t>
            </a:r>
            <a:endParaRPr lang="en-US" sz="16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1B22CF-4291-CBAA-0A86-CEBBBC8E5600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027694" y="3052982"/>
            <a:ext cx="5497416" cy="34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A4C25EB-7CA7-8951-B0B0-F8D4FBBBBAA4}"/>
              </a:ext>
            </a:extLst>
          </p:cNvPr>
          <p:cNvSpPr/>
          <p:nvPr/>
        </p:nvSpPr>
        <p:spPr>
          <a:xfrm>
            <a:off x="-1083789" y="5428566"/>
            <a:ext cx="7786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PERFORMANCE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3846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9" grpId="0" animBg="1"/>
      <p:bldP spid="25" grpId="0"/>
      <p:bldP spid="29" grpId="0"/>
      <p:bldP spid="35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AFB9B-2FC2-696B-CE65-D08AD8825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CEFB53-F1DF-B0AA-EA95-0F4E9F5C9E40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err="1"/>
              <a:t>IAsyncEnumerable</a:t>
            </a:r>
            <a:r>
              <a:rPr lang="en-US" sz="2400" dirty="0"/>
              <a:t>&lt;T&gt;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BD68A4-7CF9-FF35-4871-DFD5AA84B5BD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F794D60-878B-4C2F-B850-27BCE37073BB}"/>
              </a:ext>
            </a:extLst>
          </p:cNvPr>
          <p:cNvSpPr txBox="1">
            <a:spLocks/>
          </p:cNvSpPr>
          <p:nvPr/>
        </p:nvSpPr>
        <p:spPr>
          <a:xfrm>
            <a:off x="525779" y="1045635"/>
            <a:ext cx="9584872" cy="677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Lazy iterator that support stream large amounts of data asynchronous and iteratively </a:t>
            </a:r>
            <a:endParaRPr lang="en-US" sz="1600" dirty="0">
              <a:solidFill>
                <a:srgbClr val="00B0F0"/>
              </a:solidFill>
              <a:effectLst/>
            </a:endParaRPr>
          </a:p>
          <a:p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CF11968-68CD-39B8-2F78-149FB0D4F2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2" t="41204" r="5762" b="38250"/>
          <a:stretch/>
        </p:blipFill>
        <p:spPr>
          <a:xfrm>
            <a:off x="4974386" y="1604294"/>
            <a:ext cx="5397524" cy="944255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663FF78-D130-4FE9-59BF-E12634077B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4" t="76683" r="25517" b="6832"/>
          <a:stretch/>
        </p:blipFill>
        <p:spPr>
          <a:xfrm>
            <a:off x="104502" y="3368954"/>
            <a:ext cx="4180115" cy="757646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77B4DF5-8659-A1D8-5202-75864C6C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6" t="61074" r="26175" b="22441"/>
          <a:stretch/>
        </p:blipFill>
        <p:spPr>
          <a:xfrm>
            <a:off x="198120" y="1985087"/>
            <a:ext cx="4180115" cy="757646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9B3CE52-1B6A-F9E2-084F-59FF0998BB7F}"/>
              </a:ext>
            </a:extLst>
          </p:cNvPr>
          <p:cNvSpPr txBox="1">
            <a:spLocks/>
          </p:cNvSpPr>
          <p:nvPr/>
        </p:nvSpPr>
        <p:spPr>
          <a:xfrm rot="20584308">
            <a:off x="2806037" y="2248491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What if I need to get several hundred volume levels?</a:t>
            </a:r>
            <a:endParaRPr lang="en-US" sz="1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E5DDA84-6719-B41E-AA14-D822DC14F54D}"/>
              </a:ext>
            </a:extLst>
          </p:cNvPr>
          <p:cNvSpPr txBox="1">
            <a:spLocks/>
          </p:cNvSpPr>
          <p:nvPr/>
        </p:nvSpPr>
        <p:spPr>
          <a:xfrm rot="963577">
            <a:off x="3207550" y="3893814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And worst what if I need to process the results of this new volume level?</a:t>
            </a:r>
            <a:endParaRPr lang="en-US" sz="1600" dirty="0"/>
          </a:p>
        </p:txBody>
      </p:sp>
      <p:pic>
        <p:nvPicPr>
          <p:cNvPr id="15" name="Picture 1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ECC923DA-6DC7-EE29-F4E8-9515FA2A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0" y="4595962"/>
            <a:ext cx="3599093" cy="1869109"/>
          </a:xfrm>
          <a:prstGeom prst="rect">
            <a:avLst/>
          </a:prstGeom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ACEC877-8A53-FFBD-E274-6601CB662358}"/>
              </a:ext>
            </a:extLst>
          </p:cNvPr>
          <p:cNvSpPr txBox="1">
            <a:spLocks/>
          </p:cNvSpPr>
          <p:nvPr/>
        </p:nvSpPr>
        <p:spPr>
          <a:xfrm rot="20584308">
            <a:off x="2231103" y="5656385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Loop duh </a:t>
            </a:r>
            <a:endParaRPr lang="en-US" sz="1600" dirty="0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1D32078-850A-CD44-212A-812A29346A0C}"/>
              </a:ext>
            </a:extLst>
          </p:cNvPr>
          <p:cNvSpPr/>
          <p:nvPr/>
        </p:nvSpPr>
        <p:spPr>
          <a:xfrm>
            <a:off x="2823852" y="4287795"/>
            <a:ext cx="1263871" cy="1263871"/>
          </a:xfrm>
          <a:prstGeom prst="mathMultiply">
            <a:avLst>
              <a:gd name="adj1" fmla="val 1194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C705089-D587-EB92-EE38-63BC7D4E5747}"/>
              </a:ext>
            </a:extLst>
          </p:cNvPr>
          <p:cNvSpPr txBox="1">
            <a:spLocks/>
          </p:cNvSpPr>
          <p:nvPr/>
        </p:nvSpPr>
        <p:spPr>
          <a:xfrm rot="186168">
            <a:off x="7354812" y="1963174"/>
            <a:ext cx="3224036" cy="424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B0F0"/>
                </a:solidFill>
                <a:effectLst/>
              </a:rPr>
              <a:t>IAsyncEnumerable</a:t>
            </a:r>
            <a:r>
              <a:rPr lang="en-US" sz="1600" dirty="0">
                <a:solidFill>
                  <a:srgbClr val="00B0F0"/>
                </a:solidFill>
                <a:effectLst/>
              </a:rPr>
              <a:t> with yield return FTW</a:t>
            </a:r>
            <a:endParaRPr lang="en-US" sz="1600" dirty="0"/>
          </a:p>
        </p:txBody>
      </p:sp>
      <p:pic>
        <p:nvPicPr>
          <p:cNvPr id="22" name="Picture 2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EE69CF6-17C0-C97C-AB02-1992C2B2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2" t="7768" r="37690" b="57625"/>
          <a:stretch/>
        </p:blipFill>
        <p:spPr>
          <a:xfrm>
            <a:off x="5432596" y="3639292"/>
            <a:ext cx="4808684" cy="2173073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31A8490-5290-5299-7618-E8A8F47AF63A}"/>
              </a:ext>
            </a:extLst>
          </p:cNvPr>
          <p:cNvSpPr txBox="1">
            <a:spLocks/>
          </p:cNvSpPr>
          <p:nvPr/>
        </p:nvSpPr>
        <p:spPr>
          <a:xfrm rot="21335175">
            <a:off x="7690934" y="4921510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We can now await the foreach loop and load items as they complete</a:t>
            </a:r>
            <a:endParaRPr lang="en-US" sz="1600" dirty="0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A52ADE67-41A9-AF1E-182C-BE403DDB2FDB}"/>
              </a:ext>
            </a:extLst>
          </p:cNvPr>
          <p:cNvSpPr/>
          <p:nvPr/>
        </p:nvSpPr>
        <p:spPr>
          <a:xfrm>
            <a:off x="9692640" y="4047322"/>
            <a:ext cx="1097280" cy="109728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C89EFB-D23A-1D04-9F97-0388DDD07D5C}"/>
              </a:ext>
            </a:extLst>
          </p:cNvPr>
          <p:cNvSpPr/>
          <p:nvPr/>
        </p:nvSpPr>
        <p:spPr>
          <a:xfrm>
            <a:off x="2584947" y="2705220"/>
            <a:ext cx="7786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PERFORMANCE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276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0" grpId="0" animBg="1"/>
      <p:bldP spid="21" grpId="0"/>
      <p:bldP spid="24" grpId="0"/>
      <p:bldP spid="2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64EC-A75A-8865-02C3-DD3458AF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7F3F2F1-8C82-CF9E-7910-6F5060F8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842" y="1681293"/>
            <a:ext cx="3605034" cy="1950054"/>
          </a:xfrm>
          <a:prstGeom prst="rect">
            <a:avLst/>
          </a:prstGeom>
        </p:spPr>
      </p:pic>
      <p:pic>
        <p:nvPicPr>
          <p:cNvPr id="36" name="Picture 3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38F166C-B615-12BD-8A31-166B15F2B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72" y="3937622"/>
            <a:ext cx="6053403" cy="24177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984D25-87C4-5FC4-028E-9CCEA37D53B6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Pattern Matching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4B7B72-D40C-9B09-473C-7AD5A9449ABB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DCC680E-3446-ADF9-3CF6-6EC92BCAFB73}"/>
              </a:ext>
            </a:extLst>
          </p:cNvPr>
          <p:cNvSpPr txBox="1">
            <a:spLocks/>
          </p:cNvSpPr>
          <p:nvPr/>
        </p:nvSpPr>
        <p:spPr>
          <a:xfrm>
            <a:off x="525779" y="1045635"/>
            <a:ext cx="9584872" cy="677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1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Pattern matching</a:t>
            </a:r>
            <a:r>
              <a:rPr lang="en-US" sz="20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is a technique where you test an expression to determine if it has certain characteristics. C# pattern matching provides more concise syntax for testing expressions and taking action when an expression matches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2889B5D-B17D-819F-C518-5A2F23C81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29" y="2105948"/>
            <a:ext cx="3368311" cy="146161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6D623-9D43-0491-22A8-E0668C6AFA14}"/>
              </a:ext>
            </a:extLst>
          </p:cNvPr>
          <p:cNvSpPr txBox="1">
            <a:spLocks/>
          </p:cNvSpPr>
          <p:nvPr/>
        </p:nvSpPr>
        <p:spPr>
          <a:xfrm>
            <a:off x="3402480" y="2120235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It all starts with ‘is’ because things ‘are’</a:t>
            </a:r>
            <a:endParaRPr lang="en-US" sz="1600" dirty="0"/>
          </a:p>
        </p:txBody>
      </p:sp>
      <p:pic>
        <p:nvPicPr>
          <p:cNvPr id="9" name="Picture 8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8932C63-520C-D290-D5E6-6BD02DC20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29" y="3937622"/>
            <a:ext cx="2494077" cy="187474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9523A9-7220-D4D0-DBC2-7EA58F641366}"/>
              </a:ext>
            </a:extLst>
          </p:cNvPr>
          <p:cNvSpPr txBox="1">
            <a:spLocks/>
          </p:cNvSpPr>
          <p:nvPr/>
        </p:nvSpPr>
        <p:spPr>
          <a:xfrm rot="613483">
            <a:off x="2743081" y="3988332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And because we can ‘is’ we can also switch</a:t>
            </a:r>
            <a:endParaRPr lang="en-US" sz="160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62FE04C-01E6-716A-E777-C021682899E4}"/>
              </a:ext>
            </a:extLst>
          </p:cNvPr>
          <p:cNvSpPr txBox="1">
            <a:spLocks/>
          </p:cNvSpPr>
          <p:nvPr/>
        </p:nvSpPr>
        <p:spPr>
          <a:xfrm rot="1210128">
            <a:off x="3538635" y="3231873"/>
            <a:ext cx="1984879" cy="332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B0F0"/>
                </a:solidFill>
              </a:rPr>
              <a:t>Capture the casted type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49F7D6-2303-A0D0-A766-21D105673EF0}"/>
              </a:ext>
            </a:extLst>
          </p:cNvPr>
          <p:cNvSpPr/>
          <p:nvPr/>
        </p:nvSpPr>
        <p:spPr>
          <a:xfrm>
            <a:off x="1962267" y="2820987"/>
            <a:ext cx="467424" cy="3794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2524DC-44F5-F41F-D556-2D299A700BDC}"/>
              </a:ext>
            </a:extLst>
          </p:cNvPr>
          <p:cNvCxnSpPr>
            <a:cxnSpLocks/>
            <a:stCxn id="11" idx="1"/>
            <a:endCxn id="12" idx="6"/>
          </p:cNvCxnSpPr>
          <p:nvPr/>
        </p:nvCxnSpPr>
        <p:spPr>
          <a:xfrm flipH="1" flipV="1">
            <a:off x="2429691" y="3010694"/>
            <a:ext cx="1169799" cy="4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49BA6092-1C10-472D-8415-75F7DA4E54D1}"/>
              </a:ext>
            </a:extLst>
          </p:cNvPr>
          <p:cNvSpPr txBox="1">
            <a:spLocks/>
          </p:cNvSpPr>
          <p:nvPr/>
        </p:nvSpPr>
        <p:spPr>
          <a:xfrm>
            <a:off x="8106841" y="1814428"/>
            <a:ext cx="2401712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But patters are more than just type checking.  We can make comparisons as well!</a:t>
            </a:r>
            <a:endParaRPr lang="en-US" sz="1600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137BA2CF-35E1-EC70-4292-CAC11FBD2421}"/>
              </a:ext>
            </a:extLst>
          </p:cNvPr>
          <p:cNvSpPr txBox="1">
            <a:spLocks/>
          </p:cNvSpPr>
          <p:nvPr/>
        </p:nvSpPr>
        <p:spPr>
          <a:xfrm>
            <a:off x="7500817" y="4256374"/>
            <a:ext cx="3141143" cy="737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And because of all of this we can use C# switch expressions combined with pattern matching to handle incredibly complex scenarios.</a:t>
            </a: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40E248-20BE-B456-D0C7-40C878AF1697}"/>
              </a:ext>
            </a:extLst>
          </p:cNvPr>
          <p:cNvSpPr/>
          <p:nvPr/>
        </p:nvSpPr>
        <p:spPr>
          <a:xfrm>
            <a:off x="-34242" y="5893736"/>
            <a:ext cx="7786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READABILITY &amp; SAFE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889FD63-C57A-811F-6A39-13728603B91C}"/>
              </a:ext>
            </a:extLst>
          </p:cNvPr>
          <p:cNvSpPr txBox="1">
            <a:spLocks/>
          </p:cNvSpPr>
          <p:nvPr/>
        </p:nvSpPr>
        <p:spPr>
          <a:xfrm>
            <a:off x="8598875" y="3160957"/>
            <a:ext cx="2401712" cy="53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B0F0"/>
                </a:solidFill>
                <a:effectLst/>
              </a:rPr>
              <a:t>Again patters, this statement can be merged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0263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 animBg="1"/>
      <p:bldP spid="34" grpId="0"/>
      <p:bldP spid="37" grpId="0"/>
      <p:bldP spid="38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6CD9E-41A1-7299-9E36-BAAE020CC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1CE4385-3DA2-345D-8EB2-C7E83ABE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36" y="2663575"/>
            <a:ext cx="3573265" cy="19097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E6671EF-7ECD-6FDE-73FA-33446CF5C911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Collection Expressions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FD8A66-26A3-7325-44C0-1D62667C1BD3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2939359-31E4-DE08-37D4-33F17743C70B}"/>
              </a:ext>
            </a:extLst>
          </p:cNvPr>
          <p:cNvSpPr txBox="1">
            <a:spLocks/>
          </p:cNvSpPr>
          <p:nvPr/>
        </p:nvSpPr>
        <p:spPr>
          <a:xfrm>
            <a:off x="525779" y="1045635"/>
            <a:ext cx="9584872" cy="677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1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Compiler inferred collection declarations</a:t>
            </a:r>
            <a:endParaRPr lang="en-US" sz="2000" dirty="0">
              <a:solidFill>
                <a:srgbClr val="00B0F0"/>
              </a:solidFill>
            </a:endParaRPr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EC8BFB7-6FCC-86BB-EC36-750D708C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17" y="1707334"/>
            <a:ext cx="3499029" cy="77397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E302B9-F267-7E1E-F80F-C75A5866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4" y="2643943"/>
            <a:ext cx="2537058" cy="685297"/>
          </a:xfrm>
          <a:prstGeom prst="rect">
            <a:avLst/>
          </a:prstGeom>
        </p:spPr>
      </p:pic>
      <p:pic>
        <p:nvPicPr>
          <p:cNvPr id="11" name="Picture 10" descr="A black screen with green text&#10;&#10;AI-generated content may be incorrect.">
            <a:extLst>
              <a:ext uri="{FF2B5EF4-FFF2-40B4-BE49-F238E27FC236}">
                <a16:creationId xmlns:a16="http://schemas.microsoft.com/office/drawing/2014/main" id="{8F313F26-33A8-B5FA-0F39-D5B822F29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54" y="4116074"/>
            <a:ext cx="4013760" cy="914528"/>
          </a:xfrm>
          <a:prstGeom prst="rect">
            <a:avLst/>
          </a:prstGeom>
        </p:spPr>
      </p:pic>
      <p:pic>
        <p:nvPicPr>
          <p:cNvPr id="13" name="Picture 12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2EFE998A-8593-88F1-8B29-A699CA082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806" y="1665990"/>
            <a:ext cx="3476007" cy="745342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FA8093-04B7-EC86-5BA2-AA74B11E048F}"/>
              </a:ext>
            </a:extLst>
          </p:cNvPr>
          <p:cNvSpPr txBox="1">
            <a:spLocks/>
          </p:cNvSpPr>
          <p:nvPr/>
        </p:nvSpPr>
        <p:spPr>
          <a:xfrm rot="613483">
            <a:off x="2777497" y="2227676"/>
            <a:ext cx="2177589" cy="53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B0F0"/>
                </a:solidFill>
                <a:effectLst/>
              </a:rPr>
              <a:t>Here we have a function that accepts a list of strings.</a:t>
            </a:r>
            <a:endParaRPr lang="en-US" sz="120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B70F5DF-F1F8-F57E-16EB-E145BE9B1575}"/>
              </a:ext>
            </a:extLst>
          </p:cNvPr>
          <p:cNvSpPr txBox="1">
            <a:spLocks/>
          </p:cNvSpPr>
          <p:nvPr/>
        </p:nvSpPr>
        <p:spPr>
          <a:xfrm rot="20568953">
            <a:off x="1853380" y="2888502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B0F0"/>
                </a:solidFill>
                <a:effectLst/>
              </a:rPr>
              <a:t>We invoke the method and declare a new list</a:t>
            </a:r>
            <a:endParaRPr lang="en-US" sz="120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CA83F0B-C694-4BA8-2A75-F7C564675F4E}"/>
              </a:ext>
            </a:extLst>
          </p:cNvPr>
          <p:cNvSpPr txBox="1">
            <a:spLocks/>
          </p:cNvSpPr>
          <p:nvPr/>
        </p:nvSpPr>
        <p:spPr>
          <a:xfrm rot="613483">
            <a:off x="2779578" y="4692217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B0F0"/>
                </a:solidFill>
                <a:effectLst/>
              </a:rPr>
              <a:t>Wow, so basically its just shorter?</a:t>
            </a:r>
            <a:endParaRPr lang="en-US" sz="120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FC9EA26-9BDD-0E53-7D15-5DC255545FC2}"/>
              </a:ext>
            </a:extLst>
          </p:cNvPr>
          <p:cNvSpPr txBox="1">
            <a:spLocks/>
          </p:cNvSpPr>
          <p:nvPr/>
        </p:nvSpPr>
        <p:spPr>
          <a:xfrm rot="613483">
            <a:off x="7662956" y="1360776"/>
            <a:ext cx="2548180" cy="6359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B0F0"/>
                </a:solidFill>
                <a:effectLst/>
              </a:rPr>
              <a:t>Welp no, what about a more abstract method.  Here we accept anything that can be </a:t>
            </a:r>
            <a:r>
              <a:rPr lang="en-US" sz="1200" dirty="0">
                <a:solidFill>
                  <a:srgbClr val="00B0F0"/>
                </a:solidFill>
              </a:rPr>
              <a:t>enumerated</a:t>
            </a:r>
            <a:endParaRPr lang="en-US" sz="120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8738C49-E462-07B4-FD1B-AB2ACC9DEBEF}"/>
              </a:ext>
            </a:extLst>
          </p:cNvPr>
          <p:cNvSpPr txBox="1">
            <a:spLocks/>
          </p:cNvSpPr>
          <p:nvPr/>
        </p:nvSpPr>
        <p:spPr>
          <a:xfrm rot="20639863">
            <a:off x="7818648" y="2539143"/>
            <a:ext cx="2548180" cy="6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B0F0"/>
                </a:solidFill>
                <a:effectLst/>
              </a:rPr>
              <a:t>What do you think the collection type will be?</a:t>
            </a:r>
            <a:endParaRPr lang="en-US" sz="120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9CF8EFC-DBCD-EE1F-ED03-4F72F0B5C8CE}"/>
              </a:ext>
            </a:extLst>
          </p:cNvPr>
          <p:cNvSpPr txBox="1">
            <a:spLocks/>
          </p:cNvSpPr>
          <p:nvPr/>
        </p:nvSpPr>
        <p:spPr>
          <a:xfrm rot="298514">
            <a:off x="7992459" y="3710205"/>
            <a:ext cx="2548180" cy="635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B0F0"/>
                </a:solidFill>
                <a:effectLst/>
              </a:rPr>
              <a:t>I don’t know and I don’t care, the dotnet team has ensured the time will be optimized based on how we use it</a:t>
            </a:r>
            <a:endParaRPr lang="en-US" sz="1200" dirty="0"/>
          </a:p>
        </p:txBody>
      </p:sp>
      <p:pic>
        <p:nvPicPr>
          <p:cNvPr id="24" name="Picture 23" descr="A black background with yellow and blue text&#10;&#10;AI-generated content may be incorrect.">
            <a:extLst>
              <a:ext uri="{FF2B5EF4-FFF2-40B4-BE49-F238E27FC236}">
                <a16:creationId xmlns:a16="http://schemas.microsoft.com/office/drawing/2014/main" id="{EE38D2B8-5BEC-2F31-9BE0-B08A04D7F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228" y="5192010"/>
            <a:ext cx="4110818" cy="1022910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0E52A9E-2044-1DB2-E0D3-FB3A21975272}"/>
              </a:ext>
            </a:extLst>
          </p:cNvPr>
          <p:cNvSpPr txBox="1">
            <a:spLocks/>
          </p:cNvSpPr>
          <p:nvPr/>
        </p:nvSpPr>
        <p:spPr>
          <a:xfrm rot="20892648">
            <a:off x="8108228" y="4951213"/>
            <a:ext cx="2548180" cy="63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B0F0"/>
                </a:solidFill>
                <a:effectLst/>
              </a:rPr>
              <a:t>And we finally get the spread operator!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DF89D2-3202-C543-7F41-A0A636956483}"/>
              </a:ext>
            </a:extLst>
          </p:cNvPr>
          <p:cNvSpPr/>
          <p:nvPr/>
        </p:nvSpPr>
        <p:spPr>
          <a:xfrm>
            <a:off x="-1293348" y="5342780"/>
            <a:ext cx="7786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PERFORMANCE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2876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21" grpId="0"/>
      <p:bldP spid="22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58E3-3F4A-9DE0-F8D4-87CD11941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6D8A6935-3BE8-436B-7C26-0F74B229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06" y="1533701"/>
            <a:ext cx="3872737" cy="361106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DFF5D4-0E3A-EC0F-66A1-6BF3F65EED21}"/>
              </a:ext>
            </a:extLst>
          </p:cNvPr>
          <p:cNvSpPr txBox="1">
            <a:spLocks/>
          </p:cNvSpPr>
          <p:nvPr/>
        </p:nvSpPr>
        <p:spPr>
          <a:xfrm>
            <a:off x="525780" y="0"/>
            <a:ext cx="5781016" cy="905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Span&lt;T&gt;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0B5297-2D37-AA00-5F66-7E9C7D07E635}"/>
              </a:ext>
            </a:extLst>
          </p:cNvPr>
          <p:cNvCxnSpPr/>
          <p:nvPr/>
        </p:nvCxnSpPr>
        <p:spPr>
          <a:xfrm>
            <a:off x="525780" y="975360"/>
            <a:ext cx="1166622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  <a:alpha val="3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17C5E1D-B9DD-C1AD-CBDC-2964A0D578E4}"/>
              </a:ext>
            </a:extLst>
          </p:cNvPr>
          <p:cNvSpPr txBox="1">
            <a:spLocks/>
          </p:cNvSpPr>
          <p:nvPr/>
        </p:nvSpPr>
        <p:spPr>
          <a:xfrm>
            <a:off x="525779" y="1045635"/>
            <a:ext cx="9584872" cy="677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Provides a type-safe and memory-safe representation of a contiguous region of arbitrary memory. </a:t>
            </a:r>
            <a:endParaRPr lang="en-US" sz="1600" dirty="0">
              <a:solidFill>
                <a:srgbClr val="00B0F0"/>
              </a:solidFill>
            </a:endParaRPr>
          </a:p>
        </p:txBody>
      </p:sp>
      <p:pic>
        <p:nvPicPr>
          <p:cNvPr id="4" name="Picture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1D9C7E16-87D4-EFEE-64E9-E0433B11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8" t="1688" r="3561" b="79382"/>
          <a:stretch/>
        </p:blipFill>
        <p:spPr>
          <a:xfrm>
            <a:off x="525779" y="1863952"/>
            <a:ext cx="3601860" cy="677768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0E41AD9-4A27-4930-61F3-ED8FE7D0B697}"/>
              </a:ext>
            </a:extLst>
          </p:cNvPr>
          <p:cNvSpPr txBox="1">
            <a:spLocks/>
          </p:cNvSpPr>
          <p:nvPr/>
        </p:nvSpPr>
        <p:spPr>
          <a:xfrm rot="20584308">
            <a:off x="3080358" y="1595910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Suppose we want each work from this phrase?</a:t>
            </a:r>
            <a:endParaRPr lang="en-US" sz="1600" dirty="0"/>
          </a:p>
        </p:txBody>
      </p:sp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C9CE0E7-A704-EE12-4C4A-7DF3F3E9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043" t="934" r="-1043" b="7092"/>
          <a:stretch/>
        </p:blipFill>
        <p:spPr>
          <a:xfrm>
            <a:off x="525779" y="2806902"/>
            <a:ext cx="3360421" cy="848709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B1D9C40-CFE9-4987-9FFE-37A554AF1CC0}"/>
              </a:ext>
            </a:extLst>
          </p:cNvPr>
          <p:cNvSpPr txBox="1">
            <a:spLocks/>
          </p:cNvSpPr>
          <p:nvPr/>
        </p:nvSpPr>
        <p:spPr>
          <a:xfrm rot="21185027">
            <a:off x="2863018" y="2727004"/>
            <a:ext cx="1915735" cy="536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B0F0"/>
                </a:solidFill>
                <a:effectLst/>
              </a:rPr>
              <a:t>String.Split</a:t>
            </a:r>
            <a:r>
              <a:rPr lang="en-US" sz="1600" dirty="0">
                <a:solidFill>
                  <a:srgbClr val="00B0F0"/>
                </a:solidFill>
                <a:effectLst/>
              </a:rPr>
              <a:t> duh</a:t>
            </a:r>
            <a:endParaRPr lang="en-US" sz="1600" dirty="0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EF50CD94-1A3E-CBA6-02C8-A7635DB1DBC8}"/>
              </a:ext>
            </a:extLst>
          </p:cNvPr>
          <p:cNvSpPr/>
          <p:nvPr/>
        </p:nvSpPr>
        <p:spPr>
          <a:xfrm>
            <a:off x="1845258" y="2682269"/>
            <a:ext cx="1263871" cy="1263871"/>
          </a:xfrm>
          <a:prstGeom prst="mathMultiply">
            <a:avLst>
              <a:gd name="adj1" fmla="val 1194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DF87FB84-FB4E-7633-7662-8CF23FF0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0" t="13324" r="3865" b="71924"/>
          <a:stretch/>
        </p:blipFill>
        <p:spPr>
          <a:xfrm>
            <a:off x="546198" y="4539344"/>
            <a:ext cx="3627505" cy="542107"/>
          </a:xfrm>
          <a:prstGeom prst="rect">
            <a:avLst/>
          </a:prstGeom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B9907F7-7979-16C6-09D8-2F6243A04862}"/>
              </a:ext>
            </a:extLst>
          </p:cNvPr>
          <p:cNvSpPr txBox="1">
            <a:spLocks/>
          </p:cNvSpPr>
          <p:nvPr/>
        </p:nvSpPr>
        <p:spPr>
          <a:xfrm rot="584186">
            <a:off x="2433548" y="4963631"/>
            <a:ext cx="2774675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We can capture a representation of this memory using </a:t>
            </a:r>
            <a:r>
              <a:rPr lang="en-US" sz="1600" dirty="0" err="1">
                <a:solidFill>
                  <a:srgbClr val="00B0F0"/>
                </a:solidFill>
                <a:effectLst/>
              </a:rPr>
              <a:t>AsSpan</a:t>
            </a:r>
            <a:r>
              <a:rPr lang="en-US" sz="1600" dirty="0">
                <a:solidFill>
                  <a:srgbClr val="00B0F0"/>
                </a:solidFill>
                <a:effectLst/>
              </a:rPr>
              <a:t>()</a:t>
            </a:r>
            <a:endParaRPr lang="en-US" sz="160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FF6594F-535B-3BF1-4F7E-025B0762B1FB}"/>
              </a:ext>
            </a:extLst>
          </p:cNvPr>
          <p:cNvSpPr txBox="1">
            <a:spLocks/>
          </p:cNvSpPr>
          <p:nvPr/>
        </p:nvSpPr>
        <p:spPr>
          <a:xfrm rot="1178027">
            <a:off x="8737878" y="4376905"/>
            <a:ext cx="2349767" cy="33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00B0F0"/>
                </a:solidFill>
              </a:rPr>
              <a:t>Span.Slice</a:t>
            </a:r>
            <a:r>
              <a:rPr lang="en-US" sz="1600" dirty="0">
                <a:solidFill>
                  <a:srgbClr val="00B0F0"/>
                </a:solidFill>
              </a:rPr>
              <a:t>()</a:t>
            </a:r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F0C6B2-56CE-3DD3-18D0-138FF776F692}"/>
              </a:ext>
            </a:extLst>
          </p:cNvPr>
          <p:cNvSpPr/>
          <p:nvPr/>
        </p:nvSpPr>
        <p:spPr>
          <a:xfrm>
            <a:off x="6175254" y="3579919"/>
            <a:ext cx="2065658" cy="4739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CC1229-8956-1753-5BAA-52654236DB4D}"/>
              </a:ext>
            </a:extLst>
          </p:cNvPr>
          <p:cNvCxnSpPr>
            <a:cxnSpLocks/>
            <a:stCxn id="15" idx="1"/>
            <a:endCxn id="17" idx="6"/>
          </p:cNvCxnSpPr>
          <p:nvPr/>
        </p:nvCxnSpPr>
        <p:spPr>
          <a:xfrm flipH="1" flipV="1">
            <a:off x="8240912" y="3816881"/>
            <a:ext cx="565274" cy="33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97FD1488-57BE-D6C9-7FAB-21E6A0844A53}"/>
              </a:ext>
            </a:extLst>
          </p:cNvPr>
          <p:cNvSpPr txBox="1">
            <a:spLocks/>
          </p:cNvSpPr>
          <p:nvPr/>
        </p:nvSpPr>
        <p:spPr>
          <a:xfrm rot="20664600">
            <a:off x="8014354" y="2037238"/>
            <a:ext cx="2774675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Now we can capture segments of this memory and process logic and parse data.</a:t>
            </a:r>
            <a:endParaRPr lang="en-US" sz="1600" dirty="0"/>
          </a:p>
        </p:txBody>
      </p:sp>
      <p:pic>
        <p:nvPicPr>
          <p:cNvPr id="26" name="Picture 25" descr="A computer screen with white text and black background&#10;&#10;AI-generated content may be incorrect.">
            <a:extLst>
              <a:ext uri="{FF2B5EF4-FFF2-40B4-BE49-F238E27FC236}">
                <a16:creationId xmlns:a16="http://schemas.microsoft.com/office/drawing/2014/main" id="{AE97FA40-FDDC-6DCC-353C-32829C5B8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306" y="5538186"/>
            <a:ext cx="3086531" cy="771633"/>
          </a:xfrm>
          <a:prstGeom prst="rect">
            <a:avLst/>
          </a:prstGeom>
        </p:spPr>
      </p:pic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F807A16-4E07-D825-7A90-AFE3D0BE6E82}"/>
              </a:ext>
            </a:extLst>
          </p:cNvPr>
          <p:cNvSpPr txBox="1">
            <a:spLocks/>
          </p:cNvSpPr>
          <p:nvPr/>
        </p:nvSpPr>
        <p:spPr>
          <a:xfrm>
            <a:off x="7322268" y="5387917"/>
            <a:ext cx="2774675" cy="536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06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126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189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251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314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377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44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503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B0F0"/>
                </a:solidFill>
                <a:effectLst/>
              </a:rPr>
              <a:t>Because spans are collections we can index and slice out data using range expressions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961287-4494-9D1B-7877-3E457C677F67}"/>
              </a:ext>
            </a:extLst>
          </p:cNvPr>
          <p:cNvSpPr/>
          <p:nvPr/>
        </p:nvSpPr>
        <p:spPr>
          <a:xfrm>
            <a:off x="-968151" y="5420975"/>
            <a:ext cx="77869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PERFORMANCE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660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 animBg="1"/>
      <p:bldP spid="13" grpId="0"/>
      <p:bldP spid="15" grpId="0"/>
      <p:bldP spid="17" grpId="0" animBg="1"/>
      <p:bldP spid="24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6B335400ABE4DB6A91E2152B1C1E3" ma:contentTypeVersion="11" ma:contentTypeDescription="Create a new document." ma:contentTypeScope="" ma:versionID="e41d9cbf6f3538a98bd1773af7ba5054">
  <xsd:schema xmlns:xsd="http://www.w3.org/2001/XMLSchema" xmlns:xs="http://www.w3.org/2001/XMLSchema" xmlns:p="http://schemas.microsoft.com/office/2006/metadata/properties" xmlns:ns2="c0a340f2-2c33-4bc6-a83d-5e34ed409665" targetNamespace="http://schemas.microsoft.com/office/2006/metadata/properties" ma:root="true" ma:fieldsID="b74e6264cdf1bf723af16864e7c44cfd" ns2:_="">
    <xsd:import namespace="c0a340f2-2c33-4bc6-a83d-5e34ed409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340f2-2c33-4bc6-a83d-5e34ed4096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31415d9-4124-4712-8189-fa9b67c5b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0a340f2-2c33-4bc6-a83d-5e34ed40966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99439B-C3D1-49D4-B149-C42E7240A5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D60A4-1792-4DBE-9E51-55B279D66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a340f2-2c33-4bc6-a83d-5e34ed409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AA28D7-E0E3-4DBD-8CA3-597800FBF2B3}">
  <ds:schemaRefs>
    <ds:schemaRef ds:uri="http://schemas.microsoft.com/office/2006/metadata/properties"/>
    <ds:schemaRef ds:uri="http://schemas.microsoft.com/office/infopath/2007/PartnerControls"/>
    <ds:schemaRef ds:uri="c0a340f2-2c33-4bc6-a83d-5e34ed4096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4890</TotalTime>
  <Words>1500</Words>
  <Application>Microsoft Office PowerPoint</Application>
  <PresentationFormat>Widescreen</PresentationFormat>
  <Paragraphs>233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Cascadia Mono</vt:lpstr>
      <vt:lpstr>Google Sans</vt:lpstr>
      <vt:lpstr>Segoe UI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Cenero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 – Princeton, NJ</dc:title>
  <dc:creator>Joe Free</dc:creator>
  <cp:lastModifiedBy>Eric Williams</cp:lastModifiedBy>
  <cp:revision>520</cp:revision>
  <dcterms:created xsi:type="dcterms:W3CDTF">2020-03-26T16:40:19Z</dcterms:created>
  <dcterms:modified xsi:type="dcterms:W3CDTF">2025-05-10T14:24:48Z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0x010100CDD6B335400ABE4DB6A91E2152B1C1E3</vt:lpwstr>
  </property>
  <property fmtid="{D5CDD505-2E9C-101B-9397-08002B2CF9AE}" pid="3" name="Order">
    <vt:r8>19800</vt:r8>
  </property>
</Properties>
</file>