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</p:sldMasterIdLst>
  <p:sldIdLst>
    <p:sldId id="256" r:id="rId5"/>
    <p:sldId id="257" r:id="rId6"/>
    <p:sldId id="375" r:id="rId7"/>
    <p:sldId id="374" r:id="rId8"/>
    <p:sldId id="376" r:id="rId9"/>
    <p:sldId id="377" r:id="rId10"/>
    <p:sldId id="380" r:id="rId11"/>
    <p:sldId id="378" r:id="rId12"/>
    <p:sldId id="381" r:id="rId13"/>
    <p:sldId id="382" r:id="rId14"/>
    <p:sldId id="383" r:id="rId15"/>
    <p:sldId id="384" r:id="rId16"/>
    <p:sldId id="385" r:id="rId17"/>
    <p:sldId id="386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849E47-C57D-2968-CF09-99FEA533A8C1}" name="Eric Williams" initials="EW" userId="S::ewilliams@cenero.com::f4630c8d-8f7c-49f4-b355-ea5d1d8bee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6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226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1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66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20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2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jqZLEyS5ww&amp;si=HLxae9Wx8NRVNIo-" TargetMode="External"/><Relationship Id="rId7" Type="http://schemas.openxmlformats.org/officeDocument/2006/relationships/hyperlink" Target="https://www.youtube.com/watch?v=tctadmNTHfU&amp;si=6Zg33odmaNJsVAb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L2bw-XLRcbU&amp;si=InO6DLkss3_GBc9n" TargetMode="External"/><Relationship Id="rId5" Type="http://schemas.openxmlformats.org/officeDocument/2006/relationships/hyperlink" Target="https://www.youtube.com/watch?v=fxB2aMKcZDw&amp;si=GKB3dl9yyxHUfRfp" TargetMode="External"/><Relationship Id="rId4" Type="http://schemas.openxmlformats.org/officeDocument/2006/relationships/hyperlink" Target="https://www.youtube.com/watch?v=zpYC7MYaJJs&amp;si=gpDihovYmc58ySF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4" y="5759533"/>
            <a:ext cx="748333" cy="567604"/>
          </a:xfrm>
          <a:prstGeom prst="rect">
            <a:avLst/>
          </a:prstGeom>
        </p:spPr>
      </p:pic>
      <p:sp>
        <p:nvSpPr>
          <p:cNvPr id="11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Recap of th</a:t>
            </a:r>
            <a:r>
              <a:rPr lang="en-US" altLang="en-US" sz="12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 2024 NDC London Conference</a:t>
            </a:r>
            <a:endParaRPr lang="en-US" sz="12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823541" y="5739460"/>
            <a:ext cx="1755569" cy="260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Eric Williams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3541" y="6019387"/>
            <a:ext cx="1770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ewilliams@cenero.com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FC41EE6E-809F-2CB2-2B6A-3459CB51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27725" r="9551" b="16639"/>
          <a:stretch/>
        </p:blipFill>
        <p:spPr>
          <a:xfrm>
            <a:off x="598422" y="1623241"/>
            <a:ext cx="9886105" cy="36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CQRS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5458" y="1226637"/>
            <a:ext cx="9875745" cy="6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Segregates commands and query responsibility.  One has NO idea the other even exists.</a:t>
            </a:r>
          </a:p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7C284-6E93-ABE3-DA8D-274F7271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24" y="2705159"/>
            <a:ext cx="5654530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3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CQRS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5458" y="1226637"/>
            <a:ext cx="9875745" cy="6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Segregates commands and query responsibility.  One has NO idea the other even exists.</a:t>
            </a:r>
          </a:p>
          <a:p>
            <a:pPr algn="ctr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E2313-3FA0-C852-1F2F-2A75AEAF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17" y="2071979"/>
            <a:ext cx="5585944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77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CQRS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5458" y="1226637"/>
            <a:ext cx="9875745" cy="6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Segregates commands and query responsibility.  One has NO idea the other even exists.</a:t>
            </a:r>
          </a:p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D4C0A-3BE5-BBD1-204C-61A13C0F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41" y="2217417"/>
            <a:ext cx="5494496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3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CQRS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5458" y="1226637"/>
            <a:ext cx="9875745" cy="6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Segregates commands and query responsibility.  One has NO idea the other even exists.</a:t>
            </a:r>
          </a:p>
          <a:p>
            <a:pPr algn="ctr"/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66C85-D3A4-DDF5-E899-FA55CCFA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9" y="2122056"/>
            <a:ext cx="5311600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11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CQRS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5458" y="1226637"/>
            <a:ext cx="9875745" cy="6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Segregates commands and query responsibility.  One has NO idea the other even exists.</a:t>
            </a:r>
          </a:p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37F4E-9976-5DA3-586E-C499205A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6" y="2207860"/>
            <a:ext cx="5372566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433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554" y="244420"/>
            <a:ext cx="5845628" cy="1016209"/>
          </a:xfrm>
        </p:spPr>
        <p:txBody>
          <a:bodyPr>
            <a:normAutofit/>
          </a:bodyPr>
          <a:lstStyle/>
          <a:p>
            <a:r>
              <a:rPr lang="en-US" sz="5000" dirty="0"/>
              <a:t>Resources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4" y="5759533"/>
            <a:ext cx="748333" cy="567604"/>
          </a:xfrm>
          <a:prstGeom prst="rect">
            <a:avLst/>
          </a:prstGeom>
        </p:spPr>
      </p:pic>
      <p:sp>
        <p:nvSpPr>
          <p:cNvPr id="12" name="Text Placeholder 7"/>
          <p:cNvSpPr txBox="1">
            <a:spLocks/>
          </p:cNvSpPr>
          <p:nvPr/>
        </p:nvSpPr>
        <p:spPr>
          <a:xfrm>
            <a:off x="1823541" y="5739459"/>
            <a:ext cx="1755569" cy="27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Eric Williams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3541" y="6019387"/>
            <a:ext cx="1770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ewilliams@cenero.com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876711" y="1322773"/>
            <a:ext cx="8011471" cy="4436760"/>
          </a:xfrm>
        </p:spPr>
        <p:txBody>
          <a:bodyPr>
            <a:normAutofit/>
          </a:bodyPr>
          <a:lstStyle/>
          <a:p>
            <a:r>
              <a:rPr lang="en-US" sz="1400" dirty="0"/>
              <a:t>WHAT NOT TO DO: </a:t>
            </a:r>
            <a:r>
              <a:rPr lang="en-US" dirty="0">
                <a:hlinkClick r:id="rId3"/>
              </a:rPr>
              <a:t>Top 5 techniques for building the worst microservice system ever - William Brander - NDC Porto 2023 – YouTube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C# 12: </a:t>
            </a:r>
            <a:r>
              <a:rPr lang="en-US" dirty="0">
                <a:hlinkClick r:id="rId4"/>
              </a:rPr>
              <a:t>https://www.youtube.com/watch?v=zpYC7MYaJJs&amp;si=gpDihovYmc58ySFg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 NOTE: </a:t>
            </a:r>
            <a:r>
              <a:rPr lang="en-US" dirty="0">
                <a:hlinkClick r:id="rId5"/>
              </a:rPr>
              <a:t>Mirror, mirror on the wall... Am I a critical thinker after all? - Laila </a:t>
            </a:r>
            <a:r>
              <a:rPr lang="en-US" dirty="0" err="1">
                <a:hlinkClick r:id="rId5"/>
              </a:rPr>
              <a:t>Bougria</a:t>
            </a:r>
            <a:r>
              <a:rPr lang="en-US" dirty="0">
                <a:hlinkClick r:id="rId5"/>
              </a:rPr>
              <a:t> - NDC Porto 2023 – YouTube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ASYNC AWAIT: </a:t>
            </a:r>
            <a:r>
              <a:rPr lang="en-US" dirty="0">
                <a:hlinkClick r:id="rId6"/>
              </a:rPr>
              <a:t>Correcting Common Async/Await Mistakes in .NET 8 - Brandon Minnick - NDC Porto 2023 – YouTube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TELEMETRY: </a:t>
            </a:r>
            <a:r>
              <a:rPr lang="en-US" dirty="0">
                <a:hlinkClick r:id="rId7"/>
              </a:rPr>
              <a:t>Practical </a:t>
            </a:r>
            <a:r>
              <a:rPr lang="en-US" dirty="0" err="1">
                <a:hlinkClick r:id="rId7"/>
              </a:rPr>
              <a:t>OpenTelemetry</a:t>
            </a:r>
            <a:r>
              <a:rPr lang="en-US" dirty="0">
                <a:hlinkClick r:id="rId7"/>
              </a:rPr>
              <a:t> for .NET - Martin Thwaites - Copenhagen </a:t>
            </a:r>
            <a:r>
              <a:rPr lang="en-US" dirty="0" err="1">
                <a:hlinkClick r:id="rId7"/>
              </a:rPr>
              <a:t>DevFest</a:t>
            </a:r>
            <a:r>
              <a:rPr lang="en-US" dirty="0">
                <a:hlinkClick r:id="rId7"/>
              </a:rPr>
              <a:t> 2023 – YouTube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149" y="1138276"/>
            <a:ext cx="3520897" cy="804800"/>
          </a:xfrm>
        </p:spPr>
        <p:txBody>
          <a:bodyPr>
            <a:normAutofit/>
          </a:bodyPr>
          <a:lstStyle/>
          <a:p>
            <a:r>
              <a:rPr lang="en-US" sz="2400" dirty="0"/>
              <a:t>2 Day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9849" y="1969904"/>
            <a:ext cx="3520897" cy="102345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E8EAED"/>
                </a:solidFill>
                <a:effectLst/>
                <a:latin typeface="Google Sans"/>
              </a:rPr>
              <a:t>I attended an optional 2-day workshop focused on Domain Driven Design, Event Sourcing, and CQRS (well sor</a:t>
            </a:r>
            <a:r>
              <a:rPr lang="en-US" sz="1600" dirty="0">
                <a:solidFill>
                  <a:srgbClr val="E8EAED"/>
                </a:solidFill>
                <a:latin typeface="Google Sans"/>
              </a:rPr>
              <a:t>t of)</a:t>
            </a:r>
            <a:r>
              <a:rPr lang="en-US" sz="1600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677333" y="25069"/>
            <a:ext cx="3520897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Overview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677333" y="1280260"/>
            <a:ext cx="3520897" cy="171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conference spanned a total of 5 Days covering all things computer science related with a strong emphasis on dotnet development and dotnet technologies.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D8EEAAF-8B48-5978-6B52-E1304DEF4E50}"/>
              </a:ext>
            </a:extLst>
          </p:cNvPr>
          <p:cNvSpPr txBox="1">
            <a:spLocks/>
          </p:cNvSpPr>
          <p:nvPr/>
        </p:nvSpPr>
        <p:spPr>
          <a:xfrm>
            <a:off x="6538139" y="3832040"/>
            <a:ext cx="3520897" cy="8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3 Days Lectures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425E804-830A-A70A-FE2D-6B619CE8FA79}"/>
              </a:ext>
            </a:extLst>
          </p:cNvPr>
          <p:cNvSpPr txBox="1">
            <a:spLocks/>
          </p:cNvSpPr>
          <p:nvPr/>
        </p:nvSpPr>
        <p:spPr>
          <a:xfrm>
            <a:off x="6538139" y="4666353"/>
            <a:ext cx="3520897" cy="102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E8EAED"/>
                </a:solidFill>
                <a:latin typeface="Google Sans"/>
              </a:rPr>
              <a:t>Attended roughly 24 hours worth of 1 hour lecterns on a variety of topics, links in presentation.</a:t>
            </a:r>
            <a:endParaRPr lang="en-US" sz="1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CA3938-3DD3-427A-5408-3874D3991AAC}"/>
              </a:ext>
            </a:extLst>
          </p:cNvPr>
          <p:cNvSpPr txBox="1">
            <a:spLocks/>
          </p:cNvSpPr>
          <p:nvPr/>
        </p:nvSpPr>
        <p:spPr>
          <a:xfrm>
            <a:off x="1452714" y="3148460"/>
            <a:ext cx="3520897" cy="8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Vendors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F7B59FC-4292-00CB-ACD0-588BF7B45D8C}"/>
              </a:ext>
            </a:extLst>
          </p:cNvPr>
          <p:cNvSpPr txBox="1">
            <a:spLocks/>
          </p:cNvSpPr>
          <p:nvPr/>
        </p:nvSpPr>
        <p:spPr>
          <a:xfrm>
            <a:off x="1452714" y="3982773"/>
            <a:ext cx="3520897" cy="159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E8EAED"/>
                </a:solidFill>
                <a:latin typeface="Google Sans"/>
              </a:rPr>
              <a:t>Several vendor booths showcasing technologies</a:t>
            </a:r>
          </a:p>
          <a:p>
            <a:r>
              <a:rPr lang="en-US" sz="1200" dirty="0">
                <a:solidFill>
                  <a:srgbClr val="E8EAED"/>
                </a:solidFill>
                <a:latin typeface="Google Sans"/>
              </a:rPr>
              <a:t>- Raven DB</a:t>
            </a:r>
          </a:p>
          <a:p>
            <a:r>
              <a:rPr lang="en-US" sz="1200" dirty="0">
                <a:solidFill>
                  <a:srgbClr val="E8EAED"/>
                </a:solidFill>
                <a:latin typeface="Google Sans"/>
              </a:rPr>
              <a:t>- Couche Base</a:t>
            </a:r>
            <a:endParaRPr lang="en-US" sz="1600" dirty="0">
              <a:solidFill>
                <a:srgbClr val="E8EAED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57560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29" grpId="0"/>
      <p:bldP spid="30" grpId="0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Workshop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461E02-1882-1B9F-C31C-D92E92765802}"/>
              </a:ext>
            </a:extLst>
          </p:cNvPr>
          <p:cNvSpPr txBox="1">
            <a:spLocks/>
          </p:cNvSpPr>
          <p:nvPr/>
        </p:nvSpPr>
        <p:spPr>
          <a:xfrm>
            <a:off x="677333" y="1280260"/>
            <a:ext cx="3991944" cy="17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Event Sourcing</a:t>
            </a:r>
            <a:endParaRPr lang="en-US" sz="1600" dirty="0"/>
          </a:p>
          <a:p>
            <a:r>
              <a:rPr lang="en-US" sz="1600" dirty="0"/>
              <a:t>Using commands and events to model data in a system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6372688-F1E1-54C3-20A6-0FB75080A92A}"/>
              </a:ext>
            </a:extLst>
          </p:cNvPr>
          <p:cNvSpPr txBox="1">
            <a:spLocks/>
          </p:cNvSpPr>
          <p:nvPr/>
        </p:nvSpPr>
        <p:spPr>
          <a:xfrm>
            <a:off x="677333" y="2826454"/>
            <a:ext cx="3991944" cy="17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CQRS</a:t>
            </a:r>
            <a:endParaRPr lang="en-US" sz="1600" dirty="0"/>
          </a:p>
          <a:p>
            <a:r>
              <a:rPr lang="en-US" sz="1600" dirty="0"/>
              <a:t>Command and Query Response Separation.  A design pattern that requires a separate write model from a read model.  Allows read and write optimizations.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08EE90-4CA0-3E77-BB65-534DDD276E68}"/>
              </a:ext>
            </a:extLst>
          </p:cNvPr>
          <p:cNvSpPr txBox="1">
            <a:spLocks/>
          </p:cNvSpPr>
          <p:nvPr/>
        </p:nvSpPr>
        <p:spPr>
          <a:xfrm>
            <a:off x="677333" y="4816532"/>
            <a:ext cx="3991944" cy="17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Domain Driven Design</a:t>
            </a:r>
            <a:endParaRPr lang="en-US" sz="1600" dirty="0"/>
          </a:p>
          <a:p>
            <a:r>
              <a:rPr lang="en-US" sz="1600" dirty="0"/>
              <a:t>Model a software application around domain specific terminology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AAEF45-344D-E3A3-E111-9974E6F8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09" y="2466556"/>
            <a:ext cx="6182093" cy="24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8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Domain Driver Design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To remove interpretations, we must share a common language.</a:t>
            </a:r>
          </a:p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D6783-E8D6-DE33-893C-1AB27935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3" y="2370339"/>
            <a:ext cx="6699709" cy="4269482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FC2FC2B-FE5E-44EF-995B-5A7D4F2786E3}"/>
              </a:ext>
            </a:extLst>
          </p:cNvPr>
          <p:cNvSpPr txBox="1">
            <a:spLocks/>
          </p:cNvSpPr>
          <p:nvPr/>
        </p:nvSpPr>
        <p:spPr>
          <a:xfrm>
            <a:off x="8367803" y="3587338"/>
            <a:ext cx="3341246" cy="24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 ubiquitous language is </a:t>
            </a:r>
          </a:p>
          <a:p>
            <a:pPr algn="ctr"/>
            <a:r>
              <a:rPr lang="en-US" sz="1600" dirty="0"/>
              <a:t>A vocabulary shared by everyone involved in a project.</a:t>
            </a:r>
          </a:p>
        </p:txBody>
      </p:sp>
    </p:spTree>
    <p:extLst>
      <p:ext uri="{BB962C8B-B14F-4D97-AF65-F5344CB8AC3E}">
        <p14:creationId xmlns:p14="http://schemas.microsoft.com/office/powerpoint/2010/main" val="361196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Bounded Context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Ensuring related code stays within its boundaries</a:t>
            </a:r>
          </a:p>
          <a:p>
            <a:pPr algn="ctr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C102-213B-2C8D-2810-6AAD209D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0" t="27444" r="15362" b="15728"/>
          <a:stretch/>
        </p:blipFill>
        <p:spPr>
          <a:xfrm>
            <a:off x="1205527" y="2574525"/>
            <a:ext cx="6551721" cy="3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92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Event Storming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 human processor to determine boundaries, language, and vocabulary used within an application.</a:t>
            </a:r>
          </a:p>
          <a:p>
            <a:pPr algn="ctr"/>
            <a:endParaRPr lang="en-US" sz="1200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A3B019-BA0A-4AA8-07DA-62AC454CB814}"/>
              </a:ext>
            </a:extLst>
          </p:cNvPr>
          <p:cNvSpPr txBox="1">
            <a:spLocks/>
          </p:cNvSpPr>
          <p:nvPr/>
        </p:nvSpPr>
        <p:spPr>
          <a:xfrm>
            <a:off x="9571033" y="3338003"/>
            <a:ext cx="3991944" cy="1738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Commands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Events</a:t>
            </a:r>
          </a:p>
          <a:p>
            <a:r>
              <a:rPr lang="en-US" sz="1600" dirty="0">
                <a:solidFill>
                  <a:srgbClr val="00B0F0"/>
                </a:solidFill>
              </a:rPr>
              <a:t>Value Objects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Aggregates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Policies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56A3D-B1C4-0771-A750-951B20D9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3" y="2480345"/>
            <a:ext cx="895427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77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Event Storming Practicum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-120730" y="1248667"/>
            <a:ext cx="10507121" cy="75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Lets model our problem domain, “because every domain is in fact a problem” – EW circa 2024</a:t>
            </a:r>
          </a:p>
          <a:p>
            <a:pPr algn="ctr"/>
            <a:endParaRPr lang="en-US" sz="1800" dirty="0"/>
          </a:p>
          <a:p>
            <a:pPr algn="ctr"/>
            <a:endParaRPr lang="en-US" sz="1200" dirty="0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C9546E0-0354-D103-5C84-1B98EBF8B89C}"/>
              </a:ext>
            </a:extLst>
          </p:cNvPr>
          <p:cNvSpPr/>
          <p:nvPr/>
        </p:nvSpPr>
        <p:spPr>
          <a:xfrm>
            <a:off x="6490252" y="2859177"/>
            <a:ext cx="1851799" cy="148422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want reports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FB01DDE-C8C9-AB13-AAAF-7DBBAA119312}"/>
              </a:ext>
            </a:extLst>
          </p:cNvPr>
          <p:cNvSpPr/>
          <p:nvPr/>
        </p:nvSpPr>
        <p:spPr>
          <a:xfrm>
            <a:off x="549287" y="2507429"/>
            <a:ext cx="2246052" cy="165009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 monitor your devices!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58E02CA-238E-ACFB-1DAD-3B718C72C6B6}"/>
              </a:ext>
            </a:extLst>
          </p:cNvPr>
          <p:cNvSpPr/>
          <p:nvPr/>
        </p:nvSpPr>
        <p:spPr>
          <a:xfrm>
            <a:off x="6189578" y="4784286"/>
            <a:ext cx="2246052" cy="1650094"/>
          </a:xfrm>
          <a:prstGeom prst="wedgeEllipseCallout">
            <a:avLst>
              <a:gd name="adj1" fmla="val 55056"/>
              <a:gd name="adj2" fmla="val 614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 maintain your systems integrity.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2E127DD-021C-49E9-E375-8E2895B12144}"/>
              </a:ext>
            </a:extLst>
          </p:cNvPr>
          <p:cNvSpPr/>
          <p:nvPr/>
        </p:nvSpPr>
        <p:spPr>
          <a:xfrm>
            <a:off x="9396661" y="2313290"/>
            <a:ext cx="2246052" cy="1650094"/>
          </a:xfrm>
          <a:prstGeom prst="wedgeEllipseCallout">
            <a:avLst>
              <a:gd name="adj1" fmla="val -44944"/>
              <a:gd name="adj2" fmla="val 727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 dispatch field service engineers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41E0FAD-3A21-D1E2-E25C-6843CCE9EAB3}"/>
              </a:ext>
            </a:extLst>
          </p:cNvPr>
          <p:cNvSpPr/>
          <p:nvPr/>
        </p:nvSpPr>
        <p:spPr>
          <a:xfrm>
            <a:off x="3647484" y="2186758"/>
            <a:ext cx="2246052" cy="1650094"/>
          </a:xfrm>
          <a:prstGeom prst="wedgeEllipseCallout">
            <a:avLst>
              <a:gd name="adj1" fmla="val 10804"/>
              <a:gd name="adj2" fmla="val 1035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 test your system every night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153B3C4-ED1E-2C80-33BB-B19D1343118B}"/>
              </a:ext>
            </a:extLst>
          </p:cNvPr>
          <p:cNvSpPr/>
          <p:nvPr/>
        </p:nvSpPr>
        <p:spPr>
          <a:xfrm>
            <a:off x="2126295" y="4343400"/>
            <a:ext cx="2246051" cy="1882066"/>
          </a:xfrm>
          <a:prstGeom prst="cloudCallout">
            <a:avLst>
              <a:gd name="adj1" fmla="val 58820"/>
              <a:gd name="adj2" fmla="val 693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a dashboard</a:t>
            </a:r>
          </a:p>
        </p:txBody>
      </p:sp>
    </p:spTree>
    <p:extLst>
      <p:ext uri="{BB962C8B-B14F-4D97-AF65-F5344CB8AC3E}">
        <p14:creationId xmlns:p14="http://schemas.microsoft.com/office/powerpoint/2010/main" val="339446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Event Sourcing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Don’t store state!  Store events, project state as needed</a:t>
            </a:r>
          </a:p>
          <a:p>
            <a:pPr algn="ctr"/>
            <a:endParaRPr lang="en-US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86FFDC-4670-98FC-7662-0CF1D862F539}"/>
              </a:ext>
            </a:extLst>
          </p:cNvPr>
          <p:cNvSpPr/>
          <p:nvPr/>
        </p:nvSpPr>
        <p:spPr>
          <a:xfrm>
            <a:off x="692458" y="1904266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</a:t>
            </a:r>
            <a:r>
              <a:rPr lang="en-US" sz="1100" dirty="0"/>
              <a:t>went</a:t>
            </a:r>
            <a:r>
              <a:rPr lang="en-US" sz="1400" dirty="0"/>
              <a:t> Online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5E86A6-0AD0-44F5-AA2F-25CE1C7C5DE1}"/>
              </a:ext>
            </a:extLst>
          </p:cNvPr>
          <p:cNvSpPr/>
          <p:nvPr/>
        </p:nvSpPr>
        <p:spPr>
          <a:xfrm>
            <a:off x="2904331" y="1884290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 Changed to </a:t>
            </a:r>
            <a:r>
              <a:rPr lang="en-US" sz="1000" dirty="0"/>
              <a:t>192.168.5.5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7489E-72F3-8638-DBDA-066408F3C8AB}"/>
              </a:ext>
            </a:extLst>
          </p:cNvPr>
          <p:cNvSpPr/>
          <p:nvPr/>
        </p:nvSpPr>
        <p:spPr>
          <a:xfrm>
            <a:off x="5088493" y="1884288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</a:t>
            </a:r>
            <a:r>
              <a:rPr lang="en-US" sz="1400" dirty="0" err="1"/>
              <a:t>consution</a:t>
            </a:r>
            <a:r>
              <a:rPr lang="en-US" sz="1400" dirty="0"/>
              <a:t> increased to 30%</a:t>
            </a:r>
            <a:endParaRPr lang="en-US" sz="1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2E1E4F-7966-DA9A-305B-70AF7FE25101}"/>
              </a:ext>
            </a:extLst>
          </p:cNvPr>
          <p:cNvSpPr/>
          <p:nvPr/>
        </p:nvSpPr>
        <p:spPr>
          <a:xfrm>
            <a:off x="7272655" y="1884288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</a:t>
            </a:r>
            <a:r>
              <a:rPr lang="en-US" sz="1400" dirty="0" err="1"/>
              <a:t>consution</a:t>
            </a:r>
            <a:r>
              <a:rPr lang="en-US" sz="1400" dirty="0"/>
              <a:t> </a:t>
            </a:r>
            <a:r>
              <a:rPr lang="en-US" sz="1200" dirty="0"/>
              <a:t>decreased</a:t>
            </a:r>
            <a:r>
              <a:rPr lang="en-US" sz="1400" dirty="0"/>
              <a:t> to 10%</a:t>
            </a:r>
            <a:endParaRPr lang="en-US" sz="1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F8D7B8-878F-C5C8-257B-18C947B915BA}"/>
              </a:ext>
            </a:extLst>
          </p:cNvPr>
          <p:cNvSpPr/>
          <p:nvPr/>
        </p:nvSpPr>
        <p:spPr>
          <a:xfrm>
            <a:off x="2146171" y="2454682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D231E0-D137-6F93-F8D9-788F81218104}"/>
              </a:ext>
            </a:extLst>
          </p:cNvPr>
          <p:cNvSpPr/>
          <p:nvPr/>
        </p:nvSpPr>
        <p:spPr>
          <a:xfrm>
            <a:off x="4326329" y="2454681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568563-7836-0389-6A7B-2CC0C7FEA2F8}"/>
              </a:ext>
            </a:extLst>
          </p:cNvPr>
          <p:cNvSpPr/>
          <p:nvPr/>
        </p:nvSpPr>
        <p:spPr>
          <a:xfrm>
            <a:off x="6507200" y="2454678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1A109-E376-6002-32E7-6924436060FD}"/>
              </a:ext>
            </a:extLst>
          </p:cNvPr>
          <p:cNvSpPr/>
          <p:nvPr/>
        </p:nvSpPr>
        <p:spPr>
          <a:xfrm>
            <a:off x="5975548" y="3606551"/>
            <a:ext cx="2971064" cy="2971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can project the current state as </a:t>
            </a:r>
          </a:p>
          <a:p>
            <a:r>
              <a:rPr lang="en-US" sz="1400" b="1" dirty="0"/>
              <a:t>{ </a:t>
            </a:r>
          </a:p>
          <a:p>
            <a:r>
              <a:rPr lang="en-US" sz="1400" b="1" dirty="0"/>
              <a:t>	online: true,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ip</a:t>
            </a:r>
            <a:r>
              <a:rPr lang="en-US" sz="1400" b="1" dirty="0"/>
              <a:t>: 192.168.5.5,</a:t>
            </a:r>
          </a:p>
          <a:p>
            <a:r>
              <a:rPr lang="en-US" sz="1400" b="1" dirty="0"/>
              <a:t>	energy: 10%</a:t>
            </a:r>
          </a:p>
          <a:p>
            <a:r>
              <a:rPr lang="en-US" sz="1400" b="1" dirty="0"/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B0AD543-C4B5-C2C2-206A-B321AE7D17CD}"/>
              </a:ext>
            </a:extLst>
          </p:cNvPr>
          <p:cNvSpPr/>
          <p:nvPr/>
        </p:nvSpPr>
        <p:spPr>
          <a:xfrm>
            <a:off x="8757875" y="2454678"/>
            <a:ext cx="2063288" cy="3156009"/>
          </a:xfrm>
          <a:prstGeom prst="curvedLeftArrow">
            <a:avLst>
              <a:gd name="adj1" fmla="val 75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EB511B3-452D-594C-BA37-FF3EAA423A34}"/>
              </a:ext>
            </a:extLst>
          </p:cNvPr>
          <p:cNvSpPr txBox="1">
            <a:spLocks/>
          </p:cNvSpPr>
          <p:nvPr/>
        </p:nvSpPr>
        <p:spPr>
          <a:xfrm>
            <a:off x="908359" y="3606552"/>
            <a:ext cx="3991944" cy="28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Write Model</a:t>
            </a:r>
            <a:endParaRPr lang="en-US" sz="1600" dirty="0"/>
          </a:p>
          <a:p>
            <a:r>
              <a:rPr lang="en-US" sz="1600" dirty="0"/>
              <a:t>Our write model stores the events, things that has happened, things that can never change.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78A4CEA-D002-DAC2-48A7-7E7CCCF3736C}"/>
              </a:ext>
            </a:extLst>
          </p:cNvPr>
          <p:cNvSpPr txBox="1">
            <a:spLocks/>
          </p:cNvSpPr>
          <p:nvPr/>
        </p:nvSpPr>
        <p:spPr>
          <a:xfrm>
            <a:off x="908359" y="4566047"/>
            <a:ext cx="4135466" cy="188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>
                <a:solidFill>
                  <a:srgbClr val="00B0F0"/>
                </a:solidFill>
                <a:effectLst/>
              </a:rPr>
              <a:t>Read Model</a:t>
            </a:r>
          </a:p>
          <a:p>
            <a:r>
              <a:rPr lang="en-US" sz="1600" dirty="0">
                <a:solidFill>
                  <a:schemeClr val="tx1"/>
                </a:solidFill>
              </a:rPr>
              <a:t>Our read model can now project the state as needed at any point in time.</a:t>
            </a:r>
            <a:endParaRPr lang="en-US" sz="1600" dirty="0">
              <a:solidFill>
                <a:schemeClr val="tx1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3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Aggregate Lifecycle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So the cycle begins, a new aggregate has been created.</a:t>
            </a:r>
          </a:p>
          <a:p>
            <a:pPr algn="ctr"/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1BA44-906F-8C2E-0068-09C5C56F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9" y="1972245"/>
            <a:ext cx="5502117" cy="4046571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79BD490-C30B-2FC7-E482-92F4E0E6C908}"/>
              </a:ext>
            </a:extLst>
          </p:cNvPr>
          <p:cNvSpPr txBox="1">
            <a:spLocks/>
          </p:cNvSpPr>
          <p:nvPr/>
        </p:nvSpPr>
        <p:spPr>
          <a:xfrm>
            <a:off x="7862892" y="1972245"/>
            <a:ext cx="3991944" cy="83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Created</a:t>
            </a:r>
            <a:endParaRPr lang="en-US" sz="1600" dirty="0"/>
          </a:p>
          <a:p>
            <a:r>
              <a:rPr lang="en-US" sz="1600" dirty="0"/>
              <a:t>Our new aggregate is created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CCDB682-72A1-C47E-93B6-AF5258CFBC82}"/>
              </a:ext>
            </a:extLst>
          </p:cNvPr>
          <p:cNvSpPr txBox="1">
            <a:spLocks/>
          </p:cNvSpPr>
          <p:nvPr/>
        </p:nvSpPr>
        <p:spPr>
          <a:xfrm>
            <a:off x="7862892" y="3013705"/>
            <a:ext cx="3991944" cy="830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Replayed </a:t>
            </a:r>
            <a:endParaRPr lang="en-US" sz="1600" dirty="0"/>
          </a:p>
          <a:p>
            <a:r>
              <a:rPr lang="en-US" sz="1600" dirty="0"/>
              <a:t>Events are iterated until all events have been replayed.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B46A0E2-950D-BB85-EA7D-4EE796540682}"/>
              </a:ext>
            </a:extLst>
          </p:cNvPr>
          <p:cNvSpPr txBox="1">
            <a:spLocks/>
          </p:cNvSpPr>
          <p:nvPr/>
        </p:nvSpPr>
        <p:spPr>
          <a:xfrm>
            <a:off x="7862892" y="4055165"/>
            <a:ext cx="3991944" cy="934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New Commands are Accepted </a:t>
            </a:r>
            <a:endParaRPr lang="en-US" sz="1600" dirty="0"/>
          </a:p>
          <a:p>
            <a:r>
              <a:rPr lang="en-US" sz="1600" dirty="0"/>
              <a:t>Our aggregate can now accept new commands.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A47F0E-984F-A57B-CAC1-BA836E1F41DC}"/>
              </a:ext>
            </a:extLst>
          </p:cNvPr>
          <p:cNvSpPr txBox="1">
            <a:spLocks/>
          </p:cNvSpPr>
          <p:nvPr/>
        </p:nvSpPr>
        <p:spPr>
          <a:xfrm>
            <a:off x="7862892" y="5096624"/>
            <a:ext cx="3991944" cy="102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Raise Events </a:t>
            </a:r>
            <a:endParaRPr lang="en-US" sz="1600" dirty="0"/>
          </a:p>
          <a:p>
            <a:r>
              <a:rPr lang="en-US" sz="1600" dirty="0"/>
              <a:t>Raise new events based on state and command.</a:t>
            </a:r>
          </a:p>
        </p:txBody>
      </p:sp>
    </p:spTree>
    <p:extLst>
      <p:ext uri="{BB962C8B-B14F-4D97-AF65-F5344CB8AC3E}">
        <p14:creationId xmlns:p14="http://schemas.microsoft.com/office/powerpoint/2010/main" val="160968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6B335400ABE4DB6A91E2152B1C1E3" ma:contentTypeVersion="11" ma:contentTypeDescription="Create a new document." ma:contentTypeScope="" ma:versionID="e41d9cbf6f3538a98bd1773af7ba5054">
  <xsd:schema xmlns:xsd="http://www.w3.org/2001/XMLSchema" xmlns:xs="http://www.w3.org/2001/XMLSchema" xmlns:p="http://schemas.microsoft.com/office/2006/metadata/properties" xmlns:ns2="c0a340f2-2c33-4bc6-a83d-5e34ed409665" targetNamespace="http://schemas.microsoft.com/office/2006/metadata/properties" ma:root="true" ma:fieldsID="b74e6264cdf1bf723af16864e7c44cfd" ns2:_="">
    <xsd:import namespace="c0a340f2-2c33-4bc6-a83d-5e34ed40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340f2-2c33-4bc6-a83d-5e34ed409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31415d9-4124-4712-8189-fa9b67c5b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a340f2-2c33-4bc6-a83d-5e34ed4096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6D60A4-1792-4DBE-9E51-55B279D66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a340f2-2c33-4bc6-a83d-5e34ed409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99439B-C3D1-49D4-B149-C42E7240A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AA28D7-E0E3-4DBD-8CA3-597800FBF2B3}">
  <ds:schemaRefs>
    <ds:schemaRef ds:uri="http://schemas.microsoft.com/office/2006/metadata/properties"/>
    <ds:schemaRef ds:uri="http://schemas.microsoft.com/office/infopath/2007/PartnerControls"/>
    <ds:schemaRef ds:uri="c0a340f2-2c33-4bc6-a83d-5e34ed4096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4240</TotalTime>
  <Words>610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Google Sans</vt:lpstr>
      <vt:lpstr>Times New Roman</vt:lpstr>
      <vt:lpstr>Trebuchet MS</vt:lpstr>
      <vt:lpstr>Wingdings 3</vt:lpstr>
      <vt:lpstr>Facet</vt:lpstr>
      <vt:lpstr>PowerPoint Presentation</vt:lpstr>
      <vt:lpstr>2 Day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>Cenero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– Princeton, NJ</dc:title>
  <dc:creator>Joe Free</dc:creator>
  <cp:lastModifiedBy>Eric Williams</cp:lastModifiedBy>
  <cp:revision>407</cp:revision>
  <dcterms:created xsi:type="dcterms:W3CDTF">2020-03-26T16:40:19Z</dcterms:created>
  <dcterms:modified xsi:type="dcterms:W3CDTF">2024-02-20T21:30:14Z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0x010100CDD6B335400ABE4DB6A91E2152B1C1E3</vt:lpwstr>
  </property>
  <property fmtid="{D5CDD505-2E9C-101B-9397-08002B2CF9AE}" pid="3" name="Order">
    <vt:r8>19800</vt:r8>
  </property>
</Properties>
</file>