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30267275" cy="42794238"/>
  <p:notesSz cx="6858000" cy="9144000"/>
  <p:defaultTextStyle>
    <a:defPPr>
      <a:defRPr lang="en-US"/>
    </a:defPPr>
    <a:lvl1pPr marL="0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mily Wilso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0FF77"/>
    <a:srgbClr val="00C400"/>
    <a:srgbClr val="D88000"/>
    <a:srgbClr val="FFBE8B"/>
    <a:srgbClr val="FF9800"/>
    <a:srgbClr val="00FF00"/>
    <a:srgbClr val="25DC00"/>
    <a:srgbClr val="FFAEBB"/>
    <a:srgbClr val="7FD8FB"/>
    <a:srgbClr val="D7A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28" d="100"/>
          <a:sy n="28" d="100"/>
        </p:scale>
        <p:origin x="-776" y="-80"/>
      </p:cViewPr>
      <p:guideLst>
        <p:guide orient="horz" pos="14007"/>
        <p:guide pos="103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EmilyWilson1:Desktop:research:obstacle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EmilyWilson1:Desktop:research:obstacle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EmilyWilson1:Desktop:research:obstacle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algn="l">
              <a:defRPr sz="2800"/>
            </a:pPr>
            <a:r>
              <a:rPr lang="en-US" sz="2800"/>
              <a:t>Reactions</a:t>
            </a:r>
            <a:r>
              <a:rPr lang="en-US" sz="2800" baseline="0"/>
              <a:t> to Sandbags</a:t>
            </a:r>
            <a:endParaRPr lang="en-US" sz="280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sandbags</c:v>
                </c:pt>
              </c:strCache>
            </c:strRef>
          </c:tx>
          <c:spPr>
            <a:solidFill>
              <a:srgbClr val="D2533C"/>
            </a:solidFill>
            <a:ln>
              <a:solidFill>
                <a:srgbClr val="292934"/>
              </a:solidFill>
            </a:ln>
          </c:spPr>
          <c:invertIfNegative val="0"/>
          <c:val>
            <c:numRef>
              <c:f>Sheet1!$B$2:$B$12</c:f>
              <c:numCache>
                <c:formatCode>General</c:formatCode>
                <c:ptCount val="11"/>
                <c:pt idx="0">
                  <c:v>2.0</c:v>
                </c:pt>
                <c:pt idx="1">
                  <c:v>0.0</c:v>
                </c:pt>
                <c:pt idx="2">
                  <c:v>1.0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6">
                  <c:v>2.0</c:v>
                </c:pt>
                <c:pt idx="7">
                  <c:v>2.0</c:v>
                </c:pt>
                <c:pt idx="8">
                  <c:v>0.0</c:v>
                </c:pt>
                <c:pt idx="9">
                  <c:v>2.0</c:v>
                </c:pt>
                <c:pt idx="10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sandbags w/f</c:v>
                </c:pt>
              </c:strCache>
            </c:strRef>
          </c:tx>
          <c:spPr>
            <a:solidFill>
              <a:srgbClr val="D2533C">
                <a:lumMod val="60000"/>
                <a:lumOff val="40000"/>
              </a:srgbClr>
            </a:solidFill>
            <a:ln>
              <a:solidFill>
                <a:srgbClr val="292934"/>
              </a:solidFill>
            </a:ln>
          </c:spPr>
          <c:invertIfNegative val="0"/>
          <c:val>
            <c:numRef>
              <c:f>Sheet1!$C$2:$C$12</c:f>
              <c:numCache>
                <c:formatCode>General</c:formatCode>
                <c:ptCount val="11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6">
                  <c:v>3.0</c:v>
                </c:pt>
                <c:pt idx="7">
                  <c:v>1.0</c:v>
                </c:pt>
                <c:pt idx="8">
                  <c:v>2.0</c:v>
                </c:pt>
                <c:pt idx="9">
                  <c:v>2.0</c:v>
                </c:pt>
                <c:pt idx="10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4859464"/>
        <c:axId val="2073713544"/>
      </c:barChart>
      <c:catAx>
        <c:axId val="2074859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algn="ctr">
                  <a:defRPr sz="2800"/>
                </a:pPr>
                <a:r>
                  <a:rPr lang="en-US" sz="2800"/>
                  <a:t>Participant</a:t>
                </a:r>
                <a:r>
                  <a:rPr lang="en-US" sz="2800" baseline="0"/>
                  <a:t> Number</a:t>
                </a:r>
                <a:endParaRPr lang="en-US" sz="2800"/>
              </a:p>
            </c:rich>
          </c:tx>
          <c:layout>
            <c:manualLayout>
              <c:xMode val="edge"/>
              <c:yMode val="edge"/>
              <c:x val="0.404595196239246"/>
              <c:y val="0.869722239061883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2073713544"/>
        <c:crosses val="autoZero"/>
        <c:auto val="1"/>
        <c:lblAlgn val="ctr"/>
        <c:lblOffset val="100"/>
        <c:noMultiLvlLbl val="0"/>
      </c:catAx>
      <c:valAx>
        <c:axId val="2073713544"/>
        <c:scaling>
          <c:orientation val="minMax"/>
          <c:max val="3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 algn="ctr">
                  <a:defRPr sz="2800"/>
                </a:pPr>
                <a:r>
                  <a:rPr lang="en-US" sz="2800"/>
                  <a:t>Level</a:t>
                </a:r>
                <a:r>
                  <a:rPr lang="en-US" sz="2800" baseline="0"/>
                  <a:t> of Reaction</a:t>
                </a:r>
                <a:endParaRPr lang="en-US" sz="2800"/>
              </a:p>
            </c:rich>
          </c:tx>
          <c:layout>
            <c:manualLayout>
              <c:xMode val="edge"/>
              <c:yMode val="edge"/>
              <c:x val="0.00557701951781177"/>
              <c:y val="0.10633623596529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20748594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800"/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>
      <a:solidFill>
        <a:srgbClr val="292934"/>
      </a:solidFill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800"/>
            </a:pPr>
            <a:r>
              <a:rPr lang="en-US" sz="2800"/>
              <a:t>Reactions to Pit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pit</c:v>
                </c:pt>
              </c:strCache>
            </c:strRef>
          </c:tx>
          <c:spPr>
            <a:solidFill>
              <a:srgbClr val="93A299"/>
            </a:solidFill>
            <a:ln>
              <a:solidFill>
                <a:srgbClr val="292934"/>
              </a:solidFill>
            </a:ln>
          </c:spPr>
          <c:invertIfNegative val="0"/>
          <c:val>
            <c:numRef>
              <c:f>Sheet1!$D$2:$D$12</c:f>
              <c:numCache>
                <c:formatCode>General</c:formatCode>
                <c:ptCount val="11"/>
                <c:pt idx="0">
                  <c:v>2.0</c:v>
                </c:pt>
                <c:pt idx="1">
                  <c:v>0.0</c:v>
                </c:pt>
                <c:pt idx="2">
                  <c:v>3.0</c:v>
                </c:pt>
                <c:pt idx="3">
                  <c:v>3.0</c:v>
                </c:pt>
                <c:pt idx="4">
                  <c:v>1.0</c:v>
                </c:pt>
                <c:pt idx="5">
                  <c:v>3.0</c:v>
                </c:pt>
                <c:pt idx="6">
                  <c:v>2.0</c:v>
                </c:pt>
                <c:pt idx="7">
                  <c:v>2.0</c:v>
                </c:pt>
                <c:pt idx="8">
                  <c:v>0.0</c:v>
                </c:pt>
                <c:pt idx="9">
                  <c:v>2.0</c:v>
                </c:pt>
                <c:pt idx="10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pit w/f</c:v>
                </c:pt>
              </c:strCache>
            </c:strRef>
          </c:tx>
          <c:spPr>
            <a:solidFill>
              <a:srgbClr val="93A299">
                <a:lumMod val="40000"/>
                <a:lumOff val="60000"/>
              </a:srgbClr>
            </a:solidFill>
            <a:ln>
              <a:solidFill>
                <a:srgbClr val="292934"/>
              </a:solidFill>
            </a:ln>
          </c:spPr>
          <c:invertIfNegative val="0"/>
          <c:val>
            <c:numRef>
              <c:f>Sheet1!$E$2:$E$12</c:f>
              <c:numCache>
                <c:formatCode>General</c:formatCode>
                <c:ptCount val="11"/>
                <c:pt idx="0">
                  <c:v>3.0</c:v>
                </c:pt>
                <c:pt idx="1">
                  <c:v>2.0</c:v>
                </c:pt>
                <c:pt idx="2">
                  <c:v>2.0</c:v>
                </c:pt>
                <c:pt idx="3">
                  <c:v>3.0</c:v>
                </c:pt>
                <c:pt idx="4">
                  <c:v>1.0</c:v>
                </c:pt>
                <c:pt idx="5">
                  <c:v>3.0</c:v>
                </c:pt>
                <c:pt idx="6">
                  <c:v>3.0</c:v>
                </c:pt>
                <c:pt idx="7">
                  <c:v>1.0</c:v>
                </c:pt>
                <c:pt idx="8">
                  <c:v>2.0</c:v>
                </c:pt>
                <c:pt idx="9">
                  <c:v>2.0</c:v>
                </c:pt>
                <c:pt idx="10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3774792"/>
        <c:axId val="2073780440"/>
      </c:barChart>
      <c:catAx>
        <c:axId val="2073774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800"/>
                </a:pPr>
                <a:r>
                  <a:rPr lang="en-US" sz="2800"/>
                  <a:t>Participant</a:t>
                </a:r>
                <a:r>
                  <a:rPr lang="en-US" sz="2800" baseline="0"/>
                  <a:t> Number</a:t>
                </a:r>
                <a:endParaRPr lang="en-US" sz="2800"/>
              </a:p>
            </c:rich>
          </c:tx>
          <c:layout>
            <c:manualLayout>
              <c:xMode val="edge"/>
              <c:yMode val="edge"/>
              <c:x val="0.405243350574279"/>
              <c:y val="0.856771118128463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2073780440"/>
        <c:crosses val="autoZero"/>
        <c:auto val="1"/>
        <c:lblAlgn val="ctr"/>
        <c:lblOffset val="100"/>
        <c:noMultiLvlLbl val="0"/>
      </c:catAx>
      <c:valAx>
        <c:axId val="2073780440"/>
        <c:scaling>
          <c:orientation val="minMax"/>
          <c:max val="3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800"/>
                </a:pPr>
                <a:r>
                  <a:rPr lang="en-US" sz="2800"/>
                  <a:t>Level</a:t>
                </a:r>
                <a:r>
                  <a:rPr lang="en-US" sz="2800" baseline="0"/>
                  <a:t> of Reaction</a:t>
                </a:r>
              </a:p>
            </c:rich>
          </c:tx>
          <c:layout>
            <c:manualLayout>
              <c:xMode val="edge"/>
              <c:yMode val="edge"/>
              <c:x val="0.00836553050125117"/>
              <c:y val="0.070167254483814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207377479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800"/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>
      <a:solidFill>
        <a:srgbClr val="292934"/>
      </a:solidFill>
    </a:ln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800"/>
            </a:pPr>
            <a:r>
              <a:rPr lang="en-US" sz="2800"/>
              <a:t>Reactions to Trees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trees</c:v>
                </c:pt>
              </c:strCache>
            </c:strRef>
          </c:tx>
          <c:spPr>
            <a:solidFill>
              <a:srgbClr val="AD8F67"/>
            </a:solidFill>
            <a:ln>
              <a:solidFill>
                <a:srgbClr val="292934"/>
              </a:solidFill>
            </a:ln>
          </c:spPr>
          <c:invertIfNegative val="0"/>
          <c:val>
            <c:numRef>
              <c:f>Sheet1!$F$2:$F$12</c:f>
              <c:numCache>
                <c:formatCode>General</c:formatCode>
                <c:ptCount val="11"/>
                <c:pt idx="0">
                  <c:v>2.0</c:v>
                </c:pt>
                <c:pt idx="1">
                  <c:v>1.0</c:v>
                </c:pt>
                <c:pt idx="2">
                  <c:v>1.0</c:v>
                </c:pt>
                <c:pt idx="3">
                  <c:v>2.0</c:v>
                </c:pt>
                <c:pt idx="4">
                  <c:v>2.0</c:v>
                </c:pt>
                <c:pt idx="5">
                  <c:v>1.0</c:v>
                </c:pt>
                <c:pt idx="6">
                  <c:v>0.0</c:v>
                </c:pt>
                <c:pt idx="7">
                  <c:v>1.0</c:v>
                </c:pt>
                <c:pt idx="8">
                  <c:v>3.0</c:v>
                </c:pt>
                <c:pt idx="9">
                  <c:v>3.0</c:v>
                </c:pt>
                <c:pt idx="10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trees w/f</c:v>
                </c:pt>
              </c:strCache>
            </c:strRef>
          </c:tx>
          <c:spPr>
            <a:solidFill>
              <a:srgbClr val="AD8F67">
                <a:lumMod val="40000"/>
                <a:lumOff val="60000"/>
              </a:srgbClr>
            </a:solidFill>
            <a:ln>
              <a:solidFill>
                <a:srgbClr val="292934"/>
              </a:solidFill>
            </a:ln>
          </c:spPr>
          <c:invertIfNegative val="0"/>
          <c:val>
            <c:numRef>
              <c:f>Sheet1!$G$2:$G$12</c:f>
              <c:numCache>
                <c:formatCode>General</c:formatCode>
                <c:ptCount val="11"/>
                <c:pt idx="0">
                  <c:v>1.0</c:v>
                </c:pt>
                <c:pt idx="1">
                  <c:v>0.0</c:v>
                </c:pt>
                <c:pt idx="2">
                  <c:v>1.0</c:v>
                </c:pt>
                <c:pt idx="3">
                  <c:v>2.0</c:v>
                </c:pt>
                <c:pt idx="4">
                  <c:v>1.0</c:v>
                </c:pt>
                <c:pt idx="5">
                  <c:v>2.0</c:v>
                </c:pt>
                <c:pt idx="6">
                  <c:v>2.0</c:v>
                </c:pt>
                <c:pt idx="7">
                  <c:v>0.0</c:v>
                </c:pt>
                <c:pt idx="8">
                  <c:v>2.0</c:v>
                </c:pt>
                <c:pt idx="9">
                  <c:v>2.0</c:v>
                </c:pt>
                <c:pt idx="10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4902168"/>
        <c:axId val="2074907832"/>
      </c:barChart>
      <c:catAx>
        <c:axId val="2074902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800"/>
                </a:pPr>
                <a:r>
                  <a:rPr lang="en-US" sz="2800"/>
                  <a:t>Participant</a:t>
                </a:r>
                <a:r>
                  <a:rPr lang="en-US" sz="2800" baseline="0"/>
                  <a:t> Number</a:t>
                </a:r>
                <a:endParaRPr lang="en-US" sz="2800"/>
              </a:p>
            </c:rich>
          </c:tx>
          <c:layout>
            <c:manualLayout>
              <c:xMode val="edge"/>
              <c:yMode val="edge"/>
              <c:x val="0.392339581550519"/>
              <c:y val="0.867621812572907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2074907832"/>
        <c:crosses val="autoZero"/>
        <c:auto val="1"/>
        <c:lblAlgn val="ctr"/>
        <c:lblOffset val="100"/>
        <c:noMultiLvlLbl val="0"/>
      </c:catAx>
      <c:valAx>
        <c:axId val="2074907832"/>
        <c:scaling>
          <c:orientation val="minMax"/>
          <c:max val="3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800"/>
                </a:pPr>
                <a:r>
                  <a:rPr lang="en-US" sz="2800"/>
                  <a:t>Level</a:t>
                </a:r>
                <a:r>
                  <a:rPr lang="en-US" sz="2800" baseline="0"/>
                  <a:t> of Reaction</a:t>
                </a:r>
              </a:p>
            </c:rich>
          </c:tx>
          <c:layout>
            <c:manualLayout>
              <c:xMode val="edge"/>
              <c:yMode val="edge"/>
              <c:x val="0.00743218134522482"/>
              <c:y val="0.066550356335666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207490216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800"/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>
      <a:solidFill>
        <a:srgbClr val="292934"/>
      </a:solidFill>
    </a:ln>
  </c:sp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4"/>
            <a:ext cx="25727184" cy="9173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1" y="24250068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61C2-0347-CE4F-89C1-9DF3E369C929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9B8-A892-7646-9E6F-8D232278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4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61C2-0347-CE4F-89C1-9DF3E369C929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9B8-A892-7646-9E6F-8D232278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6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3774" y="1713757"/>
            <a:ext cx="6810137" cy="36513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364" y="1713757"/>
            <a:ext cx="19925956" cy="36513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61C2-0347-CE4F-89C1-9DF3E369C929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9B8-A892-7646-9E6F-8D232278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7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61C2-0347-CE4F-89C1-9DF3E369C929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9B8-A892-7646-9E6F-8D232278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3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4"/>
            <a:ext cx="25727184" cy="849941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7"/>
            <a:ext cx="25727184" cy="936123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61C2-0347-CE4F-89C1-9DF3E369C929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9B8-A892-7646-9E6F-8D232278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0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364" y="9985325"/>
            <a:ext cx="13368046" cy="2824221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5865" y="9985325"/>
            <a:ext cx="13368046" cy="2824221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61C2-0347-CE4F-89C1-9DF3E369C929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9B8-A892-7646-9E6F-8D232278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579176"/>
            <a:ext cx="13373303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4" y="13571321"/>
            <a:ext cx="13373303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6"/>
            <a:ext cx="13378556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1"/>
            <a:ext cx="13378556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61C2-0347-CE4F-89C1-9DF3E369C929}" type="datetimeFigureOut">
              <a:rPr lang="en-US" smtClean="0"/>
              <a:t>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9B8-A892-7646-9E6F-8D232278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5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61C2-0347-CE4F-89C1-9DF3E369C929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9B8-A892-7646-9E6F-8D232278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61C2-0347-CE4F-89C1-9DF3E369C929}" type="datetimeFigureOut">
              <a:rPr lang="en-US" smtClean="0"/>
              <a:t>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9B8-A892-7646-9E6F-8D232278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2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03845"/>
            <a:ext cx="9957725" cy="725124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4" y="1703848"/>
            <a:ext cx="16920247" cy="36523697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5" y="8955093"/>
            <a:ext cx="9957725" cy="29272451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61C2-0347-CE4F-89C1-9DF3E369C929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9B8-A892-7646-9E6F-8D232278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8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5" cy="3536471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4"/>
            <a:ext cx="18160365" cy="25676543"/>
          </a:xfrm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8"/>
            <a:ext cx="18160365" cy="5022376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61C2-0347-CE4F-89C1-9DF3E369C929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9B8-A892-7646-9E6F-8D232278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5"/>
            <a:ext cx="27240548" cy="28242219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361C2-0347-CE4F-89C1-9DF3E369C929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739B8-A892-7646-9E6F-8D232278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8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43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79" indent="-1565579" algn="l" defTabSz="2087438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87" indent="-1304649" algn="l" defTabSz="2087438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95" indent="-1043719" algn="l" defTabSz="2087438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033" indent="-1043719" algn="l" defTabSz="2087438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471" indent="-1043719" algn="l" defTabSz="2087438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909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347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785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223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6" Type="http://schemas.openxmlformats.org/officeDocument/2006/relationships/chart" Target="../charts/chart3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47000">
              <a:schemeClr val="bg1">
                <a:tint val="45000"/>
                <a:shade val="99000"/>
                <a:satMod val="350000"/>
              </a:schemeClr>
            </a:gs>
            <a:gs pos="100000">
              <a:schemeClr val="accent4">
                <a:lumMod val="40000"/>
                <a:lumOff val="60000"/>
                <a:alpha val="5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884237" y="975519"/>
            <a:ext cx="28714411" cy="261610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The E</a:t>
            </a:r>
            <a:r>
              <a:rPr lang="en-US" dirty="0" smtClean="0">
                <a:latin typeface="Arial"/>
                <a:cs typeface="Arial"/>
              </a:rPr>
              <a:t>ffect of Basic 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dirty="0" smtClean="0">
                <a:latin typeface="Arial"/>
                <a:cs typeface="Arial"/>
              </a:rPr>
              <a:t>oot 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dirty="0" smtClean="0">
                <a:latin typeface="Arial"/>
                <a:cs typeface="Arial"/>
              </a:rPr>
              <a:t>epresentation </a:t>
            </a:r>
            <a:r>
              <a:rPr lang="en-US" dirty="0">
                <a:latin typeface="Arial"/>
                <a:cs typeface="Arial"/>
              </a:rPr>
              <a:t>on the N</a:t>
            </a:r>
            <a:r>
              <a:rPr lang="en-US" dirty="0" smtClean="0">
                <a:latin typeface="Arial"/>
                <a:cs typeface="Arial"/>
              </a:rPr>
              <a:t>avigation </a:t>
            </a:r>
            <a:r>
              <a:rPr lang="en-US" dirty="0">
                <a:latin typeface="Arial"/>
                <a:cs typeface="Arial"/>
              </a:rPr>
              <a:t>of V</a:t>
            </a:r>
            <a:r>
              <a:rPr lang="en-US" dirty="0" smtClean="0">
                <a:latin typeface="Arial"/>
                <a:cs typeface="Arial"/>
              </a:rPr>
              <a:t>irtual 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dirty="0" smtClean="0">
                <a:latin typeface="Arial"/>
                <a:cs typeface="Arial"/>
              </a:rPr>
              <a:t>bstacles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2942" y="3873975"/>
            <a:ext cx="28494102" cy="249299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Arial"/>
                <a:cs typeface="Arial"/>
              </a:rPr>
              <a:t>Emily Wilson, Emma Goff, Leah </a:t>
            </a:r>
            <a:r>
              <a:rPr lang="en-US" sz="5400" dirty="0" err="1" smtClean="0">
                <a:latin typeface="Arial"/>
                <a:cs typeface="Arial"/>
              </a:rPr>
              <a:t>Borsari</a:t>
            </a:r>
            <a:r>
              <a:rPr lang="en-US" sz="5400" dirty="0" smtClean="0">
                <a:latin typeface="Arial"/>
                <a:cs typeface="Arial"/>
              </a:rPr>
              <a:t>, Betsy Sanders</a:t>
            </a:r>
            <a:r>
              <a:rPr lang="en-US" sz="5400" baseline="30000" dirty="0" smtClean="0">
                <a:latin typeface="Arial"/>
                <a:cs typeface="Arial"/>
              </a:rPr>
              <a:t>1</a:t>
            </a:r>
            <a:r>
              <a:rPr lang="en-US" sz="5400" dirty="0" smtClean="0">
                <a:latin typeface="Arial"/>
                <a:cs typeface="Arial"/>
              </a:rPr>
              <a:t> </a:t>
            </a:r>
          </a:p>
          <a:p>
            <a:pPr algn="ctr"/>
            <a:r>
              <a:rPr lang="en-US" sz="4800" baseline="30000" dirty="0" smtClean="0">
                <a:latin typeface="Arial"/>
                <a:cs typeface="Arial"/>
              </a:rPr>
              <a:t>1</a:t>
            </a:r>
            <a:r>
              <a:rPr lang="en-US" sz="4800" dirty="0" smtClean="0">
                <a:latin typeface="Arial"/>
                <a:cs typeface="Arial"/>
              </a:rPr>
              <a:t>sandersb@rhodes.edu</a:t>
            </a:r>
            <a:endParaRPr lang="en-US" sz="4800" baseline="30000" dirty="0">
              <a:latin typeface="Arial"/>
              <a:cs typeface="Arial"/>
            </a:endParaRPr>
          </a:p>
          <a:p>
            <a:pPr algn="ctr"/>
            <a:r>
              <a:rPr lang="en-US" sz="4800" dirty="0" smtClean="0">
                <a:latin typeface="Arial"/>
                <a:cs typeface="Arial"/>
              </a:rPr>
              <a:t>Department of Computer Science, Rhodes College; Memphis, TN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818" y="7223919"/>
            <a:ext cx="13782865" cy="51816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Arial"/>
                <a:cs typeface="Arial"/>
              </a:rPr>
              <a:t>Why Study Embodiment Using Commodity Level Tracking Systems?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Arial"/>
                <a:cs typeface="Arial"/>
              </a:rPr>
              <a:t>Embodiment is thought to be vital to obtaining a high level of presence in a virtual environment </a:t>
            </a:r>
            <a:r>
              <a:rPr lang="en-US" sz="3600" dirty="0" smtClean="0">
                <a:latin typeface="Arial"/>
                <a:cs typeface="Arial"/>
              </a:rPr>
              <a:t>[Schubert et al., 1999].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>
                <a:latin typeface="Arial"/>
                <a:cs typeface="Arial"/>
              </a:rPr>
              <a:t> If they are comparable to a more expensive high fidelity tracking system, then more people could have access to quality virtual reality experiences and understand when it’s important to use a high fidelity system. </a:t>
            </a:r>
          </a:p>
          <a:p>
            <a:endParaRPr lang="en-US" sz="5400" dirty="0" smtClean="0">
              <a:latin typeface="Arial"/>
              <a:cs typeface="Arial"/>
            </a:endParaRPr>
          </a:p>
          <a:p>
            <a:endParaRPr lang="en-US" sz="5400" dirty="0">
              <a:latin typeface="Arial"/>
              <a:cs typeface="Arial"/>
            </a:endParaRPr>
          </a:p>
          <a:p>
            <a:endParaRPr lang="en-US" sz="5400" dirty="0" smtClean="0">
              <a:latin typeface="Arial"/>
              <a:cs typeface="Arial"/>
            </a:endParaRPr>
          </a:p>
          <a:p>
            <a:endParaRPr lang="en-US" sz="54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832" y="21951793"/>
            <a:ext cx="13775851" cy="82105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5400" dirty="0" smtClean="0">
                <a:latin typeface="Arial"/>
                <a:cs typeface="Arial"/>
              </a:rPr>
              <a:t>Methods </a:t>
            </a:r>
            <a:endParaRPr lang="en-US" sz="5400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3600" dirty="0" smtClean="0">
                <a:latin typeface="Arial"/>
                <a:cs typeface="Arial"/>
              </a:rPr>
              <a:t>11 participants traversed a virtual </a:t>
            </a:r>
            <a:r>
              <a:rPr lang="en-US" sz="3600" dirty="0" smtClean="0">
                <a:latin typeface="Arial"/>
                <a:cs typeface="Arial"/>
              </a:rPr>
              <a:t>maze and </a:t>
            </a:r>
            <a:r>
              <a:rPr lang="en-US" sz="3600" dirty="0" smtClean="0">
                <a:latin typeface="Arial"/>
                <a:cs typeface="Arial"/>
              </a:rPr>
              <a:t>their reaction to three different </a:t>
            </a:r>
            <a:r>
              <a:rPr lang="en-US" sz="3600" dirty="0" smtClean="0">
                <a:latin typeface="Arial"/>
                <a:cs typeface="Arial"/>
              </a:rPr>
              <a:t>obstacles were observed.</a:t>
            </a:r>
            <a:endParaRPr lang="en-US" sz="3600" dirty="0" smtClean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3600" dirty="0" smtClean="0">
                <a:latin typeface="Arial"/>
                <a:cs typeface="Arial"/>
              </a:rPr>
              <a:t>Obstacles:</a:t>
            </a:r>
          </a:p>
          <a:p>
            <a:pPr marL="1146175" indent="-465138">
              <a:buFont typeface="Arial"/>
              <a:buChar char="•"/>
              <a:tabLst>
                <a:tab pos="804863" algn="l"/>
              </a:tabLst>
            </a:pPr>
            <a:r>
              <a:rPr lang="en-US" sz="3600" dirty="0" smtClean="0">
                <a:latin typeface="Arial"/>
                <a:cs typeface="Arial"/>
              </a:rPr>
              <a:t>A pile of sandbags </a:t>
            </a:r>
          </a:p>
          <a:p>
            <a:pPr marL="1146175" indent="-465138">
              <a:buFont typeface="Arial"/>
              <a:buChar char="•"/>
              <a:tabLst>
                <a:tab pos="804863" algn="l"/>
              </a:tabLst>
            </a:pPr>
            <a:r>
              <a:rPr lang="en-US" sz="3600" dirty="0" smtClean="0">
                <a:latin typeface="Arial"/>
                <a:cs typeface="Arial"/>
              </a:rPr>
              <a:t>A pit in the floor </a:t>
            </a:r>
          </a:p>
          <a:p>
            <a:pPr marL="1146175" indent="-465138">
              <a:buFont typeface="Arial"/>
              <a:buChar char="•"/>
              <a:tabLst>
                <a:tab pos="804863" algn="l"/>
              </a:tabLst>
            </a:pPr>
            <a:r>
              <a:rPr lang="en-US" sz="3600" dirty="0" smtClean="0">
                <a:latin typeface="Arial"/>
                <a:cs typeface="Arial"/>
              </a:rPr>
              <a:t>Two trees on either side of the maze 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>
                <a:latin typeface="Arial"/>
                <a:cs typeface="Arial"/>
              </a:rPr>
              <a:t>Two Conditions (with-in subjects):</a:t>
            </a:r>
          </a:p>
          <a:p>
            <a:pPr marL="1146175" indent="-465138">
              <a:buFont typeface="Arial"/>
              <a:buChar char="•"/>
              <a:tabLst>
                <a:tab pos="804863" algn="l"/>
              </a:tabLst>
            </a:pPr>
            <a:r>
              <a:rPr lang="en-US" sz="3600" dirty="0" smtClean="0">
                <a:latin typeface="Arial"/>
                <a:cs typeface="Arial"/>
              </a:rPr>
              <a:t>With virtual feet</a:t>
            </a:r>
            <a:endParaRPr lang="en-US" sz="3600" dirty="0">
              <a:latin typeface="Arial"/>
              <a:cs typeface="Arial"/>
            </a:endParaRPr>
          </a:p>
          <a:p>
            <a:pPr marL="1146175" indent="-465138">
              <a:buFont typeface="Arial"/>
              <a:buChar char="•"/>
              <a:tabLst>
                <a:tab pos="804863" algn="l"/>
              </a:tabLst>
            </a:pPr>
            <a:r>
              <a:rPr lang="en-US" sz="3600" dirty="0" smtClean="0">
                <a:latin typeface="Arial"/>
                <a:cs typeface="Arial"/>
              </a:rPr>
              <a:t>Without a body 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>
                <a:latin typeface="Arial"/>
                <a:cs typeface="Arial"/>
              </a:rPr>
              <a:t>Each obstacle was assigned a number from 0-3 based on how intense their reaction was. 0 meant that they had no reaction at all, and 3 meant they reacted as if the obstacles were real.  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>
                <a:latin typeface="Arial"/>
                <a:cs typeface="Arial"/>
              </a:rPr>
              <a:t>There were 6 measures for each participant </a:t>
            </a:r>
            <a:endParaRPr lang="en-US" sz="3600" dirty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5400" dirty="0">
              <a:latin typeface="Arial"/>
              <a:cs typeface="Arial"/>
            </a:endParaRPr>
          </a:p>
          <a:p>
            <a:endParaRPr lang="en-US" sz="5400" dirty="0" smtClean="0">
              <a:latin typeface="Arial"/>
              <a:cs typeface="Arial"/>
            </a:endParaRPr>
          </a:p>
          <a:p>
            <a:endParaRPr lang="en-US" sz="5400" dirty="0">
              <a:latin typeface="Arial"/>
              <a:cs typeface="Arial"/>
            </a:endParaRPr>
          </a:p>
          <a:p>
            <a:endParaRPr lang="en-US" sz="5400" dirty="0" smtClean="0">
              <a:latin typeface="Arial"/>
              <a:cs typeface="Arial"/>
            </a:endParaRPr>
          </a:p>
          <a:p>
            <a:endParaRPr lang="en-US" sz="54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52411" y="7223919"/>
            <a:ext cx="14029059" cy="83058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5400" dirty="0" smtClean="0">
                <a:latin typeface="Arial"/>
                <a:cs typeface="Arial"/>
              </a:rPr>
              <a:t>Results</a:t>
            </a:r>
            <a:endParaRPr lang="en-US" sz="5400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3600" dirty="0" smtClean="0">
                <a:latin typeface="Arial"/>
                <a:cs typeface="Arial"/>
              </a:rPr>
              <a:t>Participants tended to have greater reactions to the sandbags when they were wearing the foot trackers as opposed to not, </a:t>
            </a:r>
            <a:r>
              <a:rPr lang="en-US" sz="3600" dirty="0">
                <a:latin typeface="Arial"/>
                <a:cs typeface="Arial"/>
              </a:rPr>
              <a:t>F (1, 10) = 4.1, p = 0.07. </a:t>
            </a:r>
            <a:endParaRPr lang="en-US" sz="3600" dirty="0" smtClean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3600" dirty="0" smtClean="0">
                <a:latin typeface="Arial"/>
                <a:cs typeface="Arial"/>
              </a:rPr>
              <a:t>When not wearing foot trackers, the participants reacted to all the obstacles with about the same level of intensity. 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>
                <a:latin typeface="Arial"/>
                <a:cs typeface="Arial"/>
              </a:rPr>
              <a:t>When wearing the foot trackers, participants had the strongest reactions to the sandbags out of all the obstacles, </a:t>
            </a:r>
            <a:r>
              <a:rPr lang="en-US" sz="3600" dirty="0">
                <a:latin typeface="Arial"/>
                <a:cs typeface="Arial"/>
              </a:rPr>
              <a:t>F (2, 9) = 7.3, p = 0.01. </a:t>
            </a:r>
            <a:endParaRPr lang="en-US" sz="3600" dirty="0" smtClean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3600" dirty="0" smtClean="0">
                <a:latin typeface="Arial"/>
                <a:cs typeface="Arial"/>
              </a:rPr>
              <a:t>In fact, whether or not they were wearing foot trackers, participants reacted more strongly to the sandbags than either of the other obstacles, </a:t>
            </a:r>
            <a:r>
              <a:rPr lang="en-US" sz="3600" dirty="0">
                <a:latin typeface="Arial"/>
                <a:cs typeface="Arial"/>
              </a:rPr>
              <a:t>F (2, 10) = 5.6, p = 0.04</a:t>
            </a:r>
            <a:r>
              <a:rPr lang="en-US" sz="3600" dirty="0" smtClean="0">
                <a:latin typeface="Arial"/>
                <a:cs typeface="Arial"/>
              </a:rPr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>
                <a:latin typeface="Arial"/>
                <a:cs typeface="Arial"/>
              </a:rPr>
              <a:t>The graphs below show participants’ reactions to each obstacle with and without foot trackers. (“w/f” = with foot trackers)</a:t>
            </a:r>
            <a:endParaRPr lang="en-US" sz="3600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sz="2800" dirty="0" smtClean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3200" dirty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3200" dirty="0">
              <a:latin typeface="Arial"/>
              <a:cs typeface="Arial"/>
            </a:endParaRPr>
          </a:p>
          <a:p>
            <a:endParaRPr lang="en-US" sz="3200" dirty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5400" dirty="0">
              <a:latin typeface="Arial"/>
              <a:cs typeface="Arial"/>
            </a:endParaRPr>
          </a:p>
          <a:p>
            <a:endParaRPr lang="en-US" sz="5400" dirty="0" smtClean="0">
              <a:latin typeface="Arial"/>
              <a:cs typeface="Arial"/>
            </a:endParaRPr>
          </a:p>
          <a:p>
            <a:endParaRPr lang="en-US" sz="5400" dirty="0">
              <a:latin typeface="Arial"/>
              <a:cs typeface="Arial"/>
            </a:endParaRPr>
          </a:p>
          <a:p>
            <a:endParaRPr lang="en-US" sz="5400" dirty="0" smtClean="0">
              <a:latin typeface="Arial"/>
              <a:cs typeface="Arial"/>
            </a:endParaRPr>
          </a:p>
          <a:p>
            <a:endParaRPr lang="en-US" sz="5400" dirty="0">
              <a:latin typeface="Arial"/>
              <a:cs typeface="Arial"/>
            </a:endParaRPr>
          </a:p>
        </p:txBody>
      </p:sp>
      <p:pic>
        <p:nvPicPr>
          <p:cNvPr id="12" name="Picture 11" descr="Screen Shot 2018-05-29 at 1.36.1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3"/>
          <a:stretch/>
        </p:blipFill>
        <p:spPr>
          <a:xfrm>
            <a:off x="797818" y="13091320"/>
            <a:ext cx="13709699" cy="7162799"/>
          </a:xfrm>
          <a:prstGeom prst="rect">
            <a:avLst/>
          </a:prstGeom>
          <a:ln>
            <a:solidFill>
              <a:srgbClr val="292934"/>
            </a:solidFill>
          </a:ln>
        </p:spPr>
      </p:pic>
      <p:pic>
        <p:nvPicPr>
          <p:cNvPr id="4" name="Picture 3" descr="mazeTraackers[1]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25" y="30617318"/>
            <a:ext cx="13746857" cy="7379855"/>
          </a:xfrm>
          <a:prstGeom prst="rect">
            <a:avLst/>
          </a:prstGeom>
          <a:ln>
            <a:solidFill>
              <a:srgbClr val="292934"/>
            </a:solidFill>
          </a:ln>
        </p:spPr>
      </p:pic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618077"/>
              </p:ext>
            </p:extLst>
          </p:nvPr>
        </p:nvGraphicFramePr>
        <p:xfrm>
          <a:off x="15552412" y="16063120"/>
          <a:ext cx="14029058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258526"/>
              </p:ext>
            </p:extLst>
          </p:nvPr>
        </p:nvGraphicFramePr>
        <p:xfrm>
          <a:off x="15529750" y="26654919"/>
          <a:ext cx="14104419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3042829"/>
              </p:ext>
            </p:extLst>
          </p:nvPr>
        </p:nvGraphicFramePr>
        <p:xfrm>
          <a:off x="15552410" y="21331337"/>
          <a:ext cx="14081760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3" name="Picture 12" descr="Rhodes Logo 2004 CMY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42" y="4157680"/>
            <a:ext cx="4620032" cy="24482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651" y="37997174"/>
            <a:ext cx="13775850" cy="58477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A participant’s view of the foot trackers and the sandbags.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4832" y="20254119"/>
            <a:ext cx="1374685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A </a:t>
            </a:r>
            <a:r>
              <a:rPr lang="en-US" sz="3200" dirty="0">
                <a:latin typeface="Arial"/>
                <a:cs typeface="Arial"/>
              </a:rPr>
              <a:t>view of the maze along with the trees (left), pit (middle), and sandbags (right</a:t>
            </a:r>
            <a:r>
              <a:rPr lang="en-US" sz="3200" dirty="0" smtClean="0">
                <a:latin typeface="Arial"/>
                <a:cs typeface="Arial"/>
              </a:rPr>
              <a:t>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7818" y="38999319"/>
            <a:ext cx="13822683" cy="335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5400" dirty="0" smtClean="0">
                <a:latin typeface="Arial"/>
                <a:cs typeface="Arial"/>
              </a:rPr>
              <a:t>Materials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>
                <a:latin typeface="Arial"/>
                <a:cs typeface="Arial"/>
              </a:rPr>
              <a:t>HTC Vive HMD, graphics rendered using Unity</a:t>
            </a:r>
            <a:endParaRPr lang="en-US" sz="3600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3600" dirty="0">
                <a:latin typeface="Arial"/>
                <a:cs typeface="Arial"/>
              </a:rPr>
              <a:t>T</a:t>
            </a:r>
            <a:r>
              <a:rPr lang="en-US" sz="3600" dirty="0" smtClean="0">
                <a:latin typeface="Arial"/>
                <a:cs typeface="Arial"/>
              </a:rPr>
              <a:t>wo HTC Vive trackers </a:t>
            </a:r>
            <a:r>
              <a:rPr lang="en-US" sz="3600" dirty="0">
                <a:latin typeface="Arial"/>
                <a:cs typeface="Arial"/>
              </a:rPr>
              <a:t>(</a:t>
            </a:r>
            <a:r>
              <a:rPr lang="en-US" sz="3600" dirty="0" smtClean="0">
                <a:latin typeface="Arial"/>
                <a:cs typeface="Arial"/>
              </a:rPr>
              <a:t>attached with </a:t>
            </a:r>
            <a:r>
              <a:rPr lang="en-US" sz="3600" dirty="0" err="1" smtClean="0">
                <a:latin typeface="Arial"/>
                <a:cs typeface="Arial"/>
              </a:rPr>
              <a:t>velco</a:t>
            </a:r>
            <a:r>
              <a:rPr lang="en-US" sz="3600" dirty="0" smtClean="0">
                <a:latin typeface="Arial"/>
                <a:cs typeface="Arial"/>
              </a:rPr>
              <a:t> straps to the participants’ feet)</a:t>
            </a:r>
            <a:endParaRPr lang="en-US" sz="3600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3600" dirty="0">
                <a:latin typeface="Arial"/>
                <a:cs typeface="Arial"/>
              </a:rPr>
              <a:t>T</a:t>
            </a:r>
            <a:r>
              <a:rPr lang="en-US" sz="3600" dirty="0" smtClean="0">
                <a:latin typeface="Arial"/>
                <a:cs typeface="Arial"/>
              </a:rPr>
              <a:t>wo HTC Vive base stations. </a:t>
            </a:r>
          </a:p>
          <a:p>
            <a:endParaRPr lang="en-US" sz="5400" dirty="0" smtClean="0">
              <a:latin typeface="Arial"/>
              <a:cs typeface="Arial"/>
            </a:endParaRPr>
          </a:p>
          <a:p>
            <a:endParaRPr lang="en-US" sz="5400" dirty="0">
              <a:latin typeface="Arial"/>
              <a:cs typeface="Arial"/>
            </a:endParaRPr>
          </a:p>
          <a:p>
            <a:endParaRPr lang="en-US" sz="5400" dirty="0" smtClean="0">
              <a:latin typeface="Arial"/>
              <a:cs typeface="Arial"/>
            </a:endParaRPr>
          </a:p>
          <a:p>
            <a:endParaRPr lang="en-US" sz="5400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29750" y="32102355"/>
            <a:ext cx="14104420" cy="689696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rtlCol="0">
            <a:noAutofit/>
          </a:bodyPr>
          <a:lstStyle/>
          <a:p>
            <a:pPr algn="ctr"/>
            <a:r>
              <a:rPr lang="en-US" sz="5400" dirty="0" smtClean="0">
                <a:latin typeface="Arial"/>
                <a:cs typeface="Arial"/>
              </a:rPr>
              <a:t>Discussion</a:t>
            </a:r>
          </a:p>
          <a:p>
            <a:pPr marL="457200" lvl="0" indent="-457200">
              <a:buFont typeface="Arial"/>
              <a:buChar char="•"/>
            </a:pPr>
            <a:r>
              <a:rPr lang="en-US" sz="3600" dirty="0" smtClean="0">
                <a:solidFill>
                  <a:srgbClr val="292934"/>
                </a:solidFill>
                <a:latin typeface="Arial"/>
                <a:cs typeface="Arial"/>
              </a:rPr>
              <a:t>It is possible that </a:t>
            </a:r>
            <a:r>
              <a:rPr lang="en-US" sz="3600" dirty="0">
                <a:solidFill>
                  <a:srgbClr val="292934"/>
                </a:solidFill>
                <a:latin typeface="Arial"/>
                <a:cs typeface="Arial"/>
              </a:rPr>
              <a:t>the use of the foot trackers increased the participants’ levels of presence </a:t>
            </a:r>
            <a:r>
              <a:rPr lang="en-US" sz="3600" dirty="0" smtClean="0">
                <a:solidFill>
                  <a:srgbClr val="292934"/>
                </a:solidFill>
                <a:latin typeface="Arial"/>
                <a:cs typeface="Arial"/>
              </a:rPr>
              <a:t>to a point where the </a:t>
            </a:r>
            <a:r>
              <a:rPr lang="en-US" sz="3600" dirty="0">
                <a:solidFill>
                  <a:srgbClr val="292934"/>
                </a:solidFill>
                <a:latin typeface="Arial"/>
                <a:cs typeface="Arial"/>
              </a:rPr>
              <a:t>sandbags seemed more realistic than the other </a:t>
            </a:r>
            <a:r>
              <a:rPr lang="en-US" sz="3600" dirty="0" smtClean="0">
                <a:solidFill>
                  <a:srgbClr val="292934"/>
                </a:solidFill>
                <a:latin typeface="Arial"/>
                <a:cs typeface="Arial"/>
              </a:rPr>
              <a:t>obstacles</a:t>
            </a:r>
            <a:r>
              <a:rPr lang="en-US" sz="3600" dirty="0">
                <a:solidFill>
                  <a:srgbClr val="292934"/>
                </a:solidFill>
                <a:latin typeface="Arial"/>
                <a:cs typeface="Arial"/>
              </a:rPr>
              <a:t>.</a:t>
            </a:r>
            <a:endParaRPr lang="en-US" sz="3600" dirty="0" smtClean="0">
              <a:solidFill>
                <a:srgbClr val="292934"/>
              </a:solidFill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3600" dirty="0">
                <a:solidFill>
                  <a:srgbClr val="292934"/>
                </a:solidFill>
                <a:latin typeface="Arial"/>
                <a:cs typeface="Arial"/>
              </a:rPr>
              <a:t>We hypothesize </a:t>
            </a:r>
            <a:r>
              <a:rPr lang="en-US" sz="3600" dirty="0" smtClean="0">
                <a:solidFill>
                  <a:srgbClr val="292934"/>
                </a:solidFill>
                <a:latin typeface="Arial"/>
                <a:cs typeface="Arial"/>
              </a:rPr>
              <a:t>that participants reacted so strongly to the sandbags because it </a:t>
            </a:r>
            <a:r>
              <a:rPr lang="en-US" sz="3600" dirty="0">
                <a:solidFill>
                  <a:srgbClr val="292934"/>
                </a:solidFill>
                <a:latin typeface="Arial"/>
                <a:cs typeface="Arial"/>
              </a:rPr>
              <a:t>is both somewhat tall as well opaque; </a:t>
            </a:r>
            <a:r>
              <a:rPr lang="en-US" sz="3600" dirty="0" smtClean="0">
                <a:solidFill>
                  <a:srgbClr val="292934"/>
                </a:solidFill>
                <a:latin typeface="Arial"/>
                <a:cs typeface="Arial"/>
              </a:rPr>
              <a:t>unlike the pit and trees.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>
                <a:latin typeface="Arial"/>
                <a:cs typeface="Arial"/>
              </a:rPr>
              <a:t>There </a:t>
            </a:r>
            <a:r>
              <a:rPr lang="en-US" sz="3600" dirty="0">
                <a:latin typeface="Arial"/>
                <a:cs typeface="Arial"/>
              </a:rPr>
              <a:t>are a couple of </a:t>
            </a:r>
            <a:r>
              <a:rPr lang="en-US" sz="3600" dirty="0" smtClean="0">
                <a:latin typeface="Arial"/>
                <a:cs typeface="Arial"/>
              </a:rPr>
              <a:t>things that we think </a:t>
            </a:r>
            <a:r>
              <a:rPr lang="en-US" sz="3600" dirty="0">
                <a:latin typeface="Arial"/>
                <a:cs typeface="Arial"/>
              </a:rPr>
              <a:t>could further </a:t>
            </a:r>
            <a:r>
              <a:rPr lang="en-US" sz="3600" dirty="0" smtClean="0">
                <a:latin typeface="Arial"/>
                <a:cs typeface="Arial"/>
              </a:rPr>
              <a:t>increase presence in this experiment. </a:t>
            </a:r>
          </a:p>
          <a:p>
            <a:pPr marL="1181100" lvl="1" indent="-457200">
              <a:buFont typeface="Arial"/>
              <a:buChar char="•"/>
              <a:tabLst>
                <a:tab pos="1363663" algn="l"/>
              </a:tabLst>
            </a:pPr>
            <a:r>
              <a:rPr lang="en-US" sz="3600" dirty="0" smtClean="0">
                <a:latin typeface="Arial"/>
                <a:cs typeface="Arial"/>
              </a:rPr>
              <a:t>Having the foot trackers appear as shoes.</a:t>
            </a:r>
          </a:p>
          <a:p>
            <a:pPr marL="1181100" lvl="1" indent="-457200">
              <a:buFont typeface="Arial"/>
              <a:buChar char="•"/>
              <a:tabLst>
                <a:tab pos="928688" algn="l"/>
                <a:tab pos="1363663" algn="l"/>
              </a:tabLst>
            </a:pPr>
            <a:r>
              <a:rPr lang="en-US" sz="3600" dirty="0" smtClean="0">
                <a:latin typeface="Arial"/>
                <a:cs typeface="Arial"/>
              </a:rPr>
              <a:t>Making the tree branches appear more solid.</a:t>
            </a:r>
            <a:endParaRPr lang="en-US" sz="3600" dirty="0">
              <a:latin typeface="Arial"/>
              <a:cs typeface="Arial"/>
            </a:endParaRPr>
          </a:p>
          <a:p>
            <a:pPr marL="1611313" lvl="1" indent="-298450">
              <a:buFont typeface="Arial"/>
              <a:buChar char="•"/>
              <a:tabLst>
                <a:tab pos="1270000" algn="l"/>
                <a:tab pos="1363663" algn="l"/>
              </a:tabLst>
            </a:pPr>
            <a:endParaRPr lang="en-US" sz="3200" dirty="0">
              <a:latin typeface="Arial"/>
              <a:cs typeface="Arial"/>
            </a:endParaRPr>
          </a:p>
          <a:p>
            <a:pPr marL="1611313" lvl="1" indent="-298450">
              <a:buFont typeface="Arial"/>
              <a:buChar char="•"/>
              <a:tabLst>
                <a:tab pos="1270000" algn="l"/>
                <a:tab pos="1363663" algn="l"/>
              </a:tabLst>
            </a:pPr>
            <a:endParaRPr lang="en-US" sz="3200" dirty="0" smtClean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sz="3200" dirty="0" smtClean="0">
              <a:solidFill>
                <a:srgbClr val="292934"/>
              </a:solidFill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sz="3200" dirty="0" smtClean="0">
              <a:solidFill>
                <a:srgbClr val="292934"/>
              </a:solidFill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457200" lvl="0" indent="-457200">
              <a:buFont typeface="Arial"/>
              <a:buChar char="•"/>
            </a:pPr>
            <a:endParaRPr lang="en-US" sz="32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sz="32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5400" dirty="0">
              <a:latin typeface="Arial"/>
              <a:cs typeface="Arial"/>
            </a:endParaRPr>
          </a:p>
          <a:p>
            <a:endParaRPr lang="en-US" sz="5400" dirty="0" smtClean="0">
              <a:latin typeface="Arial"/>
              <a:cs typeface="Arial"/>
            </a:endParaRPr>
          </a:p>
          <a:p>
            <a:endParaRPr lang="en-US" sz="5400" dirty="0">
              <a:latin typeface="Arial"/>
              <a:cs typeface="Arial"/>
            </a:endParaRPr>
          </a:p>
          <a:p>
            <a:endParaRPr lang="en-US" sz="5400" dirty="0" smtClean="0">
              <a:latin typeface="Arial"/>
              <a:cs typeface="Arial"/>
            </a:endParaRPr>
          </a:p>
          <a:p>
            <a:endParaRPr lang="en-US" sz="54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29751" y="39532719"/>
            <a:ext cx="14104420" cy="281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5400" dirty="0" smtClean="0">
                <a:latin typeface="Arial"/>
                <a:cs typeface="Arial"/>
              </a:rPr>
              <a:t>References</a:t>
            </a:r>
            <a:endParaRPr lang="en-US" sz="5400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3600" dirty="0">
                <a:latin typeface="Arial"/>
                <a:cs typeface="Arial"/>
              </a:rPr>
              <a:t>Thomas Schubert, Frank </a:t>
            </a:r>
            <a:r>
              <a:rPr lang="en-US" sz="3600" dirty="0" err="1">
                <a:latin typeface="Arial"/>
                <a:cs typeface="Arial"/>
              </a:rPr>
              <a:t>Friedmann</a:t>
            </a:r>
            <a:r>
              <a:rPr lang="en-US" sz="3600" dirty="0">
                <a:latin typeface="Arial"/>
                <a:cs typeface="Arial"/>
              </a:rPr>
              <a:t>, and </a:t>
            </a:r>
            <a:r>
              <a:rPr lang="en-US" sz="3600" dirty="0" err="1">
                <a:latin typeface="Arial"/>
                <a:cs typeface="Arial"/>
              </a:rPr>
              <a:t>Holger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Regenbrecht</a:t>
            </a:r>
            <a:r>
              <a:rPr lang="en-US" sz="3600" dirty="0">
                <a:latin typeface="Arial"/>
                <a:cs typeface="Arial"/>
              </a:rPr>
              <a:t>. 1999. Embodied presence in virtual environments. In Visual representations and interpretations. Springer, 269– 278. </a:t>
            </a: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5400" dirty="0">
              <a:latin typeface="Arial"/>
              <a:cs typeface="Arial"/>
            </a:endParaRPr>
          </a:p>
          <a:p>
            <a:endParaRPr lang="en-US" sz="5400" dirty="0" smtClean="0">
              <a:latin typeface="Arial"/>
              <a:cs typeface="Arial"/>
            </a:endParaRPr>
          </a:p>
          <a:p>
            <a:endParaRPr lang="en-US" sz="5400" dirty="0">
              <a:latin typeface="Arial"/>
              <a:cs typeface="Arial"/>
            </a:endParaRPr>
          </a:p>
          <a:p>
            <a:endParaRPr lang="en-US" sz="5400" dirty="0" smtClean="0">
              <a:latin typeface="Arial"/>
              <a:cs typeface="Arial"/>
            </a:endParaRPr>
          </a:p>
          <a:p>
            <a:endParaRPr lang="en-US" sz="5400" dirty="0">
              <a:latin typeface="Arial"/>
              <a:cs typeface="Arial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8" cstate="print"/>
          <a:srcRect l="56871" t="5882" r="27392" b="80635"/>
          <a:stretch/>
        </p:blipFill>
        <p:spPr bwMode="auto">
          <a:xfrm>
            <a:off x="24260198" y="4594888"/>
            <a:ext cx="5404883" cy="173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070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8065</TotalTime>
  <Words>572</Words>
  <Application>Microsoft Macintosh PowerPoint</Application>
  <PresentationFormat>Custom</PresentationFormat>
  <Paragraphs>150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Wilson</dc:creator>
  <cp:lastModifiedBy>Emily Wilson</cp:lastModifiedBy>
  <cp:revision>90</cp:revision>
  <cp:lastPrinted>2018-08-03T19:39:05Z</cp:lastPrinted>
  <dcterms:created xsi:type="dcterms:W3CDTF">2018-06-25T19:50:41Z</dcterms:created>
  <dcterms:modified xsi:type="dcterms:W3CDTF">2019-02-16T23:25:55Z</dcterms:modified>
</cp:coreProperties>
</file>