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9" r:id="rId4"/>
    <p:sldId id="258"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5D5C-D19C-45BB-A339-01E01E10AAE3}"/>
              </a:ext>
            </a:extLst>
          </p:cNvPr>
          <p:cNvSpPr>
            <a:spLocks noGrp="1"/>
          </p:cNvSpPr>
          <p:nvPr>
            <p:ph type="ctrTitle"/>
          </p:nvPr>
        </p:nvSpPr>
        <p:spPr/>
        <p:txBody>
          <a:bodyPr/>
          <a:lstStyle/>
          <a:p>
            <a:r>
              <a:rPr lang="en-US" sz="5000" dirty="0"/>
              <a:t>Inventory Management Program</a:t>
            </a:r>
            <a:br>
              <a:rPr lang="en-US" sz="5000" dirty="0"/>
            </a:br>
            <a:br>
              <a:rPr lang="en-US" sz="5000" dirty="0"/>
            </a:br>
            <a:r>
              <a:rPr lang="en-US" sz="3200" dirty="0"/>
              <a:t>CST-117</a:t>
            </a:r>
            <a:br>
              <a:rPr lang="en-US" sz="3200" dirty="0"/>
            </a:br>
            <a:r>
              <a:rPr lang="en-US" sz="3200" dirty="0"/>
              <a:t>Evan Wilson</a:t>
            </a:r>
            <a:br>
              <a:rPr lang="en-US" sz="3200" dirty="0"/>
            </a:br>
            <a:r>
              <a:rPr lang="en-US" sz="3200" dirty="0"/>
              <a:t>Instructor: Dr. Kris </a:t>
            </a:r>
            <a:r>
              <a:rPr lang="en-US" sz="3200" dirty="0" err="1"/>
              <a:t>Jamsa</a:t>
            </a:r>
            <a:r>
              <a:rPr lang="en-US" sz="3200" dirty="0"/>
              <a:t> </a:t>
            </a:r>
            <a:br>
              <a:rPr lang="en-US" sz="3200" dirty="0"/>
            </a:br>
            <a:r>
              <a:rPr lang="en-US" sz="3200" dirty="0"/>
              <a:t>10 June 2018</a:t>
            </a:r>
            <a:endParaRPr lang="en-US" sz="5000" dirty="0"/>
          </a:p>
        </p:txBody>
      </p:sp>
      <p:sp>
        <p:nvSpPr>
          <p:cNvPr id="3" name="Subtitle 2">
            <a:extLst>
              <a:ext uri="{FF2B5EF4-FFF2-40B4-BE49-F238E27FC236}">
                <a16:creationId xmlns:a16="http://schemas.microsoft.com/office/drawing/2014/main" id="{2D5D5CE7-185B-4F1D-8303-848656F3088F}"/>
              </a:ext>
            </a:extLst>
          </p:cNvPr>
          <p:cNvSpPr>
            <a:spLocks noGrp="1"/>
          </p:cNvSpPr>
          <p:nvPr>
            <p:ph type="subTitle" idx="1"/>
          </p:nvPr>
        </p:nvSpPr>
        <p:spPr/>
        <p:txBody>
          <a:bodyPr/>
          <a:lstStyle/>
          <a:p>
            <a:r>
              <a:rPr lang="en-US" dirty="0"/>
              <a:t>Milestone 5</a:t>
            </a:r>
          </a:p>
        </p:txBody>
      </p:sp>
      <p:pic>
        <p:nvPicPr>
          <p:cNvPr id="5" name="Picture 4">
            <a:extLst>
              <a:ext uri="{FF2B5EF4-FFF2-40B4-BE49-F238E27FC236}">
                <a16:creationId xmlns:a16="http://schemas.microsoft.com/office/drawing/2014/main" id="{2C8C9E40-02AE-4550-8505-F719F3970A12}"/>
              </a:ext>
            </a:extLst>
          </p:cNvPr>
          <p:cNvPicPr>
            <a:picLocks noChangeAspect="1"/>
          </p:cNvPicPr>
          <p:nvPr/>
        </p:nvPicPr>
        <p:blipFill>
          <a:blip r:embed="rId2"/>
          <a:stretch>
            <a:fillRect/>
          </a:stretch>
        </p:blipFill>
        <p:spPr>
          <a:xfrm>
            <a:off x="9758541" y="5046362"/>
            <a:ext cx="2181225" cy="1647825"/>
          </a:xfrm>
          <a:prstGeom prst="rect">
            <a:avLst/>
          </a:prstGeom>
        </p:spPr>
      </p:pic>
    </p:spTree>
    <p:extLst>
      <p:ext uri="{BB962C8B-B14F-4D97-AF65-F5344CB8AC3E}">
        <p14:creationId xmlns:p14="http://schemas.microsoft.com/office/powerpoint/2010/main" val="142655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4B9D-15D9-4AE1-AD8F-11BEEC54094C}"/>
              </a:ext>
            </a:extLst>
          </p:cNvPr>
          <p:cNvSpPr>
            <a:spLocks noGrp="1"/>
          </p:cNvSpPr>
          <p:nvPr>
            <p:ph type="title"/>
          </p:nvPr>
        </p:nvSpPr>
        <p:spPr/>
        <p:txBody>
          <a:bodyPr/>
          <a:lstStyle/>
          <a:p>
            <a:pPr algn="l"/>
            <a:r>
              <a:rPr lang="en-US" sz="3200" dirty="0"/>
              <a:t>For the final milestone in this project, I had a few key focuses:</a:t>
            </a:r>
            <a:br>
              <a:rPr lang="en-US" sz="3200" dirty="0"/>
            </a:br>
            <a:r>
              <a:rPr lang="en-US" sz="3200" dirty="0"/>
              <a:t>	-Improve visual UI/UX (UI/UX was largely ignored throughout the process while focusing 	on functionality.</a:t>
            </a:r>
            <a:br>
              <a:rPr lang="en-US" sz="3200" dirty="0"/>
            </a:br>
            <a:r>
              <a:rPr lang="en-US" sz="3200" dirty="0"/>
              <a:t>	-Add two new functions: remember login option and save order file</a:t>
            </a:r>
            <a:br>
              <a:rPr lang="en-US" sz="3200" dirty="0"/>
            </a:br>
            <a:r>
              <a:rPr lang="en-US" sz="3200" dirty="0"/>
              <a:t>	-More in depth debugging</a:t>
            </a:r>
          </a:p>
        </p:txBody>
      </p:sp>
      <p:sp>
        <p:nvSpPr>
          <p:cNvPr id="3" name="Text Placeholder 2">
            <a:extLst>
              <a:ext uri="{FF2B5EF4-FFF2-40B4-BE49-F238E27FC236}">
                <a16:creationId xmlns:a16="http://schemas.microsoft.com/office/drawing/2014/main" id="{AA75F423-843D-4CF1-B7B7-DCA231A96E21}"/>
              </a:ext>
            </a:extLst>
          </p:cNvPr>
          <p:cNvSpPr>
            <a:spLocks noGrp="1"/>
          </p:cNvSpPr>
          <p:nvPr>
            <p:ph type="body" idx="1"/>
          </p:nvPr>
        </p:nvSpPr>
        <p:spPr>
          <a:xfrm>
            <a:off x="-138905" y="5565873"/>
            <a:ext cx="10561418" cy="433955"/>
          </a:xfrm>
        </p:spPr>
        <p:txBody>
          <a:bodyPr/>
          <a:lstStyle/>
          <a:p>
            <a:r>
              <a:rPr lang="en-US" sz="4800" b="1" u="sng" dirty="0">
                <a:latin typeface="Lucida Handwriting" panose="03010101010101010101" pitchFamily="66" charset="0"/>
              </a:rPr>
              <a:t>Wilson’s Electronics</a:t>
            </a:r>
          </a:p>
        </p:txBody>
      </p:sp>
      <p:pic>
        <p:nvPicPr>
          <p:cNvPr id="5" name="Picture 4">
            <a:extLst>
              <a:ext uri="{FF2B5EF4-FFF2-40B4-BE49-F238E27FC236}">
                <a16:creationId xmlns:a16="http://schemas.microsoft.com/office/drawing/2014/main" id="{974FC191-DE09-44D2-B524-F4348AB26DA3}"/>
              </a:ext>
            </a:extLst>
          </p:cNvPr>
          <p:cNvPicPr>
            <a:picLocks noChangeAspect="1"/>
          </p:cNvPicPr>
          <p:nvPr/>
        </p:nvPicPr>
        <p:blipFill>
          <a:blip r:embed="rId2"/>
          <a:stretch>
            <a:fillRect/>
          </a:stretch>
        </p:blipFill>
        <p:spPr>
          <a:xfrm>
            <a:off x="217727" y="5046363"/>
            <a:ext cx="2181225" cy="1647825"/>
          </a:xfrm>
          <a:prstGeom prst="rect">
            <a:avLst/>
          </a:prstGeom>
        </p:spPr>
      </p:pic>
    </p:spTree>
    <p:extLst>
      <p:ext uri="{BB962C8B-B14F-4D97-AF65-F5344CB8AC3E}">
        <p14:creationId xmlns:p14="http://schemas.microsoft.com/office/powerpoint/2010/main" val="12095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73C0-3FA7-47CD-98F9-01CEDDB08DBB}"/>
              </a:ext>
            </a:extLst>
          </p:cNvPr>
          <p:cNvSpPr>
            <a:spLocks noGrp="1"/>
          </p:cNvSpPr>
          <p:nvPr>
            <p:ph type="title"/>
          </p:nvPr>
        </p:nvSpPr>
        <p:spPr>
          <a:xfrm>
            <a:off x="810000" y="447188"/>
            <a:ext cx="10571998" cy="1338480"/>
          </a:xfrm>
        </p:spPr>
        <p:txBody>
          <a:bodyPr/>
          <a:lstStyle/>
          <a:p>
            <a:r>
              <a:rPr lang="en-US" sz="1800" dirty="0"/>
              <a:t>To improve the user interface and experience, I did the following:</a:t>
            </a:r>
            <a:br>
              <a:rPr lang="en-US" sz="1800" dirty="0"/>
            </a:br>
            <a:r>
              <a:rPr lang="en-US" sz="1800" dirty="0"/>
              <a:t>	-All screens smaller and of equal size. </a:t>
            </a:r>
            <a:br>
              <a:rPr lang="en-US" sz="1800" dirty="0"/>
            </a:br>
            <a:r>
              <a:rPr lang="en-US" sz="1800" dirty="0"/>
              <a:t>	-Changed the look of all buttons, making them uniform and adding mouse over effects.</a:t>
            </a:r>
            <a:br>
              <a:rPr lang="en-US" sz="1800" dirty="0"/>
            </a:br>
            <a:r>
              <a:rPr lang="en-US" sz="1800" dirty="0"/>
              <a:t>	-Generic Wilson’s electronics logo put on each screen</a:t>
            </a:r>
            <a:br>
              <a:rPr lang="en-US" sz="1800" dirty="0"/>
            </a:br>
            <a:r>
              <a:rPr lang="en-US" sz="1800" dirty="0"/>
              <a:t>	-Gradient panel background consistent across all forms</a:t>
            </a:r>
            <a:br>
              <a:rPr lang="en-US" sz="1800" dirty="0"/>
            </a:br>
            <a:r>
              <a:rPr lang="en-US" sz="1800" dirty="0"/>
              <a:t>	-Changes to all data grids for a better visual look</a:t>
            </a:r>
          </a:p>
        </p:txBody>
      </p:sp>
      <p:pic>
        <p:nvPicPr>
          <p:cNvPr id="3" name="Picture 2">
            <a:extLst>
              <a:ext uri="{FF2B5EF4-FFF2-40B4-BE49-F238E27FC236}">
                <a16:creationId xmlns:a16="http://schemas.microsoft.com/office/drawing/2014/main" id="{34785625-8B0D-45DE-893F-C641716CC6A4}"/>
              </a:ext>
            </a:extLst>
          </p:cNvPr>
          <p:cNvPicPr>
            <a:picLocks noChangeAspect="1"/>
          </p:cNvPicPr>
          <p:nvPr/>
        </p:nvPicPr>
        <p:blipFill>
          <a:blip r:embed="rId2"/>
          <a:stretch>
            <a:fillRect/>
          </a:stretch>
        </p:blipFill>
        <p:spPr>
          <a:xfrm>
            <a:off x="182863" y="2111554"/>
            <a:ext cx="3917994" cy="2343990"/>
          </a:xfrm>
          <a:prstGeom prst="rect">
            <a:avLst/>
          </a:prstGeom>
        </p:spPr>
      </p:pic>
      <p:pic>
        <p:nvPicPr>
          <p:cNvPr id="5" name="Picture 4">
            <a:extLst>
              <a:ext uri="{FF2B5EF4-FFF2-40B4-BE49-F238E27FC236}">
                <a16:creationId xmlns:a16="http://schemas.microsoft.com/office/drawing/2014/main" id="{026445AF-91D0-4C86-85A5-85A207F04230}"/>
              </a:ext>
            </a:extLst>
          </p:cNvPr>
          <p:cNvPicPr>
            <a:picLocks noChangeAspect="1"/>
          </p:cNvPicPr>
          <p:nvPr/>
        </p:nvPicPr>
        <p:blipFill>
          <a:blip r:embed="rId3"/>
          <a:stretch>
            <a:fillRect/>
          </a:stretch>
        </p:blipFill>
        <p:spPr>
          <a:xfrm>
            <a:off x="4100857" y="4455544"/>
            <a:ext cx="3910896" cy="2343990"/>
          </a:xfrm>
          <a:prstGeom prst="rect">
            <a:avLst/>
          </a:prstGeom>
        </p:spPr>
      </p:pic>
      <p:pic>
        <p:nvPicPr>
          <p:cNvPr id="7" name="Picture 6">
            <a:extLst>
              <a:ext uri="{FF2B5EF4-FFF2-40B4-BE49-F238E27FC236}">
                <a16:creationId xmlns:a16="http://schemas.microsoft.com/office/drawing/2014/main" id="{AB563290-95E7-4BCF-885B-E702D07F3934}"/>
              </a:ext>
            </a:extLst>
          </p:cNvPr>
          <p:cNvPicPr>
            <a:picLocks noChangeAspect="1"/>
          </p:cNvPicPr>
          <p:nvPr/>
        </p:nvPicPr>
        <p:blipFill>
          <a:blip r:embed="rId4"/>
          <a:stretch>
            <a:fillRect/>
          </a:stretch>
        </p:blipFill>
        <p:spPr>
          <a:xfrm>
            <a:off x="8018851" y="2111554"/>
            <a:ext cx="3930888" cy="2343990"/>
          </a:xfrm>
          <a:prstGeom prst="rect">
            <a:avLst/>
          </a:prstGeom>
        </p:spPr>
      </p:pic>
    </p:spTree>
    <p:extLst>
      <p:ext uri="{BB962C8B-B14F-4D97-AF65-F5344CB8AC3E}">
        <p14:creationId xmlns:p14="http://schemas.microsoft.com/office/powerpoint/2010/main" val="222693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3300-D9F4-4718-A0AC-3C113C5F5B6B}"/>
              </a:ext>
            </a:extLst>
          </p:cNvPr>
          <p:cNvSpPr>
            <a:spLocks noGrp="1"/>
          </p:cNvSpPr>
          <p:nvPr>
            <p:ph type="title"/>
          </p:nvPr>
        </p:nvSpPr>
        <p:spPr>
          <a:xfrm>
            <a:off x="810000" y="447187"/>
            <a:ext cx="10571998" cy="1346101"/>
          </a:xfrm>
        </p:spPr>
        <p:txBody>
          <a:bodyPr/>
          <a:lstStyle/>
          <a:p>
            <a:r>
              <a:rPr lang="en-US" sz="1800" dirty="0"/>
              <a:t>Continued screenshots of UI/UX improvements:</a:t>
            </a:r>
          </a:p>
        </p:txBody>
      </p:sp>
      <p:pic>
        <p:nvPicPr>
          <p:cNvPr id="5" name="Picture 4">
            <a:extLst>
              <a:ext uri="{FF2B5EF4-FFF2-40B4-BE49-F238E27FC236}">
                <a16:creationId xmlns:a16="http://schemas.microsoft.com/office/drawing/2014/main" id="{23CE42EB-6181-4B4E-9151-CA3C38CA0A19}"/>
              </a:ext>
            </a:extLst>
          </p:cNvPr>
          <p:cNvPicPr>
            <a:picLocks noChangeAspect="1"/>
          </p:cNvPicPr>
          <p:nvPr/>
        </p:nvPicPr>
        <p:blipFill>
          <a:blip r:embed="rId2"/>
          <a:stretch>
            <a:fillRect/>
          </a:stretch>
        </p:blipFill>
        <p:spPr>
          <a:xfrm>
            <a:off x="855493" y="2116283"/>
            <a:ext cx="3801644" cy="2271058"/>
          </a:xfrm>
          <a:prstGeom prst="rect">
            <a:avLst/>
          </a:prstGeom>
        </p:spPr>
      </p:pic>
      <p:pic>
        <p:nvPicPr>
          <p:cNvPr id="7" name="Picture 6">
            <a:extLst>
              <a:ext uri="{FF2B5EF4-FFF2-40B4-BE49-F238E27FC236}">
                <a16:creationId xmlns:a16="http://schemas.microsoft.com/office/drawing/2014/main" id="{C0D00E47-F511-459B-AC9F-D14E77EF06D4}"/>
              </a:ext>
            </a:extLst>
          </p:cNvPr>
          <p:cNvPicPr>
            <a:picLocks noChangeAspect="1"/>
          </p:cNvPicPr>
          <p:nvPr/>
        </p:nvPicPr>
        <p:blipFill>
          <a:blip r:embed="rId3"/>
          <a:stretch>
            <a:fillRect/>
          </a:stretch>
        </p:blipFill>
        <p:spPr>
          <a:xfrm>
            <a:off x="2756315" y="4499484"/>
            <a:ext cx="3779631" cy="2271058"/>
          </a:xfrm>
          <a:prstGeom prst="rect">
            <a:avLst/>
          </a:prstGeom>
        </p:spPr>
      </p:pic>
      <p:pic>
        <p:nvPicPr>
          <p:cNvPr id="8" name="Picture 7">
            <a:extLst>
              <a:ext uri="{FF2B5EF4-FFF2-40B4-BE49-F238E27FC236}">
                <a16:creationId xmlns:a16="http://schemas.microsoft.com/office/drawing/2014/main" id="{5A941088-518B-4663-AC68-528F5F157C6C}"/>
              </a:ext>
            </a:extLst>
          </p:cNvPr>
          <p:cNvPicPr>
            <a:picLocks noChangeAspect="1"/>
          </p:cNvPicPr>
          <p:nvPr/>
        </p:nvPicPr>
        <p:blipFill>
          <a:blip r:embed="rId4"/>
          <a:stretch>
            <a:fillRect/>
          </a:stretch>
        </p:blipFill>
        <p:spPr>
          <a:xfrm>
            <a:off x="5408174" y="2116283"/>
            <a:ext cx="3798861" cy="2271058"/>
          </a:xfrm>
          <a:prstGeom prst="rect">
            <a:avLst/>
          </a:prstGeom>
        </p:spPr>
      </p:pic>
      <p:pic>
        <p:nvPicPr>
          <p:cNvPr id="9" name="Picture 8">
            <a:extLst>
              <a:ext uri="{FF2B5EF4-FFF2-40B4-BE49-F238E27FC236}">
                <a16:creationId xmlns:a16="http://schemas.microsoft.com/office/drawing/2014/main" id="{1E5DE499-7253-4F89-800A-005A354C3FE0}"/>
              </a:ext>
            </a:extLst>
          </p:cNvPr>
          <p:cNvPicPr>
            <a:picLocks noChangeAspect="1"/>
          </p:cNvPicPr>
          <p:nvPr/>
        </p:nvPicPr>
        <p:blipFill>
          <a:blip r:embed="rId5"/>
          <a:stretch>
            <a:fillRect/>
          </a:stretch>
        </p:blipFill>
        <p:spPr>
          <a:xfrm>
            <a:off x="7302077" y="4499484"/>
            <a:ext cx="3809917" cy="2271058"/>
          </a:xfrm>
          <a:prstGeom prst="rect">
            <a:avLst/>
          </a:prstGeom>
        </p:spPr>
      </p:pic>
    </p:spTree>
    <p:extLst>
      <p:ext uri="{BB962C8B-B14F-4D97-AF65-F5344CB8AC3E}">
        <p14:creationId xmlns:p14="http://schemas.microsoft.com/office/powerpoint/2010/main" val="99305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AE7F-112F-4022-B7BE-752C42980337}"/>
              </a:ext>
            </a:extLst>
          </p:cNvPr>
          <p:cNvSpPr>
            <a:spLocks noGrp="1"/>
          </p:cNvSpPr>
          <p:nvPr>
            <p:ph type="title"/>
          </p:nvPr>
        </p:nvSpPr>
        <p:spPr/>
        <p:txBody>
          <a:bodyPr/>
          <a:lstStyle/>
          <a:p>
            <a:r>
              <a:rPr lang="en-US" sz="1800" dirty="0"/>
              <a:t>Here is an added feature separate from requirements, the ability to save and remember login information. Utilize a checkbox to “remember login” and save information to a separate CSV file.</a:t>
            </a:r>
            <a:br>
              <a:rPr lang="en-US" sz="1800" dirty="0"/>
            </a:br>
            <a:r>
              <a:rPr lang="en-US" sz="1800" dirty="0"/>
              <a:t>For actual release, would add ability to save authorized login information to a file and add functionality to add new users, change passwords etc.</a:t>
            </a:r>
          </a:p>
        </p:txBody>
      </p:sp>
      <p:pic>
        <p:nvPicPr>
          <p:cNvPr id="3" name="Picture 2">
            <a:extLst>
              <a:ext uri="{FF2B5EF4-FFF2-40B4-BE49-F238E27FC236}">
                <a16:creationId xmlns:a16="http://schemas.microsoft.com/office/drawing/2014/main" id="{2A1DA4E2-DE90-49E7-BE17-FD4E24DD9C36}"/>
              </a:ext>
            </a:extLst>
          </p:cNvPr>
          <p:cNvPicPr>
            <a:picLocks noChangeAspect="1"/>
          </p:cNvPicPr>
          <p:nvPr/>
        </p:nvPicPr>
        <p:blipFill>
          <a:blip r:embed="rId2"/>
          <a:stretch>
            <a:fillRect/>
          </a:stretch>
        </p:blipFill>
        <p:spPr>
          <a:xfrm>
            <a:off x="1094386" y="2908090"/>
            <a:ext cx="3895725" cy="2905125"/>
          </a:xfrm>
          <a:prstGeom prst="rect">
            <a:avLst/>
          </a:prstGeom>
        </p:spPr>
      </p:pic>
      <p:pic>
        <p:nvPicPr>
          <p:cNvPr id="5" name="Picture 4">
            <a:extLst>
              <a:ext uri="{FF2B5EF4-FFF2-40B4-BE49-F238E27FC236}">
                <a16:creationId xmlns:a16="http://schemas.microsoft.com/office/drawing/2014/main" id="{6D19A737-D400-4B39-9111-EA568FA82F2B}"/>
              </a:ext>
            </a:extLst>
          </p:cNvPr>
          <p:cNvPicPr>
            <a:picLocks noChangeAspect="1"/>
          </p:cNvPicPr>
          <p:nvPr/>
        </p:nvPicPr>
        <p:blipFill>
          <a:blip r:embed="rId3"/>
          <a:stretch>
            <a:fillRect/>
          </a:stretch>
        </p:blipFill>
        <p:spPr>
          <a:xfrm>
            <a:off x="6311391" y="1984075"/>
            <a:ext cx="4506134" cy="4824026"/>
          </a:xfrm>
          <a:prstGeom prst="rect">
            <a:avLst/>
          </a:prstGeom>
        </p:spPr>
      </p:pic>
    </p:spTree>
    <p:extLst>
      <p:ext uri="{BB962C8B-B14F-4D97-AF65-F5344CB8AC3E}">
        <p14:creationId xmlns:p14="http://schemas.microsoft.com/office/powerpoint/2010/main" val="64557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01C5-F9FF-4B46-88AA-85E75B3B9DE7}"/>
              </a:ext>
            </a:extLst>
          </p:cNvPr>
          <p:cNvSpPr>
            <a:spLocks noGrp="1"/>
          </p:cNvSpPr>
          <p:nvPr>
            <p:ph type="title"/>
          </p:nvPr>
        </p:nvSpPr>
        <p:spPr>
          <a:xfrm>
            <a:off x="810000" y="447188"/>
            <a:ext cx="10571998" cy="1347106"/>
          </a:xfrm>
        </p:spPr>
        <p:txBody>
          <a:bodyPr/>
          <a:lstStyle/>
          <a:p>
            <a:r>
              <a:rPr lang="en-US" sz="1800" dirty="0"/>
              <a:t>Significantly changed order form screen in the following ways:</a:t>
            </a:r>
            <a:br>
              <a:rPr lang="en-US" sz="1800" dirty="0"/>
            </a:br>
            <a:r>
              <a:rPr lang="en-US" sz="1800" dirty="0"/>
              <a:t>	-Changed order data grid to only show necessary information for order form, including 	total of each item</a:t>
            </a:r>
            <a:br>
              <a:rPr lang="en-US" sz="1800" dirty="0"/>
            </a:br>
            <a:r>
              <a:rPr lang="en-US" sz="1800" dirty="0"/>
              <a:t>	-Added feature to allow user to select how many of an item to order, and error handling 	to prevent values less than 1.</a:t>
            </a:r>
            <a:br>
              <a:rPr lang="en-US" sz="1800" dirty="0"/>
            </a:br>
            <a:r>
              <a:rPr lang="en-US" sz="1800" dirty="0"/>
              <a:t>	-Order button now successfully saves an order form text file with current date and time</a:t>
            </a:r>
          </a:p>
        </p:txBody>
      </p:sp>
      <p:pic>
        <p:nvPicPr>
          <p:cNvPr id="5" name="Picture 4">
            <a:extLst>
              <a:ext uri="{FF2B5EF4-FFF2-40B4-BE49-F238E27FC236}">
                <a16:creationId xmlns:a16="http://schemas.microsoft.com/office/drawing/2014/main" id="{71B5F12C-8EDB-4CD9-9C53-258DD8B3AB90}"/>
              </a:ext>
            </a:extLst>
          </p:cNvPr>
          <p:cNvPicPr>
            <a:picLocks noChangeAspect="1"/>
          </p:cNvPicPr>
          <p:nvPr/>
        </p:nvPicPr>
        <p:blipFill>
          <a:blip r:embed="rId2"/>
          <a:stretch>
            <a:fillRect/>
          </a:stretch>
        </p:blipFill>
        <p:spPr>
          <a:xfrm>
            <a:off x="684093" y="2147052"/>
            <a:ext cx="4638406" cy="2770930"/>
          </a:xfrm>
          <a:prstGeom prst="rect">
            <a:avLst/>
          </a:prstGeom>
        </p:spPr>
      </p:pic>
      <p:pic>
        <p:nvPicPr>
          <p:cNvPr id="6" name="Picture 5">
            <a:extLst>
              <a:ext uri="{FF2B5EF4-FFF2-40B4-BE49-F238E27FC236}">
                <a16:creationId xmlns:a16="http://schemas.microsoft.com/office/drawing/2014/main" id="{EFBBF176-AD0D-4848-9A13-C490485C1680}"/>
              </a:ext>
            </a:extLst>
          </p:cNvPr>
          <p:cNvPicPr>
            <a:picLocks noChangeAspect="1"/>
          </p:cNvPicPr>
          <p:nvPr/>
        </p:nvPicPr>
        <p:blipFill>
          <a:blip r:embed="rId3"/>
          <a:stretch>
            <a:fillRect/>
          </a:stretch>
        </p:blipFill>
        <p:spPr>
          <a:xfrm>
            <a:off x="6095999" y="3328869"/>
            <a:ext cx="4638406" cy="2786071"/>
          </a:xfrm>
          <a:prstGeom prst="rect">
            <a:avLst/>
          </a:prstGeom>
        </p:spPr>
      </p:pic>
    </p:spTree>
    <p:extLst>
      <p:ext uri="{BB962C8B-B14F-4D97-AF65-F5344CB8AC3E}">
        <p14:creationId xmlns:p14="http://schemas.microsoft.com/office/powerpoint/2010/main" val="51107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7B2A-8562-453A-B297-AC02A5123DB2}"/>
              </a:ext>
            </a:extLst>
          </p:cNvPr>
          <p:cNvSpPr>
            <a:spLocks noGrp="1"/>
          </p:cNvSpPr>
          <p:nvPr>
            <p:ph type="title"/>
          </p:nvPr>
        </p:nvSpPr>
        <p:spPr>
          <a:xfrm>
            <a:off x="810000" y="447188"/>
            <a:ext cx="10571998" cy="1174578"/>
          </a:xfrm>
        </p:spPr>
        <p:txBody>
          <a:bodyPr/>
          <a:lstStyle/>
          <a:p>
            <a:r>
              <a:rPr lang="en-US" sz="1800" dirty="0"/>
              <a:t>Additional screenshots of the order form that is saved, and the code that accomplishes it:</a:t>
            </a:r>
          </a:p>
        </p:txBody>
      </p:sp>
      <p:pic>
        <p:nvPicPr>
          <p:cNvPr id="5" name="Picture 4">
            <a:extLst>
              <a:ext uri="{FF2B5EF4-FFF2-40B4-BE49-F238E27FC236}">
                <a16:creationId xmlns:a16="http://schemas.microsoft.com/office/drawing/2014/main" id="{38CF315E-5428-4702-8B91-9B1CC02DBFF5}"/>
              </a:ext>
            </a:extLst>
          </p:cNvPr>
          <p:cNvPicPr>
            <a:picLocks noChangeAspect="1"/>
          </p:cNvPicPr>
          <p:nvPr/>
        </p:nvPicPr>
        <p:blipFill>
          <a:blip r:embed="rId2"/>
          <a:stretch>
            <a:fillRect/>
          </a:stretch>
        </p:blipFill>
        <p:spPr>
          <a:xfrm>
            <a:off x="404094" y="2123276"/>
            <a:ext cx="6108850" cy="1857813"/>
          </a:xfrm>
          <a:prstGeom prst="rect">
            <a:avLst/>
          </a:prstGeom>
        </p:spPr>
      </p:pic>
      <p:pic>
        <p:nvPicPr>
          <p:cNvPr id="6" name="Picture 5">
            <a:extLst>
              <a:ext uri="{FF2B5EF4-FFF2-40B4-BE49-F238E27FC236}">
                <a16:creationId xmlns:a16="http://schemas.microsoft.com/office/drawing/2014/main" id="{A5364190-2E05-4B00-9E21-D467720D88D4}"/>
              </a:ext>
            </a:extLst>
          </p:cNvPr>
          <p:cNvPicPr>
            <a:picLocks noChangeAspect="1"/>
          </p:cNvPicPr>
          <p:nvPr/>
        </p:nvPicPr>
        <p:blipFill>
          <a:blip r:embed="rId3"/>
          <a:stretch>
            <a:fillRect/>
          </a:stretch>
        </p:blipFill>
        <p:spPr>
          <a:xfrm>
            <a:off x="4726737" y="3427102"/>
            <a:ext cx="5814743" cy="3146170"/>
          </a:xfrm>
          <a:prstGeom prst="rect">
            <a:avLst/>
          </a:prstGeom>
        </p:spPr>
      </p:pic>
    </p:spTree>
    <p:extLst>
      <p:ext uri="{BB962C8B-B14F-4D97-AF65-F5344CB8AC3E}">
        <p14:creationId xmlns:p14="http://schemas.microsoft.com/office/powerpoint/2010/main" val="140146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1FC9-6B05-45FB-8719-EB8C9A469C5D}"/>
              </a:ext>
            </a:extLst>
          </p:cNvPr>
          <p:cNvSpPr>
            <a:spLocks noGrp="1"/>
          </p:cNvSpPr>
          <p:nvPr>
            <p:ph type="title"/>
          </p:nvPr>
        </p:nvSpPr>
        <p:spPr>
          <a:xfrm>
            <a:off x="810000" y="207034"/>
            <a:ext cx="10561418" cy="621102"/>
          </a:xfrm>
        </p:spPr>
        <p:txBody>
          <a:bodyPr/>
          <a:lstStyle/>
          <a:p>
            <a:pPr algn="l"/>
            <a:r>
              <a:rPr lang="en-US" sz="1800" dirty="0"/>
              <a:t>General debugging:</a:t>
            </a:r>
            <a:br>
              <a:rPr lang="en-US" sz="1800" dirty="0"/>
            </a:br>
            <a:r>
              <a:rPr lang="en-US" sz="1800" dirty="0"/>
              <a:t>	</a:t>
            </a:r>
          </a:p>
        </p:txBody>
      </p:sp>
      <p:sp>
        <p:nvSpPr>
          <p:cNvPr id="4" name="Title 1">
            <a:extLst>
              <a:ext uri="{FF2B5EF4-FFF2-40B4-BE49-F238E27FC236}">
                <a16:creationId xmlns:a16="http://schemas.microsoft.com/office/drawing/2014/main" id="{5EDCA82F-11AE-4B83-AA2F-C0586E45D698}"/>
              </a:ext>
            </a:extLst>
          </p:cNvPr>
          <p:cNvSpPr txBox="1">
            <a:spLocks/>
          </p:cNvSpPr>
          <p:nvPr/>
        </p:nvSpPr>
        <p:spPr>
          <a:xfrm>
            <a:off x="974784" y="553371"/>
            <a:ext cx="10407215" cy="3837473"/>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buFont typeface="Wingdings" panose="05000000000000000000" pitchFamily="2" charset="2"/>
              <a:buChar char="Ø"/>
            </a:pPr>
            <a:r>
              <a:rPr lang="en-US" sz="1800" dirty="0"/>
              <a:t>Fixed a logic error that would sometimes cause edits to be saved to the first inventory item in the Inventory List, replacing whatever was previously there.</a:t>
            </a:r>
          </a:p>
          <a:p>
            <a:pPr marL="285750" indent="-285750" algn="l">
              <a:buFont typeface="Wingdings" panose="05000000000000000000" pitchFamily="2" charset="2"/>
              <a:buChar char="Ø"/>
            </a:pPr>
            <a:r>
              <a:rPr lang="en-US" sz="1800" dirty="0"/>
              <a:t>Fixed a new bug caused by creating the ability to allow user to select quantity to order, the logic error would permanently alter the current quantity associated with that inventory item. This was caused because the new List&lt;</a:t>
            </a:r>
            <a:r>
              <a:rPr lang="en-US" sz="1800" dirty="0" err="1"/>
              <a:t>InventoryItem</a:t>
            </a:r>
            <a:r>
              <a:rPr lang="en-US" sz="1800" dirty="0"/>
              <a:t>&gt; still referenced the same </a:t>
            </a:r>
            <a:r>
              <a:rPr lang="en-US" sz="1800" dirty="0" err="1"/>
              <a:t>inventoryItem</a:t>
            </a:r>
            <a:r>
              <a:rPr lang="en-US" sz="1800" dirty="0"/>
              <a:t> in memory as the </a:t>
            </a:r>
            <a:r>
              <a:rPr lang="en-US" sz="1800" dirty="0" err="1"/>
              <a:t>InventoryList</a:t>
            </a:r>
            <a:r>
              <a:rPr lang="en-US" sz="1800" dirty="0"/>
              <a:t>&lt;</a:t>
            </a:r>
            <a:r>
              <a:rPr lang="en-US" sz="1800" dirty="0" err="1"/>
              <a:t>InventoryItem</a:t>
            </a:r>
            <a:r>
              <a:rPr lang="en-US" sz="1800" dirty="0"/>
              <a:t>&gt;</a:t>
            </a:r>
          </a:p>
          <a:p>
            <a:pPr marL="285750" indent="-285750" algn="l">
              <a:buFont typeface="Wingdings" panose="05000000000000000000" pitchFamily="2" charset="2"/>
              <a:buChar char="Ø"/>
            </a:pPr>
            <a:r>
              <a:rPr lang="en-US" sz="1800" dirty="0"/>
              <a:t>Fixed a logic error where the add new item screen and view item screens back button would always return to the home screen regardless of what screen was previously shown.</a:t>
            </a:r>
            <a:br>
              <a:rPr lang="en-US" sz="1800" dirty="0"/>
            </a:br>
            <a:r>
              <a:rPr lang="en-US" sz="1800" dirty="0"/>
              <a:t>	</a:t>
            </a:r>
          </a:p>
        </p:txBody>
      </p:sp>
      <p:sp>
        <p:nvSpPr>
          <p:cNvPr id="5" name="Text Placeholder 2">
            <a:extLst>
              <a:ext uri="{FF2B5EF4-FFF2-40B4-BE49-F238E27FC236}">
                <a16:creationId xmlns:a16="http://schemas.microsoft.com/office/drawing/2014/main" id="{25BA2367-57E8-44DB-858F-D9E19A2AA21E}"/>
              </a:ext>
            </a:extLst>
          </p:cNvPr>
          <p:cNvSpPr>
            <a:spLocks noGrp="1"/>
          </p:cNvSpPr>
          <p:nvPr>
            <p:ph type="body" idx="1"/>
          </p:nvPr>
        </p:nvSpPr>
        <p:spPr>
          <a:xfrm>
            <a:off x="-138905" y="5565873"/>
            <a:ext cx="10561418" cy="433955"/>
          </a:xfrm>
        </p:spPr>
        <p:txBody>
          <a:bodyPr/>
          <a:lstStyle/>
          <a:p>
            <a:r>
              <a:rPr lang="en-US" sz="4800" b="1" u="sng" dirty="0">
                <a:latin typeface="Lucida Handwriting" panose="03010101010101010101" pitchFamily="66" charset="0"/>
              </a:rPr>
              <a:t>Wilson’s Electronics</a:t>
            </a:r>
          </a:p>
        </p:txBody>
      </p:sp>
      <p:pic>
        <p:nvPicPr>
          <p:cNvPr id="6" name="Picture 5">
            <a:extLst>
              <a:ext uri="{FF2B5EF4-FFF2-40B4-BE49-F238E27FC236}">
                <a16:creationId xmlns:a16="http://schemas.microsoft.com/office/drawing/2014/main" id="{BC04113F-3FAA-4F2A-9959-5F4E1F30EC43}"/>
              </a:ext>
            </a:extLst>
          </p:cNvPr>
          <p:cNvPicPr>
            <a:picLocks noChangeAspect="1"/>
          </p:cNvPicPr>
          <p:nvPr/>
        </p:nvPicPr>
        <p:blipFill>
          <a:blip r:embed="rId2"/>
          <a:stretch>
            <a:fillRect/>
          </a:stretch>
        </p:blipFill>
        <p:spPr>
          <a:xfrm>
            <a:off x="217727" y="5046363"/>
            <a:ext cx="2181225" cy="1647825"/>
          </a:xfrm>
          <a:prstGeom prst="rect">
            <a:avLst/>
          </a:prstGeom>
        </p:spPr>
      </p:pic>
    </p:spTree>
    <p:extLst>
      <p:ext uri="{BB962C8B-B14F-4D97-AF65-F5344CB8AC3E}">
        <p14:creationId xmlns:p14="http://schemas.microsoft.com/office/powerpoint/2010/main" val="697747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118</TotalTime>
  <Words>225</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Century Gothic</vt:lpstr>
      <vt:lpstr>Lucida Handwriting</vt:lpstr>
      <vt:lpstr>Wingdings</vt:lpstr>
      <vt:lpstr>Wingdings 2</vt:lpstr>
      <vt:lpstr>Quotable</vt:lpstr>
      <vt:lpstr>Inventory Management Program  CST-117 Evan Wilson Instructor: Dr. Kris Jamsa  10 June 2018</vt:lpstr>
      <vt:lpstr>For the final milestone in this project, I had a few key focuses:  -Improve visual UI/UX (UI/UX was largely ignored throughout the process while focusing  on functionality.  -Add two new functions: remember login option and save order file  -More in depth debugging</vt:lpstr>
      <vt:lpstr>To improve the user interface and experience, I did the following:  -All screens smaller and of equal size.   -Changed the look of all buttons, making them uniform and adding mouse over effects.  -Generic Wilson’s electronics logo put on each screen  -Gradient panel background consistent across all forms  -Changes to all data grids for a better visual look</vt:lpstr>
      <vt:lpstr>Continued screenshots of UI/UX improvements:</vt:lpstr>
      <vt:lpstr>Here is an added feature separate from requirements, the ability to save and remember login information. Utilize a checkbox to “remember login” and save information to a separate CSV file. For actual release, would add ability to save authorized login information to a file and add functionality to add new users, change passwords etc.</vt:lpstr>
      <vt:lpstr>Significantly changed order form screen in the following ways:  -Changed order data grid to only show necessary information for order form, including  total of each item  -Added feature to allow user to select how many of an item to order, and error handling  to prevent values less than 1.  -Order button now successfully saves an order form text file with current date and time</vt:lpstr>
      <vt:lpstr>Additional screenshots of the order form that is saved, and the code that accomplishes it:</vt:lpstr>
      <vt:lpstr>General debugging: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Program  CST-117 Evan Wilson Instructor: Dr. Kris Jamsa  6 June 2018</dc:title>
  <dc:creator>Evan W Wilson</dc:creator>
  <cp:lastModifiedBy>Evan W Wilson</cp:lastModifiedBy>
  <cp:revision>14</cp:revision>
  <dcterms:created xsi:type="dcterms:W3CDTF">2018-06-06T09:32:49Z</dcterms:created>
  <dcterms:modified xsi:type="dcterms:W3CDTF">2018-06-10T13:39:25Z</dcterms:modified>
</cp:coreProperties>
</file>