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0"/>
  </p:handoutMasterIdLst>
  <p:sldIdLst>
    <p:sldId id="256" r:id="rId4"/>
    <p:sldId id="266" r:id="rId6"/>
    <p:sldId id="257" r:id="rId7"/>
    <p:sldId id="273" r:id="rId8"/>
    <p:sldId id="276" r:id="rId9"/>
    <p:sldId id="280" r:id="rId10"/>
    <p:sldId id="279" r:id="rId11"/>
    <p:sldId id="277" r:id="rId12"/>
    <p:sldId id="290" r:id="rId13"/>
    <p:sldId id="278" r:id="rId14"/>
    <p:sldId id="291" r:id="rId15"/>
    <p:sldId id="296" r:id="rId16"/>
    <p:sldId id="274" r:id="rId17"/>
    <p:sldId id="325" r:id="rId18"/>
    <p:sldId id="292" r:id="rId19"/>
    <p:sldId id="298" r:id="rId20"/>
    <p:sldId id="304" r:id="rId21"/>
    <p:sldId id="300" r:id="rId22"/>
    <p:sldId id="305" r:id="rId23"/>
    <p:sldId id="301" r:id="rId24"/>
    <p:sldId id="306" r:id="rId25"/>
    <p:sldId id="302" r:id="rId26"/>
    <p:sldId id="303" r:id="rId27"/>
    <p:sldId id="322" r:id="rId28"/>
    <p:sldId id="320" r:id="rId29"/>
    <p:sldId id="321" r:id="rId30"/>
    <p:sldId id="323" r:id="rId31"/>
    <p:sldId id="324" r:id="rId32"/>
    <p:sldId id="293" r:id="rId33"/>
    <p:sldId id="275" r:id="rId34"/>
    <p:sldId id="259" r:id="rId35"/>
    <p:sldId id="262" r:id="rId36"/>
    <p:sldId id="260" r:id="rId37"/>
    <p:sldId id="261" r:id="rId38"/>
    <p:sldId id="263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E12"/>
    <a:srgbClr val="F67208"/>
    <a:srgbClr val="42575C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65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gs" Target="tags/tag297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../media/image1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4" Type="http://schemas.openxmlformats.org/officeDocument/2006/relationships/tags" Target="../tags/tag99.xml"/><Relationship Id="rId23" Type="http://schemas.openxmlformats.org/officeDocument/2006/relationships/tags" Target="../tags/tag98.xml"/><Relationship Id="rId22" Type="http://schemas.openxmlformats.org/officeDocument/2006/relationships/tags" Target="../tags/tag97.xml"/><Relationship Id="rId21" Type="http://schemas.openxmlformats.org/officeDocument/2006/relationships/tags" Target="../tags/tag96.xml"/><Relationship Id="rId20" Type="http://schemas.openxmlformats.org/officeDocument/2006/relationships/tags" Target="../tags/tag95.xml"/><Relationship Id="rId2" Type="http://schemas.openxmlformats.org/officeDocument/2006/relationships/tags" Target="../tags/tag78.xml"/><Relationship Id="rId19" Type="http://schemas.openxmlformats.org/officeDocument/2006/relationships/image" Target="../media/image2.png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1.png"/><Relationship Id="rId3" Type="http://schemas.openxmlformats.org/officeDocument/2006/relationships/tags" Target="../tags/tag101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100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3.png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4" Type="http://schemas.openxmlformats.org/officeDocument/2006/relationships/tags" Target="../tags/tag215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>
            <p:custDataLst>
              <p:tags r:id="rId2"/>
            </p:custDataLst>
          </p:nvPr>
        </p:nvSpPr>
        <p:spPr>
          <a:xfrm flipH="1">
            <a:off x="6834938" y="4281714"/>
            <a:ext cx="5357061" cy="257628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756" y="1799045"/>
            <a:ext cx="2731245" cy="5066215"/>
          </a:xfrm>
          <a:prstGeom prst="rect">
            <a:avLst/>
          </a:prstGeom>
        </p:spPr>
      </p:pic>
      <p:sp>
        <p:nvSpPr>
          <p:cNvPr id="7" name="直角三角形 6"/>
          <p:cNvSpPr/>
          <p:nvPr>
            <p:custDataLst>
              <p:tags r:id="rId5"/>
            </p:custDataLst>
          </p:nvPr>
        </p:nvSpPr>
        <p:spPr>
          <a:xfrm flipV="1">
            <a:off x="0" y="-1"/>
            <a:ext cx="3605934" cy="273168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>
            <p:custDataLst>
              <p:tags r:id="rId6"/>
            </p:custDataLst>
          </p:nvPr>
        </p:nvSpPr>
        <p:spPr>
          <a:xfrm rot="2783063" flipH="1">
            <a:off x="9331460" y="273444"/>
            <a:ext cx="115200" cy="7866000"/>
          </a:xfrm>
          <a:custGeom>
            <a:avLst/>
            <a:gdLst>
              <a:gd name="connsiteX0" fmla="*/ 114195 w 114195"/>
              <a:gd name="connsiteY0" fmla="*/ 0 h 7890428"/>
              <a:gd name="connsiteX1" fmla="*/ 0 w 114195"/>
              <a:gd name="connsiteY1" fmla="*/ 106626 h 7890428"/>
              <a:gd name="connsiteX2" fmla="*/ 0 w 114195"/>
              <a:gd name="connsiteY2" fmla="*/ 7768127 h 7890428"/>
              <a:gd name="connsiteX3" fmla="*/ 114195 w 114195"/>
              <a:gd name="connsiteY3" fmla="*/ 7890428 h 789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95" h="7890428">
                <a:moveTo>
                  <a:pt x="114195" y="0"/>
                </a:moveTo>
                <a:lnTo>
                  <a:pt x="0" y="106626"/>
                </a:lnTo>
                <a:lnTo>
                  <a:pt x="0" y="7768127"/>
                </a:lnTo>
                <a:lnTo>
                  <a:pt x="114195" y="78904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>
            <p:custDataLst>
              <p:tags r:id="rId7"/>
            </p:custDataLst>
          </p:nvPr>
        </p:nvGrpSpPr>
        <p:grpSpPr>
          <a:xfrm rot="5400000">
            <a:off x="273308" y="1704895"/>
            <a:ext cx="1826437" cy="3037136"/>
            <a:chOff x="1712800" y="4635950"/>
            <a:chExt cx="1499948" cy="2494226"/>
          </a:xfrm>
        </p:grpSpPr>
        <p:sp>
          <p:nvSpPr>
            <p:cNvPr id="45" name="任意多边形: 形状 44"/>
            <p:cNvSpPr/>
            <p:nvPr>
              <p:custDataLst>
                <p:tags r:id="rId8"/>
              </p:custDataLst>
            </p:nvPr>
          </p:nvSpPr>
          <p:spPr>
            <a:xfrm rot="2161930">
              <a:off x="1712800" y="4635950"/>
              <a:ext cx="114195" cy="2494226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: 形状 45"/>
            <p:cNvSpPr/>
            <p:nvPr>
              <p:custDataLst>
                <p:tags r:id="rId9"/>
              </p:custDataLst>
            </p:nvPr>
          </p:nvSpPr>
          <p:spPr>
            <a:xfrm rot="19438070" flipH="1">
              <a:off x="3098553" y="4672715"/>
              <a:ext cx="114195" cy="2453574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1" name="任意多边形: 形状 50"/>
          <p:cNvSpPr/>
          <p:nvPr>
            <p:custDataLst>
              <p:tags r:id="rId10"/>
            </p:custDataLst>
          </p:nvPr>
        </p:nvSpPr>
        <p:spPr>
          <a:xfrm rot="7561930">
            <a:off x="792716" y="1491972"/>
            <a:ext cx="139051" cy="2233595"/>
          </a:xfrm>
          <a:custGeom>
            <a:avLst/>
            <a:gdLst>
              <a:gd name="connsiteX0" fmla="*/ 0 w 139051"/>
              <a:gd name="connsiteY0" fmla="*/ 2233595 h 2233595"/>
              <a:gd name="connsiteX1" fmla="*/ 0 w 139051"/>
              <a:gd name="connsiteY1" fmla="*/ 0 h 2233595"/>
              <a:gd name="connsiteX2" fmla="*/ 139051 w 139051"/>
              <a:gd name="connsiteY2" fmla="*/ 45553 h 2233595"/>
              <a:gd name="connsiteX3" fmla="*/ 139051 w 139051"/>
              <a:gd name="connsiteY3" fmla="*/ 2132449 h 223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51" h="2233595">
                <a:moveTo>
                  <a:pt x="0" y="2233595"/>
                </a:moveTo>
                <a:lnTo>
                  <a:pt x="0" y="0"/>
                </a:lnTo>
                <a:lnTo>
                  <a:pt x="139051" y="45553"/>
                </a:lnTo>
                <a:lnTo>
                  <a:pt x="139051" y="21324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/>
          <p:cNvSpPr/>
          <p:nvPr>
            <p:custDataLst>
              <p:tags r:id="rId11"/>
            </p:custDataLst>
          </p:nvPr>
        </p:nvSpPr>
        <p:spPr>
          <a:xfrm rot="3238070" flipH="1">
            <a:off x="772700" y="2731433"/>
            <a:ext cx="139051" cy="2184092"/>
          </a:xfrm>
          <a:custGeom>
            <a:avLst/>
            <a:gdLst>
              <a:gd name="connsiteX0" fmla="*/ 139051 w 139051"/>
              <a:gd name="connsiteY0" fmla="*/ 45553 h 2184092"/>
              <a:gd name="connsiteX1" fmla="*/ 0 w 139051"/>
              <a:gd name="connsiteY1" fmla="*/ 0 h 2184092"/>
              <a:gd name="connsiteX2" fmla="*/ 0 w 139051"/>
              <a:gd name="connsiteY2" fmla="*/ 2184092 h 2184092"/>
              <a:gd name="connsiteX3" fmla="*/ 139051 w 139051"/>
              <a:gd name="connsiteY3" fmla="*/ 2082946 h 218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51" h="2184092">
                <a:moveTo>
                  <a:pt x="139051" y="45553"/>
                </a:moveTo>
                <a:lnTo>
                  <a:pt x="0" y="0"/>
                </a:lnTo>
                <a:lnTo>
                  <a:pt x="0" y="2184092"/>
                </a:lnTo>
                <a:lnTo>
                  <a:pt x="139051" y="20829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3417469" y="3233168"/>
            <a:ext cx="5357061" cy="67576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3417469" y="2188029"/>
            <a:ext cx="5357061" cy="984565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4"/>
            </p:custDataLst>
          </p:nvPr>
        </p:nvSpPr>
        <p:spPr>
          <a:xfrm>
            <a:off x="3417469" y="4275982"/>
            <a:ext cx="1893932" cy="5248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tIns="0" bIns="0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5"/>
            </p:custDataLst>
          </p:nvPr>
        </p:nvSpPr>
        <p:spPr>
          <a:xfrm>
            <a:off x="3476461" y="4902268"/>
            <a:ext cx="1893932" cy="524863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/>
          <p:cNvSpPr/>
          <p:nvPr>
            <p:custDataLst>
              <p:tags r:id="rId2"/>
            </p:custDataLst>
          </p:nvPr>
        </p:nvSpPr>
        <p:spPr>
          <a:xfrm rot="19013494" flipH="1" flipV="1">
            <a:off x="11817932" y="252489"/>
            <a:ext cx="46027" cy="1064490"/>
          </a:xfrm>
          <a:custGeom>
            <a:avLst/>
            <a:gdLst>
              <a:gd name="connsiteX0" fmla="*/ 114195 w 114195"/>
              <a:gd name="connsiteY0" fmla="*/ 0 h 2643673"/>
              <a:gd name="connsiteX1" fmla="*/ 114195 w 114195"/>
              <a:gd name="connsiteY1" fmla="*/ 2624992 h 2643673"/>
              <a:gd name="connsiteX2" fmla="*/ 0 w 114195"/>
              <a:gd name="connsiteY2" fmla="*/ 2643673 h 2643673"/>
              <a:gd name="connsiteX3" fmla="*/ 0 w 114195"/>
              <a:gd name="connsiteY3" fmla="*/ 122198 h 2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95" h="2643673">
                <a:moveTo>
                  <a:pt x="114195" y="0"/>
                </a:moveTo>
                <a:lnTo>
                  <a:pt x="114195" y="2624992"/>
                </a:lnTo>
                <a:lnTo>
                  <a:pt x="0" y="2643673"/>
                </a:lnTo>
                <a:lnTo>
                  <a:pt x="0" y="1221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/>
          <p:cNvSpPr/>
          <p:nvPr>
            <p:custDataLst>
              <p:tags r:id="rId3"/>
            </p:custDataLst>
          </p:nvPr>
        </p:nvSpPr>
        <p:spPr>
          <a:xfrm rot="19013494" flipH="1" flipV="1">
            <a:off x="11861240" y="137307"/>
            <a:ext cx="46027" cy="937873"/>
          </a:xfrm>
          <a:custGeom>
            <a:avLst/>
            <a:gdLst>
              <a:gd name="connsiteX0" fmla="*/ 114195 w 114195"/>
              <a:gd name="connsiteY0" fmla="*/ 0 h 2329218"/>
              <a:gd name="connsiteX1" fmla="*/ 114195 w 114195"/>
              <a:gd name="connsiteY1" fmla="*/ 2319214 h 2329218"/>
              <a:gd name="connsiteX2" fmla="*/ 27813 w 114195"/>
              <a:gd name="connsiteY2" fmla="*/ 2329218 h 2329218"/>
              <a:gd name="connsiteX3" fmla="*/ 0 w 114195"/>
              <a:gd name="connsiteY3" fmla="*/ 2298791 h 2329218"/>
              <a:gd name="connsiteX4" fmla="*/ 0 w 114195"/>
              <a:gd name="connsiteY4" fmla="*/ 127736 h 232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5" h="2329218">
                <a:moveTo>
                  <a:pt x="114195" y="0"/>
                </a:moveTo>
                <a:lnTo>
                  <a:pt x="114195" y="2319214"/>
                </a:lnTo>
                <a:lnTo>
                  <a:pt x="27813" y="2329218"/>
                </a:lnTo>
                <a:lnTo>
                  <a:pt x="0" y="2298791"/>
                </a:lnTo>
                <a:lnTo>
                  <a:pt x="0" y="1277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/>
          <p:cNvSpPr/>
          <p:nvPr>
            <p:custDataLst>
              <p:tags r:id="rId4"/>
            </p:custDataLst>
          </p:nvPr>
        </p:nvSpPr>
        <p:spPr>
          <a:xfrm rot="19013494" flipH="1" flipV="1">
            <a:off x="11905207" y="17806"/>
            <a:ext cx="46027" cy="818069"/>
          </a:xfrm>
          <a:custGeom>
            <a:avLst/>
            <a:gdLst>
              <a:gd name="connsiteX0" fmla="*/ 114195 w 114195"/>
              <a:gd name="connsiteY0" fmla="*/ 0 h 2031683"/>
              <a:gd name="connsiteX1" fmla="*/ 114195 w 114195"/>
              <a:gd name="connsiteY1" fmla="*/ 2015314 h 2031683"/>
              <a:gd name="connsiteX2" fmla="*/ 32998 w 114195"/>
              <a:gd name="connsiteY2" fmla="*/ 2031683 h 2031683"/>
              <a:gd name="connsiteX3" fmla="*/ 0 w 114195"/>
              <a:gd name="connsiteY3" fmla="*/ 1995216 h 2031683"/>
              <a:gd name="connsiteX4" fmla="*/ 0 w 114195"/>
              <a:gd name="connsiteY4" fmla="*/ 124974 h 203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5" h="2031683">
                <a:moveTo>
                  <a:pt x="114195" y="0"/>
                </a:moveTo>
                <a:lnTo>
                  <a:pt x="114195" y="2015314"/>
                </a:lnTo>
                <a:lnTo>
                  <a:pt x="32998" y="2031683"/>
                </a:lnTo>
                <a:lnTo>
                  <a:pt x="0" y="1995216"/>
                </a:lnTo>
                <a:lnTo>
                  <a:pt x="0" y="1249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>
            <p:custDataLst>
              <p:tags r:id="rId5"/>
            </p:custDataLst>
          </p:nvPr>
        </p:nvSpPr>
        <p:spPr>
          <a:xfrm rot="13114061" flipH="1" flipV="1">
            <a:off x="12063346" y="129771"/>
            <a:ext cx="46027" cy="384160"/>
          </a:xfrm>
          <a:custGeom>
            <a:avLst/>
            <a:gdLst>
              <a:gd name="connsiteX0" fmla="*/ 114195 w 114195"/>
              <a:gd name="connsiteY0" fmla="*/ 954066 h 954066"/>
              <a:gd name="connsiteX1" fmla="*/ 1169 w 114195"/>
              <a:gd name="connsiteY1" fmla="*/ 941812 h 954066"/>
              <a:gd name="connsiteX2" fmla="*/ 0 w 114195"/>
              <a:gd name="connsiteY2" fmla="*/ 940342 h 954066"/>
              <a:gd name="connsiteX3" fmla="*/ 0 w 114195"/>
              <a:gd name="connsiteY3" fmla="*/ 0 h 954066"/>
              <a:gd name="connsiteX4" fmla="*/ 114195 w 114195"/>
              <a:gd name="connsiteY4" fmla="*/ 143215 h 95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5" h="954066">
                <a:moveTo>
                  <a:pt x="114195" y="954066"/>
                </a:moveTo>
                <a:lnTo>
                  <a:pt x="1169" y="941812"/>
                </a:lnTo>
                <a:lnTo>
                  <a:pt x="0" y="940342"/>
                </a:lnTo>
                <a:lnTo>
                  <a:pt x="0" y="0"/>
                </a:lnTo>
                <a:lnTo>
                  <a:pt x="114195" y="1432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>
            <p:custDataLst>
              <p:tags r:id="rId6"/>
            </p:custDataLst>
          </p:nvPr>
        </p:nvSpPr>
        <p:spPr>
          <a:xfrm rot="13114061" flipH="1" flipV="1">
            <a:off x="11984019" y="-71964"/>
            <a:ext cx="46027" cy="482698"/>
          </a:xfrm>
          <a:custGeom>
            <a:avLst/>
            <a:gdLst>
              <a:gd name="connsiteX0" fmla="*/ 114195 w 114195"/>
              <a:gd name="connsiteY0" fmla="*/ 1198786 h 1198786"/>
              <a:gd name="connsiteX1" fmla="*/ 1169 w 114195"/>
              <a:gd name="connsiteY1" fmla="*/ 1179710 h 1198786"/>
              <a:gd name="connsiteX2" fmla="*/ 0 w 114195"/>
              <a:gd name="connsiteY2" fmla="*/ 1177421 h 1198786"/>
              <a:gd name="connsiteX3" fmla="*/ 0 w 114195"/>
              <a:gd name="connsiteY3" fmla="*/ 91055 h 1198786"/>
              <a:gd name="connsiteX4" fmla="*/ 114195 w 114195"/>
              <a:gd name="connsiteY4" fmla="*/ 0 h 119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5" h="1198786">
                <a:moveTo>
                  <a:pt x="114195" y="1198786"/>
                </a:moveTo>
                <a:lnTo>
                  <a:pt x="1169" y="1179710"/>
                </a:lnTo>
                <a:lnTo>
                  <a:pt x="0" y="1177421"/>
                </a:lnTo>
                <a:lnTo>
                  <a:pt x="0" y="91055"/>
                </a:lnTo>
                <a:lnTo>
                  <a:pt x="1141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/>
          <p:cNvSpPr/>
          <p:nvPr>
            <p:custDataLst>
              <p:tags r:id="rId7"/>
            </p:custDataLst>
          </p:nvPr>
        </p:nvSpPr>
        <p:spPr>
          <a:xfrm rot="13114061" flipH="1" flipV="1">
            <a:off x="11830157" y="-56794"/>
            <a:ext cx="46027" cy="345251"/>
          </a:xfrm>
          <a:custGeom>
            <a:avLst/>
            <a:gdLst>
              <a:gd name="connsiteX0" fmla="*/ 114195 w 114195"/>
              <a:gd name="connsiteY0" fmla="*/ 857436 h 857436"/>
              <a:gd name="connsiteX1" fmla="*/ 1169 w 114195"/>
              <a:gd name="connsiteY1" fmla="*/ 838360 h 857436"/>
              <a:gd name="connsiteX2" fmla="*/ 0 w 114195"/>
              <a:gd name="connsiteY2" fmla="*/ 836071 h 857436"/>
              <a:gd name="connsiteX3" fmla="*/ 0 w 114195"/>
              <a:gd name="connsiteY3" fmla="*/ 91055 h 857436"/>
              <a:gd name="connsiteX4" fmla="*/ 114195 w 114195"/>
              <a:gd name="connsiteY4" fmla="*/ 0 h 85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5" h="857436">
                <a:moveTo>
                  <a:pt x="114195" y="857436"/>
                </a:moveTo>
                <a:lnTo>
                  <a:pt x="1169" y="838360"/>
                </a:lnTo>
                <a:lnTo>
                  <a:pt x="0" y="836071"/>
                </a:lnTo>
                <a:lnTo>
                  <a:pt x="0" y="91055"/>
                </a:lnTo>
                <a:lnTo>
                  <a:pt x="1141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>
            <p:custDataLst>
              <p:tags r:id="rId8"/>
            </p:custDataLst>
          </p:nvPr>
        </p:nvGrpSpPr>
        <p:grpSpPr>
          <a:xfrm flipH="1" flipV="1">
            <a:off x="10893309" y="-114400"/>
            <a:ext cx="604568" cy="1004314"/>
            <a:chOff x="1712800" y="4635950"/>
            <a:chExt cx="1499948" cy="2494226"/>
          </a:xfrm>
        </p:grpSpPr>
        <p:sp>
          <p:nvSpPr>
            <p:cNvPr id="70" name="任意多边形: 形状 69"/>
            <p:cNvSpPr/>
            <p:nvPr>
              <p:custDataLst>
                <p:tags r:id="rId9"/>
              </p:custDataLst>
            </p:nvPr>
          </p:nvSpPr>
          <p:spPr>
            <a:xfrm rot="2161930">
              <a:off x="1712800" y="4635950"/>
              <a:ext cx="114195" cy="2494226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: 形状 70"/>
            <p:cNvSpPr/>
            <p:nvPr>
              <p:custDataLst>
                <p:tags r:id="rId10"/>
              </p:custDataLst>
            </p:nvPr>
          </p:nvSpPr>
          <p:spPr>
            <a:xfrm rot="19438070" flipH="1">
              <a:off x="3098553" y="4672715"/>
              <a:ext cx="114195" cy="2453574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>
            <p:custDataLst>
              <p:tags r:id="rId11"/>
            </p:custDataLst>
          </p:nvPr>
        </p:nvGrpSpPr>
        <p:grpSpPr>
          <a:xfrm flipH="1" flipV="1">
            <a:off x="10545097" y="-117984"/>
            <a:ext cx="604568" cy="1004314"/>
            <a:chOff x="1712800" y="4635950"/>
            <a:chExt cx="1499948" cy="2494226"/>
          </a:xfrm>
        </p:grpSpPr>
        <p:sp>
          <p:nvSpPr>
            <p:cNvPr id="68" name="任意多边形: 形状 67"/>
            <p:cNvSpPr/>
            <p:nvPr>
              <p:custDataLst>
                <p:tags r:id="rId12"/>
              </p:custDataLst>
            </p:nvPr>
          </p:nvSpPr>
          <p:spPr>
            <a:xfrm rot="2161930">
              <a:off x="1712800" y="4635950"/>
              <a:ext cx="114195" cy="2494226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13"/>
              </p:custDataLst>
            </p:nvPr>
          </p:nvSpPr>
          <p:spPr>
            <a:xfrm rot="19438070" flipH="1">
              <a:off x="3098553" y="4672715"/>
              <a:ext cx="114195" cy="2453574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5" name="任意多边形: 形状 54"/>
          <p:cNvSpPr/>
          <p:nvPr>
            <p:custDataLst>
              <p:tags r:id="rId14"/>
            </p:custDataLst>
          </p:nvPr>
        </p:nvSpPr>
        <p:spPr>
          <a:xfrm rot="8183063" flipH="1">
            <a:off x="376689" y="5708141"/>
            <a:ext cx="115200" cy="1380051"/>
          </a:xfrm>
          <a:custGeom>
            <a:avLst/>
            <a:gdLst>
              <a:gd name="connsiteX0" fmla="*/ 115200 w 115200"/>
              <a:gd name="connsiteY0" fmla="*/ 1380051 h 1380051"/>
              <a:gd name="connsiteX1" fmla="*/ 115200 w 115200"/>
              <a:gd name="connsiteY1" fmla="*/ 0 h 1380051"/>
              <a:gd name="connsiteX2" fmla="*/ 0 w 115200"/>
              <a:gd name="connsiteY2" fmla="*/ 109764 h 1380051"/>
              <a:gd name="connsiteX3" fmla="*/ 0 w 115200"/>
              <a:gd name="connsiteY3" fmla="*/ 1259145 h 138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" h="1380051">
                <a:moveTo>
                  <a:pt x="115200" y="1380051"/>
                </a:moveTo>
                <a:lnTo>
                  <a:pt x="115200" y="0"/>
                </a:lnTo>
                <a:lnTo>
                  <a:pt x="0" y="109764"/>
                </a:lnTo>
                <a:lnTo>
                  <a:pt x="0" y="12591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>
            <p:custDataLst>
              <p:tags r:id="rId15"/>
            </p:custDataLst>
          </p:nvPr>
        </p:nvSpPr>
        <p:spPr>
          <a:xfrm rot="8183063" flipH="1">
            <a:off x="130174" y="6324231"/>
            <a:ext cx="115200" cy="665322"/>
          </a:xfrm>
          <a:custGeom>
            <a:avLst/>
            <a:gdLst>
              <a:gd name="connsiteX0" fmla="*/ 115200 w 115200"/>
              <a:gd name="connsiteY0" fmla="*/ 665322 h 665322"/>
              <a:gd name="connsiteX1" fmla="*/ 115200 w 115200"/>
              <a:gd name="connsiteY1" fmla="*/ 0 h 665322"/>
              <a:gd name="connsiteX2" fmla="*/ 0 w 115200"/>
              <a:gd name="connsiteY2" fmla="*/ 109764 h 665322"/>
              <a:gd name="connsiteX3" fmla="*/ 0 w 115200"/>
              <a:gd name="connsiteY3" fmla="*/ 544417 h 66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" h="665322">
                <a:moveTo>
                  <a:pt x="115200" y="665322"/>
                </a:moveTo>
                <a:lnTo>
                  <a:pt x="115200" y="0"/>
                </a:lnTo>
                <a:lnTo>
                  <a:pt x="0" y="109764"/>
                </a:lnTo>
                <a:lnTo>
                  <a:pt x="0" y="5444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直角三角形 57"/>
          <p:cNvSpPr/>
          <p:nvPr>
            <p:custDataLst>
              <p:tags r:id="rId16"/>
            </p:custDataLst>
          </p:nvPr>
        </p:nvSpPr>
        <p:spPr>
          <a:xfrm rot="10800000" flipV="1">
            <a:off x="10258924" y="5393591"/>
            <a:ext cx="1933075" cy="14644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>
            <p:custDataLst>
              <p:tags r:id="rId17"/>
            </p:custDataLst>
          </p:nvPr>
        </p:nvSpPr>
        <p:spPr>
          <a:xfrm rot="10800000" flipH="1">
            <a:off x="0" y="1"/>
            <a:ext cx="1364260" cy="65609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695555" cy="1290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>
            <p:custDataLst>
              <p:tags r:id="rId2"/>
            </p:custDataLst>
          </p:nvPr>
        </p:nvSpPr>
        <p:spPr>
          <a:xfrm flipH="1" flipV="1">
            <a:off x="6834937" y="7260"/>
            <a:ext cx="5357061" cy="257628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755" y="0"/>
            <a:ext cx="2731245" cy="5066215"/>
          </a:xfrm>
          <a:prstGeom prst="rect">
            <a:avLst/>
          </a:prstGeom>
        </p:spPr>
      </p:pic>
      <p:sp>
        <p:nvSpPr>
          <p:cNvPr id="55" name="任意多边形: 形状 54"/>
          <p:cNvSpPr/>
          <p:nvPr>
            <p:custDataLst>
              <p:tags r:id="rId5"/>
            </p:custDataLst>
          </p:nvPr>
        </p:nvSpPr>
        <p:spPr>
          <a:xfrm rot="19013494">
            <a:off x="804537" y="3575330"/>
            <a:ext cx="114195" cy="2643673"/>
          </a:xfrm>
          <a:custGeom>
            <a:avLst/>
            <a:gdLst>
              <a:gd name="connsiteX0" fmla="*/ 114195 w 114195"/>
              <a:gd name="connsiteY0" fmla="*/ 0 h 2643673"/>
              <a:gd name="connsiteX1" fmla="*/ 114195 w 114195"/>
              <a:gd name="connsiteY1" fmla="*/ 2624992 h 2643673"/>
              <a:gd name="connsiteX2" fmla="*/ 0 w 114195"/>
              <a:gd name="connsiteY2" fmla="*/ 2643673 h 2643673"/>
              <a:gd name="connsiteX3" fmla="*/ 0 w 114195"/>
              <a:gd name="connsiteY3" fmla="*/ 122198 h 2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95" h="2643673">
                <a:moveTo>
                  <a:pt x="114195" y="0"/>
                </a:moveTo>
                <a:lnTo>
                  <a:pt x="114195" y="2624992"/>
                </a:lnTo>
                <a:lnTo>
                  <a:pt x="0" y="2643673"/>
                </a:lnTo>
                <a:lnTo>
                  <a:pt x="0" y="1221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>
            <p:custDataLst>
              <p:tags r:id="rId6"/>
            </p:custDataLst>
          </p:nvPr>
        </p:nvSpPr>
        <p:spPr>
          <a:xfrm rot="19013494">
            <a:off x="697090" y="4175840"/>
            <a:ext cx="114195" cy="2329218"/>
          </a:xfrm>
          <a:custGeom>
            <a:avLst/>
            <a:gdLst>
              <a:gd name="connsiteX0" fmla="*/ 114195 w 114195"/>
              <a:gd name="connsiteY0" fmla="*/ 0 h 2329218"/>
              <a:gd name="connsiteX1" fmla="*/ 114195 w 114195"/>
              <a:gd name="connsiteY1" fmla="*/ 2319214 h 2329218"/>
              <a:gd name="connsiteX2" fmla="*/ 27813 w 114195"/>
              <a:gd name="connsiteY2" fmla="*/ 2329218 h 2329218"/>
              <a:gd name="connsiteX3" fmla="*/ 0 w 114195"/>
              <a:gd name="connsiteY3" fmla="*/ 2298791 h 2329218"/>
              <a:gd name="connsiteX4" fmla="*/ 0 w 114195"/>
              <a:gd name="connsiteY4" fmla="*/ 127736 h 232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5" h="2329218">
                <a:moveTo>
                  <a:pt x="114195" y="0"/>
                </a:moveTo>
                <a:lnTo>
                  <a:pt x="114195" y="2319214"/>
                </a:lnTo>
                <a:lnTo>
                  <a:pt x="27813" y="2329218"/>
                </a:lnTo>
                <a:lnTo>
                  <a:pt x="0" y="2298791"/>
                </a:lnTo>
                <a:lnTo>
                  <a:pt x="0" y="1277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任意多边形: 形状 58"/>
          <p:cNvSpPr/>
          <p:nvPr>
            <p:custDataLst>
              <p:tags r:id="rId7"/>
            </p:custDataLst>
          </p:nvPr>
        </p:nvSpPr>
        <p:spPr>
          <a:xfrm rot="19013494">
            <a:off x="588009" y="4770157"/>
            <a:ext cx="114195" cy="2031683"/>
          </a:xfrm>
          <a:custGeom>
            <a:avLst/>
            <a:gdLst>
              <a:gd name="connsiteX0" fmla="*/ 114195 w 114195"/>
              <a:gd name="connsiteY0" fmla="*/ 0 h 2031683"/>
              <a:gd name="connsiteX1" fmla="*/ 114195 w 114195"/>
              <a:gd name="connsiteY1" fmla="*/ 2015314 h 2031683"/>
              <a:gd name="connsiteX2" fmla="*/ 32998 w 114195"/>
              <a:gd name="connsiteY2" fmla="*/ 2031683 h 2031683"/>
              <a:gd name="connsiteX3" fmla="*/ 0 w 114195"/>
              <a:gd name="connsiteY3" fmla="*/ 1995216 h 2031683"/>
              <a:gd name="connsiteX4" fmla="*/ 0 w 114195"/>
              <a:gd name="connsiteY4" fmla="*/ 124974 h 203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5" h="2031683">
                <a:moveTo>
                  <a:pt x="114195" y="0"/>
                </a:moveTo>
                <a:lnTo>
                  <a:pt x="114195" y="2015314"/>
                </a:lnTo>
                <a:lnTo>
                  <a:pt x="32998" y="2031683"/>
                </a:lnTo>
                <a:lnTo>
                  <a:pt x="0" y="1995216"/>
                </a:lnTo>
                <a:lnTo>
                  <a:pt x="0" y="1249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>
            <p:custDataLst>
              <p:tags r:id="rId8"/>
            </p:custDataLst>
          </p:nvPr>
        </p:nvSpPr>
        <p:spPr>
          <a:xfrm rot="13114061">
            <a:off x="195661" y="5569708"/>
            <a:ext cx="114195" cy="954066"/>
          </a:xfrm>
          <a:custGeom>
            <a:avLst/>
            <a:gdLst>
              <a:gd name="connsiteX0" fmla="*/ 114195 w 114195"/>
              <a:gd name="connsiteY0" fmla="*/ 954066 h 954066"/>
              <a:gd name="connsiteX1" fmla="*/ 1169 w 114195"/>
              <a:gd name="connsiteY1" fmla="*/ 941812 h 954066"/>
              <a:gd name="connsiteX2" fmla="*/ 0 w 114195"/>
              <a:gd name="connsiteY2" fmla="*/ 940342 h 954066"/>
              <a:gd name="connsiteX3" fmla="*/ 0 w 114195"/>
              <a:gd name="connsiteY3" fmla="*/ 0 h 954066"/>
              <a:gd name="connsiteX4" fmla="*/ 114195 w 114195"/>
              <a:gd name="connsiteY4" fmla="*/ 143215 h 95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5" h="954066">
                <a:moveTo>
                  <a:pt x="114195" y="954066"/>
                </a:moveTo>
                <a:lnTo>
                  <a:pt x="1169" y="941812"/>
                </a:lnTo>
                <a:lnTo>
                  <a:pt x="0" y="940342"/>
                </a:lnTo>
                <a:lnTo>
                  <a:pt x="0" y="0"/>
                </a:lnTo>
                <a:lnTo>
                  <a:pt x="114195" y="1432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>
            <p:custDataLst>
              <p:tags r:id="rId9"/>
            </p:custDataLst>
          </p:nvPr>
        </p:nvSpPr>
        <p:spPr>
          <a:xfrm rot="13114061">
            <a:off x="392473" y="5826001"/>
            <a:ext cx="114195" cy="1198786"/>
          </a:xfrm>
          <a:custGeom>
            <a:avLst/>
            <a:gdLst>
              <a:gd name="connsiteX0" fmla="*/ 114195 w 114195"/>
              <a:gd name="connsiteY0" fmla="*/ 1198786 h 1198786"/>
              <a:gd name="connsiteX1" fmla="*/ 1169 w 114195"/>
              <a:gd name="connsiteY1" fmla="*/ 1179710 h 1198786"/>
              <a:gd name="connsiteX2" fmla="*/ 0 w 114195"/>
              <a:gd name="connsiteY2" fmla="*/ 1177421 h 1198786"/>
              <a:gd name="connsiteX3" fmla="*/ 0 w 114195"/>
              <a:gd name="connsiteY3" fmla="*/ 91055 h 1198786"/>
              <a:gd name="connsiteX4" fmla="*/ 114195 w 114195"/>
              <a:gd name="connsiteY4" fmla="*/ 0 h 119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5" h="1198786">
                <a:moveTo>
                  <a:pt x="114195" y="1198786"/>
                </a:moveTo>
                <a:lnTo>
                  <a:pt x="1169" y="1179710"/>
                </a:lnTo>
                <a:lnTo>
                  <a:pt x="0" y="1177421"/>
                </a:lnTo>
                <a:lnTo>
                  <a:pt x="0" y="91055"/>
                </a:lnTo>
                <a:lnTo>
                  <a:pt x="1141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>
            <p:custDataLst>
              <p:tags r:id="rId10"/>
            </p:custDataLst>
          </p:nvPr>
        </p:nvSpPr>
        <p:spPr>
          <a:xfrm rot="13114061">
            <a:off x="774206" y="6129676"/>
            <a:ext cx="114195" cy="857436"/>
          </a:xfrm>
          <a:custGeom>
            <a:avLst/>
            <a:gdLst>
              <a:gd name="connsiteX0" fmla="*/ 114195 w 114195"/>
              <a:gd name="connsiteY0" fmla="*/ 857436 h 857436"/>
              <a:gd name="connsiteX1" fmla="*/ 1169 w 114195"/>
              <a:gd name="connsiteY1" fmla="*/ 838360 h 857436"/>
              <a:gd name="connsiteX2" fmla="*/ 0 w 114195"/>
              <a:gd name="connsiteY2" fmla="*/ 836071 h 857436"/>
              <a:gd name="connsiteX3" fmla="*/ 0 w 114195"/>
              <a:gd name="connsiteY3" fmla="*/ 91055 h 857436"/>
              <a:gd name="connsiteX4" fmla="*/ 114195 w 114195"/>
              <a:gd name="connsiteY4" fmla="*/ 0 h 85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5" h="857436">
                <a:moveTo>
                  <a:pt x="114195" y="857436"/>
                </a:moveTo>
                <a:lnTo>
                  <a:pt x="1169" y="838360"/>
                </a:lnTo>
                <a:lnTo>
                  <a:pt x="0" y="836071"/>
                </a:lnTo>
                <a:lnTo>
                  <a:pt x="0" y="91055"/>
                </a:lnTo>
                <a:lnTo>
                  <a:pt x="1141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>
            <p:custDataLst>
              <p:tags r:id="rId11"/>
            </p:custDataLst>
          </p:nvPr>
        </p:nvGrpSpPr>
        <p:grpSpPr>
          <a:xfrm>
            <a:off x="1712800" y="4635950"/>
            <a:ext cx="1499948" cy="2494226"/>
            <a:chOff x="1712800" y="4635950"/>
            <a:chExt cx="1499948" cy="2494226"/>
          </a:xfrm>
        </p:grpSpPr>
        <p:sp>
          <p:nvSpPr>
            <p:cNvPr id="45" name="任意多边形: 形状 44"/>
            <p:cNvSpPr/>
            <p:nvPr>
              <p:custDataLst>
                <p:tags r:id="rId12"/>
              </p:custDataLst>
            </p:nvPr>
          </p:nvSpPr>
          <p:spPr>
            <a:xfrm rot="2161930">
              <a:off x="1712800" y="4635950"/>
              <a:ext cx="114195" cy="2494226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/>
            <p:cNvSpPr/>
            <p:nvPr>
              <p:custDataLst>
                <p:tags r:id="rId13"/>
              </p:custDataLst>
            </p:nvPr>
          </p:nvSpPr>
          <p:spPr>
            <a:xfrm rot="19438070" flipH="1">
              <a:off x="3098553" y="4672715"/>
              <a:ext cx="114195" cy="2453574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>
            <p:custDataLst>
              <p:tags r:id="rId14"/>
            </p:custDataLst>
          </p:nvPr>
        </p:nvGrpSpPr>
        <p:grpSpPr>
          <a:xfrm>
            <a:off x="2576721" y="4644851"/>
            <a:ext cx="1499948" cy="2494226"/>
            <a:chOff x="1712800" y="4635950"/>
            <a:chExt cx="1499948" cy="2494226"/>
          </a:xfrm>
        </p:grpSpPr>
        <p:sp>
          <p:nvSpPr>
            <p:cNvPr id="62" name="任意多边形: 形状 61"/>
            <p:cNvSpPr/>
            <p:nvPr>
              <p:custDataLst>
                <p:tags r:id="rId15"/>
              </p:custDataLst>
            </p:nvPr>
          </p:nvSpPr>
          <p:spPr>
            <a:xfrm rot="2161930">
              <a:off x="1712800" y="4635950"/>
              <a:ext cx="114195" cy="2494226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/>
            <p:cNvSpPr/>
            <p:nvPr>
              <p:custDataLst>
                <p:tags r:id="rId16"/>
              </p:custDataLst>
            </p:nvPr>
          </p:nvSpPr>
          <p:spPr>
            <a:xfrm rot="19438070" flipH="1">
              <a:off x="3098553" y="4672715"/>
              <a:ext cx="114195" cy="2453574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3923470" y="2590806"/>
            <a:ext cx="5621060" cy="1082219"/>
          </a:xfrm>
        </p:spPr>
        <p:txBody>
          <a:bodyPr anchor="b">
            <a:normAutofit/>
          </a:bodyPr>
          <a:lstStyle>
            <a:lvl1pPr algn="l"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3923470" y="3781884"/>
            <a:ext cx="5621060" cy="71285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flipV="1">
            <a:off x="-5476" y="0"/>
            <a:ext cx="2162619" cy="16383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>
            <p:custDataLst>
              <p:tags r:id="rId3"/>
            </p:custDataLst>
          </p:nvPr>
        </p:nvSpPr>
        <p:spPr>
          <a:xfrm flipV="1">
            <a:off x="-5475" y="0"/>
            <a:ext cx="1891425" cy="143285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 flipH="1">
            <a:off x="10989113" y="5676900"/>
            <a:ext cx="1359016" cy="817267"/>
            <a:chOff x="-179642" y="1211796"/>
            <a:chExt cx="1593073" cy="958022"/>
          </a:xfrm>
        </p:grpSpPr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7561930">
              <a:off x="580426" y="451728"/>
              <a:ext cx="72937" cy="1593073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3238070" flipH="1">
              <a:off x="569926" y="1349796"/>
              <a:ext cx="72937" cy="1567108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7561930">
              <a:off x="410329" y="782586"/>
              <a:ext cx="72937" cy="1171590"/>
            </a:xfrm>
            <a:custGeom>
              <a:avLst/>
              <a:gdLst>
                <a:gd name="connsiteX0" fmla="*/ 0 w 139051"/>
                <a:gd name="connsiteY0" fmla="*/ 2233595 h 2233595"/>
                <a:gd name="connsiteX1" fmla="*/ 0 w 139051"/>
                <a:gd name="connsiteY1" fmla="*/ 0 h 2233595"/>
                <a:gd name="connsiteX2" fmla="*/ 139051 w 139051"/>
                <a:gd name="connsiteY2" fmla="*/ 45553 h 2233595"/>
                <a:gd name="connsiteX3" fmla="*/ 139051 w 139051"/>
                <a:gd name="connsiteY3" fmla="*/ 2132449 h 223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233595">
                  <a:moveTo>
                    <a:pt x="0" y="2233595"/>
                  </a:moveTo>
                  <a:lnTo>
                    <a:pt x="0" y="0"/>
                  </a:lnTo>
                  <a:lnTo>
                    <a:pt x="139051" y="45553"/>
                  </a:lnTo>
                  <a:lnTo>
                    <a:pt x="139051" y="21324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3238070" flipH="1">
              <a:off x="399830" y="1432722"/>
              <a:ext cx="72937" cy="1145625"/>
            </a:xfrm>
            <a:custGeom>
              <a:avLst/>
              <a:gdLst>
                <a:gd name="connsiteX0" fmla="*/ 139051 w 139051"/>
                <a:gd name="connsiteY0" fmla="*/ 45553 h 2184092"/>
                <a:gd name="connsiteX1" fmla="*/ 0 w 139051"/>
                <a:gd name="connsiteY1" fmla="*/ 0 h 2184092"/>
                <a:gd name="connsiteX2" fmla="*/ 0 w 139051"/>
                <a:gd name="connsiteY2" fmla="*/ 2184092 h 2184092"/>
                <a:gd name="connsiteX3" fmla="*/ 139051 w 139051"/>
                <a:gd name="connsiteY3" fmla="*/ 2082946 h 218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184092">
                  <a:moveTo>
                    <a:pt x="139051" y="45553"/>
                  </a:moveTo>
                  <a:lnTo>
                    <a:pt x="0" y="0"/>
                  </a:lnTo>
                  <a:lnTo>
                    <a:pt x="0" y="2184092"/>
                  </a:lnTo>
                  <a:lnTo>
                    <a:pt x="139051" y="20829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直角三角形 16"/>
          <p:cNvSpPr/>
          <p:nvPr>
            <p:custDataLst>
              <p:tags r:id="rId2"/>
            </p:custDataLst>
          </p:nvPr>
        </p:nvSpPr>
        <p:spPr>
          <a:xfrm flipV="1">
            <a:off x="-5476" y="0"/>
            <a:ext cx="2162619" cy="16383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>
            <p:custDataLst>
              <p:tags r:id="rId3"/>
            </p:custDataLst>
          </p:nvPr>
        </p:nvSpPr>
        <p:spPr>
          <a:xfrm flipV="1">
            <a:off x="-5475" y="0"/>
            <a:ext cx="1891425" cy="143285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>
            <p:custDataLst>
              <p:tags r:id="rId4"/>
            </p:custDataLst>
          </p:nvPr>
        </p:nvGrpSpPr>
        <p:grpSpPr>
          <a:xfrm flipH="1">
            <a:off x="10989113" y="5676900"/>
            <a:ext cx="1359016" cy="817267"/>
            <a:chOff x="-179642" y="1211796"/>
            <a:chExt cx="1593073" cy="958022"/>
          </a:xfrm>
        </p:grpSpPr>
        <p:sp>
          <p:nvSpPr>
            <p:cNvPr id="20" name="任意多边形: 形状 19"/>
            <p:cNvSpPr/>
            <p:nvPr>
              <p:custDataLst>
                <p:tags r:id="rId5"/>
              </p:custDataLst>
            </p:nvPr>
          </p:nvSpPr>
          <p:spPr>
            <a:xfrm rot="7561930">
              <a:off x="580426" y="451728"/>
              <a:ext cx="72937" cy="1593073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6"/>
              </p:custDataLst>
            </p:nvPr>
          </p:nvSpPr>
          <p:spPr>
            <a:xfrm rot="3238070" flipH="1">
              <a:off x="569926" y="1349796"/>
              <a:ext cx="72937" cy="1567108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7"/>
              </p:custDataLst>
            </p:nvPr>
          </p:nvSpPr>
          <p:spPr>
            <a:xfrm rot="7561930">
              <a:off x="410329" y="782586"/>
              <a:ext cx="72937" cy="1171590"/>
            </a:xfrm>
            <a:custGeom>
              <a:avLst/>
              <a:gdLst>
                <a:gd name="connsiteX0" fmla="*/ 0 w 139051"/>
                <a:gd name="connsiteY0" fmla="*/ 2233595 h 2233595"/>
                <a:gd name="connsiteX1" fmla="*/ 0 w 139051"/>
                <a:gd name="connsiteY1" fmla="*/ 0 h 2233595"/>
                <a:gd name="connsiteX2" fmla="*/ 139051 w 139051"/>
                <a:gd name="connsiteY2" fmla="*/ 45553 h 2233595"/>
                <a:gd name="connsiteX3" fmla="*/ 139051 w 139051"/>
                <a:gd name="connsiteY3" fmla="*/ 2132449 h 223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233595">
                  <a:moveTo>
                    <a:pt x="0" y="2233595"/>
                  </a:moveTo>
                  <a:lnTo>
                    <a:pt x="0" y="0"/>
                  </a:lnTo>
                  <a:lnTo>
                    <a:pt x="139051" y="45553"/>
                  </a:lnTo>
                  <a:lnTo>
                    <a:pt x="139051" y="21324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8"/>
              </p:custDataLst>
            </p:nvPr>
          </p:nvSpPr>
          <p:spPr>
            <a:xfrm rot="3238070" flipH="1">
              <a:off x="399830" y="1432722"/>
              <a:ext cx="72937" cy="1145625"/>
            </a:xfrm>
            <a:custGeom>
              <a:avLst/>
              <a:gdLst>
                <a:gd name="connsiteX0" fmla="*/ 139051 w 139051"/>
                <a:gd name="connsiteY0" fmla="*/ 45553 h 2184092"/>
                <a:gd name="connsiteX1" fmla="*/ 0 w 139051"/>
                <a:gd name="connsiteY1" fmla="*/ 0 h 2184092"/>
                <a:gd name="connsiteX2" fmla="*/ 0 w 139051"/>
                <a:gd name="connsiteY2" fmla="*/ 2184092 h 2184092"/>
                <a:gd name="connsiteX3" fmla="*/ 139051 w 139051"/>
                <a:gd name="connsiteY3" fmla="*/ 2082946 h 218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184092">
                  <a:moveTo>
                    <a:pt x="139051" y="45553"/>
                  </a:moveTo>
                  <a:lnTo>
                    <a:pt x="0" y="0"/>
                  </a:lnTo>
                  <a:lnTo>
                    <a:pt x="0" y="2184092"/>
                  </a:lnTo>
                  <a:lnTo>
                    <a:pt x="139051" y="20829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>
            <p:custDataLst>
              <p:tags r:id="rId2"/>
            </p:custDataLst>
          </p:nvPr>
        </p:nvSpPr>
        <p:spPr>
          <a:xfrm flipV="1">
            <a:off x="-5476" y="0"/>
            <a:ext cx="2162619" cy="16383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>
            <p:custDataLst>
              <p:tags r:id="rId3"/>
            </p:custDataLst>
          </p:nvPr>
        </p:nvSpPr>
        <p:spPr>
          <a:xfrm flipV="1">
            <a:off x="-5475" y="0"/>
            <a:ext cx="1891425" cy="143285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 flipH="1">
            <a:off x="10989113" y="5676900"/>
            <a:ext cx="1359016" cy="817267"/>
            <a:chOff x="-179642" y="1211796"/>
            <a:chExt cx="1593073" cy="958022"/>
          </a:xfrm>
        </p:grpSpPr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 rot="7561930">
              <a:off x="580426" y="451728"/>
              <a:ext cx="72937" cy="1593073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6"/>
              </p:custDataLst>
            </p:nvPr>
          </p:nvSpPr>
          <p:spPr>
            <a:xfrm rot="3238070" flipH="1">
              <a:off x="569926" y="1349796"/>
              <a:ext cx="72937" cy="1567108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7"/>
              </p:custDataLst>
            </p:nvPr>
          </p:nvSpPr>
          <p:spPr>
            <a:xfrm rot="7561930">
              <a:off x="410329" y="782586"/>
              <a:ext cx="72937" cy="1171590"/>
            </a:xfrm>
            <a:custGeom>
              <a:avLst/>
              <a:gdLst>
                <a:gd name="connsiteX0" fmla="*/ 0 w 139051"/>
                <a:gd name="connsiteY0" fmla="*/ 2233595 h 2233595"/>
                <a:gd name="connsiteX1" fmla="*/ 0 w 139051"/>
                <a:gd name="connsiteY1" fmla="*/ 0 h 2233595"/>
                <a:gd name="connsiteX2" fmla="*/ 139051 w 139051"/>
                <a:gd name="connsiteY2" fmla="*/ 45553 h 2233595"/>
                <a:gd name="connsiteX3" fmla="*/ 139051 w 139051"/>
                <a:gd name="connsiteY3" fmla="*/ 2132449 h 223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233595">
                  <a:moveTo>
                    <a:pt x="0" y="2233595"/>
                  </a:moveTo>
                  <a:lnTo>
                    <a:pt x="0" y="0"/>
                  </a:lnTo>
                  <a:lnTo>
                    <a:pt x="139051" y="45553"/>
                  </a:lnTo>
                  <a:lnTo>
                    <a:pt x="139051" y="21324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8"/>
              </p:custDataLst>
            </p:nvPr>
          </p:nvSpPr>
          <p:spPr>
            <a:xfrm rot="3238070" flipH="1">
              <a:off x="399830" y="1432722"/>
              <a:ext cx="72937" cy="1145625"/>
            </a:xfrm>
            <a:custGeom>
              <a:avLst/>
              <a:gdLst>
                <a:gd name="connsiteX0" fmla="*/ 139051 w 139051"/>
                <a:gd name="connsiteY0" fmla="*/ 45553 h 2184092"/>
                <a:gd name="connsiteX1" fmla="*/ 0 w 139051"/>
                <a:gd name="connsiteY1" fmla="*/ 0 h 2184092"/>
                <a:gd name="connsiteX2" fmla="*/ 0 w 139051"/>
                <a:gd name="connsiteY2" fmla="*/ 2184092 h 2184092"/>
                <a:gd name="connsiteX3" fmla="*/ 139051 w 139051"/>
                <a:gd name="connsiteY3" fmla="*/ 2082946 h 218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184092">
                  <a:moveTo>
                    <a:pt x="139051" y="45553"/>
                  </a:moveTo>
                  <a:lnTo>
                    <a:pt x="0" y="0"/>
                  </a:lnTo>
                  <a:lnTo>
                    <a:pt x="0" y="2184092"/>
                  </a:lnTo>
                  <a:lnTo>
                    <a:pt x="139051" y="20829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>
            <p:custDataLst>
              <p:tags r:id="rId2"/>
            </p:custDataLst>
          </p:nvPr>
        </p:nvSpPr>
        <p:spPr>
          <a:xfrm flipV="1">
            <a:off x="-5476" y="0"/>
            <a:ext cx="2162619" cy="16383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>
            <p:custDataLst>
              <p:tags r:id="rId3"/>
            </p:custDataLst>
          </p:nvPr>
        </p:nvSpPr>
        <p:spPr>
          <a:xfrm flipV="1">
            <a:off x="-5475" y="0"/>
            <a:ext cx="1891425" cy="143285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 flipH="1">
            <a:off x="10989113" y="5676900"/>
            <a:ext cx="1359016" cy="817267"/>
            <a:chOff x="-179642" y="1211796"/>
            <a:chExt cx="1593073" cy="958022"/>
          </a:xfrm>
        </p:grpSpPr>
        <p:sp>
          <p:nvSpPr>
            <p:cNvPr id="8" name="任意多边形: 形状 7"/>
            <p:cNvSpPr/>
            <p:nvPr>
              <p:custDataLst>
                <p:tags r:id="rId5"/>
              </p:custDataLst>
            </p:nvPr>
          </p:nvSpPr>
          <p:spPr>
            <a:xfrm rot="7561930">
              <a:off x="580426" y="451728"/>
              <a:ext cx="72937" cy="1593073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6"/>
              </p:custDataLst>
            </p:nvPr>
          </p:nvSpPr>
          <p:spPr>
            <a:xfrm rot="3238070" flipH="1">
              <a:off x="569926" y="1349796"/>
              <a:ext cx="72937" cy="1567108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7561930">
              <a:off x="410329" y="782586"/>
              <a:ext cx="72937" cy="1171590"/>
            </a:xfrm>
            <a:custGeom>
              <a:avLst/>
              <a:gdLst>
                <a:gd name="connsiteX0" fmla="*/ 0 w 139051"/>
                <a:gd name="connsiteY0" fmla="*/ 2233595 h 2233595"/>
                <a:gd name="connsiteX1" fmla="*/ 0 w 139051"/>
                <a:gd name="connsiteY1" fmla="*/ 0 h 2233595"/>
                <a:gd name="connsiteX2" fmla="*/ 139051 w 139051"/>
                <a:gd name="connsiteY2" fmla="*/ 45553 h 2233595"/>
                <a:gd name="connsiteX3" fmla="*/ 139051 w 139051"/>
                <a:gd name="connsiteY3" fmla="*/ 2132449 h 223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233595">
                  <a:moveTo>
                    <a:pt x="0" y="2233595"/>
                  </a:moveTo>
                  <a:lnTo>
                    <a:pt x="0" y="0"/>
                  </a:lnTo>
                  <a:lnTo>
                    <a:pt x="139051" y="45553"/>
                  </a:lnTo>
                  <a:lnTo>
                    <a:pt x="139051" y="21324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3238070" flipH="1">
              <a:off x="399830" y="1432722"/>
              <a:ext cx="72937" cy="1145625"/>
            </a:xfrm>
            <a:custGeom>
              <a:avLst/>
              <a:gdLst>
                <a:gd name="connsiteX0" fmla="*/ 139051 w 139051"/>
                <a:gd name="connsiteY0" fmla="*/ 45553 h 2184092"/>
                <a:gd name="connsiteX1" fmla="*/ 0 w 139051"/>
                <a:gd name="connsiteY1" fmla="*/ 0 h 2184092"/>
                <a:gd name="connsiteX2" fmla="*/ 0 w 139051"/>
                <a:gd name="connsiteY2" fmla="*/ 2184092 h 2184092"/>
                <a:gd name="connsiteX3" fmla="*/ 139051 w 139051"/>
                <a:gd name="connsiteY3" fmla="*/ 2082946 h 218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184092">
                  <a:moveTo>
                    <a:pt x="139051" y="45553"/>
                  </a:moveTo>
                  <a:lnTo>
                    <a:pt x="0" y="0"/>
                  </a:lnTo>
                  <a:lnTo>
                    <a:pt x="0" y="2184092"/>
                  </a:lnTo>
                  <a:lnTo>
                    <a:pt x="139051" y="20829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flipV="1">
            <a:off x="-5476" y="0"/>
            <a:ext cx="2162619" cy="16383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>
            <p:custDataLst>
              <p:tags r:id="rId3"/>
            </p:custDataLst>
          </p:nvPr>
        </p:nvSpPr>
        <p:spPr>
          <a:xfrm flipV="1">
            <a:off x="-5475" y="0"/>
            <a:ext cx="1891425" cy="143285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 flipH="1">
            <a:off x="10989113" y="5676900"/>
            <a:ext cx="1359016" cy="817267"/>
            <a:chOff x="-179642" y="1211796"/>
            <a:chExt cx="1593073" cy="958022"/>
          </a:xfrm>
        </p:grpSpPr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7561930">
              <a:off x="580426" y="451728"/>
              <a:ext cx="72937" cy="1593073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3238070" flipH="1">
              <a:off x="569926" y="1349796"/>
              <a:ext cx="72937" cy="1567108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7561930">
              <a:off x="410329" y="782586"/>
              <a:ext cx="72937" cy="1171590"/>
            </a:xfrm>
            <a:custGeom>
              <a:avLst/>
              <a:gdLst>
                <a:gd name="connsiteX0" fmla="*/ 0 w 139051"/>
                <a:gd name="connsiteY0" fmla="*/ 2233595 h 2233595"/>
                <a:gd name="connsiteX1" fmla="*/ 0 w 139051"/>
                <a:gd name="connsiteY1" fmla="*/ 0 h 2233595"/>
                <a:gd name="connsiteX2" fmla="*/ 139051 w 139051"/>
                <a:gd name="connsiteY2" fmla="*/ 45553 h 2233595"/>
                <a:gd name="connsiteX3" fmla="*/ 139051 w 139051"/>
                <a:gd name="connsiteY3" fmla="*/ 2132449 h 223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233595">
                  <a:moveTo>
                    <a:pt x="0" y="2233595"/>
                  </a:moveTo>
                  <a:lnTo>
                    <a:pt x="0" y="0"/>
                  </a:lnTo>
                  <a:lnTo>
                    <a:pt x="139051" y="45553"/>
                  </a:lnTo>
                  <a:lnTo>
                    <a:pt x="139051" y="21324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3238070" flipH="1">
              <a:off x="399830" y="1432722"/>
              <a:ext cx="72937" cy="1145625"/>
            </a:xfrm>
            <a:custGeom>
              <a:avLst/>
              <a:gdLst>
                <a:gd name="connsiteX0" fmla="*/ 139051 w 139051"/>
                <a:gd name="connsiteY0" fmla="*/ 45553 h 2184092"/>
                <a:gd name="connsiteX1" fmla="*/ 0 w 139051"/>
                <a:gd name="connsiteY1" fmla="*/ 0 h 2184092"/>
                <a:gd name="connsiteX2" fmla="*/ 0 w 139051"/>
                <a:gd name="connsiteY2" fmla="*/ 2184092 h 2184092"/>
                <a:gd name="connsiteX3" fmla="*/ 139051 w 139051"/>
                <a:gd name="connsiteY3" fmla="*/ 2082946 h 218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184092">
                  <a:moveTo>
                    <a:pt x="139051" y="45553"/>
                  </a:moveTo>
                  <a:lnTo>
                    <a:pt x="0" y="0"/>
                  </a:lnTo>
                  <a:lnTo>
                    <a:pt x="0" y="2184092"/>
                  </a:lnTo>
                  <a:lnTo>
                    <a:pt x="139051" y="20829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>
            <p:custDataLst>
              <p:tags r:id="rId2"/>
            </p:custDataLst>
          </p:nvPr>
        </p:nvSpPr>
        <p:spPr>
          <a:xfrm flipV="1">
            <a:off x="-5476" y="0"/>
            <a:ext cx="2162619" cy="16383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>
            <p:custDataLst>
              <p:tags r:id="rId3"/>
            </p:custDataLst>
          </p:nvPr>
        </p:nvSpPr>
        <p:spPr>
          <a:xfrm flipV="1">
            <a:off x="-5475" y="0"/>
            <a:ext cx="1891425" cy="143285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 flipH="1">
            <a:off x="10989113" y="5676900"/>
            <a:ext cx="1359016" cy="817267"/>
            <a:chOff x="-179642" y="1211796"/>
            <a:chExt cx="1593073" cy="958022"/>
          </a:xfrm>
        </p:grpSpPr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7561930">
              <a:off x="580426" y="451728"/>
              <a:ext cx="72937" cy="1593073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3238070" flipH="1">
              <a:off x="569926" y="1349796"/>
              <a:ext cx="72937" cy="1567108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7"/>
              </p:custDataLst>
            </p:nvPr>
          </p:nvSpPr>
          <p:spPr>
            <a:xfrm rot="7561930">
              <a:off x="410329" y="782586"/>
              <a:ext cx="72937" cy="1171590"/>
            </a:xfrm>
            <a:custGeom>
              <a:avLst/>
              <a:gdLst>
                <a:gd name="connsiteX0" fmla="*/ 0 w 139051"/>
                <a:gd name="connsiteY0" fmla="*/ 2233595 h 2233595"/>
                <a:gd name="connsiteX1" fmla="*/ 0 w 139051"/>
                <a:gd name="connsiteY1" fmla="*/ 0 h 2233595"/>
                <a:gd name="connsiteX2" fmla="*/ 139051 w 139051"/>
                <a:gd name="connsiteY2" fmla="*/ 45553 h 2233595"/>
                <a:gd name="connsiteX3" fmla="*/ 139051 w 139051"/>
                <a:gd name="connsiteY3" fmla="*/ 2132449 h 223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233595">
                  <a:moveTo>
                    <a:pt x="0" y="2233595"/>
                  </a:moveTo>
                  <a:lnTo>
                    <a:pt x="0" y="0"/>
                  </a:lnTo>
                  <a:lnTo>
                    <a:pt x="139051" y="45553"/>
                  </a:lnTo>
                  <a:lnTo>
                    <a:pt x="139051" y="21324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8"/>
              </p:custDataLst>
            </p:nvPr>
          </p:nvSpPr>
          <p:spPr>
            <a:xfrm rot="3238070" flipH="1">
              <a:off x="399830" y="1432722"/>
              <a:ext cx="72937" cy="1145625"/>
            </a:xfrm>
            <a:custGeom>
              <a:avLst/>
              <a:gdLst>
                <a:gd name="connsiteX0" fmla="*/ 139051 w 139051"/>
                <a:gd name="connsiteY0" fmla="*/ 45553 h 2184092"/>
                <a:gd name="connsiteX1" fmla="*/ 0 w 139051"/>
                <a:gd name="connsiteY1" fmla="*/ 0 h 2184092"/>
                <a:gd name="connsiteX2" fmla="*/ 0 w 139051"/>
                <a:gd name="connsiteY2" fmla="*/ 2184092 h 2184092"/>
                <a:gd name="connsiteX3" fmla="*/ 139051 w 139051"/>
                <a:gd name="connsiteY3" fmla="*/ 2082946 h 218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184092">
                  <a:moveTo>
                    <a:pt x="139051" y="45553"/>
                  </a:moveTo>
                  <a:lnTo>
                    <a:pt x="0" y="0"/>
                  </a:lnTo>
                  <a:lnTo>
                    <a:pt x="0" y="2184092"/>
                  </a:lnTo>
                  <a:lnTo>
                    <a:pt x="139051" y="20829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>
            <p:custDataLst>
              <p:tags r:id="rId2"/>
            </p:custDataLst>
          </p:nvPr>
        </p:nvSpPr>
        <p:spPr>
          <a:xfrm flipV="1">
            <a:off x="-5476" y="0"/>
            <a:ext cx="2162619" cy="16383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>
            <p:custDataLst>
              <p:tags r:id="rId3"/>
            </p:custDataLst>
          </p:nvPr>
        </p:nvSpPr>
        <p:spPr>
          <a:xfrm flipV="1">
            <a:off x="-5475" y="0"/>
            <a:ext cx="1891425" cy="143285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 flipH="1">
            <a:off x="10989113" y="5676900"/>
            <a:ext cx="1359016" cy="817267"/>
            <a:chOff x="-179642" y="1211796"/>
            <a:chExt cx="1593073" cy="958022"/>
          </a:xfrm>
        </p:grpSpPr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7561930">
              <a:off x="580426" y="451728"/>
              <a:ext cx="72937" cy="1593073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3238070" flipH="1">
              <a:off x="569926" y="1349796"/>
              <a:ext cx="72937" cy="1567108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7"/>
              </p:custDataLst>
            </p:nvPr>
          </p:nvSpPr>
          <p:spPr>
            <a:xfrm rot="7561930">
              <a:off x="410329" y="782586"/>
              <a:ext cx="72937" cy="1171590"/>
            </a:xfrm>
            <a:custGeom>
              <a:avLst/>
              <a:gdLst>
                <a:gd name="connsiteX0" fmla="*/ 0 w 139051"/>
                <a:gd name="connsiteY0" fmla="*/ 2233595 h 2233595"/>
                <a:gd name="connsiteX1" fmla="*/ 0 w 139051"/>
                <a:gd name="connsiteY1" fmla="*/ 0 h 2233595"/>
                <a:gd name="connsiteX2" fmla="*/ 139051 w 139051"/>
                <a:gd name="connsiteY2" fmla="*/ 45553 h 2233595"/>
                <a:gd name="connsiteX3" fmla="*/ 139051 w 139051"/>
                <a:gd name="connsiteY3" fmla="*/ 2132449 h 223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233595">
                  <a:moveTo>
                    <a:pt x="0" y="2233595"/>
                  </a:moveTo>
                  <a:lnTo>
                    <a:pt x="0" y="0"/>
                  </a:lnTo>
                  <a:lnTo>
                    <a:pt x="139051" y="45553"/>
                  </a:lnTo>
                  <a:lnTo>
                    <a:pt x="139051" y="21324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8"/>
              </p:custDataLst>
            </p:nvPr>
          </p:nvSpPr>
          <p:spPr>
            <a:xfrm rot="3238070" flipH="1">
              <a:off x="399830" y="1432722"/>
              <a:ext cx="72937" cy="1145625"/>
            </a:xfrm>
            <a:custGeom>
              <a:avLst/>
              <a:gdLst>
                <a:gd name="connsiteX0" fmla="*/ 139051 w 139051"/>
                <a:gd name="connsiteY0" fmla="*/ 45553 h 2184092"/>
                <a:gd name="connsiteX1" fmla="*/ 0 w 139051"/>
                <a:gd name="connsiteY1" fmla="*/ 0 h 2184092"/>
                <a:gd name="connsiteX2" fmla="*/ 0 w 139051"/>
                <a:gd name="connsiteY2" fmla="*/ 2184092 h 2184092"/>
                <a:gd name="connsiteX3" fmla="*/ 139051 w 139051"/>
                <a:gd name="connsiteY3" fmla="*/ 2082946 h 218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51" h="2184092">
                  <a:moveTo>
                    <a:pt x="139051" y="45553"/>
                  </a:moveTo>
                  <a:lnTo>
                    <a:pt x="0" y="0"/>
                  </a:lnTo>
                  <a:lnTo>
                    <a:pt x="0" y="2184092"/>
                  </a:lnTo>
                  <a:lnTo>
                    <a:pt x="139051" y="20829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>
            <a:off x="2" y="4287154"/>
            <a:ext cx="5357061" cy="257628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4485"/>
            <a:ext cx="2731245" cy="5066215"/>
          </a:xfrm>
          <a:prstGeom prst="rect">
            <a:avLst/>
          </a:prstGeom>
        </p:spPr>
      </p:pic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8816937">
            <a:off x="2723812" y="288353"/>
            <a:ext cx="114195" cy="7820842"/>
          </a:xfrm>
          <a:custGeom>
            <a:avLst/>
            <a:gdLst>
              <a:gd name="connsiteX0" fmla="*/ 114195 w 114195"/>
              <a:gd name="connsiteY0" fmla="*/ 0 h 7820842"/>
              <a:gd name="connsiteX1" fmla="*/ 114195 w 114195"/>
              <a:gd name="connsiteY1" fmla="*/ 7820842 h 7820842"/>
              <a:gd name="connsiteX2" fmla="*/ 0 w 114195"/>
              <a:gd name="connsiteY2" fmla="*/ 7700991 h 7820842"/>
              <a:gd name="connsiteX3" fmla="*/ 0 w 114195"/>
              <a:gd name="connsiteY3" fmla="*/ 106626 h 782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95" h="7820842">
                <a:moveTo>
                  <a:pt x="114195" y="0"/>
                </a:moveTo>
                <a:lnTo>
                  <a:pt x="114195" y="7820842"/>
                </a:lnTo>
                <a:lnTo>
                  <a:pt x="0" y="7700991"/>
                </a:lnTo>
                <a:lnTo>
                  <a:pt x="0" y="1066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 flipH="1" flipV="1">
            <a:off x="8804620" y="-283031"/>
            <a:ext cx="1499948" cy="2494226"/>
            <a:chOff x="1712800" y="4635950"/>
            <a:chExt cx="1499948" cy="2494226"/>
          </a:xfrm>
        </p:grpSpPr>
        <p:sp>
          <p:nvSpPr>
            <p:cNvPr id="18" name="任意多边形: 形状 17"/>
            <p:cNvSpPr/>
            <p:nvPr>
              <p:custDataLst>
                <p:tags r:id="rId7"/>
              </p:custDataLst>
            </p:nvPr>
          </p:nvSpPr>
          <p:spPr>
            <a:xfrm rot="2161930">
              <a:off x="1712800" y="4635950"/>
              <a:ext cx="114195" cy="2494226"/>
            </a:xfrm>
            <a:custGeom>
              <a:avLst/>
              <a:gdLst>
                <a:gd name="connsiteX0" fmla="*/ 0 w 114195"/>
                <a:gd name="connsiteY0" fmla="*/ 0 h 2494226"/>
                <a:gd name="connsiteX1" fmla="*/ 114195 w 114195"/>
                <a:gd name="connsiteY1" fmla="*/ 37410 h 2494226"/>
                <a:gd name="connsiteX2" fmla="*/ 114195 w 114195"/>
                <a:gd name="connsiteY2" fmla="*/ 2411160 h 2494226"/>
                <a:gd name="connsiteX3" fmla="*/ 0 w 114195"/>
                <a:gd name="connsiteY3" fmla="*/ 2494226 h 24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94226">
                  <a:moveTo>
                    <a:pt x="0" y="0"/>
                  </a:moveTo>
                  <a:lnTo>
                    <a:pt x="114195" y="37410"/>
                  </a:lnTo>
                  <a:lnTo>
                    <a:pt x="114195" y="2411160"/>
                  </a:lnTo>
                  <a:lnTo>
                    <a:pt x="0" y="2494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8"/>
              </p:custDataLst>
            </p:nvPr>
          </p:nvSpPr>
          <p:spPr>
            <a:xfrm rot="19438070" flipH="1">
              <a:off x="3098553" y="4672715"/>
              <a:ext cx="114195" cy="2453574"/>
            </a:xfrm>
            <a:custGeom>
              <a:avLst/>
              <a:gdLst>
                <a:gd name="connsiteX0" fmla="*/ 0 w 114195"/>
                <a:gd name="connsiteY0" fmla="*/ 0 h 2453574"/>
                <a:gd name="connsiteX1" fmla="*/ 0 w 114195"/>
                <a:gd name="connsiteY1" fmla="*/ 2453574 h 2453574"/>
                <a:gd name="connsiteX2" fmla="*/ 114195 w 114195"/>
                <a:gd name="connsiteY2" fmla="*/ 2370508 h 2453574"/>
                <a:gd name="connsiteX3" fmla="*/ 114195 w 114195"/>
                <a:gd name="connsiteY3" fmla="*/ 37410 h 24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195" h="2453574">
                  <a:moveTo>
                    <a:pt x="0" y="0"/>
                  </a:moveTo>
                  <a:lnTo>
                    <a:pt x="0" y="2453574"/>
                  </a:lnTo>
                  <a:lnTo>
                    <a:pt x="114195" y="2370508"/>
                  </a:lnTo>
                  <a:lnTo>
                    <a:pt x="114195" y="37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 rot="3266646">
            <a:off x="7374284" y="1113743"/>
            <a:ext cx="1439231" cy="117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>
            <p:custDataLst>
              <p:tags r:id="rId10"/>
            </p:custDataLst>
          </p:nvPr>
        </p:nvSpPr>
        <p:spPr>
          <a:xfrm rot="3266646">
            <a:off x="7419031" y="397499"/>
            <a:ext cx="1205704" cy="117549"/>
          </a:xfrm>
          <a:custGeom>
            <a:avLst/>
            <a:gdLst>
              <a:gd name="connsiteX0" fmla="*/ 0 w 1205704"/>
              <a:gd name="connsiteY0" fmla="*/ 117549 h 117549"/>
              <a:gd name="connsiteX1" fmla="*/ 84020 w 1205704"/>
              <a:gd name="connsiteY1" fmla="*/ 0 h 117549"/>
              <a:gd name="connsiteX2" fmla="*/ 1205704 w 1205704"/>
              <a:gd name="connsiteY2" fmla="*/ 0 h 117549"/>
              <a:gd name="connsiteX3" fmla="*/ 1205704 w 1205704"/>
              <a:gd name="connsiteY3" fmla="*/ 117549 h 11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5704" h="117549">
                <a:moveTo>
                  <a:pt x="0" y="117549"/>
                </a:moveTo>
                <a:lnTo>
                  <a:pt x="84020" y="0"/>
                </a:lnTo>
                <a:lnTo>
                  <a:pt x="1205704" y="0"/>
                </a:lnTo>
                <a:lnTo>
                  <a:pt x="1205704" y="1175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85759" y="2349886"/>
            <a:ext cx="5968684" cy="215822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9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221.xml"/><Relationship Id="rId16" Type="http://schemas.openxmlformats.org/officeDocument/2006/relationships/tags" Target="../tags/tag220.xml"/><Relationship Id="rId15" Type="http://schemas.openxmlformats.org/officeDocument/2006/relationships/tags" Target="../tags/tag219.xml"/><Relationship Id="rId14" Type="http://schemas.openxmlformats.org/officeDocument/2006/relationships/tags" Target="../tags/tag218.xml"/><Relationship Id="rId13" Type="http://schemas.openxmlformats.org/officeDocument/2006/relationships/tags" Target="../tags/tag217.xml"/><Relationship Id="rId12" Type="http://schemas.openxmlformats.org/officeDocument/2006/relationships/tags" Target="../tags/tag216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66.xml"/><Relationship Id="rId5" Type="http://schemas.openxmlformats.org/officeDocument/2006/relationships/image" Target="../media/image14.png"/><Relationship Id="rId4" Type="http://schemas.openxmlformats.org/officeDocument/2006/relationships/hyperlink" Target="https://docs.microsoft.com/dotnet/api/microsoft.aspnetcore.builder.useextensions.use" TargetMode="External"/><Relationship Id="rId3" Type="http://schemas.openxmlformats.org/officeDocument/2006/relationships/hyperlink" Target="https://docs.microsoft.com/dotnet/api/microsoft.aspnetcore.builder.mapextensions.map" TargetMode="External"/><Relationship Id="rId2" Type="http://schemas.openxmlformats.org/officeDocument/2006/relationships/hyperlink" Target="https://docs.microsoft.com/dotnet/api/microsoft.aspnetcore.builder.runextensions.run" TargetMode="Externa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7.xml"/><Relationship Id="rId2" Type="http://schemas.openxmlformats.org/officeDocument/2006/relationships/hyperlink" Target="https://www.jianshu.com/p/33a2ef8bb9fc" TargetMode="External"/><Relationship Id="rId1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8.xml"/><Relationship Id="rId3" Type="http://schemas.openxmlformats.org/officeDocument/2006/relationships/image" Target="../media/image16.png"/><Relationship Id="rId2" Type="http://schemas.openxmlformats.org/officeDocument/2006/relationships/hyperlink" Target="https://www.jianshu.com/p/c5369d749cc6" TargetMode="Externa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9.xml"/><Relationship Id="rId2" Type="http://schemas.openxmlformats.org/officeDocument/2006/relationships/hyperlink" Target="https://zhuanlan.zhihu.com/p/21960726" TargetMode="Externa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0.xml"/><Relationship Id="rId3" Type="http://schemas.openxmlformats.org/officeDocument/2006/relationships/image" Target="../media/image17.png"/><Relationship Id="rId2" Type="http://schemas.openxmlformats.org/officeDocument/2006/relationships/hyperlink" Target="https://www.jianshu.com/p/33a2ef8bb9fc" TargetMode="External"/><Relationship Id="rId1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1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2.xml"/><Relationship Id="rId2" Type="http://schemas.openxmlformats.org/officeDocument/2006/relationships/image" Target="../media/image19.jpe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3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4.xml"/><Relationship Id="rId2" Type="http://schemas.openxmlformats.org/officeDocument/2006/relationships/hyperlink" Target="https://docs.microsoft.com/zh-cn/aspnet/core/fundamentals/request-features?view=aspnetcore-2.2" TargetMode="Externa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5.xml"/><Relationship Id="rId2" Type="http://schemas.openxmlformats.org/officeDocument/2006/relationships/hyperlink" Target="https://docs.microsoft.com/zh-cn/aspnet/core/fundamentals/request-features?view=aspnetcore-2.2" TargetMode="Externa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3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6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7.xml"/><Relationship Id="rId2" Type="http://schemas.openxmlformats.org/officeDocument/2006/relationships/image" Target="../media/image12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8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9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3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4.xml"/><Relationship Id="rId3" Type="http://schemas.openxmlformats.org/officeDocument/2006/relationships/hyperlink" Target="https://www.jianshu.com/p/caa1a1a68611" TargetMode="Externa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5.xml"/><Relationship Id="rId2" Type="http://schemas.openxmlformats.org/officeDocument/2006/relationships/image" Target="../media/image28.pn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6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4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3.xml"/><Relationship Id="rId1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5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image" Target="../media/image5.png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35.xml"/><Relationship Id="rId13" Type="http://schemas.openxmlformats.org/officeDocument/2006/relationships/image" Target="../media/image7.png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image" Target="../media/image6.png"/><Relationship Id="rId1" Type="http://schemas.openxmlformats.org/officeDocument/2006/relationships/tags" Target="../tags/tag22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8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58.xml"/><Relationship Id="rId2" Type="http://schemas.openxmlformats.org/officeDocument/2006/relationships/tags" Target="../tags/tag240.xml"/><Relationship Id="rId19" Type="http://schemas.openxmlformats.org/officeDocument/2006/relationships/tags" Target="../tags/tag257.xml"/><Relationship Id="rId18" Type="http://schemas.openxmlformats.org/officeDocument/2006/relationships/tags" Target="../tags/tag256.xml"/><Relationship Id="rId17" Type="http://schemas.openxmlformats.org/officeDocument/2006/relationships/tags" Target="../tags/tag255.xml"/><Relationship Id="rId16" Type="http://schemas.openxmlformats.org/officeDocument/2006/relationships/tags" Target="../tags/tag254.xml"/><Relationship Id="rId15" Type="http://schemas.openxmlformats.org/officeDocument/2006/relationships/tags" Target="../tags/tag253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tags" Target="../tags/tag2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9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6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12160" y="2541905"/>
            <a:ext cx="5567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42575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ASP.Net Core</a:t>
            </a:r>
            <a:endParaRPr lang="zh-CN" altLang="en-US" sz="6000">
              <a:solidFill>
                <a:srgbClr val="42575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89880" y="3556635"/>
            <a:ext cx="3228340" cy="0"/>
          </a:xfrm>
          <a:prstGeom prst="line">
            <a:avLst/>
          </a:prstGeom>
          <a:ln>
            <a:solidFill>
              <a:srgbClr val="7A9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67170" y="3620135"/>
            <a:ext cx="2163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7A99A0"/>
                </a:solidFill>
                <a:latin typeface="Calibri" panose="020F0502020204030204" charset="0"/>
                <a:cs typeface="Calibri" panose="020F0502020204030204" charset="0"/>
              </a:rPr>
              <a:t>Simple and beauty</a:t>
            </a:r>
            <a:endParaRPr lang="en-US" altLang="zh-CN" sz="2000">
              <a:solidFill>
                <a:srgbClr val="7A99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图片 6" descr="49"/>
          <p:cNvPicPr>
            <a:picLocks noChangeAspect="1"/>
          </p:cNvPicPr>
          <p:nvPr/>
        </p:nvPicPr>
        <p:blipFill>
          <a:blip r:embed="rId1"/>
          <a:srcRect l="37163" t="19981" b="44690"/>
          <a:stretch>
            <a:fillRect/>
          </a:stretch>
        </p:blipFill>
        <p:spPr>
          <a:xfrm>
            <a:off x="7105015" y="3138170"/>
            <a:ext cx="3392805" cy="1907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546600" y="34956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ASP.NET Core 中间件</a:t>
            </a:r>
            <a:endParaRPr lang="zh-CN" altLang="en-US" sz="20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pic>
        <p:nvPicPr>
          <p:cNvPr id="14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1720" y="1007110"/>
            <a:ext cx="5334000" cy="1564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716395" y="2777490"/>
            <a:ext cx="460311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cs typeface="Cambria" panose="02040503050406030204" charset="0"/>
              </a:rPr>
              <a:t>使用</a:t>
            </a:r>
            <a:r>
              <a:rPr lang="en-US" sz="2400" b="1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400" b="1">
                <a:solidFill>
                  <a:srgbClr val="4F81BD"/>
                </a:solidFill>
                <a:latin typeface="Cambria" panose="02040503050406030204" charset="0"/>
                <a:hlinkClick r:id="rId2"/>
              </a:rPr>
              <a:t>Run</a:t>
            </a:r>
            <a:r>
              <a:rPr lang="en-US" sz="2400" b="1">
                <a:solidFill>
                  <a:srgbClr val="4F81BD"/>
                </a:solidFill>
                <a:latin typeface="Cambria" panose="02040503050406030204" charset="0"/>
                <a:hlinkClick r:id="rId3"/>
              </a:rPr>
              <a:t>Map</a:t>
            </a:r>
            <a:r>
              <a:rPr lang="en-US" sz="2400" b="1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400" b="1">
                <a:cs typeface="Cambria" panose="02040503050406030204" charset="0"/>
              </a:rPr>
              <a:t>和</a:t>
            </a:r>
            <a:r>
              <a:rPr lang="en-US" sz="2400" b="1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400" b="1">
                <a:solidFill>
                  <a:srgbClr val="4F81BD"/>
                </a:solidFill>
                <a:latin typeface="Cambria" panose="02040503050406030204" charset="0"/>
                <a:hlinkClick r:id="rId4"/>
              </a:rPr>
              <a:t>Use</a:t>
            </a:r>
            <a:r>
              <a:rPr lang="en-US" sz="2400" b="1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400" b="1">
                <a:cs typeface="Cambria" panose="02040503050406030204" charset="0"/>
              </a:rPr>
              <a:t>扩展方法来配置请求委托。</a:t>
            </a:r>
            <a:r>
              <a:rPr lang="en-US" sz="2400" b="1">
                <a:latin typeface="Cambria" panose="02040503050406030204" charset="0"/>
                <a:cs typeface="Times New Roman" panose="02020603050405020304" charset="0"/>
              </a:rPr>
              <a:t> </a:t>
            </a:r>
            <a:endParaRPr lang="en-US" sz="2400" b="1">
              <a:latin typeface="Cambria" panose="02040503050406030204" charset="0"/>
              <a:cs typeface="Times New Roman" panose="02020603050405020304" charset="0"/>
            </a:endParaRPr>
          </a:p>
          <a:p>
            <a:pPr indent="0"/>
            <a:r>
              <a:rPr lang="zh-CN" sz="2400" b="1">
                <a:cs typeface="Cambria" panose="02040503050406030204" charset="0"/>
              </a:rPr>
              <a:t>可将一个单独的请求委托并行指定为匿名方法（称为并行中间件）或在可重用的类中对其进行定义。</a:t>
            </a:r>
            <a:endParaRPr lang="zh-CN" sz="2400" b="1">
              <a:cs typeface="Cambria" panose="02040503050406030204" charset="0"/>
            </a:endParaRPr>
          </a:p>
          <a:p>
            <a:pPr indent="0"/>
            <a:r>
              <a:rPr lang="en-US" sz="2400" b="1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400" b="1">
                <a:cs typeface="Cambria" panose="02040503050406030204" charset="0"/>
              </a:rPr>
              <a:t>这些可重用的类和并行匿名方法即为中间件，也叫中间件组件。</a:t>
            </a:r>
            <a:endParaRPr lang="zh-CN" altLang="en-US" sz="2400" b="1">
              <a:cs typeface="Cambria" panose="02040503050406030204" charset="0"/>
            </a:endParaRPr>
          </a:p>
        </p:txBody>
      </p:sp>
      <p:pic>
        <p:nvPicPr>
          <p:cNvPr id="16" name="Picture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10" y="2679065"/>
            <a:ext cx="5334000" cy="36112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46600" y="34956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ASP.NET Core 中间件</a:t>
            </a:r>
            <a:endParaRPr lang="zh-CN" altLang="en-US" sz="20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 descr="5733770-6f3e9ca98ca612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128395"/>
            <a:ext cx="8877300" cy="5153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9995" y="85280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200" b="0">
                <a:solidFill>
                  <a:srgbClr val="4F81BD"/>
                </a:solidFill>
                <a:cs typeface="Cambria" panose="02040503050406030204" charset="0"/>
                <a:hlinkClick r:id="rId2"/>
              </a:rPr>
              <a:t>Request 流程如下图：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46600" y="34956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ASP.NET Core 中间件</a:t>
            </a:r>
            <a:endParaRPr lang="zh-CN" altLang="en-US" sz="20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6636385" y="828675"/>
          <a:ext cx="398970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3565"/>
                <a:gridCol w="213614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请求不是以 " /foo " 开头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请求是以 " /foo " 开头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A (before)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A (before)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C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B (before) 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A (after)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C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 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B (after)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 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charset="0"/>
                          <a:cs typeface="Cambria" panose="02040503050406030204" charset="0"/>
                        </a:rPr>
                        <a:t>A (after)</a:t>
                      </a:r>
                      <a:endParaRPr lang="en-US" altLang="en-US" sz="1200" b="1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794385"/>
            <a:ext cx="5685155" cy="3849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240145" y="2044065"/>
            <a:ext cx="569912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B (before)  </a:t>
            </a:r>
            <a:r>
              <a:rPr lang="zh-CN" sz="1600" b="1">
                <a:ea typeface="宋体" panose="02010600030101010101" pitchFamily="2" charset="-122"/>
              </a:rPr>
              <a:t>操作前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Log</a:t>
            </a:r>
            <a:r>
              <a:rPr lang="zh-CN" sz="1600" b="1">
                <a:ea typeface="宋体" panose="02010600030101010101" pitchFamily="2" charset="-122"/>
              </a:rPr>
              <a:t>日志记录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B (after) </a:t>
            </a:r>
            <a:r>
              <a:rPr lang="zh-CN" sz="1600" b="1">
                <a:ea typeface="宋体" panose="02010600030101010101" pitchFamily="2" charset="-122"/>
              </a:rPr>
              <a:t>操作后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Log</a:t>
            </a:r>
            <a:r>
              <a:rPr lang="zh-CN" sz="1600" b="1">
                <a:ea typeface="宋体" panose="02010600030101010101" pitchFamily="2" charset="-122"/>
              </a:rPr>
              <a:t>日志记录</a:t>
            </a:r>
            <a:endParaRPr lang="zh-CN" sz="1600" b="1">
              <a:ea typeface="宋体" panose="02010600030101010101" pitchFamily="2" charset="-122"/>
            </a:endParaRPr>
          </a:p>
          <a:p>
            <a:pPr marL="285750" indent="-285750">
              <a:buFont typeface="宋体" panose="02010600030101010101" pitchFamily="2" charset="-122"/>
              <a:buChar char="—"/>
            </a:pPr>
            <a:endParaRPr lang="zh-CN" b="1">
              <a:solidFill>
                <a:srgbClr val="4F81BD"/>
              </a:solidFill>
              <a:cs typeface="Cambria" panose="02040503050406030204" charset="0"/>
            </a:endParaRPr>
          </a:p>
          <a:p>
            <a:pPr marL="285750" indent="-285750">
              <a:buFont typeface="宋体" panose="02010600030101010101" pitchFamily="2" charset="-122"/>
              <a:buChar char="—"/>
            </a:pPr>
            <a:r>
              <a:rPr lang="zh-CN" b="1">
                <a:solidFill>
                  <a:srgbClr val="4F81BD"/>
                </a:solidFill>
                <a:cs typeface="Cambria" panose="02040503050406030204" charset="0"/>
                <a:hlinkClick r:id="rId2"/>
              </a:rPr>
              <a:t>可以同时访问</a:t>
            </a:r>
            <a:r>
              <a:rPr lang="en-US" b="1">
                <a:solidFill>
                  <a:srgbClr val="4F81BD"/>
                </a:solidFill>
                <a:latin typeface="Cambria" panose="02040503050406030204" charset="0"/>
                <a:hlinkClick r:id="rId2"/>
              </a:rPr>
              <a:t> - </a:t>
            </a:r>
            <a:r>
              <a:rPr lang="zh-CN" b="1">
                <a:solidFill>
                  <a:srgbClr val="4F81BD"/>
                </a:solidFill>
                <a:cs typeface="Cambria" panose="02040503050406030204" charset="0"/>
                <a:hlinkClick r:id="rId2"/>
              </a:rPr>
              <a:t>传入请求和传出响应</a:t>
            </a:r>
            <a:r>
              <a:rPr lang="zh-CN" sz="1600" b="1">
                <a:ea typeface="宋体" panose="02010600030101010101" pitchFamily="2" charset="-122"/>
              </a:rPr>
              <a:t>会话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(Session)</a:t>
            </a:r>
            <a:endParaRPr lang="en-US" sz="1600" b="1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buFont typeface="宋体" panose="02010600030101010101" pitchFamily="2" charset="-122"/>
              <a:buChar char="—"/>
            </a:pPr>
            <a:r>
              <a:rPr lang="zh-CN" b="1">
                <a:cs typeface="Cambria" panose="02040503050406030204" charset="0"/>
              </a:rPr>
              <a:t>可以处理请求, 并决定不调用管道中的下一个中间件</a:t>
            </a:r>
            <a:r>
              <a:rPr lang="zh-CN" sz="1600" b="1">
                <a:ea typeface="宋体" panose="02010600030101010101" pitchFamily="2" charset="-122"/>
              </a:rPr>
              <a:t>跨域资源共享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(CORS) </a:t>
            </a:r>
            <a:r>
              <a:rPr lang="zh-CN" sz="1600" b="1">
                <a:ea typeface="宋体" panose="02010600030101010101" pitchFamily="2" charset="-122"/>
              </a:rPr>
              <a:t>身份验证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Authentication)</a:t>
            </a:r>
            <a:endParaRPr lang="en-US" sz="1600" b="1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buFont typeface="宋体" panose="02010600030101010101" pitchFamily="2" charset="-122"/>
              <a:buChar char="—"/>
            </a:pPr>
            <a:r>
              <a:rPr lang="zh-CN" b="1">
                <a:cs typeface="Cambria" panose="02040503050406030204" charset="0"/>
              </a:rPr>
              <a:t>可以通过传入的HTTP请求来响应HTTP请求</a:t>
            </a:r>
            <a:r>
              <a:rPr lang="zh-CN" sz="1600" b="1">
                <a:ea typeface="宋体" panose="02010600030101010101" pitchFamily="2" charset="-122"/>
              </a:rPr>
              <a:t>路由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(Routing)</a:t>
            </a:r>
            <a:endParaRPr lang="en-US" sz="1600" b="1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buFont typeface="宋体" panose="02010600030101010101" pitchFamily="2" charset="-122"/>
              <a:buChar char="—"/>
            </a:pPr>
            <a:r>
              <a:rPr lang="zh-CN" b="1">
                <a:cs typeface="Cambria" panose="02040503050406030204" charset="0"/>
              </a:rPr>
              <a:t>可以处理传出响应</a:t>
            </a:r>
            <a:r>
              <a:rPr lang="en-US" b="1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b="1">
                <a:cs typeface="Cambria" panose="02040503050406030204" charset="0"/>
              </a:rPr>
              <a:t>日志记录中间件组件</a:t>
            </a:r>
            <a:r>
              <a:rPr lang="en-US" b="1">
                <a:latin typeface="Cambria" panose="02040503050406030204" charset="0"/>
                <a:cs typeface="Times New Roman" panose="02020603050405020304" charset="0"/>
              </a:rPr>
              <a:t> </a:t>
            </a:r>
            <a:endParaRPr lang="en-US" altLang="en-US" b="1">
              <a:latin typeface="Cambria" panose="02040503050406030204" charset="0"/>
              <a:cs typeface="Times New Roman" panose="02020603050405020304" charset="0"/>
            </a:endParaRPr>
          </a:p>
        </p:txBody>
      </p:sp>
      <p:pic>
        <p:nvPicPr>
          <p:cNvPr id="23" name="Picture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85" y="4001135"/>
            <a:ext cx="4716145" cy="2685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970905" y="5487670"/>
            <a:ext cx="57264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solidFill>
                  <a:srgbClr val="EC6E12"/>
                </a:solidFill>
                <a:ea typeface="宋体" panose="02010600030101010101" pitchFamily="2" charset="-122"/>
              </a:rPr>
              <a:t>顺序定义了针对请求调用这些组件的顺序，以及响应的相反顺序。</a:t>
            </a:r>
            <a:endParaRPr sz="2400" b="1">
              <a:solidFill>
                <a:srgbClr val="EC6E12"/>
              </a:solidFill>
              <a:ea typeface="宋体" panose="02010600030101010101" pitchFamily="2" charset="-122"/>
            </a:endParaRPr>
          </a:p>
          <a:p>
            <a:pPr indent="0"/>
            <a:r>
              <a:rPr sz="2400" b="1">
                <a:solidFill>
                  <a:srgbClr val="EC6E12"/>
                </a:solidFill>
                <a:ea typeface="宋体" panose="02010600030101010101" pitchFamily="2" charset="-122"/>
              </a:rPr>
              <a:t> 此排序对于安全性  性能和功能至关重要。</a:t>
            </a:r>
            <a:endParaRPr sz="2400" b="1">
              <a:solidFill>
                <a:srgbClr val="EC6E12"/>
              </a:solidFill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2649855" y="1583690"/>
            <a:ext cx="1224915" cy="1158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64125" y="3100070"/>
            <a:ext cx="2164715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Middleware 这样的设计带来了很大的</a:t>
            </a:r>
            <a:r>
              <a:rPr lang="en-US" altLang="zh-CN" sz="1600" b="1">
                <a:solidFill>
                  <a:srgbClr val="EC6E12"/>
                </a:solidFill>
                <a:latin typeface="Calibri" panose="020F0502020204030204" charset="0"/>
                <a:cs typeface="Calibri" panose="020F0502020204030204" charset="0"/>
              </a:rPr>
              <a:t>方便</a:t>
            </a:r>
            <a:r>
              <a:rPr lang="en-US" altLang="zh-CN" sz="16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和</a:t>
            </a:r>
            <a:r>
              <a:rPr lang="en-US" altLang="zh-CN" sz="1600" b="1">
                <a:solidFill>
                  <a:srgbClr val="EC6E12"/>
                </a:solidFill>
                <a:latin typeface="Calibri" panose="020F0502020204030204" charset="0"/>
                <a:cs typeface="Calibri" panose="020F0502020204030204" charset="0"/>
              </a:rPr>
              <a:t>弹性</a:t>
            </a:r>
            <a:r>
              <a:rPr lang="en-US" altLang="zh-CN" sz="16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，同時我们自己也要小心 </a:t>
            </a:r>
            <a:r>
              <a:rPr lang="en-US" altLang="zh-CN" sz="16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hlinkClick r:id="rId2" tooltip="" action="ppaction://hlinkfile"/>
              </a:rPr>
              <a:t>middleware 前后相依性的问题。</a:t>
            </a:r>
            <a:endParaRPr lang="en-US" altLang="zh-CN" sz="1600" b="1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5395" y="3100070"/>
            <a:ext cx="3940175" cy="3166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把SampleMiddleware 放到StaticFiles 之前。这就导致在 SampleMiddleware 里重定向到 NoName.html会失败。</a:t>
            </a:r>
            <a:endParaRPr lang="en-US" altLang="zh-CN" sz="1400" b="1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</a:pPr>
            <a:endParaRPr lang="en-US" altLang="zh-CN" sz="1400" b="1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为什么会失败呢? 因为我们的 ApplicationBuilder 执行到行到 SampleMiddleware 时候重定向到NoName.html，也就是做读取静态页面，</a:t>
            </a:r>
            <a:endParaRPr lang="en-US" altLang="zh-CN" sz="1400" b="1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</a:pPr>
            <a:endParaRPr lang="en-US" altLang="zh-CN" sz="1400" b="1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而这个功能服务方是在下一个 middleware (</a:t>
            </a:r>
            <a:r>
              <a:rPr lang="en-US" altLang="zh-CN" sz="1400" b="1">
                <a:solidFill>
                  <a:srgbClr val="EC6E12"/>
                </a:solidFill>
                <a:latin typeface="Calibri" panose="020F0502020204030204" charset="0"/>
                <a:cs typeface="Calibri" panose="020F0502020204030204" charset="0"/>
              </a:rPr>
              <a:t>StaticFiles</a:t>
            </a: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) 才会提供的，因此 ApplicationBuilder </a:t>
            </a:r>
            <a:r>
              <a:rPr lang="zh-CN" altLang="en-US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无法处理也无法渲染</a:t>
            </a: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。</a:t>
            </a: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altLang="zh-CN" sz="1400" b="1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29500" y="3049270"/>
            <a:ext cx="387540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启动的时候，在 Startup.cs 的 Configure() 就会把所有的</a:t>
            </a:r>
            <a:r>
              <a:rPr lang="en-US" altLang="zh-CN" sz="1400" b="1">
                <a:solidFill>
                  <a:srgbClr val="EC6E12"/>
                </a:solidFill>
                <a:latin typeface="Calibri" panose="020F0502020204030204" charset="0"/>
                <a:cs typeface="Calibri" panose="020F0502020204030204" charset="0"/>
              </a:rPr>
              <a:t> middleware delegate </a:t>
            </a: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建立起來，然后依序地放到內部的</a:t>
            </a:r>
            <a:r>
              <a:rPr lang="en-US" altLang="zh-CN" sz="1400" b="1">
                <a:solidFill>
                  <a:srgbClr val="EC6E12"/>
                </a:solidFill>
                <a:latin typeface="Calibri" panose="020F0502020204030204" charset="0"/>
                <a:cs typeface="Calibri" panose="020F0502020204030204" charset="0"/>
              </a:rPr>
              <a:t> stack 结构</a:t>
            </a: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中。</a:t>
            </a:r>
            <a:endParaRPr lang="en-US" altLang="zh-CN" sz="1400" b="1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</a:pPr>
            <a:endParaRPr lang="en-US" altLang="zh-CN" sz="1400" b="1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Mvc. _next 是 engine 里一些內部的 middleware 处理器，然後 </a:t>
            </a:r>
            <a:r>
              <a:rPr lang="en-US" altLang="zh-CN" sz="1400" b="1">
                <a:solidFill>
                  <a:srgbClr val="EC6E12"/>
                </a:solidFill>
                <a:latin typeface="Calibri" panose="020F0502020204030204" charset="0"/>
                <a:cs typeface="Calibri" panose="020F0502020204030204" charset="0"/>
              </a:rPr>
              <a:t>pop </a:t>
            </a: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出 SampleMiddleware 时，就把 SampleMiddleware 的 _next 指向前面一個 pop 出來的 Mvc。依照着这样的逻辑一直到最前面的 middleware。</a:t>
            </a:r>
            <a:endParaRPr lang="en-US" altLang="zh-CN" sz="1400" b="1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</a:pPr>
            <a:endParaRPr lang="en-US" altLang="zh-CN" sz="1400" b="1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所以在 host engine 在 Build() 之前这些</a:t>
            </a:r>
            <a:r>
              <a:rPr lang="en-US" altLang="zh-CN" sz="1400" b="1">
                <a:solidFill>
                  <a:srgbClr val="EC6E12"/>
                </a:solidFill>
                <a:latin typeface="Calibri" panose="020F0502020204030204" charset="0"/>
                <a:cs typeface="Calibri" panose="020F0502020204030204" charset="0"/>
              </a:rPr>
              <a:t>动作都会完成</a:t>
            </a: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，然后 host engine 才能执行Run()。</a:t>
            </a:r>
            <a:r>
              <a:rPr lang="en-US" altLang="zh-CN" sz="1400" b="1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altLang="zh-CN" sz="1400" b="1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17" name="图片 16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5469255" y="1583690"/>
            <a:ext cx="1224915" cy="1158875"/>
          </a:xfrm>
          <a:prstGeom prst="rect">
            <a:avLst/>
          </a:prstGeom>
        </p:spPr>
      </p:pic>
      <p:pic>
        <p:nvPicPr>
          <p:cNvPr id="18" name="图片 17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8326755" y="1583690"/>
            <a:ext cx="1224915" cy="1158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46600" y="34956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ASP.NET Core 中间件</a:t>
            </a:r>
            <a:endParaRPr lang="zh-CN" altLang="en-US" sz="20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 descr="5733770-6f3e9ca98ca612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128395"/>
            <a:ext cx="8877300" cy="5153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9995" y="85280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200" b="0">
                <a:solidFill>
                  <a:srgbClr val="4F81BD"/>
                </a:solidFill>
                <a:cs typeface="Cambria" panose="02040503050406030204" charset="0"/>
                <a:hlinkClick r:id="rId2"/>
              </a:rPr>
              <a:t>Request 流程如下图：</a:t>
            </a:r>
            <a:endParaRPr lang="zh-CN" altLang="en-US"/>
          </a:p>
        </p:txBody>
      </p:sp>
      <p:pic>
        <p:nvPicPr>
          <p:cNvPr id="19" name="Picture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620010"/>
            <a:ext cx="5334000" cy="1617980"/>
          </a:xfrm>
          <a:prstGeom prst="rect">
            <a:avLst/>
          </a:prstGeom>
          <a:noFill/>
          <a:ln w="9525">
            <a:noFill/>
          </a:ln>
          <a:effectLst>
            <a:softEdge rad="355600"/>
          </a:effectLst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2385" y="6985"/>
            <a:ext cx="12256135" cy="6844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545965" y="613410"/>
            <a:ext cx="710565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 b="1">
                <a:solidFill>
                  <a:srgbClr val="EC6E12"/>
                </a:solidFill>
                <a:ea typeface="宋体" panose="02010600030101010101" pitchFamily="2" charset="-122"/>
              </a:rPr>
              <a:t>使用 IApplicationBuilder 创建中间件管道</a:t>
            </a:r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既然它被命名为ApplicationBuilder，意味着由它构建的就是一个Application</a:t>
            </a:r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构建的一个RequestDelegate的Application对象</a:t>
            </a:r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     Pilpeline（请求处理管道）：一连串的RequestDelegate</a:t>
            </a:r>
            <a:r>
              <a:rPr lang="en-US" sz="2000" b="1">
                <a:solidFill>
                  <a:srgbClr val="4F81BD"/>
                </a:solidFill>
                <a:ea typeface="宋体" panose="02010600030101010101" pitchFamily="2" charset="-122"/>
              </a:rPr>
              <a:t>	         </a:t>
            </a:r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请求委托的衔接</a:t>
            </a:r>
            <a:r>
              <a:rPr lang="en-US" sz="2000" b="1">
                <a:solidFill>
                  <a:srgbClr val="4F81BD"/>
                </a:solidFill>
                <a:ea typeface="宋体" panose="02010600030101010101" pitchFamily="2" charset="-122"/>
              </a:rPr>
              <a:t>	</a:t>
            </a:r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一系列请求委托，依次调用</a:t>
            </a:r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pic>
        <p:nvPicPr>
          <p:cNvPr id="22" name="Picture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45" y="4829175"/>
            <a:ext cx="5348605" cy="14744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46600" y="34956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ApplicationBuilder</a:t>
            </a:r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pic>
        <p:nvPicPr>
          <p:cNvPr id="21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2560" y="-16510"/>
            <a:ext cx="12245340" cy="6891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Picture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635" y="5212080"/>
            <a:ext cx="4463415" cy="1230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579235" y="3089910"/>
            <a:ext cx="4895850" cy="1537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b="1">
                <a:solidFill>
                  <a:srgbClr val="4F81BD"/>
                </a:solidFill>
                <a:ea typeface="宋体" panose="02010600030101010101" pitchFamily="2" charset="-122"/>
                <a:sym typeface="+mn-ea"/>
              </a:rPr>
              <a:t>Pilpeline（请求处理管道）：</a:t>
            </a:r>
            <a:endParaRPr b="1">
              <a:solidFill>
                <a:srgbClr val="4F81BD"/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r>
              <a:rPr b="1">
                <a:solidFill>
                  <a:srgbClr val="4F81BD"/>
                </a:solidFill>
                <a:ea typeface="宋体" panose="02010600030101010101" pitchFamily="2" charset="-122"/>
                <a:sym typeface="+mn-ea"/>
              </a:rPr>
              <a:t>一连串的RequestDelegate请求委托的衔接</a:t>
            </a:r>
            <a:r>
              <a:rPr lang="en-US" b="1">
                <a:solidFill>
                  <a:srgbClr val="4F81BD"/>
                </a:solidFill>
                <a:ea typeface="宋体" panose="02010600030101010101" pitchFamily="2" charset="-122"/>
                <a:sym typeface="+mn-ea"/>
              </a:rPr>
              <a:t>	</a:t>
            </a:r>
            <a:endParaRPr lang="en-US" b="1">
              <a:solidFill>
                <a:srgbClr val="4F81BD"/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r>
              <a:rPr b="1">
                <a:solidFill>
                  <a:srgbClr val="4F81BD"/>
                </a:solidFill>
                <a:ea typeface="宋体" panose="02010600030101010101" pitchFamily="2" charset="-122"/>
                <a:sym typeface="+mn-ea"/>
              </a:rPr>
              <a:t>一系列请求委托，依次调用</a:t>
            </a:r>
            <a:endParaRPr b="1">
              <a:solidFill>
                <a:srgbClr val="4F81BD"/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000" b="1">
                <a:solidFill>
                  <a:srgbClr val="EC6E12"/>
                </a:solidFill>
              </a:rPr>
              <a:t>Middleware</a:t>
            </a:r>
            <a:r>
              <a:rPr lang="zh-CN" altLang="en-US" sz="2000">
                <a:solidFill>
                  <a:srgbClr val="EC6E12"/>
                </a:solidFill>
              </a:rPr>
              <a:t>=Func&lt;</a:t>
            </a:r>
            <a:r>
              <a:rPr lang="zh-CN" altLang="en-US" sz="2000" i="1">
                <a:solidFill>
                  <a:srgbClr val="EC6E12"/>
                </a:solidFill>
              </a:rPr>
              <a:t>RequestDelegate</a:t>
            </a:r>
            <a:r>
              <a:rPr lang="zh-CN" altLang="en-US" sz="2000">
                <a:solidFill>
                  <a:srgbClr val="EC6E12"/>
                </a:solidFill>
              </a:rPr>
              <a:t>, </a:t>
            </a:r>
            <a:r>
              <a:rPr lang="en-US" altLang="zh-CN" sz="2000">
                <a:solidFill>
                  <a:srgbClr val="EC6E12"/>
                </a:solidFill>
              </a:rPr>
              <a:t>			  </a:t>
            </a:r>
            <a:r>
              <a:rPr lang="zh-CN" altLang="en-US" sz="2000" i="1">
                <a:solidFill>
                  <a:srgbClr val="EC6E12"/>
                </a:solidFill>
              </a:rPr>
              <a:t>RequestDelegate</a:t>
            </a:r>
            <a:r>
              <a:rPr lang="zh-CN" altLang="en-US" sz="2000">
                <a:solidFill>
                  <a:srgbClr val="EC6E12"/>
                </a:solidFill>
              </a:rPr>
              <a:t>&gt;</a:t>
            </a:r>
            <a:endParaRPr lang="zh-CN" altLang="en-US" sz="2000">
              <a:solidFill>
                <a:srgbClr val="EC6E1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6585" y="438785"/>
            <a:ext cx="5641340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b="1">
                <a:solidFill>
                  <a:srgbClr val="4F81BD"/>
                </a:solidFill>
                <a:ea typeface="宋体" panose="02010600030101010101" pitchFamily="2" charset="-122"/>
                <a:sym typeface="+mn-ea"/>
              </a:rPr>
              <a:t>意味着由它构建的就是一个Application</a:t>
            </a:r>
            <a:endParaRPr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r>
              <a:rPr b="1">
                <a:solidFill>
                  <a:srgbClr val="4F81BD"/>
                </a:solidFill>
                <a:ea typeface="宋体" panose="02010600030101010101" pitchFamily="2" charset="-122"/>
                <a:sym typeface="+mn-ea"/>
              </a:rPr>
              <a:t>构建的一个</a:t>
            </a:r>
            <a:r>
              <a:rPr sz="2000" b="1">
                <a:solidFill>
                  <a:srgbClr val="EC6E12"/>
                </a:solidFill>
                <a:ea typeface="宋体" panose="02010600030101010101" pitchFamily="2" charset="-122"/>
                <a:sym typeface="+mn-ea"/>
              </a:rPr>
              <a:t>RequestDelegate</a:t>
            </a:r>
            <a:r>
              <a:rPr b="1">
                <a:solidFill>
                  <a:srgbClr val="4F81BD"/>
                </a:solidFill>
                <a:ea typeface="宋体" panose="02010600030101010101" pitchFamily="2" charset="-122"/>
                <a:sym typeface="+mn-ea"/>
              </a:rPr>
              <a:t>的Application对象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46600" y="34956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HttpContext和Server间</a:t>
            </a:r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pic>
        <p:nvPicPr>
          <p:cNvPr id="24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1114425"/>
            <a:ext cx="3380740" cy="2479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Picture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5" y="1233170"/>
            <a:ext cx="4555490" cy="3068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4410710" y="1845310"/>
            <a:ext cx="219265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25400">
                  <a:gradFill>
                    <a:gsLst>
                      <a:gs pos="0">
                        <a:srgbClr val="5B9BD5">
                          <a:lumMod val="5000"/>
                          <a:lumOff val="95000"/>
                        </a:srgbClr>
                      </a:gs>
                      <a:gs pos="74000">
                        <a:srgbClr val="FAAD26"/>
                      </a:gs>
                      <a:gs pos="83000">
                        <a:srgbClr val="FF9933"/>
                      </a:gs>
                      <a:gs pos="100000">
                        <a:srgbClr val="FFDF2D">
                          <a:lumMod val="37000"/>
                          <a:lumOff val="63000"/>
                        </a:srgbClr>
                      </a:gs>
                    </a:gsLst>
                    <a:lin ang="5400000" scaled="1"/>
                  </a:gradFill>
                </a:ln>
                <a:pattFill prst="zigZag">
                  <a:fgClr>
                    <a:srgbClr val="FFC000"/>
                  </a:fgClr>
                  <a:bgClr>
                    <a:schemeClr val="bg1"/>
                  </a:bgClr>
                </a:pattFill>
                <a:effectLst>
                  <a:outerShdw blurRad="50800" dist="50800" dir="7200000" algn="ctr" rotWithShape="0">
                    <a:srgbClr val="6E747A">
                      <a:alpha val="43000"/>
                    </a:srgbClr>
                  </a:outerShdw>
                </a:effectLst>
              </a:rPr>
              <a:t>抽象</a:t>
            </a:r>
            <a:endParaRPr lang="zh-CN" altLang="en-US" sz="7200" b="1">
              <a:ln w="25400"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4000">
                      <a:srgbClr val="FAAD26"/>
                    </a:gs>
                    <a:gs pos="83000">
                      <a:srgbClr val="FF9933"/>
                    </a:gs>
                    <a:gs pos="100000">
                      <a:srgbClr val="FFDF2D">
                        <a:lumMod val="37000"/>
                        <a:lumOff val="63000"/>
                      </a:srgbClr>
                    </a:gs>
                  </a:gsLst>
                  <a:lin ang="5400000" scaled="1"/>
                </a:gradFill>
              </a:ln>
              <a:pattFill prst="zigZag">
                <a:fgClr>
                  <a:srgbClr val="FFC000"/>
                </a:fgClr>
                <a:bgClr>
                  <a:schemeClr val="bg1"/>
                </a:bgClr>
              </a:pattFill>
              <a:effectLst>
                <a:outerShdw blurRad="50800" dist="50800" dir="72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6" name="Picture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10" y="3258185"/>
            <a:ext cx="2304415" cy="292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09880" y="3669665"/>
            <a:ext cx="40208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要支持不同的服务器，则不同的服务器都要提供</a:t>
            </a:r>
            <a:r>
              <a:rPr lang="zh-CN" altLang="en-US" sz="2400" b="1"/>
              <a:t>HttpContext</a:t>
            </a:r>
            <a:r>
              <a:rPr lang="zh-CN" altLang="en-US"/>
              <a:t>，这样有了新的难题：</a:t>
            </a:r>
            <a:endParaRPr lang="zh-CN" altLang="en-US"/>
          </a:p>
          <a:p>
            <a:r>
              <a:rPr lang="zh-CN" altLang="en-US">
                <a:solidFill>
                  <a:srgbClr val="EC6E12"/>
                </a:solidFill>
              </a:rPr>
              <a:t>服务器</a:t>
            </a:r>
            <a:r>
              <a:rPr lang="zh-CN" altLang="en-US"/>
              <a:t>和</a:t>
            </a:r>
            <a:r>
              <a:rPr lang="zh-CN" altLang="en-US">
                <a:solidFill>
                  <a:srgbClr val="EC6E12"/>
                </a:solidFill>
              </a:rPr>
              <a:t>HttpContext</a:t>
            </a:r>
            <a:r>
              <a:rPr lang="zh-CN" altLang="en-US"/>
              <a:t>之间的适配 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现阶段的HttpContext包含HttpRequest和HttpResponse,请求和响应的数据都是要服务器(Server)提供的。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" y="-45085"/>
            <a:ext cx="12383770" cy="6948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63595" y="206375"/>
            <a:ext cx="673925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sz="40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EC6E12"/>
                </a:solidFill>
                <a:effectLst/>
                <a:ea typeface="宋体" panose="02010600030101010101" pitchFamily="2" charset="-122"/>
              </a:rPr>
              <a:t>Feature  </a:t>
            </a:r>
            <a:r>
              <a:rPr lang="en-US" sz="2400" b="1">
                <a:ln w="22225">
                  <a:noFill/>
                  <a:prstDash val="solid"/>
                </a:ln>
                <a:solidFill>
                  <a:srgbClr val="EC6E12"/>
                </a:solidFill>
                <a:effectLst/>
                <a:ea typeface="宋体" panose="02010600030101010101" pitchFamily="2" charset="-122"/>
              </a:rPr>
              <a:t>一个功能的集合找到服务</a:t>
            </a:r>
            <a:r>
              <a:rPr lang="zh-CN" altLang="en-US" sz="2400" b="1">
                <a:ln w="22225">
                  <a:noFill/>
                  <a:prstDash val="solid"/>
                </a:ln>
                <a:solidFill>
                  <a:srgbClr val="EC6E12"/>
                </a:solidFill>
                <a:effectLst/>
                <a:ea typeface="宋体" panose="02010600030101010101" pitchFamily="2" charset="-122"/>
              </a:rPr>
              <a:t>器</a:t>
            </a:r>
            <a:r>
              <a:rPr lang="en-US" sz="2400" b="1">
                <a:ln w="22225">
                  <a:noFill/>
                  <a:prstDash val="solid"/>
                </a:ln>
                <a:solidFill>
                  <a:srgbClr val="EC6E12"/>
                </a:solidFill>
                <a:effectLst/>
                <a:ea typeface="宋体" panose="02010600030101010101" pitchFamily="2" charset="-122"/>
              </a:rPr>
              <a:t>实例</a:t>
            </a:r>
            <a:endParaRPr lang="en-US" sz="2400" b="1">
              <a:ln w="22225">
                <a:noFill/>
                <a:prstDash val="solid"/>
              </a:ln>
              <a:solidFill>
                <a:srgbClr val="EC6E12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4915" y="5155565"/>
            <a:ext cx="82867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1">
                <a:solidFill>
                  <a:srgbClr val="EC6E12"/>
                </a:solidFill>
                <a:cs typeface="Cambria" panose="02040503050406030204" charset="0"/>
              </a:rPr>
              <a:t>Feature</a:t>
            </a:r>
            <a:r>
              <a:rPr lang="zh-CN" sz="2000" b="1">
                <a:cs typeface="Cambria" panose="02040503050406030204" charset="0"/>
              </a:rPr>
              <a:t>故而 包含 IHttp</a:t>
            </a:r>
            <a:r>
              <a:rPr lang="en-US" sz="2000" b="1">
                <a:latin typeface="Cambria" panose="02040503050406030204" charset="0"/>
                <a:cs typeface="Times New Roman" panose="02020603050405020304" charset="0"/>
              </a:rPr>
              <a:t>Request</a:t>
            </a:r>
            <a:r>
              <a:rPr lang="zh-CN" sz="2000" b="1">
                <a:cs typeface="Cambria" panose="02040503050406030204" charset="0"/>
              </a:rPr>
              <a:t>Feature 与 IHttp</a:t>
            </a:r>
            <a:r>
              <a:rPr lang="en-US" sz="2000" b="1">
                <a:latin typeface="Cambria" panose="02040503050406030204" charset="0"/>
                <a:cs typeface="Times New Roman" panose="02020603050405020304" charset="0"/>
              </a:rPr>
              <a:t>ResponseFeature</a:t>
            </a:r>
            <a:r>
              <a:rPr lang="zh-CN" sz="2000" b="1">
                <a:cs typeface="Cambria" panose="02040503050406030204" charset="0"/>
              </a:rPr>
              <a:t>与HttpRequest和HttpResponse完全一致的成员定义。</a:t>
            </a:r>
            <a:endParaRPr lang="zh-CN" altLang="en-US" sz="2000" b="1">
              <a:cs typeface="Cambria" panose="02040503050406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4915" y="748665"/>
            <a:ext cx="73812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1">
                <a:latin typeface="Consolas" panose="020B0609020204030204" charset="0"/>
              </a:rPr>
              <a:t>Microsoft.AspNetCore.Http.Features</a:t>
            </a:r>
            <a:r>
              <a:rPr lang="en-US" sz="1600" b="1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1600" b="1">
                <a:cs typeface="Cambria" panose="02040503050406030204" charset="0"/>
              </a:rPr>
              <a:t>中定义了许多 HTTP 功能接口，服务器使用这些接口来标识其支持的功能。 </a:t>
            </a:r>
            <a:r>
              <a:rPr lang="zh-CN" sz="1600" b="1">
                <a:solidFill>
                  <a:srgbClr val="4F81BD"/>
                </a:solidFill>
                <a:cs typeface="Cambria" panose="02040503050406030204" charset="0"/>
                <a:hlinkClick r:id="rId2"/>
              </a:rPr>
              <a:t>一系列功能接口处理请求并返回响应：</a:t>
            </a:r>
            <a:r>
              <a:rPr lang="zh-CN" sz="1600" b="1">
                <a:cs typeface="Cambria" panose="02040503050406030204" charset="0"/>
              </a:rPr>
              <a:t>也就是说：Feature接口来为HttpContext提供上下文信息</a:t>
            </a:r>
            <a:endParaRPr lang="zh-CN" altLang="en-US" sz="1600" b="1">
              <a:cs typeface="Cambria" panose="02040503050406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" y="-45085"/>
            <a:ext cx="12383770" cy="6948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188460" y="301625"/>
            <a:ext cx="54381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sz="40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EC6E12"/>
                </a:solidFill>
                <a:effectLst/>
                <a:ea typeface="宋体" panose="02010600030101010101" pitchFamily="2" charset="-122"/>
              </a:rPr>
              <a:t>Feature</a:t>
            </a:r>
            <a:endParaRPr sz="4000" b="1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EC6E12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4915" y="4427855"/>
            <a:ext cx="828675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600" b="1">
                <a:cs typeface="Cambria" panose="02040503050406030204" charset="0"/>
              </a:rPr>
              <a:t>	</a:t>
            </a:r>
            <a:r>
              <a:rPr lang="zh-CN" sz="1600" b="1">
                <a:cs typeface="Cambria" panose="02040503050406030204" charset="0"/>
              </a:rPr>
              <a:t>HttpContext  的 </a:t>
            </a:r>
            <a:r>
              <a:rPr lang="zh-CN" sz="1600" b="1">
                <a:solidFill>
                  <a:srgbClr val="EC6E12"/>
                </a:solidFill>
                <a:cs typeface="Cambria" panose="02040503050406030204" charset="0"/>
              </a:rPr>
              <a:t>Features </a:t>
            </a:r>
            <a:r>
              <a:rPr lang="zh-CN" sz="1600" b="1">
                <a:cs typeface="Cambria" panose="02040503050406030204" charset="0"/>
              </a:rPr>
              <a:t>属性为获取和设置当前请求的可用 HTTP 功能提供了一个接口。 由于功能集合即使在请求的</a:t>
            </a:r>
            <a:r>
              <a:rPr lang="zh-CN" sz="1600" b="1">
                <a:solidFill>
                  <a:srgbClr val="EC6E12"/>
                </a:solidFill>
                <a:cs typeface="Cambria" panose="02040503050406030204" charset="0"/>
              </a:rPr>
              <a:t>上下文中也是可变的</a:t>
            </a:r>
            <a:r>
              <a:rPr lang="zh-CN" sz="1600" b="1">
                <a:cs typeface="Cambria" panose="02040503050406030204" charset="0"/>
              </a:rPr>
              <a:t>，所以可使用中间件来修改集合并添加对其他功能的支持。</a:t>
            </a:r>
            <a:endParaRPr lang="zh-CN" sz="1600" b="1">
              <a:cs typeface="Cambria" panose="02040503050406030204" charset="0"/>
            </a:endParaRPr>
          </a:p>
          <a:p>
            <a:pPr indent="0"/>
            <a:r>
              <a:rPr lang="en-US" altLang="zh-CN" sz="1600" b="1">
                <a:cs typeface="Cambria" panose="02040503050406030204" charset="0"/>
              </a:rPr>
              <a:t>	</a:t>
            </a:r>
            <a:r>
              <a:rPr lang="zh-CN" sz="1600" b="1">
                <a:cs typeface="Cambria" panose="02040503050406030204" charset="0"/>
              </a:rPr>
              <a:t>虽然服务器负责创建功能集合，但中间件既</a:t>
            </a:r>
            <a:r>
              <a:rPr lang="zh-CN" sz="1600" b="1">
                <a:solidFill>
                  <a:srgbClr val="EC6E12"/>
                </a:solidFill>
                <a:cs typeface="Cambria" panose="02040503050406030204" charset="0"/>
              </a:rPr>
              <a:t>可以添加到该集合中</a:t>
            </a:r>
            <a:r>
              <a:rPr lang="zh-CN" sz="1600" b="1">
                <a:cs typeface="Cambria" panose="02040503050406030204" charset="0"/>
              </a:rPr>
              <a:t>，也可以</a:t>
            </a:r>
            <a:r>
              <a:rPr lang="zh-CN" sz="1600" b="1">
                <a:solidFill>
                  <a:srgbClr val="EC6E12"/>
                </a:solidFill>
                <a:cs typeface="Cambria" panose="02040503050406030204" charset="0"/>
              </a:rPr>
              <a:t>使用集合中的功能</a:t>
            </a:r>
            <a:r>
              <a:rPr lang="zh-CN" sz="1600" b="1">
                <a:cs typeface="Cambria" panose="02040503050406030204" charset="0"/>
              </a:rPr>
              <a:t>。中间件甚至</a:t>
            </a:r>
            <a:r>
              <a:rPr lang="zh-CN" sz="1600" b="1">
                <a:solidFill>
                  <a:srgbClr val="EC6E12"/>
                </a:solidFill>
                <a:cs typeface="Cambria" panose="02040503050406030204" charset="0"/>
              </a:rPr>
              <a:t>可以取代现有的功能</a:t>
            </a:r>
            <a:r>
              <a:rPr lang="zh-CN" sz="1600" b="1">
                <a:cs typeface="Cambria" panose="02040503050406030204" charset="0"/>
              </a:rPr>
              <a:t>，以便增加服务器的功能。</a:t>
            </a:r>
            <a:endParaRPr lang="zh-CN" sz="1600" b="1">
              <a:cs typeface="Cambria" panose="02040503050406030204" charset="0"/>
            </a:endParaRPr>
          </a:p>
          <a:p>
            <a:pPr indent="0"/>
            <a:r>
              <a:rPr lang="en-US" altLang="zh-CN" sz="1600" b="1">
                <a:cs typeface="Cambria" panose="02040503050406030204" charset="0"/>
              </a:rPr>
              <a:t>	</a:t>
            </a:r>
            <a:r>
              <a:rPr lang="zh-CN" altLang="en-US" sz="1600" b="1">
                <a:cs typeface="Cambria" panose="02040503050406030204" charset="0"/>
              </a:rPr>
              <a:t>通过结合自定义服务器实现和特定的中间件增强功能，可构造应用程序所需的精确功能集。 这样一来，</a:t>
            </a:r>
            <a:r>
              <a:rPr lang="zh-CN" altLang="en-US" sz="1600" b="1" u="sng">
                <a:solidFill>
                  <a:srgbClr val="EC6E12"/>
                </a:solidFill>
                <a:cs typeface="Cambria" panose="02040503050406030204" charset="0"/>
              </a:rPr>
              <a:t>无需更改服务器即可添加缺少的功能，并确保只公开最少的功能</a:t>
            </a:r>
            <a:r>
              <a:rPr lang="zh-CN" altLang="en-US" sz="1600" b="1">
                <a:cs typeface="Cambria" panose="02040503050406030204" charset="0"/>
              </a:rPr>
              <a:t>，从而限制攻击外围应用并提高性能。</a:t>
            </a:r>
            <a:endParaRPr lang="zh-CN" altLang="en-US" sz="1600" b="1">
              <a:cs typeface="Cambria" panose="02040503050406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4915" y="748665"/>
            <a:ext cx="73812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1">
                <a:latin typeface="Consolas" panose="020B0609020204030204" charset="0"/>
              </a:rPr>
              <a:t>Microsoft.AspNetCore.Http.Features</a:t>
            </a:r>
            <a:r>
              <a:rPr lang="en-US" sz="1600" b="1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1600" b="1">
                <a:cs typeface="Cambria" panose="02040503050406030204" charset="0"/>
              </a:rPr>
              <a:t>中定义了许多 HTTP 功能接口，服务器使用这些接口来标识其支持的功能。 </a:t>
            </a:r>
            <a:r>
              <a:rPr lang="zh-CN" sz="1600" b="1">
                <a:solidFill>
                  <a:srgbClr val="4F81BD"/>
                </a:solidFill>
                <a:cs typeface="Cambria" panose="02040503050406030204" charset="0"/>
                <a:hlinkClick r:id="rId2"/>
              </a:rPr>
              <a:t>一系列功能接口处理请求并返回响应：</a:t>
            </a:r>
            <a:r>
              <a:rPr lang="zh-CN" sz="1600" b="1">
                <a:cs typeface="Cambria" panose="02040503050406030204" charset="0"/>
              </a:rPr>
              <a:t>也就是说：Feature接口来为HttpContext提供上下文信息</a:t>
            </a:r>
            <a:endParaRPr lang="zh-CN" altLang="en-US" sz="1600" b="1">
              <a:cs typeface="Cambria" panose="02040503050406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5075" y="3817620"/>
            <a:ext cx="7798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>
                <a:solidFill>
                  <a:srgbClr val="7A99A0"/>
                </a:solidFill>
                <a:cs typeface="+mn-lt"/>
                <a:sym typeface="+mn-ea"/>
              </a:rPr>
              <a:t>所有的ASP.NET托管库都是从`Program`开始执行</a:t>
            </a:r>
            <a:endParaRPr lang="en-US" altLang="zh-CN" sz="1600">
              <a:solidFill>
                <a:srgbClr val="7A99A0"/>
              </a:solidFill>
              <a:cs typeface="+mn-lt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>
                <a:solidFill>
                  <a:srgbClr val="7A99A0"/>
                </a:solidFill>
                <a:cs typeface="+mn-lt"/>
                <a:sym typeface="+mn-ea"/>
              </a:rPr>
              <a:t>故而.NET工具链[可同时用于.NET Core控制台和ASP.NET Core应用程序</a:t>
            </a:r>
            <a:endParaRPr lang="en-US" altLang="zh-CN" sz="1600">
              <a:solidFill>
                <a:srgbClr val="7A99A0"/>
              </a:solidFill>
              <a:cs typeface="+mn-lt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43170" y="2325370"/>
            <a:ext cx="21062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启动</a:t>
            </a:r>
            <a:endParaRPr lang="zh-CN" altLang="en-US" sz="40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algn="ctr"/>
            <a:r>
              <a:rPr lang="en-US" altLang="zh-CN" sz="40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Startup</a:t>
            </a:r>
            <a:endParaRPr lang="en-US" altLang="zh-CN" sz="40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17" name="图片 16" descr="49"/>
          <p:cNvPicPr>
            <a:picLocks noChangeAspect="1"/>
          </p:cNvPicPr>
          <p:nvPr/>
        </p:nvPicPr>
        <p:blipFill>
          <a:blip r:embed="rId1"/>
          <a:srcRect l="37163" t="30801" r="36928" b="44690"/>
          <a:stretch>
            <a:fillRect/>
          </a:stretch>
        </p:blipFill>
        <p:spPr>
          <a:xfrm>
            <a:off x="5483860" y="4509135"/>
            <a:ext cx="1224915" cy="115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40640"/>
            <a:ext cx="12266295" cy="6860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331970" y="492760"/>
            <a:ext cx="58902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作为监听器的服务器类型，可以提供一组监听地址</a:t>
            </a:r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7805" y="60960"/>
            <a:ext cx="12459970" cy="673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331970" y="492760"/>
            <a:ext cx="58902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作为监听器的服务器类型，可以提供一组监听地址</a:t>
            </a:r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pic>
        <p:nvPicPr>
          <p:cNvPr id="29" name="Picture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5051425"/>
            <a:ext cx="6101715" cy="16649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87070" y="4257040"/>
            <a:ext cx="509143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400" b="0">
                <a:solidFill>
                  <a:srgbClr val="EC6E12"/>
                </a:solidFill>
                <a:cs typeface="Cambria" panose="02040503050406030204" charset="0"/>
              </a:rPr>
              <a:t>注册到创建</a:t>
            </a:r>
            <a:r>
              <a:rPr lang="zh-CN" sz="1400" b="1">
                <a:solidFill>
                  <a:srgbClr val="EC6E12"/>
                </a:solidFill>
                <a:cs typeface="Cambria" panose="02040503050406030204" charset="0"/>
              </a:rPr>
              <a:t>FeatureCollection集合</a:t>
            </a:r>
            <a:r>
              <a:rPr lang="zh-CN" sz="1400" b="0">
                <a:solidFill>
                  <a:srgbClr val="EC6E12"/>
                </a:solidFill>
                <a:cs typeface="Cambria" panose="02040503050406030204" charset="0"/>
              </a:rPr>
              <a:t>上【即</a:t>
            </a:r>
            <a:r>
              <a:rPr lang="en-US" sz="1400" b="1">
                <a:solidFill>
                  <a:srgbClr val="EC6E12"/>
                </a:solidFill>
                <a:latin typeface="Cambria" panose="02040503050406030204" charset="0"/>
                <a:cs typeface="Times New Roman" panose="02020603050405020304" charset="0"/>
              </a:rPr>
              <a:t>feature</a:t>
            </a:r>
            <a:r>
              <a:rPr lang="zh-CN" sz="1400" b="0">
                <a:solidFill>
                  <a:srgbClr val="EC6E12"/>
                </a:solidFill>
                <a:cs typeface="Cambria" panose="02040503050406030204" charset="0"/>
              </a:rPr>
              <a:t>】利用这个</a:t>
            </a:r>
            <a:r>
              <a:rPr lang="zh-CN" sz="1400" b="1">
                <a:solidFill>
                  <a:srgbClr val="EC6E12"/>
                </a:solidFill>
                <a:cs typeface="Cambria" panose="02040503050406030204" charset="0"/>
              </a:rPr>
              <a:t>集合对象</a:t>
            </a:r>
            <a:r>
              <a:rPr lang="zh-CN" sz="1400" b="0">
                <a:solidFill>
                  <a:srgbClr val="EC6E12"/>
                </a:solidFill>
                <a:cs typeface="Cambria" panose="02040503050406030204" charset="0"/>
              </a:rPr>
              <a:t>创建出代表上下文的</a:t>
            </a:r>
            <a:r>
              <a:rPr lang="en-US" sz="1400" b="1">
                <a:solidFill>
                  <a:srgbClr val="EC6E12"/>
                </a:solidFill>
                <a:latin typeface="Cambria" panose="02040503050406030204" charset="0"/>
                <a:cs typeface="Times New Roman" panose="02020603050405020304" charset="0"/>
              </a:rPr>
              <a:t>HttpContext</a:t>
            </a:r>
            <a:r>
              <a:rPr lang="zh-CN" sz="1400" b="0">
                <a:solidFill>
                  <a:srgbClr val="EC6E12"/>
                </a:solidFill>
                <a:cs typeface="Cambria" panose="02040503050406030204" charset="0"/>
              </a:rPr>
              <a:t>由所有中间件</a:t>
            </a:r>
            <a:r>
              <a:rPr lang="zh-CN" sz="1400" b="1">
                <a:solidFill>
                  <a:srgbClr val="EC6E12"/>
                </a:solidFill>
                <a:cs typeface="Cambria" panose="02040503050406030204" charset="0"/>
              </a:rPr>
              <a:t>共同构建</a:t>
            </a:r>
            <a:r>
              <a:rPr lang="zh-CN" sz="1400" b="0">
                <a:solidFill>
                  <a:srgbClr val="EC6E12"/>
                </a:solidFill>
                <a:cs typeface="Cambria" panose="02040503050406030204" charset="0"/>
              </a:rPr>
              <a:t>的</a:t>
            </a:r>
            <a:r>
              <a:rPr lang="en-US" sz="1400" b="1">
                <a:solidFill>
                  <a:srgbClr val="EC6E12"/>
                </a:solidFill>
                <a:latin typeface="Cambria" panose="02040503050406030204" charset="0"/>
                <a:cs typeface="Times New Roman" panose="02020603050405020304" charset="0"/>
              </a:rPr>
              <a:t>RequestDelegate</a:t>
            </a:r>
            <a:endParaRPr lang="en-US" altLang="en-US" sz="1400" b="1">
              <a:solidFill>
                <a:srgbClr val="EC6E12"/>
              </a:solidFill>
              <a:latin typeface="Cambria" panose="020405030504060302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47570" y="864235"/>
            <a:ext cx="876490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中间件在管道内</a:t>
            </a:r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Pilpeline（请求处理管道）：一连串的</a:t>
            </a:r>
            <a:r>
              <a:rPr sz="2000" b="1">
                <a:solidFill>
                  <a:srgbClr val="FF0000"/>
                </a:solidFill>
                <a:ea typeface="宋体" panose="02010600030101010101" pitchFamily="2" charset="-122"/>
              </a:rPr>
              <a:t>RequestDelegate</a:t>
            </a:r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请求委托的衔接</a:t>
            </a:r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  <a:p>
            <a:pPr indent="0"/>
            <a:r>
              <a:rPr sz="2000" b="1">
                <a:solidFill>
                  <a:srgbClr val="FF0000"/>
                </a:solidFill>
                <a:ea typeface="宋体" panose="02010600030101010101" pitchFamily="2" charset="-122"/>
              </a:rPr>
              <a:t>Middleware</a:t>
            </a:r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=Func&lt;</a:t>
            </a:r>
            <a:r>
              <a:rPr sz="2000" b="1">
                <a:solidFill>
                  <a:srgbClr val="EC6E12"/>
                </a:solidFill>
                <a:ea typeface="宋体" panose="02010600030101010101" pitchFamily="2" charset="-122"/>
              </a:rPr>
              <a:t>RequestDelegate</a:t>
            </a:r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, </a:t>
            </a:r>
            <a:r>
              <a:rPr sz="2000" b="1">
                <a:solidFill>
                  <a:srgbClr val="EC6E12"/>
                </a:solidFill>
                <a:ea typeface="宋体" panose="02010600030101010101" pitchFamily="2" charset="-122"/>
              </a:rPr>
              <a:t>RequestDelegate</a:t>
            </a:r>
            <a:r>
              <a:rPr sz="2000" b="1">
                <a:solidFill>
                  <a:srgbClr val="4F81BD"/>
                </a:solidFill>
                <a:ea typeface="宋体" panose="02010600030101010101" pitchFamily="2" charset="-122"/>
              </a:rPr>
              <a:t>&gt;</a:t>
            </a:r>
            <a:endParaRPr sz="20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5410" y="-11430"/>
            <a:ext cx="12306300" cy="688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419600" y="1016318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2800" b="1">
                <a:solidFill>
                  <a:srgbClr val="4F81BD"/>
                </a:solidFill>
                <a:ea typeface="宋体" panose="02010600030101010101" pitchFamily="2" charset="-122"/>
              </a:rPr>
              <a:t>宿主WebHost</a:t>
            </a:r>
            <a:endParaRPr sz="28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olidFill>
                  <a:srgbClr val="4F81BD"/>
                </a:solidFill>
                <a:ea typeface="宋体" panose="02010600030101010101" pitchFamily="2" charset="-122"/>
                <a:sym typeface="+mn-ea"/>
              </a:rPr>
              <a:t>WebHost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ASP.NET Core 中间件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5410" y="-11430"/>
            <a:ext cx="12306300" cy="688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419600" y="1016318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2800" b="1">
                <a:solidFill>
                  <a:srgbClr val="4F81BD"/>
                </a:solidFill>
                <a:ea typeface="宋体" panose="02010600030101010101" pitchFamily="2" charset="-122"/>
              </a:rPr>
              <a:t>宿主WebHost</a:t>
            </a:r>
            <a:endParaRPr sz="28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5410" y="-11430"/>
            <a:ext cx="12306300" cy="688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419600" y="1016318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2800" b="1">
                <a:solidFill>
                  <a:srgbClr val="4F81BD"/>
                </a:solidFill>
                <a:ea typeface="宋体" panose="02010600030101010101" pitchFamily="2" charset="-122"/>
              </a:rPr>
              <a:t>宿主WebHost</a:t>
            </a:r>
            <a:endParaRPr sz="28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pic>
        <p:nvPicPr>
          <p:cNvPr id="34" name="Picture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335915"/>
            <a:ext cx="6530975" cy="44437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23545" y="4076700"/>
            <a:ext cx="540702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1">
                <a:latin typeface="Cambria" panose="02040503050406030204" charset="0"/>
                <a:cs typeface="Times New Roman" panose="02020603050405020304" charset="0"/>
              </a:rPr>
              <a:t>ASP.NET Core</a:t>
            </a:r>
            <a:endParaRPr lang="en-US" sz="1600" b="1">
              <a:latin typeface="Cambria" panose="02040503050406030204" charset="0"/>
              <a:cs typeface="Times New Roman" panose="02020603050405020304" charset="0"/>
            </a:endParaRPr>
          </a:p>
          <a:p>
            <a:pPr indent="0"/>
            <a:r>
              <a:rPr lang="zh-CN" sz="1600" b="1">
                <a:solidFill>
                  <a:srgbClr val="4F81BD"/>
                </a:solidFill>
                <a:cs typeface="Cambria" panose="02040503050406030204" charset="0"/>
                <a:hlinkClick r:id="rId3"/>
              </a:rPr>
              <a:t>启动流程调用堆栈</a:t>
            </a:r>
            <a:r>
              <a:rPr lang="en-US" sz="1600" b="1">
                <a:latin typeface="Cambria" panose="02040503050406030204" charset="0"/>
                <a:cs typeface="Times New Roman" panose="02020603050405020304" charset="0"/>
              </a:rPr>
              <a:t> </a:t>
            </a:r>
            <a:r>
              <a:rPr lang="zh-CN" sz="1400" b="1">
                <a:ea typeface="宋体" panose="02010600030101010101" pitchFamily="2" charset="-122"/>
              </a:rPr>
              <a:t>其核心主要在于</a:t>
            </a:r>
            <a:r>
              <a:rPr lang="en-US" sz="1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WebHost</a:t>
            </a:r>
            <a:r>
              <a:rPr lang="zh-CN" sz="1400" b="1">
                <a:ea typeface="宋体" panose="02010600030101010101" pitchFamily="2" charset="-122"/>
              </a:rPr>
              <a:t>的创建，又可以划分为三个部分：</a:t>
            </a:r>
            <a:r>
              <a:rPr lang="en-US" altLang="zh-CN" sz="1400" b="1">
                <a:ea typeface="宋体" panose="02010600030101010101" pitchFamily="2" charset="-122"/>
              </a:rPr>
              <a:t>1  </a:t>
            </a:r>
            <a:r>
              <a:rPr lang="zh-CN" sz="1400" b="1">
                <a:ea typeface="宋体" panose="02010600030101010101" pitchFamily="2" charset="-122"/>
              </a:rPr>
              <a:t>构建依赖注入容器，初始通用</a:t>
            </a:r>
            <a:r>
              <a:rPr lang="zh-CN" sz="1400" b="1">
                <a:solidFill>
                  <a:srgbClr val="EC6E12"/>
                </a:solidFill>
                <a:ea typeface="宋体" panose="02010600030101010101" pitchFamily="2" charset="-122"/>
              </a:rPr>
              <a:t>服务的注册</a:t>
            </a:r>
            <a:r>
              <a:rPr lang="zh-CN" sz="1400" b="1">
                <a:ea typeface="宋体" panose="02010600030101010101" pitchFamily="2" charset="-122"/>
              </a:rPr>
              <a:t>：</a:t>
            </a:r>
            <a:r>
              <a:rPr lang="en-US" altLang="zh-CN" sz="1400" b="1">
                <a:ea typeface="宋体" panose="02010600030101010101" pitchFamily="2" charset="-122"/>
              </a:rPr>
              <a:t>				</a:t>
            </a:r>
            <a:r>
              <a:rPr lang="en-US" sz="1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BuildCommonService();</a:t>
            </a:r>
            <a:r>
              <a:rPr lang="zh-CN" sz="1400" b="1">
                <a:ea typeface="宋体" panose="02010600030101010101" pitchFamily="2" charset="-122"/>
              </a:rPr>
              <a:t></a:t>
            </a:r>
            <a:r>
              <a:rPr lang="en-US" altLang="zh-CN" sz="1400" b="1">
                <a:ea typeface="宋体" panose="02010600030101010101" pitchFamily="2" charset="-122"/>
              </a:rPr>
              <a:t>2  </a:t>
            </a:r>
            <a:r>
              <a:rPr lang="zh-CN" sz="1400" b="1">
                <a:ea typeface="宋体" panose="02010600030101010101" pitchFamily="2" charset="-122"/>
              </a:rPr>
              <a:t>实例化</a:t>
            </a:r>
            <a:r>
              <a:rPr lang="en-US" sz="1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WebHost</a:t>
            </a:r>
            <a:r>
              <a:rPr lang="zh-CN" sz="1400" b="1">
                <a:ea typeface="宋体" panose="02010600030101010101" pitchFamily="2" charset="-122"/>
              </a:rPr>
              <a:t>：</a:t>
            </a:r>
            <a:r>
              <a:rPr lang="en-US" sz="1400" b="1">
                <a:latin typeface="Calibri" panose="020F0502020204030204" charset="0"/>
                <a:ea typeface="宋体" panose="02010600030101010101" pitchFamily="2" charset="-122"/>
              </a:rPr>
              <a:t>var host = new WebHost(...);</a:t>
            </a:r>
            <a:r>
              <a:rPr lang="zh-CN" sz="1400" b="1">
                <a:ea typeface="宋体" panose="02010600030101010101" pitchFamily="2" charset="-122"/>
              </a:rPr>
              <a:t></a:t>
            </a:r>
            <a:r>
              <a:rPr lang="en-US" altLang="zh-CN" sz="1400" b="1">
                <a:ea typeface="宋体" panose="02010600030101010101" pitchFamily="2" charset="-122"/>
              </a:rPr>
              <a:t>3  </a:t>
            </a:r>
            <a:r>
              <a:rPr lang="zh-CN" sz="1400" b="1">
                <a:ea typeface="宋体" panose="02010600030101010101" pitchFamily="2" charset="-122"/>
              </a:rPr>
              <a:t>初始化</a:t>
            </a:r>
            <a:r>
              <a:rPr lang="en-US" sz="1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WebHost</a:t>
            </a:r>
            <a:r>
              <a:rPr lang="zh-CN" sz="1400" b="1">
                <a:ea typeface="宋体" panose="02010600030101010101" pitchFamily="2" charset="-122"/>
              </a:rPr>
              <a:t>，也就是构建</a:t>
            </a:r>
            <a:r>
              <a:rPr lang="zh-CN" sz="1400" b="1">
                <a:solidFill>
                  <a:srgbClr val="EC6E12"/>
                </a:solidFill>
                <a:ea typeface="宋体" panose="02010600030101010101" pitchFamily="2" charset="-122"/>
              </a:rPr>
              <a:t>由中间件组成</a:t>
            </a:r>
            <a:r>
              <a:rPr lang="zh-CN" sz="1400" b="1">
                <a:ea typeface="宋体" panose="02010600030101010101" pitchFamily="2" charset="-122"/>
              </a:rPr>
              <a:t>的请求处理管道：</a:t>
            </a:r>
            <a:r>
              <a:rPr lang="en-US" altLang="zh-CN" sz="1400" b="1">
                <a:ea typeface="宋体" panose="02010600030101010101" pitchFamily="2" charset="-122"/>
              </a:rPr>
              <a:t>		</a:t>
            </a:r>
            <a:r>
              <a:rPr lang="en-US" sz="1400" b="1">
                <a:latin typeface="Calibri" panose="020F0502020204030204" charset="0"/>
                <a:ea typeface="宋体" panose="02010600030101010101" pitchFamily="2" charset="-122"/>
              </a:rPr>
              <a:t>host.Initialize();</a:t>
            </a:r>
            <a:endParaRPr lang="en-US" altLang="en-US" sz="14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240" y="-10795"/>
            <a:ext cx="12306300" cy="688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419600" y="1016318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2800" b="1">
                <a:solidFill>
                  <a:srgbClr val="4F81BD"/>
                </a:solidFill>
                <a:ea typeface="宋体" panose="02010600030101010101" pitchFamily="2" charset="-122"/>
              </a:rPr>
              <a:t>宿主WebHost</a:t>
            </a:r>
            <a:endParaRPr sz="28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pic>
        <p:nvPicPr>
          <p:cNvPr id="36" name="Picture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288290"/>
            <a:ext cx="6456045" cy="431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316980" y="397828"/>
            <a:ext cx="5080000" cy="1291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1">
                <a:solidFill>
                  <a:srgbClr val="4F81BD"/>
                </a:solidFill>
                <a:ea typeface="宋体" panose="02010600030101010101" pitchFamily="2" charset="-122"/>
              </a:rPr>
              <a:t>构建请求处理管道</a:t>
            </a:r>
            <a:r>
              <a:rPr lang="zh-CN" sz="1400" b="0">
                <a:cs typeface="Cambria" panose="02040503050406030204" charset="0"/>
              </a:rPr>
              <a:t>请求管道的构建，主要是中间件之间的衔接处理。</a:t>
            </a:r>
            <a:r>
              <a:rPr lang="zh-CN" sz="1200" b="0">
                <a:ea typeface="宋体" panose="02010600030101010101" pitchFamily="2" charset="-122"/>
              </a:rPr>
              <a:t>而请求处理管道的构建，又包含三个主要部分：注册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Startup</a:t>
            </a:r>
            <a:r>
              <a:rPr lang="zh-CN" sz="1200" b="0">
                <a:ea typeface="宋体" panose="02010600030101010101" pitchFamily="2" charset="-122"/>
              </a:rPr>
              <a:t>中绑定的服务；配置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IServer</a:t>
            </a:r>
            <a:r>
              <a:rPr lang="zh-CN" sz="1200" b="0">
                <a:ea typeface="宋体" panose="02010600030101010101" pitchFamily="2" charset="-122"/>
              </a:rPr>
              <a:t>；构建管道</a:t>
            </a:r>
            <a:endParaRPr lang="zh-CN" altLang="en-US" sz="1200" b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875" y="5419725"/>
            <a:ext cx="62757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200" b="0">
                <a:cs typeface="Cambria" panose="02040503050406030204" charset="0"/>
              </a:rPr>
              <a:t>与我们上面所讲WebHost的构建环节具有相同的调用堆栈。而最终返回的正是由</a:t>
            </a:r>
            <a:r>
              <a:rPr lang="zh-CN" sz="1200" b="1">
                <a:cs typeface="Cambria" panose="02040503050406030204" charset="0"/>
              </a:rPr>
              <a:t>中间件衔接</a:t>
            </a:r>
            <a:r>
              <a:rPr lang="zh-CN" sz="1200" b="0">
                <a:cs typeface="Cambria" panose="02040503050406030204" charset="0"/>
              </a:rPr>
              <a:t>而成的</a:t>
            </a:r>
            <a:r>
              <a:rPr lang="en-US" sz="1100" b="0">
                <a:latin typeface="Consolas" panose="020B0609020204030204" charset="0"/>
              </a:rPr>
              <a:t>RequestDelegate</a:t>
            </a:r>
            <a:r>
              <a:rPr lang="zh-CN" sz="1200" b="0">
                <a:cs typeface="Cambria" panose="02040503050406030204" charset="0"/>
              </a:rPr>
              <a:t>类型代表的请求管道。</a:t>
            </a:r>
            <a:r>
              <a:rPr lang="en-US" sz="1200" b="0">
                <a:latin typeface="Cambria" panose="02040503050406030204" charset="0"/>
                <a:cs typeface="Times New Roman" panose="02020603050405020304" charset="0"/>
              </a:rPr>
              <a:t> </a:t>
            </a:r>
            <a:r>
              <a:rPr lang="zh-CN" sz="1200" b="1">
                <a:cs typeface="Cambria" panose="02040503050406030204" charset="0"/>
              </a:rPr>
              <a:t>Pilpeline（请求处理管道）</a:t>
            </a:r>
            <a:r>
              <a:rPr lang="zh-CN" sz="1200" b="0">
                <a:cs typeface="Cambria" panose="02040503050406030204" charset="0"/>
              </a:rPr>
              <a:t>：一连串的</a:t>
            </a:r>
            <a:r>
              <a:rPr lang="en-US" sz="1200" b="1">
                <a:latin typeface="Cambria" panose="02040503050406030204" charset="0"/>
                <a:cs typeface="Times New Roman" panose="02020603050405020304" charset="0"/>
              </a:rPr>
              <a:t>RequestDelegate</a:t>
            </a:r>
            <a:r>
              <a:rPr lang="zh-CN" sz="1200" b="0">
                <a:cs typeface="Cambria" panose="02040503050406030204" charset="0"/>
              </a:rPr>
              <a:t>请求委托的衔接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5410" y="-11430"/>
            <a:ext cx="12306300" cy="688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419600" y="1016318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2800" b="1">
                <a:solidFill>
                  <a:srgbClr val="4F81BD"/>
                </a:solidFill>
                <a:ea typeface="宋体" panose="02010600030101010101" pitchFamily="2" charset="-122"/>
              </a:rPr>
              <a:t>宿主WebHost</a:t>
            </a:r>
            <a:endParaRPr sz="2800" b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1600" b="1">
                <a:solidFill>
                  <a:srgbClr val="4F81BD"/>
                </a:solidFill>
                <a:ea typeface="宋体" panose="02010600030101010101" pitchFamily="2" charset="-122"/>
              </a:rPr>
              <a:t>ASP.NET Core 中间件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49"/>
          <p:cNvPicPr>
            <a:picLocks noChangeAspect="1"/>
          </p:cNvPicPr>
          <p:nvPr/>
        </p:nvPicPr>
        <p:blipFill>
          <a:blip r:embed="rId1"/>
          <a:srcRect t="52452" b="20228"/>
          <a:stretch>
            <a:fillRect/>
          </a:stretch>
        </p:blipFill>
        <p:spPr>
          <a:xfrm>
            <a:off x="4044950" y="5222240"/>
            <a:ext cx="5399405" cy="1475105"/>
          </a:xfrm>
          <a:prstGeom prst="rect">
            <a:avLst/>
          </a:prstGeom>
        </p:spPr>
      </p:pic>
      <p:pic>
        <p:nvPicPr>
          <p:cNvPr id="7" name="图片 6" descr="49"/>
          <p:cNvPicPr>
            <a:picLocks noChangeAspect="1"/>
          </p:cNvPicPr>
          <p:nvPr/>
        </p:nvPicPr>
        <p:blipFill>
          <a:blip r:embed="rId1"/>
          <a:srcRect l="72445" t="19981" b="57862"/>
          <a:stretch>
            <a:fillRect/>
          </a:stretch>
        </p:blipFill>
        <p:spPr>
          <a:xfrm>
            <a:off x="5204460" y="4813300"/>
            <a:ext cx="1487805" cy="11963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04185" y="2356485"/>
            <a:ext cx="3699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共享上下文</a:t>
            </a:r>
            <a:r>
              <a:rPr lang="zh-CN" altLang="en-US" sz="2000" b="1">
                <a:solidFill>
                  <a:srgbClr val="EC6E12"/>
                </a:solidFill>
                <a:latin typeface="新宋体" panose="02010609030101010101" charset="-122"/>
                <a:ea typeface="新宋体" panose="02010609030101010101" charset="-122"/>
              </a:rPr>
              <a:t>HttpContext</a:t>
            </a:r>
            <a:endParaRPr lang="zh-CN" altLang="en-US" sz="2000" b="1">
              <a:solidFill>
                <a:srgbClr val="EC6E12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5615" y="2667635"/>
            <a:ext cx="325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7A99A0"/>
                </a:solidFill>
                <a:cs typeface="+mn-lt"/>
              </a:rPr>
              <a:t>请求在服务器与中间件之间，以及中间件之间的分发是通过共的方式实现的</a:t>
            </a:r>
            <a:endParaRPr lang="en-US" altLang="zh-CN" sz="1400">
              <a:solidFill>
                <a:srgbClr val="7A99A0"/>
              </a:solidFill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15615" y="3410585"/>
            <a:ext cx="3699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EC6E12"/>
                </a:solidFill>
                <a:latin typeface="新宋体" panose="02010609030101010101" charset="-122"/>
                <a:ea typeface="新宋体" panose="02010609030101010101" charset="-122"/>
              </a:rPr>
              <a:t>RequestDelegate</a:t>
            </a:r>
            <a:endParaRPr lang="zh-CN" altLang="en-US" sz="2000">
              <a:solidFill>
                <a:srgbClr val="EC6E12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02890" y="3732530"/>
            <a:ext cx="365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7A99A0"/>
                </a:solidFill>
                <a:cs typeface="+mn-lt"/>
              </a:rPr>
              <a:t>一个</a:t>
            </a:r>
            <a:r>
              <a:rPr lang="zh-CN" altLang="en-US" sz="1400">
                <a:solidFill>
                  <a:srgbClr val="7A99A0"/>
                </a:solidFill>
                <a:cs typeface="+mn-lt"/>
              </a:rPr>
              <a:t>表示操作的</a:t>
            </a:r>
            <a:r>
              <a:rPr lang="en-US" altLang="zh-CN" sz="1400">
                <a:solidFill>
                  <a:srgbClr val="7A99A0"/>
                </a:solidFill>
                <a:cs typeface="+mn-lt"/>
              </a:rPr>
              <a:t>委托（Delegate）</a:t>
            </a:r>
            <a:r>
              <a:rPr lang="zh-CN" altLang="en-US" sz="1400">
                <a:solidFill>
                  <a:srgbClr val="7A99A0"/>
                </a:solidFill>
                <a:cs typeface="+mn-lt"/>
              </a:rPr>
              <a:t>独立</a:t>
            </a:r>
            <a:r>
              <a:rPr lang="en-US" altLang="zh-CN" sz="1400">
                <a:solidFill>
                  <a:srgbClr val="7A99A0"/>
                </a:solidFill>
                <a:cs typeface="+mn-lt"/>
              </a:rPr>
              <a:t>对象Pipeline =Server + HttpHandler</a:t>
            </a:r>
            <a:endParaRPr lang="en-US" altLang="zh-CN" sz="1400">
              <a:solidFill>
                <a:srgbClr val="7A99A0"/>
              </a:solidFill>
              <a:cs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26885" y="2356485"/>
            <a:ext cx="3699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EC6E12"/>
                </a:solidFill>
                <a:latin typeface="新宋体" panose="02010609030101010101" charset="-122"/>
                <a:ea typeface="新宋体" panose="02010609030101010101" charset="-122"/>
              </a:rPr>
              <a:t>ApplicationBuilder</a:t>
            </a:r>
            <a:endParaRPr lang="zh-CN" altLang="en-US" sz="2000">
              <a:solidFill>
                <a:srgbClr val="EC6E12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38315" y="2678430"/>
            <a:ext cx="2837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7A99A0"/>
                </a:solidFill>
                <a:cs typeface="+mn-lt"/>
              </a:rPr>
              <a:t>由它构建的就是一个Application</a:t>
            </a:r>
            <a:r>
              <a:rPr lang="zh-CN" altLang="en-US" sz="1400" b="1">
                <a:solidFill>
                  <a:srgbClr val="7A99A0"/>
                </a:solidFill>
                <a:cs typeface="+mn-lt"/>
              </a:rPr>
              <a:t>来</a:t>
            </a:r>
            <a:r>
              <a:rPr lang="en-US" altLang="zh-CN" sz="1400" b="1">
                <a:solidFill>
                  <a:srgbClr val="7A99A0"/>
                </a:solidFill>
                <a:cs typeface="+mn-lt"/>
              </a:rPr>
              <a:t>Builde</a:t>
            </a:r>
            <a:r>
              <a:rPr lang="zh-CN" altLang="en-US" sz="1400" b="1">
                <a:solidFill>
                  <a:srgbClr val="7A99A0"/>
                </a:solidFill>
                <a:cs typeface="+mn-lt"/>
              </a:rPr>
              <a:t>出</a:t>
            </a:r>
            <a:r>
              <a:rPr lang="en-US" altLang="zh-CN" sz="1400" b="1">
                <a:solidFill>
                  <a:srgbClr val="EC6E12"/>
                </a:solidFill>
                <a:cs typeface="+mn-lt"/>
              </a:rPr>
              <a:t>RequestDelegate</a:t>
            </a:r>
            <a:endParaRPr lang="en-US" altLang="zh-CN" sz="1400" b="1">
              <a:solidFill>
                <a:srgbClr val="EC6E12"/>
              </a:solidFill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38315" y="3410585"/>
            <a:ext cx="36995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注册</a:t>
            </a:r>
            <a:r>
              <a:rPr lang="zh-CN" altLang="en-US" sz="2000" b="1">
                <a:solidFill>
                  <a:srgbClr val="EC6E12"/>
                </a:solidFill>
                <a:latin typeface="新宋体" panose="02010609030101010101" charset="-122"/>
                <a:ea typeface="新宋体" panose="02010609030101010101" charset="-122"/>
              </a:rPr>
              <a:t>Feature</a:t>
            </a:r>
            <a:r>
              <a:rPr lang="zh-CN" altLang="en-US" sz="2000">
                <a:solidFill>
                  <a:srgbClr val="EC6E12"/>
                </a:solidFill>
                <a:latin typeface="新宋体" panose="02010609030101010101" charset="-122"/>
                <a:ea typeface="新宋体" panose="02010609030101010101" charset="-122"/>
              </a:rPr>
              <a:t>Collection</a:t>
            </a:r>
            <a:endParaRPr lang="zh-CN" altLang="en-US" sz="20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20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监听</a:t>
            </a:r>
            <a:r>
              <a:rPr lang="zh-CN" altLang="en-US" sz="20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ListenerServer</a:t>
            </a:r>
            <a:endParaRPr lang="zh-CN" altLang="en-US" sz="20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29095" y="4093210"/>
            <a:ext cx="3035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7A99A0"/>
                </a:solidFill>
                <a:cs typeface="+mn-lt"/>
              </a:rPr>
              <a:t>注册生成</a:t>
            </a:r>
            <a:r>
              <a:rPr lang="en-US" altLang="zh-CN" sz="1400" b="1">
                <a:solidFill>
                  <a:srgbClr val="EC6E12"/>
                </a:solidFill>
                <a:cs typeface="+mn-lt"/>
              </a:rPr>
              <a:t>Context</a:t>
            </a:r>
            <a:r>
              <a:rPr lang="en-US" altLang="zh-CN" sz="1400">
                <a:solidFill>
                  <a:srgbClr val="7A99A0"/>
                </a:solidFill>
                <a:cs typeface="+mn-lt"/>
              </a:rPr>
              <a:t>请求的监听和接收</a:t>
            </a:r>
            <a:endParaRPr lang="en-US" altLang="zh-CN" sz="1400">
              <a:solidFill>
                <a:srgbClr val="7A99A0"/>
              </a:solidFill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64130" y="236093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A99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7A99A0"/>
                </a:solidFill>
              </a:rPr>
              <a:t>、</a:t>
            </a:r>
            <a:endParaRPr lang="zh-CN" altLang="en-US">
              <a:solidFill>
                <a:srgbClr val="7A99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4130" y="344106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A99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7A99A0"/>
                </a:solidFill>
              </a:rPr>
              <a:t>、</a:t>
            </a:r>
            <a:endParaRPr lang="zh-CN" altLang="en-US">
              <a:solidFill>
                <a:srgbClr val="7A99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78575" y="237172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A99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7A99A0"/>
                </a:solidFill>
              </a:rPr>
              <a:t>、</a:t>
            </a:r>
            <a:endParaRPr lang="zh-CN" altLang="en-US">
              <a:solidFill>
                <a:srgbClr val="7A99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78575" y="345186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A99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>
                <a:solidFill>
                  <a:srgbClr val="7A99A0"/>
                </a:solidFill>
              </a:rPr>
              <a:t>、</a:t>
            </a:r>
            <a:endParaRPr lang="zh-CN" altLang="en-US">
              <a:solidFill>
                <a:srgbClr val="7A99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09795" y="1554480"/>
            <a:ext cx="3638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7A99A0"/>
                </a:solidFill>
                <a:latin typeface="Calibri" panose="020F0502020204030204" charset="0"/>
                <a:cs typeface="Calibri" panose="020F0502020204030204" charset="0"/>
              </a:rPr>
              <a:t>Pipeline =Server + HttpHandler</a:t>
            </a:r>
            <a:endParaRPr lang="en-US" altLang="zh-CN" sz="2000">
              <a:solidFill>
                <a:srgbClr val="7A99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0135" y="667385"/>
            <a:ext cx="41560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请求处理管道</a:t>
            </a:r>
            <a:endParaRPr lang="zh-CN" altLang="en-US" sz="4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92755" y="4399915"/>
            <a:ext cx="3699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C6E12"/>
                </a:solidFill>
                <a:latin typeface="新宋体" panose="02010609030101010101" charset="-122"/>
                <a:ea typeface="新宋体" panose="02010609030101010101" charset="-122"/>
              </a:rPr>
              <a:t>Middleware</a:t>
            </a:r>
            <a:endParaRPr lang="zh-CN" altLang="en-US" sz="2400" b="1">
              <a:solidFill>
                <a:srgbClr val="EC6E12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02890" y="4721860"/>
            <a:ext cx="30384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7A99A0"/>
                </a:solidFill>
                <a:cs typeface="+mn-lt"/>
              </a:rPr>
              <a:t>输入和输出都是一个</a:t>
            </a:r>
            <a:r>
              <a:rPr lang="en-US" altLang="zh-CN" sz="1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RequestDelegate</a:t>
            </a:r>
            <a:r>
              <a:rPr lang="zh-CN" altLang="en-US" sz="1200" b="1">
                <a:solidFill>
                  <a:srgbClr val="7A99A0"/>
                </a:solidFill>
                <a:cs typeface="+mn-lt"/>
              </a:rPr>
              <a:t>的</a:t>
            </a:r>
            <a:r>
              <a:rPr lang="zh-CN" altLang="en-US" sz="1400" b="1">
                <a:solidFill>
                  <a:srgbClr val="EC6E12"/>
                </a:solidFill>
                <a:cs typeface="+mn-lt"/>
              </a:rPr>
              <a:t>委托链</a:t>
            </a:r>
            <a:r>
              <a:rPr lang="zh-CN" altLang="en-US" sz="1200" b="1">
                <a:solidFill>
                  <a:srgbClr val="7A99A0"/>
                </a:solidFill>
                <a:cs typeface="+mn-lt"/>
              </a:rPr>
              <a:t> 衔接而成</a:t>
            </a:r>
            <a:r>
              <a:rPr lang="zh-CN" altLang="en-US" sz="1200" b="1">
                <a:solidFill>
                  <a:srgbClr val="EC6E12"/>
                </a:solidFill>
                <a:cs typeface="+mn-lt"/>
              </a:rPr>
              <a:t>Pilpeline请求处理管道</a:t>
            </a:r>
            <a:endParaRPr lang="zh-CN" altLang="en-US" sz="1200" b="1">
              <a:solidFill>
                <a:srgbClr val="EC6E12"/>
              </a:solidFill>
              <a:cs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26885" y="4399915"/>
            <a:ext cx="3699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WebHost</a:t>
            </a:r>
            <a:r>
              <a:rPr lang="zh-CN" altLang="en-US" sz="20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与</a:t>
            </a:r>
            <a:r>
              <a:rPr lang="zh-CN" altLang="en-US" sz="20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WebHostBuilder</a:t>
            </a:r>
            <a:endParaRPr lang="zh-CN" altLang="en-US" sz="20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29095" y="4721860"/>
            <a:ext cx="3035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7A99A0"/>
                </a:solidFill>
                <a:cs typeface="+mn-lt"/>
              </a:rPr>
              <a:t>创建应用宿主</a:t>
            </a:r>
            <a:r>
              <a:rPr lang="zh-CN" altLang="en-US" sz="1400">
                <a:solidFill>
                  <a:srgbClr val="7A99A0"/>
                </a:solidFill>
                <a:cs typeface="+mn-lt"/>
              </a:rPr>
              <a:t>来启动程序</a:t>
            </a:r>
            <a:r>
              <a:rPr lang="zh-CN" altLang="en-US" sz="1400">
                <a:solidFill>
                  <a:srgbClr val="7A99A0"/>
                </a:solidFill>
                <a:cs typeface="+mn-lt"/>
                <a:sym typeface="+mn-ea"/>
              </a:rPr>
              <a:t>构建出</a:t>
            </a:r>
            <a:r>
              <a:rPr lang="zh-CN" altLang="en-US" sz="1400">
                <a:solidFill>
                  <a:srgbClr val="7A99A0"/>
                </a:solidFill>
                <a:cs typeface="+mn-lt"/>
              </a:rPr>
              <a:t>管道</a:t>
            </a:r>
            <a:endParaRPr lang="zh-CN" altLang="en-US" sz="1400">
              <a:solidFill>
                <a:srgbClr val="7A99A0"/>
              </a:solidFill>
              <a:cs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41270" y="443039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A99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solidFill>
                  <a:srgbClr val="7A99A0"/>
                </a:solidFill>
              </a:rPr>
              <a:t>、</a:t>
            </a:r>
            <a:endParaRPr lang="zh-CN" altLang="en-US">
              <a:solidFill>
                <a:srgbClr val="7A99A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55715" y="444119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A99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>
                <a:solidFill>
                  <a:srgbClr val="7A99A0"/>
                </a:solidFill>
              </a:rPr>
              <a:t>、</a:t>
            </a:r>
            <a:endParaRPr lang="zh-CN" altLang="en-US">
              <a:solidFill>
                <a:srgbClr val="7A99A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65" name="文本框 64"/>
          <p:cNvSpPr txBox="1"/>
          <p:nvPr>
            <p:custDataLst>
              <p:tags r:id="rId3"/>
            </p:custDataLst>
          </p:nvPr>
        </p:nvSpPr>
        <p:spPr>
          <a:xfrm>
            <a:off x="476352" y="3638693"/>
            <a:ext cx="5277351" cy="429861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lstStyle>
            <a:defPPr>
              <a:defRPr lang="en-US"/>
            </a:defPPr>
            <a:lvl1pPr>
              <a:defRPr kumimoji="1" b="1">
                <a:solidFill>
                  <a:srgbClr val="2196F3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spc="3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执行</a:t>
            </a:r>
            <a:r>
              <a:rPr lang="zh-CN" altLang="en-US" sz="2000" spc="3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责任</a:t>
            </a:r>
            <a:endParaRPr lang="zh-CN" altLang="en-US" sz="2000" spc="3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92700" y="1786890"/>
            <a:ext cx="401891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56940" y="1918970"/>
            <a:ext cx="787400" cy="787400"/>
          </a:xfrm>
          <a:prstGeom prst="roundRect">
            <a:avLst/>
          </a:prstGeom>
          <a:solidFill>
            <a:srgbClr val="4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39820" y="2021205"/>
            <a:ext cx="46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2700" y="3127375"/>
            <a:ext cx="401891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56940" y="3259455"/>
            <a:ext cx="787400" cy="787400"/>
          </a:xfrm>
          <a:prstGeom prst="roundRect">
            <a:avLst/>
          </a:prstGeom>
          <a:solidFill>
            <a:srgbClr val="4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39820" y="3361690"/>
            <a:ext cx="46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92700" y="4463415"/>
            <a:ext cx="401891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56940" y="4595495"/>
            <a:ext cx="787400" cy="787400"/>
          </a:xfrm>
          <a:prstGeom prst="roundRect">
            <a:avLst/>
          </a:prstGeom>
          <a:solidFill>
            <a:srgbClr val="4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39820" y="4697730"/>
            <a:ext cx="46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5905" y="898525"/>
            <a:ext cx="267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>
                <a:solidFill>
                  <a:srgbClr val="7A99A0"/>
                </a:solidFill>
                <a:latin typeface="Calibri" panose="020F0502020204030204" charset="0"/>
                <a:cs typeface="Calibri" panose="020F0502020204030204" charset="0"/>
              </a:rPr>
              <a:t>Click here to enter the title</a:t>
            </a:r>
            <a:endParaRPr lang="en-US" altLang="zh-CN">
              <a:solidFill>
                <a:srgbClr val="7A99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5585" y="307975"/>
            <a:ext cx="126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标题</a:t>
            </a:r>
            <a:endParaRPr lang="zh-CN" altLang="en-US" sz="36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-19050" y="922655"/>
            <a:ext cx="2887345" cy="0"/>
          </a:xfrm>
          <a:prstGeom prst="line">
            <a:avLst/>
          </a:prstGeom>
          <a:ln>
            <a:solidFill>
              <a:srgbClr val="7A9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03425" y="2800350"/>
            <a:ext cx="4018915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5905" y="898525"/>
            <a:ext cx="267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>
                <a:solidFill>
                  <a:srgbClr val="7A99A0"/>
                </a:solidFill>
                <a:latin typeface="Calibri" panose="020F0502020204030204" charset="0"/>
                <a:cs typeface="Calibri" panose="020F0502020204030204" charset="0"/>
              </a:rPr>
              <a:t>Click here to enter the title</a:t>
            </a:r>
            <a:endParaRPr lang="en-US" altLang="zh-CN">
              <a:solidFill>
                <a:srgbClr val="7A99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5585" y="307975"/>
            <a:ext cx="126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标题</a:t>
            </a:r>
            <a:endParaRPr lang="zh-CN" altLang="en-US" sz="36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-19050" y="922655"/>
            <a:ext cx="2887345" cy="0"/>
          </a:xfrm>
          <a:prstGeom prst="line">
            <a:avLst/>
          </a:prstGeom>
          <a:ln>
            <a:solidFill>
              <a:srgbClr val="7A9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QH-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1960" y="2460625"/>
            <a:ext cx="3557905" cy="2370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8116570" y="2468880"/>
            <a:ext cx="2367280" cy="2367280"/>
          </a:xfrm>
          <a:prstGeom prst="ellipse">
            <a:avLst/>
          </a:prstGeom>
          <a:solidFill>
            <a:schemeClr val="bg1"/>
          </a:solidFill>
          <a:ln>
            <a:solidFill>
              <a:srgbClr val="42575C"/>
            </a:solidFill>
          </a:ln>
          <a:effectLst>
            <a:innerShdw blurRad="1016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697990" y="2468880"/>
            <a:ext cx="2367280" cy="2367280"/>
          </a:xfrm>
          <a:prstGeom prst="ellipse">
            <a:avLst/>
          </a:prstGeom>
          <a:solidFill>
            <a:schemeClr val="bg1"/>
          </a:solidFill>
          <a:ln>
            <a:solidFill>
              <a:srgbClr val="42575C"/>
            </a:solidFill>
          </a:ln>
          <a:effectLst>
            <a:innerShdw blurRad="1016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12360" y="2468880"/>
            <a:ext cx="2367280" cy="2367280"/>
          </a:xfrm>
          <a:prstGeom prst="ellipse">
            <a:avLst/>
          </a:prstGeom>
          <a:solidFill>
            <a:schemeClr val="bg1"/>
          </a:solidFill>
          <a:ln>
            <a:solidFill>
              <a:srgbClr val="42575C"/>
            </a:solidFill>
          </a:ln>
          <a:effectLst>
            <a:innerShdw blurRad="1016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9305" y="2819400"/>
            <a:ext cx="1741170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5905" y="898525"/>
            <a:ext cx="267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>
                <a:solidFill>
                  <a:srgbClr val="7A99A0"/>
                </a:solidFill>
                <a:latin typeface="Calibri" panose="020F0502020204030204" charset="0"/>
                <a:cs typeface="Calibri" panose="020F0502020204030204" charset="0"/>
              </a:rPr>
              <a:t>Click here to enter the title</a:t>
            </a:r>
            <a:endParaRPr lang="en-US" altLang="zh-CN">
              <a:solidFill>
                <a:srgbClr val="7A99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5585" y="307975"/>
            <a:ext cx="126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标题</a:t>
            </a:r>
            <a:endParaRPr lang="zh-CN" altLang="en-US" sz="36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-19050" y="922655"/>
            <a:ext cx="2887345" cy="0"/>
          </a:xfrm>
          <a:prstGeom prst="line">
            <a:avLst/>
          </a:prstGeom>
          <a:ln>
            <a:solidFill>
              <a:srgbClr val="7A9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00980" y="2819400"/>
            <a:ext cx="1741170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17890" y="2819400"/>
            <a:ext cx="1741170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9135" y="2177415"/>
            <a:ext cx="5786755" cy="3290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Click here to enter the text 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11600" y="1496695"/>
            <a:ext cx="4368165" cy="0"/>
          </a:xfrm>
          <a:prstGeom prst="line">
            <a:avLst/>
          </a:prstGeom>
          <a:ln>
            <a:solidFill>
              <a:srgbClr val="7A9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49"/>
          <p:cNvPicPr>
            <a:picLocks noChangeAspect="1"/>
          </p:cNvPicPr>
          <p:nvPr/>
        </p:nvPicPr>
        <p:blipFill>
          <a:blip r:embed="rId1"/>
          <a:srcRect l="72445" t="19981" b="57862"/>
          <a:stretch>
            <a:fillRect/>
          </a:stretch>
        </p:blipFill>
        <p:spPr>
          <a:xfrm>
            <a:off x="6741795" y="608965"/>
            <a:ext cx="1487805" cy="11963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96690" y="851535"/>
            <a:ext cx="126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结语</a:t>
            </a:r>
            <a:endParaRPr lang="zh-CN" altLang="en-US" sz="36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68495" y="2541905"/>
            <a:ext cx="3255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42575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感谢观看</a:t>
            </a:r>
            <a:endParaRPr lang="zh-CN" altLang="en-US" sz="6000">
              <a:solidFill>
                <a:srgbClr val="42575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481830" y="3620135"/>
            <a:ext cx="3228340" cy="0"/>
          </a:xfrm>
          <a:prstGeom prst="line">
            <a:avLst/>
          </a:prstGeom>
          <a:ln>
            <a:solidFill>
              <a:srgbClr val="7A9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02505" y="3670935"/>
            <a:ext cx="2586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7A99A0"/>
                </a:solidFill>
                <a:latin typeface="Calibri" panose="020F0502020204030204" charset="0"/>
                <a:cs typeface="Calibri" panose="020F0502020204030204" charset="0"/>
              </a:rPr>
              <a:t>Thank you for watching</a:t>
            </a:r>
            <a:endParaRPr lang="en-US" altLang="zh-CN" sz="2000">
              <a:solidFill>
                <a:srgbClr val="7A99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4197350" y="1530350"/>
            <a:ext cx="3797300" cy="37973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just">
              <a:lnSpc>
                <a:spcPct val="12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912866" y="-41966"/>
            <a:ext cx="10366268" cy="6941932"/>
            <a:chOff x="975533" y="0"/>
            <a:chExt cx="10240934" cy="6858000"/>
          </a:xfrm>
        </p:grpSpPr>
        <p:sp>
          <p:nvSpPr>
            <p:cNvPr id="23" name="任意多边形: 形状 22"/>
            <p:cNvSpPr/>
            <p:nvPr>
              <p:custDataLst>
                <p:tags r:id="rId3"/>
              </p:custDataLst>
            </p:nvPr>
          </p:nvSpPr>
          <p:spPr>
            <a:xfrm>
              <a:off x="2412733" y="0"/>
              <a:ext cx="7366534" cy="6858000"/>
            </a:xfrm>
            <a:custGeom>
              <a:avLst/>
              <a:gdLst>
                <a:gd name="connsiteX0" fmla="*/ 2338804 w 7366534"/>
                <a:gd name="connsiteY0" fmla="*/ 0 h 6858000"/>
                <a:gd name="connsiteX1" fmla="*/ 5027730 w 7366534"/>
                <a:gd name="connsiteY1" fmla="*/ 0 h 6858000"/>
                <a:gd name="connsiteX2" fmla="*/ 5116961 w 7366534"/>
                <a:gd name="connsiteY2" fmla="*/ 35183 h 6858000"/>
                <a:gd name="connsiteX3" fmla="*/ 7366534 w 7366534"/>
                <a:gd name="connsiteY3" fmla="*/ 3429000 h 6858000"/>
                <a:gd name="connsiteX4" fmla="*/ 5116961 w 7366534"/>
                <a:gd name="connsiteY4" fmla="*/ 6822818 h 6858000"/>
                <a:gd name="connsiteX5" fmla="*/ 5027731 w 7366534"/>
                <a:gd name="connsiteY5" fmla="*/ 6858000 h 6858000"/>
                <a:gd name="connsiteX6" fmla="*/ 2338804 w 7366534"/>
                <a:gd name="connsiteY6" fmla="*/ 6858000 h 6858000"/>
                <a:gd name="connsiteX7" fmla="*/ 2249574 w 7366534"/>
                <a:gd name="connsiteY7" fmla="*/ 6822818 h 6858000"/>
                <a:gd name="connsiteX8" fmla="*/ 0 w 7366534"/>
                <a:gd name="connsiteY8" fmla="*/ 3429000 h 6858000"/>
                <a:gd name="connsiteX9" fmla="*/ 2249574 w 7366534"/>
                <a:gd name="connsiteY9" fmla="*/ 35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66534" h="6858000">
                  <a:moveTo>
                    <a:pt x="2338804" y="0"/>
                  </a:moveTo>
                  <a:lnTo>
                    <a:pt x="5027730" y="0"/>
                  </a:lnTo>
                  <a:lnTo>
                    <a:pt x="5116961" y="35183"/>
                  </a:lnTo>
                  <a:cubicBezTo>
                    <a:pt x="6438941" y="594333"/>
                    <a:pt x="7366534" y="1903341"/>
                    <a:pt x="7366534" y="3429000"/>
                  </a:cubicBezTo>
                  <a:cubicBezTo>
                    <a:pt x="7366534" y="4954659"/>
                    <a:pt x="6438941" y="6263667"/>
                    <a:pt x="5116961" y="6822818"/>
                  </a:cubicBezTo>
                  <a:lnTo>
                    <a:pt x="5027731" y="6858000"/>
                  </a:lnTo>
                  <a:lnTo>
                    <a:pt x="2338804" y="6858000"/>
                  </a:lnTo>
                  <a:lnTo>
                    <a:pt x="2249574" y="6822818"/>
                  </a:lnTo>
                  <a:cubicBezTo>
                    <a:pt x="927594" y="6263667"/>
                    <a:pt x="0" y="4954659"/>
                    <a:pt x="0" y="3429000"/>
                  </a:cubicBezTo>
                  <a:cubicBezTo>
                    <a:pt x="0" y="1903341"/>
                    <a:pt x="927594" y="594333"/>
                    <a:pt x="2249574" y="35183"/>
                  </a:cubicBezTo>
                  <a:close/>
                </a:path>
              </a:pathLst>
            </a:custGeom>
            <a:noFill/>
            <a:ln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4"/>
              </p:custDataLst>
            </p:nvPr>
          </p:nvSpPr>
          <p:spPr>
            <a:xfrm>
              <a:off x="975533" y="0"/>
              <a:ext cx="10240934" cy="6858000"/>
            </a:xfrm>
            <a:custGeom>
              <a:avLst/>
              <a:gdLst>
                <a:gd name="connsiteX0" fmla="*/ 1318176 w 10240934"/>
                <a:gd name="connsiteY0" fmla="*/ 0 h 6858000"/>
                <a:gd name="connsiteX1" fmla="*/ 8922758 w 10240934"/>
                <a:gd name="connsiteY1" fmla="*/ 0 h 6858000"/>
                <a:gd name="connsiteX2" fmla="*/ 9071668 w 10240934"/>
                <a:gd name="connsiteY2" fmla="*/ 171908 h 6858000"/>
                <a:gd name="connsiteX3" fmla="*/ 10240934 w 10240934"/>
                <a:gd name="connsiteY3" fmla="*/ 3429000 h 6858000"/>
                <a:gd name="connsiteX4" fmla="*/ 9071668 w 10240934"/>
                <a:gd name="connsiteY4" fmla="*/ 6686093 h 6858000"/>
                <a:gd name="connsiteX5" fmla="*/ 8922758 w 10240934"/>
                <a:gd name="connsiteY5" fmla="*/ 6858000 h 6858000"/>
                <a:gd name="connsiteX6" fmla="*/ 1318176 w 10240934"/>
                <a:gd name="connsiteY6" fmla="*/ 6858000 h 6858000"/>
                <a:gd name="connsiteX7" fmla="*/ 1169266 w 10240934"/>
                <a:gd name="connsiteY7" fmla="*/ 6686093 h 6858000"/>
                <a:gd name="connsiteX8" fmla="*/ 0 w 10240934"/>
                <a:gd name="connsiteY8" fmla="*/ 3429000 h 6858000"/>
                <a:gd name="connsiteX9" fmla="*/ 1169266 w 10240934"/>
                <a:gd name="connsiteY9" fmla="*/ 17190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40934" h="6858000">
                  <a:moveTo>
                    <a:pt x="1318176" y="0"/>
                  </a:moveTo>
                  <a:lnTo>
                    <a:pt x="8922758" y="0"/>
                  </a:lnTo>
                  <a:lnTo>
                    <a:pt x="9071668" y="171908"/>
                  </a:lnTo>
                  <a:cubicBezTo>
                    <a:pt x="9802133" y="1057026"/>
                    <a:pt x="10240934" y="2191769"/>
                    <a:pt x="10240934" y="3429000"/>
                  </a:cubicBezTo>
                  <a:cubicBezTo>
                    <a:pt x="10240934" y="4666231"/>
                    <a:pt x="9802133" y="5800974"/>
                    <a:pt x="9071668" y="6686093"/>
                  </a:cubicBezTo>
                  <a:lnTo>
                    <a:pt x="8922758" y="6858000"/>
                  </a:lnTo>
                  <a:lnTo>
                    <a:pt x="1318176" y="6858000"/>
                  </a:lnTo>
                  <a:lnTo>
                    <a:pt x="1169266" y="6686093"/>
                  </a:lnTo>
                  <a:cubicBezTo>
                    <a:pt x="438801" y="5800974"/>
                    <a:pt x="0" y="4666231"/>
                    <a:pt x="0" y="3429000"/>
                  </a:cubicBezTo>
                  <a:cubicBezTo>
                    <a:pt x="0" y="2191769"/>
                    <a:pt x="438801" y="1057026"/>
                    <a:pt x="1169266" y="171908"/>
                  </a:cubicBezTo>
                  <a:close/>
                </a:path>
              </a:pathLst>
            </a:custGeom>
            <a:noFill/>
            <a:ln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2" name="图片 21" descr="E:\GitHub\github.PowerDG.Book\DgBook.architect-awesome\NetCore\Middleware中间件\assets\7796294-59c76f9acdeff503.png7796294-59c76f9acdeff50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197350" y="1747520"/>
            <a:ext cx="3797300" cy="3362960"/>
          </a:xfrm>
          <a:custGeom>
            <a:avLst/>
            <a:gdLst>
              <a:gd name="connsiteX0" fmla="*/ 1898650 w 3797300"/>
              <a:gd name="connsiteY0" fmla="*/ 0 h 3797300"/>
              <a:gd name="connsiteX1" fmla="*/ 3797300 w 3797300"/>
              <a:gd name="connsiteY1" fmla="*/ 1898650 h 3797300"/>
              <a:gd name="connsiteX2" fmla="*/ 1898650 w 3797300"/>
              <a:gd name="connsiteY2" fmla="*/ 3797300 h 3797300"/>
              <a:gd name="connsiteX3" fmla="*/ 0 w 3797300"/>
              <a:gd name="connsiteY3" fmla="*/ 1898650 h 3797300"/>
              <a:gd name="connsiteX4" fmla="*/ 1898650 w 3797300"/>
              <a:gd name="connsiteY4" fmla="*/ 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7300" h="3797300">
                <a:moveTo>
                  <a:pt x="1898650" y="0"/>
                </a:moveTo>
                <a:cubicBezTo>
                  <a:pt x="2947245" y="0"/>
                  <a:pt x="3797300" y="850055"/>
                  <a:pt x="3797300" y="1898650"/>
                </a:cubicBezTo>
                <a:cubicBezTo>
                  <a:pt x="3797300" y="2947245"/>
                  <a:pt x="2947245" y="3797300"/>
                  <a:pt x="1898650" y="3797300"/>
                </a:cubicBezTo>
                <a:cubicBezTo>
                  <a:pt x="850055" y="3797300"/>
                  <a:pt x="0" y="2947245"/>
                  <a:pt x="0" y="1898650"/>
                </a:cubicBezTo>
                <a:cubicBezTo>
                  <a:pt x="0" y="850055"/>
                  <a:pt x="850055" y="0"/>
                  <a:pt x="1898650" y="0"/>
                </a:cubicBezTo>
                <a:close/>
              </a:path>
            </a:pathLst>
          </a:custGeom>
        </p:spPr>
      </p:pic>
      <p:sp>
        <p:nvSpPr>
          <p:cNvPr id="5" name="椭圆 4"/>
          <p:cNvSpPr/>
          <p:nvPr>
            <p:custDataLst>
              <p:tags r:id="rId7"/>
            </p:custDataLst>
          </p:nvPr>
        </p:nvSpPr>
        <p:spPr>
          <a:xfrm>
            <a:off x="3746502" y="1079502"/>
            <a:ext cx="4698996" cy="4698996"/>
          </a:xfrm>
          <a:prstGeom prst="ellipse">
            <a:avLst/>
          </a:prstGeom>
          <a:noFill/>
          <a:ln>
            <a:solidFill>
              <a:sysClr val="window" lastClr="FFFFFF">
                <a:lumMod val="95000"/>
              </a:sysClr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1319480" y="921276"/>
            <a:ext cx="2728102" cy="89154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配置</a:t>
            </a:r>
            <a:r>
              <a:rPr lang="en-US" altLang="zh-CN" sz="40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zh-CN" altLang="en-US" sz="40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启动</a:t>
            </a:r>
            <a:endParaRPr lang="zh-CN" altLang="en-US" sz="4000" b="1" spc="3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9"/>
            </p:custDataLst>
          </p:nvPr>
        </p:nvSpPr>
        <p:spPr>
          <a:xfrm>
            <a:off x="912495" y="2178050"/>
            <a:ext cx="2961005" cy="1151255"/>
          </a:xfrm>
          <a:prstGeom prst="rect">
            <a:avLst/>
          </a:prstGeom>
          <a:noFill/>
        </p:spPr>
        <p:txBody>
          <a:bodyPr vert="horz" wrap="square" tIns="0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所有的ASP.NET托管库都是从`Program`开始执行</a:t>
            </a:r>
            <a:endParaRPr lang="zh-CN" altLang="en-US" sz="1200" spc="150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从`Program`类中开始执行，然后再找到`</a:t>
            </a:r>
            <a:r>
              <a:rPr lang="zh-CN" altLang="en-US" sz="1200" b="1" spc="150" dirty="0">
                <a:solidFill>
                  <a:srgbClr val="F67208"/>
                </a:solidFill>
                <a:latin typeface="微软雅黑" panose="020B0503020204020204" charset="-122"/>
                <a:ea typeface="微软雅黑" panose="020B0503020204020204" charset="-122"/>
              </a:rPr>
              <a:t>UseStartup</a:t>
            </a:r>
            <a:r>
              <a:rPr lang="zh-CN" altLang="en-US" sz="1200" b="1" spc="15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&lt;Startup&gt;</a:t>
            </a:r>
            <a:r>
              <a:rPr lang="zh-CN" altLang="en-US" sz="1200" spc="15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`中找到配置的`Startup`的类；</a:t>
            </a:r>
            <a:endParaRPr lang="zh-CN" altLang="en-US" sz="1200" spc="150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15603157780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845" y="4229735"/>
            <a:ext cx="5257800" cy="2505075"/>
          </a:xfrm>
          <a:prstGeom prst="rect">
            <a:avLst/>
          </a:prstGeom>
        </p:spPr>
      </p:pic>
      <p:cxnSp>
        <p:nvCxnSpPr>
          <p:cNvPr id="50" name="直接连接符 49"/>
          <p:cNvCxnSpPr/>
          <p:nvPr>
            <p:custDataLst>
              <p:tags r:id="rId11"/>
            </p:custDataLst>
          </p:nvPr>
        </p:nvCxnSpPr>
        <p:spPr>
          <a:xfrm>
            <a:off x="1418590" y="1951990"/>
            <a:ext cx="721360" cy="0"/>
          </a:xfrm>
          <a:prstGeom prst="line">
            <a:avLst/>
          </a:prstGeom>
          <a:ln w="12700">
            <a:solidFill>
              <a:sysClr val="windowText" lastClr="000000">
                <a:lumMod val="75000"/>
                <a:lumOff val="2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8077200" y="5047615"/>
            <a:ext cx="3439160" cy="14909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1200" spc="15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在`Startup`中必须定义`Configure`方法，而`ConfigureServices`方法则是</a:t>
            </a:r>
            <a:r>
              <a:rPr lang="zh-CN" altLang="en-US" sz="1400" b="1" spc="150" dirty="0">
                <a:solidFill>
                  <a:srgbClr val="F67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可选</a:t>
            </a:r>
            <a:r>
              <a:rPr lang="zh-CN" altLang="en-US" sz="1200" spc="15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的，也可以在此初始化所需中间件。</a:t>
            </a:r>
            <a:endParaRPr lang="zh-CN" altLang="en-US" sz="1200" spc="150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1200" spc="15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Host的主要的职责就是Web Server的配置和Pilpeline（请求处理管道）的构建。</a:t>
            </a:r>
            <a:endParaRPr lang="zh-CN" altLang="en-US" sz="1200" spc="150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 descr="1560315863714"/>
          <p:cNvPicPr>
            <a:picLocks noChangeAspect="1"/>
          </p:cNvPicPr>
          <p:nvPr/>
        </p:nvPicPr>
        <p:blipFill>
          <a:blip r:embed="rId13"/>
          <a:srcRect l="-6224" t="7759" r="6224" b="-7759"/>
          <a:stretch>
            <a:fillRect/>
          </a:stretch>
        </p:blipFill>
        <p:spPr>
          <a:xfrm>
            <a:off x="7588885" y="921385"/>
            <a:ext cx="4774565" cy="360299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8807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15603256795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5" y="28575"/>
            <a:ext cx="12127230" cy="6780530"/>
          </a:xfrm>
          <a:prstGeom prst="rect">
            <a:avLst/>
          </a:prstGeom>
        </p:spPr>
      </p:pic>
      <p:pic>
        <p:nvPicPr>
          <p:cNvPr id="6" name="图片 5" descr="1560315863714"/>
          <p:cNvPicPr>
            <a:picLocks noChangeAspect="1"/>
          </p:cNvPicPr>
          <p:nvPr/>
        </p:nvPicPr>
        <p:blipFill>
          <a:blip r:embed="rId4"/>
          <a:srcRect l="-6224" t="7759" r="6224" b="-7759"/>
          <a:stretch>
            <a:fillRect/>
          </a:stretch>
        </p:blipFill>
        <p:spPr>
          <a:xfrm>
            <a:off x="2376170" y="3476625"/>
            <a:ext cx="4321810" cy="32607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线连接符 5"/>
          <p:cNvCxnSpPr/>
          <p:nvPr>
            <p:custDataLst>
              <p:tags r:id="rId1"/>
            </p:custDataLst>
          </p:nvPr>
        </p:nvCxnSpPr>
        <p:spPr>
          <a:xfrm flipH="1">
            <a:off x="-100" y="3290433"/>
            <a:ext cx="12192001" cy="0"/>
          </a:xfrm>
          <a:prstGeom prst="line">
            <a:avLst/>
          </a:prstGeom>
          <a:ln w="25400">
            <a:solidFill>
              <a:srgbClr val="2196F3"/>
            </a:solidFill>
            <a:prstDash val="dash"/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sp>
        <p:nvSpPr>
          <p:cNvPr id="49" name="任意多边形: 形状 48"/>
          <p:cNvSpPr/>
          <p:nvPr>
            <p:custDataLst>
              <p:tags r:id="rId2"/>
            </p:custDataLst>
          </p:nvPr>
        </p:nvSpPr>
        <p:spPr bwMode="auto">
          <a:xfrm>
            <a:off x="8129869" y="3268011"/>
            <a:ext cx="3366650" cy="2958589"/>
          </a:xfrm>
          <a:custGeom>
            <a:avLst/>
            <a:gdLst>
              <a:gd name="connsiteX0" fmla="*/ 0 w 3366650"/>
              <a:gd name="connsiteY0" fmla="*/ 0 h 3416593"/>
              <a:gd name="connsiteX1" fmla="*/ 3366650 w 3366650"/>
              <a:gd name="connsiteY1" fmla="*/ 19752 h 3416593"/>
              <a:gd name="connsiteX2" fmla="*/ 3331579 w 3366650"/>
              <a:gd name="connsiteY2" fmla="*/ 139316 h 3416593"/>
              <a:gd name="connsiteX3" fmla="*/ 3243980 w 3366650"/>
              <a:gd name="connsiteY3" fmla="*/ 258670 h 3416593"/>
              <a:gd name="connsiteX4" fmla="*/ 3121310 w 3366650"/>
              <a:gd name="connsiteY4" fmla="*/ 397986 h 3416593"/>
              <a:gd name="connsiteX5" fmla="*/ 2875657 w 3366650"/>
              <a:gd name="connsiteY5" fmla="*/ 597190 h 3416593"/>
              <a:gd name="connsiteX6" fmla="*/ 2840743 w 3366650"/>
              <a:gd name="connsiteY6" fmla="*/ 895784 h 3416593"/>
              <a:gd name="connsiteX7" fmla="*/ 2823129 w 3366650"/>
              <a:gd name="connsiteY7" fmla="*/ 1293771 h 3416593"/>
              <a:gd name="connsiteX8" fmla="*/ 2682845 w 3366650"/>
              <a:gd name="connsiteY8" fmla="*/ 1691967 h 3416593"/>
              <a:gd name="connsiteX9" fmla="*/ 2612704 w 3366650"/>
              <a:gd name="connsiteY9" fmla="*/ 2508112 h 3416593"/>
              <a:gd name="connsiteX10" fmla="*/ 2402279 w 3366650"/>
              <a:gd name="connsiteY10" fmla="*/ 2747030 h 3416593"/>
              <a:gd name="connsiteX11" fmla="*/ 2384821 w 3366650"/>
              <a:gd name="connsiteY11" fmla="*/ 3005910 h 3416593"/>
              <a:gd name="connsiteX12" fmla="*/ 2207209 w 3366650"/>
              <a:gd name="connsiteY12" fmla="*/ 3383819 h 3416593"/>
              <a:gd name="connsiteX13" fmla="*/ 2186545 w 3366650"/>
              <a:gd name="connsiteY13" fmla="*/ 3416593 h 3416593"/>
              <a:gd name="connsiteX14" fmla="*/ 1019712 w 3366650"/>
              <a:gd name="connsiteY14" fmla="*/ 3416593 h 3416593"/>
              <a:gd name="connsiteX15" fmla="*/ 1016900 w 3366650"/>
              <a:gd name="connsiteY15" fmla="*/ 3384144 h 3416593"/>
              <a:gd name="connsiteX16" fmla="*/ 1016900 w 3366650"/>
              <a:gd name="connsiteY16" fmla="*/ 3085549 h 3416593"/>
              <a:gd name="connsiteX17" fmla="*/ 806631 w 3366650"/>
              <a:gd name="connsiteY17" fmla="*/ 2747030 h 3416593"/>
              <a:gd name="connsiteX18" fmla="*/ 683805 w 3366650"/>
              <a:gd name="connsiteY18" fmla="*/ 2289156 h 3416593"/>
              <a:gd name="connsiteX19" fmla="*/ 753946 w 3366650"/>
              <a:gd name="connsiteY19" fmla="*/ 1950847 h 3416593"/>
              <a:gd name="connsiteX20" fmla="*/ 596049 w 3366650"/>
              <a:gd name="connsiteY20" fmla="*/ 1632290 h 3416593"/>
              <a:gd name="connsiteX21" fmla="*/ 543521 w 3366650"/>
              <a:gd name="connsiteY21" fmla="*/ 1433297 h 3416593"/>
              <a:gd name="connsiteX22" fmla="*/ 508450 w 3366650"/>
              <a:gd name="connsiteY22" fmla="*/ 1094777 h 3416593"/>
              <a:gd name="connsiteX23" fmla="*/ 210270 w 3366650"/>
              <a:gd name="connsiteY23" fmla="*/ 517550 h 3416593"/>
              <a:gd name="connsiteX24" fmla="*/ 87600 w 3366650"/>
              <a:gd name="connsiteY24" fmla="*/ 238708 h 3416593"/>
              <a:gd name="connsiteX25" fmla="*/ 0 w 3366650"/>
              <a:gd name="connsiteY25" fmla="*/ 0 h 341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66650" h="3416593">
                <a:moveTo>
                  <a:pt x="0" y="0"/>
                </a:moveTo>
                <a:lnTo>
                  <a:pt x="3366650" y="19752"/>
                </a:lnTo>
                <a:lnTo>
                  <a:pt x="3331579" y="139316"/>
                </a:lnTo>
                <a:lnTo>
                  <a:pt x="3243980" y="258670"/>
                </a:lnTo>
                <a:lnTo>
                  <a:pt x="3121310" y="397986"/>
                </a:lnTo>
                <a:cubicBezTo>
                  <a:pt x="3121310" y="397986"/>
                  <a:pt x="2928342" y="557265"/>
                  <a:pt x="2875657" y="597190"/>
                </a:cubicBezTo>
                <a:cubicBezTo>
                  <a:pt x="2823129" y="636904"/>
                  <a:pt x="2823129" y="796183"/>
                  <a:pt x="2840743" y="895784"/>
                </a:cubicBezTo>
                <a:cubicBezTo>
                  <a:pt x="2858200" y="995176"/>
                  <a:pt x="2840743" y="1254056"/>
                  <a:pt x="2823129" y="1293771"/>
                </a:cubicBezTo>
                <a:cubicBezTo>
                  <a:pt x="2805516" y="1333695"/>
                  <a:pt x="2700459" y="1572613"/>
                  <a:pt x="2682845" y="1691967"/>
                </a:cubicBezTo>
                <a:cubicBezTo>
                  <a:pt x="2665232" y="1811531"/>
                  <a:pt x="2612704" y="2508112"/>
                  <a:pt x="2612704" y="2508112"/>
                </a:cubicBezTo>
                <a:lnTo>
                  <a:pt x="2402279" y="2747030"/>
                </a:lnTo>
                <a:lnTo>
                  <a:pt x="2384821" y="3005910"/>
                </a:lnTo>
                <a:cubicBezTo>
                  <a:pt x="2384821" y="3005910"/>
                  <a:pt x="2296004" y="3229895"/>
                  <a:pt x="2207209" y="3383819"/>
                </a:cubicBezTo>
                <a:lnTo>
                  <a:pt x="2186545" y="3416593"/>
                </a:lnTo>
                <a:lnTo>
                  <a:pt x="1019712" y="3416593"/>
                </a:lnTo>
                <a:lnTo>
                  <a:pt x="1016900" y="3384144"/>
                </a:lnTo>
                <a:cubicBezTo>
                  <a:pt x="1016900" y="3324467"/>
                  <a:pt x="1016900" y="3125264"/>
                  <a:pt x="1016900" y="3085549"/>
                </a:cubicBezTo>
                <a:cubicBezTo>
                  <a:pt x="1016900" y="3045624"/>
                  <a:pt x="929301" y="2906308"/>
                  <a:pt x="806631" y="2747030"/>
                </a:cubicBezTo>
                <a:cubicBezTo>
                  <a:pt x="683805" y="2587751"/>
                  <a:pt x="666191" y="2329081"/>
                  <a:pt x="683805" y="2289156"/>
                </a:cubicBezTo>
                <a:cubicBezTo>
                  <a:pt x="701262" y="2249442"/>
                  <a:pt x="753946" y="2010524"/>
                  <a:pt x="753946" y="1950847"/>
                </a:cubicBezTo>
                <a:cubicBezTo>
                  <a:pt x="753946" y="1890960"/>
                  <a:pt x="666191" y="1731892"/>
                  <a:pt x="596049" y="1632290"/>
                </a:cubicBezTo>
                <a:cubicBezTo>
                  <a:pt x="525908" y="1532688"/>
                  <a:pt x="543521" y="1433297"/>
                  <a:pt x="543521" y="1433297"/>
                </a:cubicBezTo>
                <a:lnTo>
                  <a:pt x="508450" y="1094777"/>
                </a:lnTo>
                <a:cubicBezTo>
                  <a:pt x="508450" y="1094777"/>
                  <a:pt x="298025" y="557265"/>
                  <a:pt x="210270" y="517550"/>
                </a:cubicBezTo>
                <a:cubicBezTo>
                  <a:pt x="122670" y="477626"/>
                  <a:pt x="87600" y="238708"/>
                  <a:pt x="87600" y="238708"/>
                </a:cubicBez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wrap="square" lIns="0" tIns="0" rIns="0" bIns="0" anchor="ctr">
            <a:noAutofit/>
          </a:bodyPr>
          <a:lstStyle/>
          <a:p>
            <a:endParaRPr 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>
            <p:custDataLst>
              <p:tags r:id="rId3"/>
            </p:custDataLst>
          </p:nvPr>
        </p:nvSpPr>
        <p:spPr bwMode="auto">
          <a:xfrm>
            <a:off x="8147405" y="3250852"/>
            <a:ext cx="1472824" cy="2950557"/>
          </a:xfrm>
          <a:custGeom>
            <a:avLst/>
            <a:gdLst>
              <a:gd name="connsiteX0" fmla="*/ 0 w 1472824"/>
              <a:gd name="connsiteY0" fmla="*/ 0 h 3433750"/>
              <a:gd name="connsiteX1" fmla="*/ 1437841 w 1472824"/>
              <a:gd name="connsiteY1" fmla="*/ 19787 h 3433750"/>
              <a:gd name="connsiteX2" fmla="*/ 1437841 w 1472824"/>
              <a:gd name="connsiteY2" fmla="*/ 278688 h 3433750"/>
              <a:gd name="connsiteX3" fmla="*/ 1472824 w 1472824"/>
              <a:gd name="connsiteY3" fmla="*/ 816067 h 3433750"/>
              <a:gd name="connsiteX4" fmla="*/ 1350076 w 1472824"/>
              <a:gd name="connsiteY4" fmla="*/ 636941 h 3433750"/>
              <a:gd name="connsiteX5" fmla="*/ 1174853 w 1472824"/>
              <a:gd name="connsiteY5" fmla="*/ 99353 h 3433750"/>
              <a:gd name="connsiteX6" fmla="*/ 999477 w 1472824"/>
              <a:gd name="connsiteY6" fmla="*/ 119348 h 3433750"/>
              <a:gd name="connsiteX7" fmla="*/ 1087088 w 1472824"/>
              <a:gd name="connsiteY7" fmla="*/ 776285 h 3433750"/>
              <a:gd name="connsiteX8" fmla="*/ 648724 w 1472824"/>
              <a:gd name="connsiteY8" fmla="*/ 338258 h 3433750"/>
              <a:gd name="connsiteX9" fmla="*/ 753980 w 1472824"/>
              <a:gd name="connsiteY9" fmla="*/ 855850 h 3433750"/>
              <a:gd name="connsiteX10" fmla="*/ 911712 w 1472824"/>
              <a:gd name="connsiteY10" fmla="*/ 1074968 h 3433750"/>
              <a:gd name="connsiteX11" fmla="*/ 1332584 w 1472824"/>
              <a:gd name="connsiteY11" fmla="*/ 1492999 h 3433750"/>
              <a:gd name="connsiteX12" fmla="*/ 1367721 w 1472824"/>
              <a:gd name="connsiteY12" fmla="*/ 1950813 h 3433750"/>
              <a:gd name="connsiteX13" fmla="*/ 946848 w 1472824"/>
              <a:gd name="connsiteY13" fmla="*/ 2309066 h 3433750"/>
              <a:gd name="connsiteX14" fmla="*/ 1315093 w 1472824"/>
              <a:gd name="connsiteY14" fmla="*/ 2806871 h 3433750"/>
              <a:gd name="connsiteX15" fmla="*/ 1370340 w 1472824"/>
              <a:gd name="connsiteY15" fmla="*/ 3433750 h 3433750"/>
              <a:gd name="connsiteX16" fmla="*/ 1071888 w 1472824"/>
              <a:gd name="connsiteY16" fmla="*/ 3433750 h 3433750"/>
              <a:gd name="connsiteX17" fmla="*/ 1069596 w 1472824"/>
              <a:gd name="connsiteY17" fmla="*/ 3423816 h 3433750"/>
              <a:gd name="connsiteX18" fmla="*/ 981831 w 1472824"/>
              <a:gd name="connsiteY18" fmla="*/ 3065563 h 3433750"/>
              <a:gd name="connsiteX19" fmla="*/ 736335 w 1472824"/>
              <a:gd name="connsiteY19" fmla="*/ 2587754 h 3433750"/>
              <a:gd name="connsiteX20" fmla="*/ 753980 w 1472824"/>
              <a:gd name="connsiteY20" fmla="*/ 2149935 h 3433750"/>
              <a:gd name="connsiteX21" fmla="*/ 631232 w 1472824"/>
              <a:gd name="connsiteY21" fmla="*/ 1612347 h 3433750"/>
              <a:gd name="connsiteX22" fmla="*/ 490839 w 1472824"/>
              <a:gd name="connsiteY22" fmla="*/ 1074968 h 3433750"/>
              <a:gd name="connsiteX23" fmla="*/ 192868 w 1472824"/>
              <a:gd name="connsiteY23" fmla="*/ 358253 h 3433750"/>
              <a:gd name="connsiteX24" fmla="*/ 0 w 1472824"/>
              <a:gd name="connsiteY24" fmla="*/ 0 h 34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72824" h="3433750">
                <a:moveTo>
                  <a:pt x="0" y="0"/>
                </a:moveTo>
                <a:lnTo>
                  <a:pt x="1437841" y="19787"/>
                </a:lnTo>
                <a:lnTo>
                  <a:pt x="1437841" y="278688"/>
                </a:lnTo>
                <a:lnTo>
                  <a:pt x="1472824" y="816067"/>
                </a:lnTo>
                <a:lnTo>
                  <a:pt x="1350076" y="636941"/>
                </a:lnTo>
                <a:lnTo>
                  <a:pt x="1174853" y="99353"/>
                </a:lnTo>
                <a:cubicBezTo>
                  <a:pt x="1174853" y="99353"/>
                  <a:pt x="1069596" y="0"/>
                  <a:pt x="999477" y="119348"/>
                </a:cubicBezTo>
                <a:cubicBezTo>
                  <a:pt x="929357" y="238697"/>
                  <a:pt x="1087088" y="776285"/>
                  <a:pt x="1087088" y="776285"/>
                </a:cubicBezTo>
                <a:lnTo>
                  <a:pt x="648724" y="338258"/>
                </a:lnTo>
                <a:cubicBezTo>
                  <a:pt x="648724" y="338258"/>
                  <a:pt x="736335" y="756289"/>
                  <a:pt x="753980" y="855850"/>
                </a:cubicBezTo>
                <a:cubicBezTo>
                  <a:pt x="771472" y="955411"/>
                  <a:pt x="911712" y="1074968"/>
                  <a:pt x="911712" y="1074968"/>
                </a:cubicBezTo>
                <a:cubicBezTo>
                  <a:pt x="911712" y="1074968"/>
                  <a:pt x="1262464" y="1154533"/>
                  <a:pt x="1332584" y="1492999"/>
                </a:cubicBezTo>
                <a:cubicBezTo>
                  <a:pt x="1402704" y="1831257"/>
                  <a:pt x="1490469" y="1811469"/>
                  <a:pt x="1367721" y="1950813"/>
                </a:cubicBezTo>
                <a:cubicBezTo>
                  <a:pt x="1244973" y="2090157"/>
                  <a:pt x="929357" y="2269283"/>
                  <a:pt x="946848" y="2309066"/>
                </a:cubicBezTo>
                <a:cubicBezTo>
                  <a:pt x="964340" y="2348849"/>
                  <a:pt x="1315093" y="2806871"/>
                  <a:pt x="1315093" y="2806871"/>
                </a:cubicBezTo>
                <a:lnTo>
                  <a:pt x="1370340" y="3433750"/>
                </a:lnTo>
                <a:lnTo>
                  <a:pt x="1071888" y="3433750"/>
                </a:lnTo>
                <a:lnTo>
                  <a:pt x="1069596" y="3423816"/>
                </a:lnTo>
                <a:cubicBezTo>
                  <a:pt x="1016968" y="3185120"/>
                  <a:pt x="1052105" y="3125342"/>
                  <a:pt x="981831" y="3065563"/>
                </a:cubicBezTo>
                <a:cubicBezTo>
                  <a:pt x="911712" y="3005785"/>
                  <a:pt x="824100" y="2707310"/>
                  <a:pt x="736335" y="2587754"/>
                </a:cubicBezTo>
                <a:cubicBezTo>
                  <a:pt x="648724" y="2468405"/>
                  <a:pt x="753980" y="2269283"/>
                  <a:pt x="753980" y="2149935"/>
                </a:cubicBezTo>
                <a:cubicBezTo>
                  <a:pt x="753980" y="2030379"/>
                  <a:pt x="701352" y="1811469"/>
                  <a:pt x="631232" y="1612347"/>
                </a:cubicBezTo>
                <a:cubicBezTo>
                  <a:pt x="561112" y="1413225"/>
                  <a:pt x="490839" y="1194316"/>
                  <a:pt x="490839" y="1074968"/>
                </a:cubicBezTo>
                <a:cubicBezTo>
                  <a:pt x="490839" y="955411"/>
                  <a:pt x="245343" y="517384"/>
                  <a:pt x="192868" y="358253"/>
                </a:cubicBezTo>
                <a:cubicBezTo>
                  <a:pt x="140240" y="198914"/>
                  <a:pt x="0" y="0"/>
                  <a:pt x="0" y="0"/>
                </a:cubicBezTo>
                <a:close/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wrap="square" lIns="0" tIns="0" rIns="0" bIns="0" anchor="ctr">
            <a:noAutofit/>
          </a:bodyPr>
          <a:lstStyle/>
          <a:p>
            <a:endParaRPr 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>
            <p:custDataLst>
              <p:tags r:id="rId4"/>
            </p:custDataLst>
          </p:nvPr>
        </p:nvSpPr>
        <p:spPr bwMode="auto">
          <a:xfrm>
            <a:off x="9737552" y="3250852"/>
            <a:ext cx="741914" cy="2975748"/>
          </a:xfrm>
          <a:custGeom>
            <a:avLst/>
            <a:gdLst>
              <a:gd name="connsiteX0" fmla="*/ 514062 w 741914"/>
              <a:gd name="connsiteY0" fmla="*/ 0 h 3433750"/>
              <a:gd name="connsiteX1" fmla="*/ 654302 w 741914"/>
              <a:gd name="connsiteY1" fmla="*/ 179127 h 3433750"/>
              <a:gd name="connsiteX2" fmla="*/ 619166 w 741914"/>
              <a:gd name="connsiteY2" fmla="*/ 358253 h 3433750"/>
              <a:gd name="connsiteX3" fmla="*/ 584182 w 741914"/>
              <a:gd name="connsiteY3" fmla="*/ 577163 h 3433750"/>
              <a:gd name="connsiteX4" fmla="*/ 461434 w 741914"/>
              <a:gd name="connsiteY4" fmla="*/ 636941 h 3433750"/>
              <a:gd name="connsiteX5" fmla="*/ 408806 w 741914"/>
              <a:gd name="connsiteY5" fmla="*/ 756289 h 3433750"/>
              <a:gd name="connsiteX6" fmla="*/ 741914 w 741914"/>
              <a:gd name="connsiteY6" fmla="*/ 915628 h 3433750"/>
              <a:gd name="connsiteX7" fmla="*/ 706930 w 741914"/>
              <a:gd name="connsiteY7" fmla="*/ 1015189 h 3433750"/>
              <a:gd name="connsiteX8" fmla="*/ 531554 w 741914"/>
              <a:gd name="connsiteY8" fmla="*/ 1114750 h 3433750"/>
              <a:gd name="connsiteX9" fmla="*/ 303550 w 741914"/>
              <a:gd name="connsiteY9" fmla="*/ 1413225 h 3433750"/>
              <a:gd name="connsiteX10" fmla="*/ 338686 w 741914"/>
              <a:gd name="connsiteY10" fmla="*/ 1711908 h 3433750"/>
              <a:gd name="connsiteX11" fmla="*/ 426298 w 741914"/>
              <a:gd name="connsiteY11" fmla="*/ 2010591 h 3433750"/>
              <a:gd name="connsiteX12" fmla="*/ 391314 w 741914"/>
              <a:gd name="connsiteY12" fmla="*/ 2249288 h 3433750"/>
              <a:gd name="connsiteX13" fmla="*/ 373669 w 741914"/>
              <a:gd name="connsiteY13" fmla="*/ 2587754 h 3433750"/>
              <a:gd name="connsiteX14" fmla="*/ 268566 w 741914"/>
              <a:gd name="connsiteY14" fmla="*/ 3065563 h 3433750"/>
              <a:gd name="connsiteX15" fmla="*/ 154545 w 741914"/>
              <a:gd name="connsiteY15" fmla="*/ 3336805 h 3433750"/>
              <a:gd name="connsiteX16" fmla="*/ 113695 w 741914"/>
              <a:gd name="connsiteY16" fmla="*/ 3433750 h 3433750"/>
              <a:gd name="connsiteX17" fmla="*/ 0 w 741914"/>
              <a:gd name="connsiteY17" fmla="*/ 3433750 h 3433750"/>
              <a:gd name="connsiteX18" fmla="*/ 9717 w 741914"/>
              <a:gd name="connsiteY18" fmla="*/ 3403037 h 3433750"/>
              <a:gd name="connsiteX19" fmla="*/ 23070 w 741914"/>
              <a:gd name="connsiteY19" fmla="*/ 3364246 h 3433750"/>
              <a:gd name="connsiteX20" fmla="*/ 110682 w 741914"/>
              <a:gd name="connsiteY20" fmla="*/ 3105346 h 3433750"/>
              <a:gd name="connsiteX21" fmla="*/ 75698 w 741914"/>
              <a:gd name="connsiteY21" fmla="*/ 2826658 h 3433750"/>
              <a:gd name="connsiteX22" fmla="*/ 93190 w 741914"/>
              <a:gd name="connsiteY22" fmla="*/ 2667527 h 3433750"/>
              <a:gd name="connsiteX23" fmla="*/ 93190 w 741914"/>
              <a:gd name="connsiteY23" fmla="*/ 2090157 h 3433750"/>
              <a:gd name="connsiteX24" fmla="*/ 93190 w 741914"/>
              <a:gd name="connsiteY24" fmla="*/ 1652130 h 3433750"/>
              <a:gd name="connsiteX25" fmla="*/ 128173 w 741914"/>
              <a:gd name="connsiteY25" fmla="*/ 1273881 h 3433750"/>
              <a:gd name="connsiteX26" fmla="*/ 198446 w 741914"/>
              <a:gd name="connsiteY26" fmla="*/ 955411 h 3433750"/>
              <a:gd name="connsiteX27" fmla="*/ 180801 w 741914"/>
              <a:gd name="connsiteY27" fmla="*/ 736502 h 3433750"/>
              <a:gd name="connsiteX28" fmla="*/ 356178 w 741914"/>
              <a:gd name="connsiteY28" fmla="*/ 497597 h 3433750"/>
              <a:gd name="connsiteX29" fmla="*/ 514062 w 741914"/>
              <a:gd name="connsiteY29" fmla="*/ 0 h 34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41914" h="3433750">
                <a:moveTo>
                  <a:pt x="514062" y="0"/>
                </a:moveTo>
                <a:lnTo>
                  <a:pt x="654302" y="179127"/>
                </a:lnTo>
                <a:cubicBezTo>
                  <a:pt x="654302" y="179127"/>
                  <a:pt x="654302" y="318470"/>
                  <a:pt x="619166" y="358253"/>
                </a:cubicBezTo>
                <a:cubicBezTo>
                  <a:pt x="584182" y="398036"/>
                  <a:pt x="584182" y="577163"/>
                  <a:pt x="584182" y="577163"/>
                </a:cubicBezTo>
                <a:lnTo>
                  <a:pt x="461434" y="636941"/>
                </a:lnTo>
                <a:lnTo>
                  <a:pt x="408806" y="756289"/>
                </a:lnTo>
                <a:lnTo>
                  <a:pt x="741914" y="915628"/>
                </a:lnTo>
                <a:lnTo>
                  <a:pt x="706930" y="1015189"/>
                </a:lnTo>
                <a:cubicBezTo>
                  <a:pt x="706930" y="1015189"/>
                  <a:pt x="566691" y="1114750"/>
                  <a:pt x="531554" y="1114750"/>
                </a:cubicBezTo>
                <a:cubicBezTo>
                  <a:pt x="496418" y="1114750"/>
                  <a:pt x="408806" y="1234099"/>
                  <a:pt x="303550" y="1413225"/>
                </a:cubicBezTo>
                <a:cubicBezTo>
                  <a:pt x="198446" y="1592560"/>
                  <a:pt x="338686" y="1711908"/>
                  <a:pt x="338686" y="1711908"/>
                </a:cubicBezTo>
                <a:cubicBezTo>
                  <a:pt x="338686" y="1711908"/>
                  <a:pt x="478926" y="1950813"/>
                  <a:pt x="426298" y="2010591"/>
                </a:cubicBezTo>
                <a:cubicBezTo>
                  <a:pt x="373669" y="2070161"/>
                  <a:pt x="391314" y="2249288"/>
                  <a:pt x="391314" y="2249288"/>
                </a:cubicBezTo>
                <a:lnTo>
                  <a:pt x="373669" y="2587754"/>
                </a:lnTo>
                <a:cubicBezTo>
                  <a:pt x="373669" y="2587754"/>
                  <a:pt x="268566" y="3025781"/>
                  <a:pt x="268566" y="3065563"/>
                </a:cubicBezTo>
                <a:cubicBezTo>
                  <a:pt x="268566" y="3085455"/>
                  <a:pt x="215938" y="3194961"/>
                  <a:pt x="154545" y="3336805"/>
                </a:cubicBezTo>
                <a:lnTo>
                  <a:pt x="113695" y="3433750"/>
                </a:lnTo>
                <a:lnTo>
                  <a:pt x="0" y="3433750"/>
                </a:lnTo>
                <a:lnTo>
                  <a:pt x="9717" y="3403037"/>
                </a:lnTo>
                <a:cubicBezTo>
                  <a:pt x="16197" y="3382901"/>
                  <a:pt x="20864" y="3369219"/>
                  <a:pt x="23070" y="3364246"/>
                </a:cubicBezTo>
                <a:cubicBezTo>
                  <a:pt x="40562" y="3324464"/>
                  <a:pt x="110682" y="3145129"/>
                  <a:pt x="110682" y="3105346"/>
                </a:cubicBezTo>
                <a:cubicBezTo>
                  <a:pt x="110682" y="3065563"/>
                  <a:pt x="75698" y="2906224"/>
                  <a:pt x="75698" y="2826658"/>
                </a:cubicBezTo>
                <a:cubicBezTo>
                  <a:pt x="75698" y="2747093"/>
                  <a:pt x="75698" y="2727097"/>
                  <a:pt x="93190" y="2667527"/>
                </a:cubicBezTo>
                <a:cubicBezTo>
                  <a:pt x="110682" y="2607749"/>
                  <a:pt x="145818" y="2368844"/>
                  <a:pt x="93190" y="2090157"/>
                </a:cubicBezTo>
                <a:cubicBezTo>
                  <a:pt x="40562" y="1811469"/>
                  <a:pt x="93190" y="1771687"/>
                  <a:pt x="93190" y="1652130"/>
                </a:cubicBezTo>
                <a:cubicBezTo>
                  <a:pt x="93190" y="1532782"/>
                  <a:pt x="110682" y="1373442"/>
                  <a:pt x="128173" y="1273881"/>
                </a:cubicBezTo>
                <a:cubicBezTo>
                  <a:pt x="145818" y="1174320"/>
                  <a:pt x="215938" y="1015189"/>
                  <a:pt x="198446" y="955411"/>
                </a:cubicBezTo>
                <a:cubicBezTo>
                  <a:pt x="180801" y="895633"/>
                  <a:pt x="180801" y="736502"/>
                  <a:pt x="180801" y="736502"/>
                </a:cubicBezTo>
                <a:cubicBezTo>
                  <a:pt x="180801" y="736502"/>
                  <a:pt x="286058" y="577163"/>
                  <a:pt x="356178" y="497597"/>
                </a:cubicBezTo>
                <a:cubicBezTo>
                  <a:pt x="426298" y="418031"/>
                  <a:pt x="514062" y="0"/>
                  <a:pt x="514062" y="0"/>
                </a:cubicBezTo>
                <a:close/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wrap="square" lIns="0" tIns="0" rIns="0" bIns="0" anchor="ctr">
            <a:noAutofit/>
          </a:bodyPr>
          <a:lstStyle/>
          <a:p>
            <a:endParaRPr 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>
            <p:custDataLst>
              <p:tags r:id="rId5"/>
            </p:custDataLst>
          </p:nvPr>
        </p:nvSpPr>
        <p:spPr bwMode="auto">
          <a:xfrm>
            <a:off x="10069720" y="3270641"/>
            <a:ext cx="1391884" cy="2936172"/>
          </a:xfrm>
          <a:custGeom>
            <a:avLst/>
            <a:gdLst>
              <a:gd name="connsiteX0" fmla="*/ 1391884 w 1391884"/>
              <a:gd name="connsiteY0" fmla="*/ 0 h 3413963"/>
              <a:gd name="connsiteX1" fmla="*/ 1304119 w 1391884"/>
              <a:gd name="connsiteY1" fmla="*/ 179127 h 3413963"/>
              <a:gd name="connsiteX2" fmla="*/ 900738 w 1391884"/>
              <a:gd name="connsiteY2" fmla="*/ 557376 h 3413963"/>
              <a:gd name="connsiteX3" fmla="*/ 883246 w 1391884"/>
              <a:gd name="connsiteY3" fmla="*/ 1254094 h 3413963"/>
              <a:gd name="connsiteX4" fmla="*/ 743007 w 1391884"/>
              <a:gd name="connsiteY4" fmla="*/ 1652339 h 3413963"/>
              <a:gd name="connsiteX5" fmla="*/ 743007 w 1391884"/>
              <a:gd name="connsiteY5" fmla="*/ 2030587 h 3413963"/>
              <a:gd name="connsiteX6" fmla="*/ 602767 w 1391884"/>
              <a:gd name="connsiteY6" fmla="*/ 2448618 h 3413963"/>
              <a:gd name="connsiteX7" fmla="*/ 480019 w 1391884"/>
              <a:gd name="connsiteY7" fmla="*/ 2707310 h 3413963"/>
              <a:gd name="connsiteX8" fmla="*/ 444882 w 1391884"/>
              <a:gd name="connsiteY8" fmla="*/ 2966211 h 3413963"/>
              <a:gd name="connsiteX9" fmla="*/ 230425 w 1391884"/>
              <a:gd name="connsiteY9" fmla="*/ 3369962 h 3413963"/>
              <a:gd name="connsiteX10" fmla="*/ 206440 w 1391884"/>
              <a:gd name="connsiteY10" fmla="*/ 3413963 h 3413963"/>
              <a:gd name="connsiteX11" fmla="*/ 0 w 1391884"/>
              <a:gd name="connsiteY11" fmla="*/ 3413963 h 3413963"/>
              <a:gd name="connsiteX12" fmla="*/ 12962 w 1391884"/>
              <a:gd name="connsiteY12" fmla="*/ 3377815 h 3413963"/>
              <a:gd name="connsiteX13" fmla="*/ 24010 w 1391884"/>
              <a:gd name="connsiteY13" fmla="*/ 3344459 h 3413963"/>
              <a:gd name="connsiteX14" fmla="*/ 146758 w 1391884"/>
              <a:gd name="connsiteY14" fmla="*/ 3065772 h 3413963"/>
              <a:gd name="connsiteX15" fmla="*/ 392254 w 1391884"/>
              <a:gd name="connsiteY15" fmla="*/ 2707310 h 3413963"/>
              <a:gd name="connsiteX16" fmla="*/ 392254 w 1391884"/>
              <a:gd name="connsiteY16" fmla="*/ 2209714 h 3413963"/>
              <a:gd name="connsiteX17" fmla="*/ 374762 w 1391884"/>
              <a:gd name="connsiteY17" fmla="*/ 1652339 h 3413963"/>
              <a:gd name="connsiteX18" fmla="*/ 480019 w 1391884"/>
              <a:gd name="connsiteY18" fmla="*/ 1532782 h 3413963"/>
              <a:gd name="connsiteX19" fmla="*/ 602767 w 1391884"/>
              <a:gd name="connsiteY19" fmla="*/ 1015190 h 3413963"/>
              <a:gd name="connsiteX20" fmla="*/ 760498 w 1391884"/>
              <a:gd name="connsiteY20" fmla="*/ 577371 h 3413963"/>
              <a:gd name="connsiteX21" fmla="*/ 1146234 w 1391884"/>
              <a:gd name="connsiteY21" fmla="*/ 258901 h 3413963"/>
              <a:gd name="connsiteX22" fmla="*/ 1391884 w 1391884"/>
              <a:gd name="connsiteY22" fmla="*/ 0 h 341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91884" h="3413963">
                <a:moveTo>
                  <a:pt x="1391884" y="0"/>
                </a:moveTo>
                <a:lnTo>
                  <a:pt x="1304119" y="179127"/>
                </a:lnTo>
                <a:lnTo>
                  <a:pt x="900738" y="557376"/>
                </a:lnTo>
                <a:lnTo>
                  <a:pt x="883246" y="1254094"/>
                </a:lnTo>
                <a:cubicBezTo>
                  <a:pt x="883246" y="1254094"/>
                  <a:pt x="760498" y="1552778"/>
                  <a:pt x="743007" y="1652339"/>
                </a:cubicBezTo>
                <a:cubicBezTo>
                  <a:pt x="725515" y="1751900"/>
                  <a:pt x="743007" y="2030587"/>
                  <a:pt x="743007" y="2030587"/>
                </a:cubicBezTo>
                <a:lnTo>
                  <a:pt x="602767" y="2448618"/>
                </a:lnTo>
                <a:lnTo>
                  <a:pt x="480019" y="2707310"/>
                </a:lnTo>
                <a:cubicBezTo>
                  <a:pt x="480019" y="2707310"/>
                  <a:pt x="497510" y="2846654"/>
                  <a:pt x="444882" y="2966211"/>
                </a:cubicBezTo>
                <a:cubicBezTo>
                  <a:pt x="428436" y="3003507"/>
                  <a:pt x="341790" y="3165227"/>
                  <a:pt x="230425" y="3369962"/>
                </a:cubicBezTo>
                <a:lnTo>
                  <a:pt x="206440" y="3413963"/>
                </a:lnTo>
                <a:lnTo>
                  <a:pt x="0" y="3413963"/>
                </a:lnTo>
                <a:lnTo>
                  <a:pt x="12962" y="3377815"/>
                </a:lnTo>
                <a:cubicBezTo>
                  <a:pt x="17992" y="3363400"/>
                  <a:pt x="21824" y="3351905"/>
                  <a:pt x="24010" y="3344459"/>
                </a:cubicBezTo>
                <a:cubicBezTo>
                  <a:pt x="41501" y="3284681"/>
                  <a:pt x="146758" y="3065772"/>
                  <a:pt x="146758" y="3065772"/>
                </a:cubicBezTo>
                <a:cubicBezTo>
                  <a:pt x="146758" y="3065772"/>
                  <a:pt x="269506" y="2926428"/>
                  <a:pt x="392254" y="2707310"/>
                </a:cubicBezTo>
                <a:cubicBezTo>
                  <a:pt x="515002" y="2488401"/>
                  <a:pt x="409746" y="2269492"/>
                  <a:pt x="392254" y="2209714"/>
                </a:cubicBezTo>
                <a:cubicBezTo>
                  <a:pt x="374762" y="2149935"/>
                  <a:pt x="374762" y="1652339"/>
                  <a:pt x="374762" y="1652339"/>
                </a:cubicBezTo>
                <a:cubicBezTo>
                  <a:pt x="374762" y="1652339"/>
                  <a:pt x="480019" y="1572773"/>
                  <a:pt x="480019" y="1532782"/>
                </a:cubicBezTo>
                <a:cubicBezTo>
                  <a:pt x="480019" y="1492999"/>
                  <a:pt x="550139" y="1413434"/>
                  <a:pt x="602767" y="1015190"/>
                </a:cubicBezTo>
                <a:cubicBezTo>
                  <a:pt x="655242" y="617154"/>
                  <a:pt x="760498" y="577371"/>
                  <a:pt x="760498" y="577371"/>
                </a:cubicBezTo>
                <a:lnTo>
                  <a:pt x="1146234" y="258901"/>
                </a:lnTo>
                <a:lnTo>
                  <a:pt x="1391884" y="0"/>
                </a:lnTo>
                <a:close/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wrap="square" lIns="0" tIns="0" rIns="0" bIns="0" anchor="ctr">
            <a:noAutofit/>
          </a:bodyPr>
          <a:lstStyle/>
          <a:p>
            <a:endParaRPr 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AutoShape 8"/>
          <p:cNvSpPr/>
          <p:nvPr>
            <p:custDataLst>
              <p:tags r:id="rId6"/>
            </p:custDataLst>
          </p:nvPr>
        </p:nvSpPr>
        <p:spPr bwMode="auto">
          <a:xfrm>
            <a:off x="8076225" y="1013902"/>
            <a:ext cx="3385379" cy="2271451"/>
          </a:xfrm>
          <a:custGeom>
            <a:avLst/>
            <a:gdLst>
              <a:gd name="T0" fmla="+- 0 10852 105"/>
              <a:gd name="T1" fmla="*/ T0 w 21495"/>
              <a:gd name="T2" fmla="*/ 10800 h 21600"/>
              <a:gd name="T3" fmla="+- 0 10852 105"/>
              <a:gd name="T4" fmla="*/ T3 w 21495"/>
              <a:gd name="T5" fmla="*/ 10800 h 21600"/>
              <a:gd name="T6" fmla="+- 0 10852 105"/>
              <a:gd name="T7" fmla="*/ T6 w 21495"/>
              <a:gd name="T8" fmla="*/ 10800 h 21600"/>
              <a:gd name="T9" fmla="+- 0 10852 105"/>
              <a:gd name="T10" fmla="*/ T9 w 2149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5" h="21600">
                <a:moveTo>
                  <a:pt x="117" y="21089"/>
                </a:moveTo>
                <a:cubicBezTo>
                  <a:pt x="117" y="21089"/>
                  <a:pt x="117" y="19388"/>
                  <a:pt x="6" y="19048"/>
                </a:cubicBezTo>
                <a:cubicBezTo>
                  <a:pt x="-105" y="18708"/>
                  <a:pt x="1231" y="17177"/>
                  <a:pt x="1231" y="17177"/>
                </a:cubicBezTo>
                <a:lnTo>
                  <a:pt x="1899" y="16497"/>
                </a:lnTo>
                <a:lnTo>
                  <a:pt x="1231" y="14966"/>
                </a:lnTo>
                <a:lnTo>
                  <a:pt x="2010" y="14286"/>
                </a:lnTo>
                <a:lnTo>
                  <a:pt x="3012" y="13436"/>
                </a:lnTo>
                <a:cubicBezTo>
                  <a:pt x="3012" y="13436"/>
                  <a:pt x="3346" y="12415"/>
                  <a:pt x="4793" y="11565"/>
                </a:cubicBezTo>
                <a:cubicBezTo>
                  <a:pt x="6241" y="10714"/>
                  <a:pt x="7132" y="9864"/>
                  <a:pt x="7132" y="9864"/>
                </a:cubicBezTo>
                <a:cubicBezTo>
                  <a:pt x="7132" y="9864"/>
                  <a:pt x="7577" y="9864"/>
                  <a:pt x="7911" y="8844"/>
                </a:cubicBezTo>
                <a:cubicBezTo>
                  <a:pt x="8245" y="7823"/>
                  <a:pt x="8356" y="7313"/>
                  <a:pt x="8356" y="6633"/>
                </a:cubicBezTo>
                <a:cubicBezTo>
                  <a:pt x="8356" y="5952"/>
                  <a:pt x="8022" y="5442"/>
                  <a:pt x="8579" y="4592"/>
                </a:cubicBezTo>
                <a:cubicBezTo>
                  <a:pt x="9136" y="3741"/>
                  <a:pt x="11697" y="0"/>
                  <a:pt x="11697" y="0"/>
                </a:cubicBezTo>
                <a:cubicBezTo>
                  <a:pt x="11697" y="0"/>
                  <a:pt x="11919" y="850"/>
                  <a:pt x="12476" y="1530"/>
                </a:cubicBezTo>
                <a:cubicBezTo>
                  <a:pt x="13033" y="2211"/>
                  <a:pt x="13255" y="2891"/>
                  <a:pt x="13255" y="3401"/>
                </a:cubicBezTo>
                <a:cubicBezTo>
                  <a:pt x="13255" y="3911"/>
                  <a:pt x="11919" y="2891"/>
                  <a:pt x="13367" y="4762"/>
                </a:cubicBezTo>
                <a:cubicBezTo>
                  <a:pt x="14814" y="6633"/>
                  <a:pt x="15037" y="7823"/>
                  <a:pt x="15148" y="8163"/>
                </a:cubicBezTo>
                <a:cubicBezTo>
                  <a:pt x="15259" y="8503"/>
                  <a:pt x="15148" y="9694"/>
                  <a:pt x="15482" y="10034"/>
                </a:cubicBezTo>
                <a:cubicBezTo>
                  <a:pt x="15816" y="10374"/>
                  <a:pt x="16930" y="11735"/>
                  <a:pt x="17152" y="11905"/>
                </a:cubicBezTo>
                <a:cubicBezTo>
                  <a:pt x="17375" y="12075"/>
                  <a:pt x="17709" y="14116"/>
                  <a:pt x="17709" y="14116"/>
                </a:cubicBezTo>
                <a:cubicBezTo>
                  <a:pt x="17709" y="14116"/>
                  <a:pt x="17932" y="14966"/>
                  <a:pt x="18154" y="15137"/>
                </a:cubicBezTo>
                <a:cubicBezTo>
                  <a:pt x="18377" y="15307"/>
                  <a:pt x="19602" y="15137"/>
                  <a:pt x="19602" y="15137"/>
                </a:cubicBezTo>
                <a:lnTo>
                  <a:pt x="20047" y="17007"/>
                </a:lnTo>
                <a:cubicBezTo>
                  <a:pt x="20047" y="17007"/>
                  <a:pt x="20047" y="18708"/>
                  <a:pt x="20381" y="18878"/>
                </a:cubicBezTo>
                <a:cubicBezTo>
                  <a:pt x="20715" y="19048"/>
                  <a:pt x="21383" y="19729"/>
                  <a:pt x="21383" y="20239"/>
                </a:cubicBezTo>
                <a:cubicBezTo>
                  <a:pt x="21383" y="20749"/>
                  <a:pt x="21495" y="21599"/>
                  <a:pt x="21495" y="21599"/>
                </a:cubicBezTo>
                <a:lnTo>
                  <a:pt x="117" y="21089"/>
                </a:lnTo>
                <a:close/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AutoShape 9"/>
          <p:cNvSpPr/>
          <p:nvPr>
            <p:custDataLst>
              <p:tags r:id="rId7"/>
            </p:custDataLst>
          </p:nvPr>
        </p:nvSpPr>
        <p:spPr bwMode="auto">
          <a:xfrm>
            <a:off x="8063305" y="895768"/>
            <a:ext cx="2262070" cy="23689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911" y="0"/>
                </a:moveTo>
                <a:lnTo>
                  <a:pt x="14734" y="3811"/>
                </a:lnTo>
                <a:lnTo>
                  <a:pt x="16576" y="2722"/>
                </a:lnTo>
                <a:cubicBezTo>
                  <a:pt x="16576" y="2722"/>
                  <a:pt x="16409" y="5808"/>
                  <a:pt x="15739" y="6171"/>
                </a:cubicBezTo>
                <a:cubicBezTo>
                  <a:pt x="15069" y="6534"/>
                  <a:pt x="17581" y="6352"/>
                  <a:pt x="17581" y="8168"/>
                </a:cubicBezTo>
                <a:cubicBezTo>
                  <a:pt x="17581" y="9983"/>
                  <a:pt x="17581" y="11072"/>
                  <a:pt x="16409" y="12705"/>
                </a:cubicBezTo>
                <a:cubicBezTo>
                  <a:pt x="15237" y="14339"/>
                  <a:pt x="17748" y="15973"/>
                  <a:pt x="17748" y="15973"/>
                </a:cubicBezTo>
                <a:lnTo>
                  <a:pt x="15739" y="16880"/>
                </a:lnTo>
                <a:lnTo>
                  <a:pt x="14065" y="16880"/>
                </a:lnTo>
                <a:cubicBezTo>
                  <a:pt x="14065" y="16880"/>
                  <a:pt x="13227" y="17788"/>
                  <a:pt x="15069" y="18151"/>
                </a:cubicBezTo>
                <a:cubicBezTo>
                  <a:pt x="16911" y="18514"/>
                  <a:pt x="17916" y="18332"/>
                  <a:pt x="18753" y="18695"/>
                </a:cubicBezTo>
                <a:cubicBezTo>
                  <a:pt x="19590" y="19058"/>
                  <a:pt x="20930" y="20510"/>
                  <a:pt x="20930" y="20510"/>
                </a:cubicBezTo>
                <a:lnTo>
                  <a:pt x="21599" y="21599"/>
                </a:lnTo>
                <a:lnTo>
                  <a:pt x="0" y="21418"/>
                </a:lnTo>
                <a:lnTo>
                  <a:pt x="167" y="18695"/>
                </a:lnTo>
                <a:lnTo>
                  <a:pt x="2511" y="16880"/>
                </a:lnTo>
                <a:lnTo>
                  <a:pt x="1841" y="15065"/>
                </a:lnTo>
                <a:lnTo>
                  <a:pt x="4186" y="14157"/>
                </a:lnTo>
                <a:lnTo>
                  <a:pt x="5693" y="12161"/>
                </a:lnTo>
                <a:lnTo>
                  <a:pt x="8037" y="10890"/>
                </a:lnTo>
                <a:lnTo>
                  <a:pt x="11553" y="9438"/>
                </a:lnTo>
                <a:lnTo>
                  <a:pt x="12223" y="7442"/>
                </a:lnTo>
                <a:lnTo>
                  <a:pt x="12223" y="5263"/>
                </a:lnTo>
                <a:lnTo>
                  <a:pt x="12223" y="4174"/>
                </a:lnTo>
                <a:lnTo>
                  <a:pt x="16911" y="0"/>
                </a:lnTo>
                <a:close/>
              </a:path>
            </a:pathLst>
          </a:custGeom>
          <a:solidFill>
            <a:srgbClr val="FFFFFF"/>
          </a:solidFill>
          <a:ln w="25400" cap="flat" cmpd="sng">
            <a:solidFill>
              <a:srgbClr val="FFFFFF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6840127" y="3191686"/>
            <a:ext cx="5351774" cy="3034914"/>
            <a:chOff x="6655885" y="3848276"/>
            <a:chExt cx="5536016" cy="3034914"/>
          </a:xfrm>
        </p:grpSpPr>
        <p:sp>
          <p:nvSpPr>
            <p:cNvPr id="35" name="任意多边形: 形状 34"/>
            <p:cNvSpPr/>
            <p:nvPr>
              <p:custDataLst>
                <p:tags r:id="rId9"/>
              </p:custDataLst>
            </p:nvPr>
          </p:nvSpPr>
          <p:spPr bwMode="auto">
            <a:xfrm>
              <a:off x="6655885" y="3848276"/>
              <a:ext cx="5536016" cy="3032285"/>
            </a:xfrm>
            <a:custGeom>
              <a:avLst/>
              <a:gdLst>
                <a:gd name="connsiteX0" fmla="*/ 4538886 w 5536016"/>
                <a:gd name="connsiteY0" fmla="*/ 61 h 3492916"/>
                <a:gd name="connsiteX1" fmla="*/ 5501383 w 5536016"/>
                <a:gd name="connsiteY1" fmla="*/ 281235 h 3492916"/>
                <a:gd name="connsiteX2" fmla="*/ 4996669 w 5536016"/>
                <a:gd name="connsiteY2" fmla="*/ 2193351 h 3492916"/>
                <a:gd name="connsiteX3" fmla="*/ 4794783 w 5536016"/>
                <a:gd name="connsiteY3" fmla="*/ 2434515 h 3492916"/>
                <a:gd name="connsiteX4" fmla="*/ 4365777 w 5536016"/>
                <a:gd name="connsiteY4" fmla="*/ 3072028 h 3492916"/>
                <a:gd name="connsiteX5" fmla="*/ 4138655 w 5536016"/>
                <a:gd name="connsiteY5" fmla="*/ 3278801 h 3492916"/>
                <a:gd name="connsiteX6" fmla="*/ 4039213 w 5536016"/>
                <a:gd name="connsiteY6" fmla="*/ 3452608 h 3492916"/>
                <a:gd name="connsiteX7" fmla="*/ 4017080 w 5536016"/>
                <a:gd name="connsiteY7" fmla="*/ 3492916 h 3492916"/>
                <a:gd name="connsiteX8" fmla="*/ 1638221 w 5536016"/>
                <a:gd name="connsiteY8" fmla="*/ 3492916 h 3492916"/>
                <a:gd name="connsiteX9" fmla="*/ 1582892 w 5536016"/>
                <a:gd name="connsiteY9" fmla="*/ 3410293 h 3492916"/>
                <a:gd name="connsiteX10" fmla="*/ 1488907 w 5536016"/>
                <a:gd name="connsiteY10" fmla="*/ 3261393 h 3492916"/>
                <a:gd name="connsiteX11" fmla="*/ 1135607 w 5536016"/>
                <a:gd name="connsiteY11" fmla="*/ 3003033 h 3492916"/>
                <a:gd name="connsiteX12" fmla="*/ 0 w 5536016"/>
                <a:gd name="connsiteY12" fmla="*/ 315626 h 3492916"/>
                <a:gd name="connsiteX13" fmla="*/ 970082 w 5536016"/>
                <a:gd name="connsiteY13" fmla="*/ 147279 h 3492916"/>
                <a:gd name="connsiteX14" fmla="*/ 2228882 w 5536016"/>
                <a:gd name="connsiteY14" fmla="*/ 146642 h 3492916"/>
                <a:gd name="connsiteX15" fmla="*/ 4261306 w 5536016"/>
                <a:gd name="connsiteY15" fmla="*/ 3769 h 3492916"/>
                <a:gd name="connsiteX16" fmla="*/ 4538886 w 5536016"/>
                <a:gd name="connsiteY16" fmla="*/ 61 h 349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36016" h="3492916">
                  <a:moveTo>
                    <a:pt x="4538886" y="61"/>
                  </a:moveTo>
                  <a:cubicBezTo>
                    <a:pt x="5817624" y="-4078"/>
                    <a:pt x="5501383" y="200431"/>
                    <a:pt x="5501383" y="281235"/>
                  </a:cubicBezTo>
                  <a:cubicBezTo>
                    <a:pt x="5501383" y="367426"/>
                    <a:pt x="5148083" y="2038377"/>
                    <a:pt x="4996669" y="2193351"/>
                  </a:cubicBezTo>
                  <a:cubicBezTo>
                    <a:pt x="4845255" y="2348536"/>
                    <a:pt x="4845255" y="2331128"/>
                    <a:pt x="4794783" y="2434515"/>
                  </a:cubicBezTo>
                  <a:cubicBezTo>
                    <a:pt x="4744312" y="2537901"/>
                    <a:pt x="4466719" y="3003033"/>
                    <a:pt x="4365777" y="3072028"/>
                  </a:cubicBezTo>
                  <a:cubicBezTo>
                    <a:pt x="4264833" y="3140811"/>
                    <a:pt x="4201609" y="3192610"/>
                    <a:pt x="4138655" y="3278801"/>
                  </a:cubicBezTo>
                  <a:cubicBezTo>
                    <a:pt x="4122849" y="3300296"/>
                    <a:pt x="4087336" y="3364872"/>
                    <a:pt x="4039213" y="3452608"/>
                  </a:cubicBezTo>
                  <a:lnTo>
                    <a:pt x="4017080" y="3492916"/>
                  </a:lnTo>
                  <a:lnTo>
                    <a:pt x="1638221" y="3492916"/>
                  </a:lnTo>
                  <a:lnTo>
                    <a:pt x="1582892" y="3410293"/>
                  </a:lnTo>
                  <a:cubicBezTo>
                    <a:pt x="1548791" y="3358331"/>
                    <a:pt x="1517263" y="3308787"/>
                    <a:pt x="1488907" y="3261393"/>
                  </a:cubicBezTo>
                  <a:cubicBezTo>
                    <a:pt x="1375210" y="3072028"/>
                    <a:pt x="1438435" y="3227001"/>
                    <a:pt x="1135607" y="3003033"/>
                  </a:cubicBezTo>
                  <a:cubicBezTo>
                    <a:pt x="832778" y="2779065"/>
                    <a:pt x="0" y="315626"/>
                    <a:pt x="0" y="315626"/>
                  </a:cubicBezTo>
                  <a:cubicBezTo>
                    <a:pt x="100943" y="-11728"/>
                    <a:pt x="717725" y="267861"/>
                    <a:pt x="970082" y="147279"/>
                  </a:cubicBezTo>
                  <a:cubicBezTo>
                    <a:pt x="1222439" y="26697"/>
                    <a:pt x="1415913" y="92932"/>
                    <a:pt x="2228882" y="146642"/>
                  </a:cubicBezTo>
                  <a:cubicBezTo>
                    <a:pt x="2607961" y="171692"/>
                    <a:pt x="3347394" y="24361"/>
                    <a:pt x="4261306" y="3769"/>
                  </a:cubicBezTo>
                  <a:cubicBezTo>
                    <a:pt x="4361299" y="1540"/>
                    <a:pt x="4453637" y="337"/>
                    <a:pt x="4538886" y="61"/>
                  </a:cubicBezTo>
                  <a:close/>
                </a:path>
              </a:pathLst>
            </a:custGeom>
            <a:solidFill>
              <a:srgbClr val="00B0F0">
                <a:alpha val="23000"/>
              </a:srgb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defTabSz="584200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/>
            <p:nvPr>
              <p:custDataLst>
                <p:tags r:id="rId10"/>
              </p:custDataLst>
            </p:nvPr>
          </p:nvSpPr>
          <p:spPr bwMode="auto">
            <a:xfrm>
              <a:off x="6840127" y="4850462"/>
              <a:ext cx="3947869" cy="2007537"/>
            </a:xfrm>
            <a:custGeom>
              <a:avLst/>
              <a:gdLst>
                <a:gd name="connsiteX0" fmla="*/ 0 w 3947869"/>
                <a:gd name="connsiteY0" fmla="*/ 0 h 2490730"/>
                <a:gd name="connsiteX1" fmla="*/ 1711840 w 3947869"/>
                <a:gd name="connsiteY1" fmla="*/ 662355 h 2490730"/>
                <a:gd name="connsiteX2" fmla="*/ 3947869 w 3947869"/>
                <a:gd name="connsiteY2" fmla="*/ 2148389 h 2490730"/>
                <a:gd name="connsiteX3" fmla="*/ 3741656 w 3947869"/>
                <a:gd name="connsiteY3" fmla="*/ 2475077 h 2490730"/>
                <a:gd name="connsiteX4" fmla="*/ 3731669 w 3947869"/>
                <a:gd name="connsiteY4" fmla="*/ 2490730 h 2490730"/>
                <a:gd name="connsiteX5" fmla="*/ 1547055 w 3947869"/>
                <a:gd name="connsiteY5" fmla="*/ 2490730 h 2490730"/>
                <a:gd name="connsiteX6" fmla="*/ 1523818 w 3947869"/>
                <a:gd name="connsiteY6" fmla="*/ 2451067 h 2490730"/>
                <a:gd name="connsiteX7" fmla="*/ 1328568 w 3947869"/>
                <a:gd name="connsiteY7" fmla="*/ 2184130 h 2490730"/>
                <a:gd name="connsiteX8" fmla="*/ 855920 w 3947869"/>
                <a:gd name="connsiteY8" fmla="*/ 1933615 h 2490730"/>
                <a:gd name="connsiteX9" fmla="*/ 0 w 3947869"/>
                <a:gd name="connsiteY9" fmla="*/ 0 h 249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47869" h="2490730">
                  <a:moveTo>
                    <a:pt x="0" y="0"/>
                  </a:moveTo>
                  <a:cubicBezTo>
                    <a:pt x="0" y="0"/>
                    <a:pt x="1137023" y="250516"/>
                    <a:pt x="1711840" y="662355"/>
                  </a:cubicBezTo>
                  <a:cubicBezTo>
                    <a:pt x="2286840" y="1074195"/>
                    <a:pt x="3947869" y="2148389"/>
                    <a:pt x="3947869" y="2148389"/>
                  </a:cubicBezTo>
                  <a:cubicBezTo>
                    <a:pt x="3947869" y="2148389"/>
                    <a:pt x="3858014" y="2291909"/>
                    <a:pt x="3741656" y="2475077"/>
                  </a:cubicBezTo>
                  <a:lnTo>
                    <a:pt x="3731669" y="2490730"/>
                  </a:lnTo>
                  <a:lnTo>
                    <a:pt x="1547055" y="2490730"/>
                  </a:lnTo>
                  <a:lnTo>
                    <a:pt x="1523818" y="2451067"/>
                  </a:lnTo>
                  <a:cubicBezTo>
                    <a:pt x="1439439" y="2309228"/>
                    <a:pt x="1366950" y="2197594"/>
                    <a:pt x="1328568" y="2184130"/>
                  </a:cubicBezTo>
                  <a:cubicBezTo>
                    <a:pt x="1226398" y="2148389"/>
                    <a:pt x="907096" y="1987227"/>
                    <a:pt x="855920" y="1933615"/>
                  </a:cubicBezTo>
                  <a:cubicBezTo>
                    <a:pt x="804744" y="18798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11"/>
              </p:custDataLst>
            </p:nvPr>
          </p:nvSpPr>
          <p:spPr bwMode="auto">
            <a:xfrm>
              <a:off x="9079600" y="4252814"/>
              <a:ext cx="2992899" cy="2630376"/>
            </a:xfrm>
            <a:custGeom>
              <a:avLst/>
              <a:gdLst>
                <a:gd name="connsiteX0" fmla="*/ 2983046 w 2992899"/>
                <a:gd name="connsiteY0" fmla="*/ 1483 h 3088378"/>
                <a:gd name="connsiteX1" fmla="*/ 2991650 w 2992899"/>
                <a:gd name="connsiteY1" fmla="*/ 31950 h 3088378"/>
                <a:gd name="connsiteX2" fmla="*/ 2611510 w 2992899"/>
                <a:gd name="connsiteY2" fmla="*/ 1681240 h 3088378"/>
                <a:gd name="connsiteX3" fmla="*/ 2440986 w 2992899"/>
                <a:gd name="connsiteY3" fmla="*/ 1860450 h 3088378"/>
                <a:gd name="connsiteX4" fmla="*/ 2021433 w 2992899"/>
                <a:gd name="connsiteY4" fmla="*/ 2452083 h 3088378"/>
                <a:gd name="connsiteX5" fmla="*/ 1824687 w 2992899"/>
                <a:gd name="connsiteY5" fmla="*/ 2685095 h 3088378"/>
                <a:gd name="connsiteX6" fmla="*/ 1589447 w 2992899"/>
                <a:gd name="connsiteY6" fmla="*/ 3067778 h 3088378"/>
                <a:gd name="connsiteX7" fmla="*/ 1578202 w 2992899"/>
                <a:gd name="connsiteY7" fmla="*/ 3088378 h 3088378"/>
                <a:gd name="connsiteX8" fmla="*/ 883588 w 2992899"/>
                <a:gd name="connsiteY8" fmla="*/ 3088378 h 3088378"/>
                <a:gd name="connsiteX9" fmla="*/ 913412 w 2992899"/>
                <a:gd name="connsiteY9" fmla="*/ 3053342 h 3088378"/>
                <a:gd name="connsiteX10" fmla="*/ 946167 w 2992899"/>
                <a:gd name="connsiteY10" fmla="*/ 2936109 h 3088378"/>
                <a:gd name="connsiteX11" fmla="*/ 378182 w 2992899"/>
                <a:gd name="connsiteY11" fmla="*/ 3077108 h 3088378"/>
                <a:gd name="connsiteX12" fmla="*/ 345602 w 2992899"/>
                <a:gd name="connsiteY12" fmla="*/ 3088378 h 3088378"/>
                <a:gd name="connsiteX13" fmla="*/ 34695 w 2992899"/>
                <a:gd name="connsiteY13" fmla="*/ 3088378 h 3088378"/>
                <a:gd name="connsiteX14" fmla="*/ 31340 w 2992899"/>
                <a:gd name="connsiteY14" fmla="*/ 3086064 h 3088378"/>
                <a:gd name="connsiteX15" fmla="*/ 106900 w 2992899"/>
                <a:gd name="connsiteY15" fmla="*/ 2702896 h 3088378"/>
                <a:gd name="connsiteX16" fmla="*/ 1365720 w 2992899"/>
                <a:gd name="connsiteY16" fmla="*/ 1914253 h 3088378"/>
                <a:gd name="connsiteX17" fmla="*/ 2440986 w 2992899"/>
                <a:gd name="connsiteY17" fmla="*/ 982002 h 3088378"/>
                <a:gd name="connsiteX18" fmla="*/ 2983046 w 2992899"/>
                <a:gd name="connsiteY18" fmla="*/ 1483 h 308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2899" h="3088378">
                  <a:moveTo>
                    <a:pt x="2983046" y="1483"/>
                  </a:moveTo>
                  <a:cubicBezTo>
                    <a:pt x="2991650" y="-3880"/>
                    <a:pt x="2994928" y="5074"/>
                    <a:pt x="2991650" y="31950"/>
                  </a:cubicBezTo>
                  <a:cubicBezTo>
                    <a:pt x="2965428" y="247162"/>
                    <a:pt x="2650763" y="1609436"/>
                    <a:pt x="2611510" y="1681240"/>
                  </a:cubicBezTo>
                  <a:cubicBezTo>
                    <a:pt x="2572097" y="1752844"/>
                    <a:pt x="2493431" y="1788646"/>
                    <a:pt x="2440986" y="1860450"/>
                  </a:cubicBezTo>
                  <a:cubicBezTo>
                    <a:pt x="2388542" y="1932054"/>
                    <a:pt x="2113130" y="2308675"/>
                    <a:pt x="2021433" y="2452083"/>
                  </a:cubicBezTo>
                  <a:cubicBezTo>
                    <a:pt x="1929575" y="2595490"/>
                    <a:pt x="1903353" y="2631292"/>
                    <a:pt x="1824687" y="2685095"/>
                  </a:cubicBezTo>
                  <a:cubicBezTo>
                    <a:pt x="1775521" y="2718722"/>
                    <a:pt x="1710958" y="2843370"/>
                    <a:pt x="1589447" y="3067778"/>
                  </a:cubicBezTo>
                  <a:lnTo>
                    <a:pt x="1578202" y="3088378"/>
                  </a:lnTo>
                  <a:lnTo>
                    <a:pt x="883588" y="3088378"/>
                  </a:lnTo>
                  <a:lnTo>
                    <a:pt x="913412" y="3053342"/>
                  </a:lnTo>
                  <a:cubicBezTo>
                    <a:pt x="944962" y="3010246"/>
                    <a:pt x="958474" y="2969711"/>
                    <a:pt x="946167" y="2936109"/>
                  </a:cubicBezTo>
                  <a:cubicBezTo>
                    <a:pt x="896940" y="2801552"/>
                    <a:pt x="619135" y="2979649"/>
                    <a:pt x="378182" y="3077108"/>
                  </a:cubicBezTo>
                  <a:lnTo>
                    <a:pt x="345602" y="3088378"/>
                  </a:lnTo>
                  <a:lnTo>
                    <a:pt x="34695" y="3088378"/>
                  </a:lnTo>
                  <a:lnTo>
                    <a:pt x="31340" y="3086064"/>
                  </a:lnTo>
                  <a:cubicBezTo>
                    <a:pt x="-43013" y="2998675"/>
                    <a:pt x="28233" y="2810452"/>
                    <a:pt x="106900" y="2702896"/>
                  </a:cubicBezTo>
                  <a:cubicBezTo>
                    <a:pt x="211788" y="2559489"/>
                    <a:pt x="1142913" y="2021859"/>
                    <a:pt x="1365720" y="1914253"/>
                  </a:cubicBezTo>
                  <a:cubicBezTo>
                    <a:pt x="1588688" y="1806647"/>
                    <a:pt x="2257432" y="1215015"/>
                    <a:pt x="2440986" y="982002"/>
                  </a:cubicBezTo>
                  <a:cubicBezTo>
                    <a:pt x="2601597" y="778116"/>
                    <a:pt x="2922817" y="39028"/>
                    <a:pt x="2983046" y="1483"/>
                  </a:cubicBezTo>
                  <a:close/>
                </a:path>
              </a:pathLst>
            </a:custGeom>
            <a:solidFill>
              <a:srgbClr val="0070C0">
                <a:alpha val="10000"/>
              </a:srgb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6405880" y="2241550"/>
            <a:ext cx="1657350" cy="64579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0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本质</a:t>
            </a:r>
            <a:endParaRPr kumimoji="1" lang="zh-CN" altLang="en-US" sz="20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>
            <p:custDataLst>
              <p:tags r:id="rId13"/>
            </p:custDataLst>
          </p:nvPr>
        </p:nvSpPr>
        <p:spPr>
          <a:xfrm>
            <a:off x="6917272" y="4194348"/>
            <a:ext cx="774571" cy="42986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0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使命</a:t>
            </a:r>
            <a:endParaRPr kumimoji="1" lang="zh-CN" altLang="en-US" sz="20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>
            <p:custDataLst>
              <p:tags r:id="rId14"/>
            </p:custDataLst>
          </p:nvPr>
        </p:nvSpPr>
        <p:spPr>
          <a:xfrm>
            <a:off x="476352" y="1437919"/>
            <a:ext cx="5277350" cy="429861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spc="300">
                <a:solidFill>
                  <a:srgbClr val="2196F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基本的要素</a:t>
            </a:r>
            <a:endParaRPr kumimoji="1" lang="zh-CN" altLang="en-US" sz="2000" b="1" spc="300">
              <a:solidFill>
                <a:srgbClr val="2196F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>
            <p:custDataLst>
              <p:tags r:id="rId15"/>
            </p:custDataLst>
          </p:nvPr>
        </p:nvSpPr>
        <p:spPr>
          <a:xfrm>
            <a:off x="476352" y="3638693"/>
            <a:ext cx="5277351" cy="429861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lstStyle>
            <a:defPPr>
              <a:defRPr lang="en-US"/>
            </a:defPPr>
            <a:lvl1pPr>
              <a:defRPr kumimoji="1" b="1">
                <a:solidFill>
                  <a:srgbClr val="2196F3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spc="3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执行</a:t>
            </a:r>
            <a:r>
              <a:rPr lang="zh-CN" altLang="en-US" sz="2000" spc="3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责任</a:t>
            </a:r>
            <a:endParaRPr lang="zh-CN" altLang="en-US" sz="2000" spc="3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>
            <p:custDataLst>
              <p:tags r:id="rId16"/>
            </p:custDataLst>
          </p:nvPr>
        </p:nvSpPr>
        <p:spPr>
          <a:xfrm>
            <a:off x="476352" y="1901200"/>
            <a:ext cx="5277351" cy="1023357"/>
          </a:xfrm>
          <a:prstGeom prst="rect">
            <a:avLst/>
          </a:prstGeom>
        </p:spPr>
        <p:txBody>
          <a:bodyPr wrap="square" tIns="0"/>
          <a:lstStyle/>
          <a:p>
            <a:pPr>
              <a:lnSpc>
                <a:spcPct val="150000"/>
              </a:lnSpc>
            </a:pPr>
            <a:r>
              <a:rPr lang="zh-CN" altLang="en-US" sz="14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我们知道一个HTTP事务（Transaction）具有非常清晰的界定，即</a:t>
            </a:r>
            <a:r>
              <a:rPr lang="zh-CN" altLang="en-US" sz="1400" b="1" spc="150">
                <a:solidFill>
                  <a:srgbClr val="F67208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接收请求、发送响应</a:t>
            </a:r>
            <a:r>
              <a:rPr lang="zh-CN" altLang="en-US" sz="14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endParaRPr lang="zh-CN" altLang="en-US" sz="1400" b="1" spc="15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所以</a:t>
            </a:r>
            <a:r>
              <a:rPr lang="zh-CN" altLang="en-US" sz="1400" b="1" spc="150">
                <a:solidFill>
                  <a:srgbClr val="F67208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请求</a:t>
            </a:r>
            <a:r>
              <a:rPr lang="zh-CN" altLang="en-US" sz="14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和</a:t>
            </a:r>
            <a:r>
              <a:rPr lang="zh-CN" altLang="en-US" sz="1400" b="1" spc="150">
                <a:solidFill>
                  <a:srgbClr val="F67208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响应</a:t>
            </a:r>
            <a:r>
              <a:rPr lang="zh-CN" altLang="en-US" sz="14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是两个基本的要素，也是HttpContext承载的最核心的上下文信息</a:t>
            </a:r>
            <a:endParaRPr lang="zh-CN" altLang="en-US" sz="1400" b="1" spc="15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>
            <p:custDataLst>
              <p:tags r:id="rId17"/>
            </p:custDataLst>
          </p:nvPr>
        </p:nvSpPr>
        <p:spPr>
          <a:xfrm>
            <a:off x="476250" y="4068445"/>
            <a:ext cx="6157595" cy="1744980"/>
          </a:xfrm>
          <a:prstGeom prst="rect">
            <a:avLst/>
          </a:prstGeom>
        </p:spPr>
        <p:txBody>
          <a:bodyPr wrap="square" tIns="0"/>
          <a:lstStyle/>
          <a:p>
            <a:pPr>
              <a:lnSpc>
                <a:spcPct val="150000"/>
              </a:lnSpc>
            </a:pPr>
            <a:r>
              <a:rPr lang="zh-CN" altLang="en-US" sz="14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对于由一个服务器和多个中间件构建的管道来说，</a:t>
            </a:r>
            <a:endParaRPr lang="zh-CN" altLang="en-US" sz="1400" b="1" spc="15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面向传输层的服务器负责请求的监听、接收和最终的响应</a:t>
            </a:r>
            <a:endParaRPr lang="zh-CN" altLang="en-US" sz="1400" b="1" spc="15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接受过请求，并自身完成了处理，继续分发给后续中间件进行处理。</a:t>
            </a:r>
            <a:endParaRPr lang="zh-CN" altLang="en-US" sz="1400" b="1" spc="15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请求在服务器与中间件之间，</a:t>
            </a:r>
            <a:endParaRPr lang="zh-CN" altLang="en-US" sz="1400" b="1" spc="15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以及在中间件之间的分发是通过</a:t>
            </a:r>
            <a:r>
              <a:rPr lang="zh-CN" altLang="en-US" sz="1400" b="1" spc="150">
                <a:solidFill>
                  <a:srgbClr val="F67208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共享上下文</a:t>
            </a:r>
            <a:r>
              <a:rPr lang="zh-CN" altLang="en-US" sz="14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的方式实现的。</a:t>
            </a:r>
            <a:endParaRPr lang="zh-CN" altLang="en-US" sz="1400" b="1" spc="15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TextBox 5"/>
          <p:cNvSpPr txBox="1"/>
          <p:nvPr>
            <p:custDataLst>
              <p:tags r:id="rId18"/>
            </p:custDataLst>
          </p:nvPr>
        </p:nvSpPr>
        <p:spPr>
          <a:xfrm>
            <a:off x="476182" y="360237"/>
            <a:ext cx="7030788" cy="56489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最核心的上下文信息</a:t>
            </a:r>
            <a:endParaRPr lang="zh-CN" altLang="en-US" sz="2800" b="1" spc="15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8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487612" y="925055"/>
            <a:ext cx="7030788" cy="327077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4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HttpContext</a:t>
            </a:r>
            <a:endParaRPr lang="en-US" altLang="zh-CN" sz="1400" spc="15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5603133858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0" y="-33020"/>
            <a:ext cx="12357735" cy="6924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7385" y="4389120"/>
            <a:ext cx="44653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对于由</a:t>
            </a:r>
            <a:r>
              <a:rPr lang="zh-CN" altLang="en-US" sz="1600" b="1" spc="15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一个服务器</a:t>
            </a:r>
            <a:r>
              <a:rPr lang="zh-CN" altLang="en-US" sz="16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和</a:t>
            </a:r>
            <a:r>
              <a:rPr lang="zh-CN" altLang="en-US" sz="1600" b="1" spc="1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多个中间件</a:t>
            </a:r>
            <a:r>
              <a:rPr lang="zh-CN" altLang="en-US" sz="16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构建的</a:t>
            </a:r>
            <a:r>
              <a:rPr lang="zh-CN" altLang="en-US" sz="1600" b="1" spc="15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管道</a:t>
            </a:r>
            <a:r>
              <a:rPr lang="zh-CN" altLang="en-US" sz="16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来说，面向传输层的服务器负责请求的监听、接收和响应，通过</a:t>
            </a:r>
            <a:r>
              <a:rPr lang="zh-CN" altLang="en-US" sz="1600" b="1" spc="150">
                <a:solidFill>
                  <a:srgbClr val="F67208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共享上下文</a:t>
            </a:r>
            <a:r>
              <a:rPr lang="zh-CN" altLang="en-US" sz="16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的方式实现的</a:t>
            </a:r>
            <a:endParaRPr lang="zh-CN" altLang="en-US" sz="1600" b="1" spc="15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即</a:t>
            </a:r>
            <a:r>
              <a:rPr lang="zh-CN" altLang="en-US" sz="1600" b="1" spc="150">
                <a:solidFill>
                  <a:srgbClr val="F67208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接收请求、发送响应</a:t>
            </a:r>
            <a:r>
              <a:rPr lang="zh-CN" altLang="en-US" sz="1600" b="1" spc="15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两个基本的要素，也是HttpContext承载最核心的上下文信息</a:t>
            </a:r>
            <a:endParaRPr lang="zh-CN" altLang="en-US" sz="1600" b="1" spc="15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b="1" spc="15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extBox 5"/>
          <p:cNvSpPr txBox="1"/>
          <p:nvPr>
            <p:custDataLst>
              <p:tags r:id="rId1"/>
            </p:custDataLst>
          </p:nvPr>
        </p:nvSpPr>
        <p:spPr>
          <a:xfrm>
            <a:off x="469900" y="593255"/>
            <a:ext cx="11264899" cy="523220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400" b="1" spc="300">
                <a:latin typeface="微软雅黑" panose="020B0503020204020204" charset="-122"/>
                <a:ea typeface="微软雅黑" panose="020B0503020204020204" charset="-122"/>
              </a:rPr>
              <a:t>RequestDelegate</a:t>
            </a:r>
            <a:endParaRPr lang="zh-CN" altLang="en-US" sz="2400" b="1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469900" y="1141487"/>
            <a:ext cx="11264899" cy="307777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algn="ctr">
              <a:lnSpc>
                <a:spcPct val="120000"/>
              </a:lnSpc>
            </a:pPr>
            <a:r>
              <a:rPr kumimoji="1" lang="zh-CN" altLang="en-US" sz="1400" spc="300">
                <a:latin typeface="微软雅黑" panose="020B0503020204020204" charset="-122"/>
                <a:ea typeface="微软雅黑" panose="020B0503020204020204" charset="-122"/>
              </a:rPr>
              <a:t>一个委托（Delegate）对象</a:t>
            </a:r>
            <a:endParaRPr kumimoji="1" lang="zh-CN" altLang="en-US" sz="140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Picture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15" y="1141730"/>
            <a:ext cx="3545840" cy="260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98550" y="4121785"/>
            <a:ext cx="4161790" cy="2338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Pilpeline</a:t>
            </a:r>
            <a:r>
              <a:rPr lang="zh-CN" sz="1600" b="1">
                <a:ea typeface="宋体" panose="02010600030101010101" pitchFamily="2" charset="-122"/>
              </a:rPr>
              <a:t>（请求处理管道）</a:t>
            </a:r>
            <a:r>
              <a:rPr lang="zh-CN" sz="1600" b="0">
                <a:ea typeface="宋体" panose="02010600030101010101" pitchFamily="2" charset="-122"/>
              </a:rPr>
              <a:t>：</a:t>
            </a:r>
            <a:endParaRPr lang="zh-CN" sz="1600" b="0">
              <a:ea typeface="宋体" panose="02010600030101010101" pitchFamily="2" charset="-122"/>
            </a:endParaRPr>
          </a:p>
          <a:p>
            <a:pPr indent="0"/>
            <a:r>
              <a:rPr lang="zh-CN" sz="1600" b="0">
                <a:ea typeface="宋体" panose="02010600030101010101" pitchFamily="2" charset="-122"/>
              </a:rPr>
              <a:t>一连串的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RequestDelegate</a:t>
            </a:r>
            <a:r>
              <a:rPr lang="zh-CN" sz="1600" b="0">
                <a:ea typeface="宋体" panose="02010600030101010101" pitchFamily="2" charset="-122"/>
              </a:rPr>
              <a:t>请求委托的衔接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Func&lt;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RequestDelegate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, 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RequestDelegate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&gt;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Pipeline</a:t>
            </a:r>
            <a:endParaRPr lang="en-US" sz="1600" b="1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= Server + 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Middleware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endParaRPr lang="en-US" sz="1600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zh-CN" sz="1600" b="0">
                <a:ea typeface="宋体" panose="02010600030101010101" pitchFamily="2" charset="-122"/>
              </a:rPr>
              <a:t>【从</a:t>
            </a:r>
            <a:r>
              <a:rPr lang="zh-CN" sz="1600" b="1">
                <a:ea typeface="宋体" panose="02010600030101010101" pitchFamily="2" charset="-122"/>
              </a:rPr>
              <a:t>管道的角度</a:t>
            </a:r>
            <a:r>
              <a:rPr lang="zh-CN" sz="1600" b="0">
                <a:ea typeface="宋体" panose="02010600030101010101" pitchFamily="2" charset="-122"/>
              </a:rPr>
              <a:t>才能充分理解】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Pipeline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=Server + 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HttpHandler</a:t>
            </a:r>
            <a:r>
              <a:rPr lang="en-US" b="0">
                <a:latin typeface="Cambria" panose="02040503050406030204" charset="0"/>
                <a:cs typeface="Times New Roman" panose="02020603050405020304" charset="0"/>
              </a:rPr>
              <a:t> </a:t>
            </a:r>
            <a:endParaRPr lang="en-US" altLang="en-US" b="0">
              <a:latin typeface="Cambria" panose="02040503050406030204" charset="0"/>
              <a:cs typeface="Times New Roman" panose="02020603050405020304" charset="0"/>
            </a:endParaRPr>
          </a:p>
        </p:txBody>
      </p:sp>
      <p:pic>
        <p:nvPicPr>
          <p:cNvPr id="12" name="Picture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035" y="1008380"/>
            <a:ext cx="2367280" cy="286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062345" y="473202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Tx/>
              <a:buSzTx/>
              <a:buFontTx/>
            </a:pPr>
            <a:r>
              <a:rPr lang="en-US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HttpHandler=Func&lt;HttpContext，Task&gt;Task对象 表示一个同步或者异步操作</a:t>
            </a:r>
            <a:endParaRPr lang="en-US" b="1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3" name="Picture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095" y="4553585"/>
            <a:ext cx="6424930" cy="1753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665095" y="2511425"/>
            <a:ext cx="5361940" cy="2214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3600" b="1">
                <a:solidFill>
                  <a:srgbClr val="EC6E12"/>
                </a:solidFill>
                <a:cs typeface="Cambria" panose="02040503050406030204" charset="0"/>
              </a:rPr>
              <a:t>Server</a:t>
            </a:r>
            <a:r>
              <a:rPr lang="zh-CN" sz="2400" b="0">
                <a:solidFill>
                  <a:srgbClr val="EC6E12"/>
                </a:solidFill>
                <a:cs typeface="Cambria" panose="02040503050406030204" charset="0"/>
              </a:rPr>
              <a:t> </a:t>
            </a:r>
            <a:endParaRPr lang="zh-CN" sz="1600" b="0">
              <a:cs typeface="Cambria" panose="02040503050406030204" charset="0"/>
            </a:endParaRPr>
          </a:p>
          <a:p>
            <a:pPr indent="0"/>
            <a:r>
              <a:rPr lang="zh-CN" sz="1600" b="0">
                <a:cs typeface="Cambria" panose="02040503050406030204" charset="0"/>
              </a:rPr>
              <a:t>    一旦有请求抵达，</a:t>
            </a:r>
            <a:r>
              <a:rPr lang="zh-CN" sz="1600" b="1">
                <a:cs typeface="Cambria" panose="02040503050406030204" charset="0"/>
              </a:rPr>
              <a:t>服务器</a:t>
            </a:r>
            <a:r>
              <a:rPr lang="zh-CN" sz="1600" b="0">
                <a:cs typeface="Cambria" panose="02040503050406030204" charset="0"/>
              </a:rPr>
              <a:t>的</a:t>
            </a:r>
            <a:r>
              <a:rPr lang="zh-CN" sz="1600" b="1">
                <a:cs typeface="Cambria" panose="02040503050406030204" charset="0"/>
              </a:rPr>
              <a:t>StartAsync启动</a:t>
            </a:r>
            <a:r>
              <a:rPr lang="zh-CN" sz="1600" b="0">
                <a:cs typeface="Cambria" panose="02040503050406030204" charset="0"/>
              </a:rPr>
              <a:t>服务器会根据该请求创建出代表上下文的</a:t>
            </a:r>
            <a:r>
              <a:rPr lang="en-US" sz="1600" b="1">
                <a:latin typeface="Cambria" panose="02040503050406030204" charset="0"/>
                <a:cs typeface="Times New Roman" panose="02020603050405020304" charset="0"/>
              </a:rPr>
              <a:t>HttpContext</a:t>
            </a:r>
            <a:r>
              <a:rPr lang="zh-CN" sz="1600" b="0">
                <a:cs typeface="Cambria" panose="02040503050406030204" charset="0"/>
              </a:rPr>
              <a:t>对象，并将该上下文作为输入</a:t>
            </a:r>
            <a:r>
              <a:rPr lang="zh-CN" sz="1600" b="0">
                <a:solidFill>
                  <a:srgbClr val="EC6E12"/>
                </a:solidFill>
                <a:cs typeface="Cambria" panose="02040503050406030204" charset="0"/>
              </a:rPr>
              <a:t>调用由所有注册中间件构建</a:t>
            </a:r>
            <a:r>
              <a:rPr lang="zh-CN" sz="1600" b="0">
                <a:cs typeface="Cambria" panose="02040503050406030204" charset="0"/>
              </a:rPr>
              <a:t>而成的</a:t>
            </a:r>
            <a:r>
              <a:rPr lang="en-US" sz="2000" b="1">
                <a:solidFill>
                  <a:srgbClr val="EC6E12"/>
                </a:solidFill>
                <a:latin typeface="Cambria" panose="02040503050406030204" charset="0"/>
                <a:cs typeface="Times New Roman" panose="02020603050405020304" charset="0"/>
              </a:rPr>
              <a:t>RequestDelegate</a:t>
            </a:r>
            <a:r>
              <a:rPr lang="zh-CN" sz="1600" b="0">
                <a:cs typeface="Cambria" panose="02040503050406030204" charset="0"/>
              </a:rPr>
              <a:t>对象。</a:t>
            </a:r>
            <a:endParaRPr lang="zh-CN" sz="1600" b="0">
              <a:cs typeface="Cambria" panose="02040503050406030204" charset="0"/>
            </a:endParaRPr>
          </a:p>
          <a:p>
            <a:pPr indent="0"/>
            <a:r>
              <a:rPr lang="zh-CN" b="1">
                <a:cs typeface="Cambria" panose="02040503050406030204" charset="0"/>
              </a:rPr>
              <a:t>    HttpContext</a:t>
            </a:r>
            <a:r>
              <a:rPr lang="zh-CN" sz="1600" b="0">
                <a:cs typeface="Cambria" panose="02040503050406030204" charset="0"/>
              </a:rPr>
              <a:t>对象是</a:t>
            </a:r>
            <a:r>
              <a:rPr lang="zh-CN" sz="1600" b="1">
                <a:solidFill>
                  <a:srgbClr val="EC6E12"/>
                </a:solidFill>
                <a:cs typeface="Cambria" panose="02040503050406030204" charset="0"/>
              </a:rPr>
              <a:t>对请求和响应的封装</a:t>
            </a:r>
            <a:r>
              <a:rPr lang="zh-CN" sz="1600" b="0">
                <a:cs typeface="Cambria" panose="02040503050406030204" charset="0"/>
              </a:rPr>
              <a:t>，但是请求最初来源于服务器</a:t>
            </a:r>
            <a:endParaRPr lang="zh-CN" altLang="en-US" sz="1600" b="0"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  <p:bldP spid="100" grpId="1"/>
      <p:bldP spid="3" grpId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>
                <a:solidFill>
                  <a:srgbClr val="4F81BD"/>
                </a:solidFill>
                <a:ea typeface="宋体" panose="02010600030101010101" pitchFamily="2" charset="-122"/>
              </a:rPr>
              <a:t>Middleware</a:t>
            </a:r>
            <a:endParaRPr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ASP.NET Core 中间件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7*i*3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213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213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TEMPLATE_THUMBS_INDEX" val="1、8"/>
  <p:tag name="KSO_WM_TEMPLATE_SUBCATEGORY" val="0"/>
  <p:tag name="KSO_WM_TAG_VERSION" val="1.0"/>
  <p:tag name="KSO_WM_BEAUTIFY_FLAG" val="#wm#"/>
  <p:tag name="KSO_WM_TEMPLATE_CATEGORY" val="custom"/>
  <p:tag name="KSO_WM_TEMPLATE_INDEX" val="20193213"/>
</p:tagLst>
</file>

<file path=ppt/tags/tag22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22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22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1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2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3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4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d*1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VALUE" val="1054*1054"/>
  <p:tag name="KSO_WM_UNIT_TYPE" val="d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5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a*1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ISCONTENTSTITLE" val="0"/>
  <p:tag name="KSO_WM_UNIT_PRESET_TEXT" val="小米9&#13;战斗天使"/>
  <p:tag name="KSO_WM_UNIT_NOCLEAR" val="0"/>
  <p:tag name="KSO_WM_UNIT_VALUE" val="10"/>
  <p:tag name="KSO_WM_UNIT_TYPE" val="a"/>
  <p:tag name="KSO_WM_UNIT_INDEX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f*1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PRESET_TEXT" val="更强骁龙855&#13;更快20W无线闪充&#13;两大科技全球首批量产"/>
  <p:tag name="KSO_WM_UNIT_NOCLEAR" val="0"/>
  <p:tag name="KSO_WM_UNIT_VALUE" val="75"/>
  <p:tag name="KSO_WM_UNIT_TYPE" val="f"/>
  <p:tag name="KSO_WM_UNIT_INDEX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6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f*2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NOCLEAR" val="0"/>
  <p:tag name="KSO_WM_UNIT_VALUE" val="20"/>
  <p:tag name="KSO_WM_UNIT_TYPE" val="f"/>
  <p:tag name="KSO_WM_UNIT_INDEX" val="2"/>
  <p:tag name="KSO_WM_UNIT_PRESET_TEXT" val="点击此处添加，简单阐述您的观点。"/>
</p:tagLst>
</file>

<file path=ppt/tags/tag23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613"/>
  <p:tag name="KSO_WM_SLIDE_ID" val="diagram20201613_1"/>
  <p:tag name="KSO_WM_TEMPLATE_SUBCATEGORY" val="0"/>
  <p:tag name="KSO_WM_SLIDE_TYPE" val="text"/>
  <p:tag name="KSO_WM_SLIDE_SUBTYPE" val="diag"/>
  <p:tag name="KSO_WM_SLIDE_ITEM_CNT" val="0"/>
  <p:tag name="KSO_WM_SLIDE_INDEX" val="1"/>
  <p:tag name="KSO_WM_SLIDE_SIZE" val="854*546"/>
  <p:tag name="KSO_WM_SLIDE_POSITION" val="71*-3"/>
  <p:tag name="KSO_WM_TAG_VERSION" val="1.0"/>
  <p:tag name="KSO_WM_SLIDE_LAYOUT" val="a_d_f"/>
  <p:tag name="KSO_WM_SLIDE_LAYOUT_CNT" val="1_1_2"/>
</p:tagLst>
</file>

<file path=ppt/tags/tag23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SLIDE_LAYOUT" val="a_f"/>
  <p:tag name="KSO_WM_SLIDE_LAYOUT_CNT" val="1_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1"/>
  <p:tag name="KSO_WM_UNIT_ID" val="diagram20201418_1*r_i*1_11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LINE_FORE_SCHEMECOLOR_INDEX" val="5"/>
  <p:tag name="KSO_WM_UNIT_LINE_FILL_TYPE" val="2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"/>
  <p:tag name="KSO_WM_UNIT_ID" val="diagram20201418_1*r_i*1_1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TEXT_FILL_FORE_SCHEMECOLOR_INDEX" val="13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2"/>
  <p:tag name="KSO_WM_UNIT_ID" val="diagram20201418_1*r_i*1_2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3"/>
  <p:tag name="KSO_WM_UNIT_ID" val="diagram20201418_1*r_i*1_3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TEXT_FILL_FORE_SCHEMECOLOR_INDEX" val="13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4"/>
  <p:tag name="KSO_WM_UNIT_ID" val="diagram20201418_1*r_i*1_4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TEXT_FILL_FORE_SCHEMECOLOR_INDEX" val="13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5"/>
  <p:tag name="KSO_WM_UNIT_ID" val="diagram20201418_1*r_i*1_5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TEXT_FILL_FORE_SCHEMECOLOR_INDEX" val="13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6"/>
  <p:tag name="KSO_WM_UNIT_ID" val="diagram20201418_1*r_i*1_6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7"/>
  <p:tag name="KSO_WM_UNIT_ID" val="diagram20201418_1*r_i*1_7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8"/>
  <p:tag name="KSO_WM_UNIT_ID" val="diagram20201418_1*r_i*1_8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9"/>
  <p:tag name="KSO_WM_UNIT_ID" val="diagram20201418_1*r_i*1_9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0"/>
  <p:tag name="KSO_WM_UNIT_ID" val="diagram20201418_1*r_i*1_10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RELATE_UNITID" val="layout_r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g"/>
  <p:tag name="KSO_WM_UNIT_INDEX" val="1_1"/>
  <p:tag name="KSO_WM_UNIT_ID" val="diagram20201418_1*r_g*1_1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PRESET_TEXT" val="显性"/>
  <p:tag name="KSO_WM_UNIT_TEXT_FILL_FORE_SCHEMECOLOR_INDEX" val="13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UNIT_RELATE_UNITID" val="layout_r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g"/>
  <p:tag name="KSO_WM_UNIT_INDEX" val="1_2"/>
  <p:tag name="KSO_WM_UNIT_ID" val="diagram20201418_1*r_g*1_2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PRESET_TEXT" val="隐性"/>
  <p:tag name="KSO_WM_UNIT_TEXT_FILL_FORE_SCHEMECOLOR_INDEX" val="13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1"/>
  <p:tag name="KSO_WM_UNIT_ID" val="diagram20201418_1*r_t*1_1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PRESET_TEXT" val="门槛性素质"/>
  <p:tag name="KSO_WM_UNIT_TEXT_FILL_FORE_SCHEMECOLOR_INDEX" val="5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2"/>
  <p:tag name="KSO_WM_UNIT_ID" val="diagram20201418_1*r_t*1_2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PRESET_TEXT" val="鉴别性胜任力素质"/>
  <p:tag name="KSO_WM_UNIT_TEXT_FILL_FORE_SCHEMECOLOR_INDEX" val="5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1"/>
  <p:tag name="KSO_WM_UNIT_ID" val="diagram20201418_1*r_v*1_1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PRESET_TEXT" val="单击此处添加文本具体内容，简明扼要的阐述您的观点。根据需要可酌情增减文字，以便观者准确的理解您传达的思想。"/>
  <p:tag name="KSO_WM_UNIT_TEXT_FILL_FORE_SCHEMECOLOR_INDEX" val="13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2"/>
  <p:tag name="KSO_WM_UNIT_ID" val="diagram20201418_1*r_v*1_2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PRESET_TEXT" val="单击此处添加文本具体内容，简明扼要的阐述您的观点。根据需要可酌情增减文字，以便观者准确的理解您传达的思想。"/>
  <p:tag name="KSO_WM_UNIT_TEXT_FILL_FORE_SCHEMECOLOR_INDEX" val="13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ISCONTENTS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a"/>
  <p:tag name="KSO_WM_UNIT_INDEX" val="1"/>
  <p:tag name="KSO_WM_UNIT_ID" val="diagram20201418_1*a*1"/>
  <p:tag name="KSO_WM_TEMPLATE_CATEGORY" val="diagram"/>
  <p:tag name="KSO_WM_TEMPLATE_INDEX" val="20201418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UNIT_PRESET_TEXT" val="冰山模型图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ISCONTENTS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b"/>
  <p:tag name="KSO_WM_UNIT_INDEX" val="1"/>
  <p:tag name="KSO_WM_UNIT_ID" val="diagram20201418_1*b*1"/>
  <p:tag name="KSO_WM_TEMPLATE_CATEGORY" val="diagram"/>
  <p:tag name="KSO_WM_TEMPLATE_INDEX" val="20201418"/>
  <p:tag name="KSO_WM_UNIT_LAYERLEVEL" val="1"/>
  <p:tag name="KSO_WM_TAG_VERSION" val="1.0"/>
  <p:tag name="KSO_WM_BEAUTIFY_FLAG" val="#wm#"/>
  <p:tag name="KSO_WM_UNIT_DIAGRAM_CONTRAST_TITLE_CNT" val="0"/>
  <p:tag name="KSO_WM_UNIT_DIAGRAM_DIMENSION_TITLE_CNT" val="0"/>
  <p:tag name="KSO_WM_UNIT_PRESET_TEXT" val="ICEBERG DIAGRAM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418"/>
  <p:tag name="KSO_WM_SLIDE_ID" val="diagram20201418_1"/>
  <p:tag name="KSO_WM_TEMPLATE_SUBCATEGORY" val="0"/>
  <p:tag name="KSO_WM_SLIDE_TYPE" val="text"/>
  <p:tag name="KSO_WM_SLIDE_SUBTYPE" val="diag"/>
  <p:tag name="KSO_WM_SLIDE_ITEM_CNT" val="2"/>
  <p:tag name="KSO_WM_SLIDE_INDEX" val="1"/>
  <p:tag name="KSO_WM_SLIDE_SIZE" val="922.484*419.751"/>
  <p:tag name="KSO_WM_SLIDE_POSITION" val="37.508*122.233"/>
  <p:tag name="KSO_WM_DIAGRAM_GROUP_CODE" val="r1-1"/>
  <p:tag name="KSO_WM_SLIDE_DIAGTYPE" val="r"/>
  <p:tag name="KSO_WM_TAG_VERSION" val="1.0"/>
  <p:tag name="KSO_WM_SLIDE_LAYOUT" val="a_b_r"/>
  <p:tag name="KSO_WM_SLIDE_LAYOUT_CNT" val="1_1_1"/>
</p:tagLst>
</file>

<file path=ppt/tags/tag25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1439_1*a*1"/>
  <p:tag name="KSO_WM_TEMPLATE_CATEGORY" val="diagram"/>
  <p:tag name="KSO_WM_TEMPLATE_INDEX" val="202014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6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01439_1*b*1"/>
  <p:tag name="KSO_WM_TEMPLATE_CATEGORY" val="diagram"/>
  <p:tag name="KSO_WM_TEMPLATE_INDEX" val="202014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213_7*a*1"/>
  <p:tag name="KSO_WM_TEMPLATE_CATEGORY" val="custom"/>
  <p:tag name="KSO_WM_TEMPLATE_INDEX" val="20193213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213_7*b*1"/>
  <p:tag name="KSO_WM_TEMPLATE_CATEGORY" val="custom"/>
  <p:tag name="KSO_WM_TEMPLATE_INDEX" val="20193213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ID" val="custom20193213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213"/>
  <p:tag name="KSO_WM_SLIDE_LAYOUT" val="a_b_e"/>
  <p:tag name="KSO_WM_SLIDE_LAYOUT_CNT" val="1_1_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213_7*a*1"/>
  <p:tag name="KSO_WM_TEMPLATE_CATEGORY" val="custom"/>
  <p:tag name="KSO_WM_TEMPLATE_INDEX" val="20193213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213_7*b*1"/>
  <p:tag name="KSO_WM_TEMPLATE_CATEGORY" val="custom"/>
  <p:tag name="KSO_WM_TEMPLATE_INDEX" val="20193213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ID" val="custom20193213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213"/>
  <p:tag name="KSO_WM_SLIDE_LAYOUT" val="a_b_e"/>
  <p:tag name="KSO_WM_SLIDE_LAYOUT_CNT" val="1_1_1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2"/>
  <p:tag name="KSO_WM_UNIT_ID" val="diagram20201418_1*r_t*1_2"/>
  <p:tag name="KSO_WM_TEMPLATE_CATEGORY" val="diagram"/>
  <p:tag name="KSO_WM_TEMPLATE_INDEX" val="20201418"/>
  <p:tag name="KSO_WM_UNIT_LAYERLEVEL" val="1_1"/>
  <p:tag name="KSO_WM_TAG_VERSION" val="1.0"/>
  <p:tag name="KSO_WM_BEAUTIFY_FLAG" val="#wm#"/>
  <p:tag name="KSO_WM_UNIT_DIAGRAM_CONTRAST_TITLE_CNT" val="0"/>
  <p:tag name="KSO_WM_UNIT_DIAGRAM_DIMENSION_TITLE_CNT" val="0"/>
  <p:tag name="KSO_WM_UNIT_PRESET_TEXT" val="鉴别性胜任力素质"/>
  <p:tag name="KSO_WM_UNIT_TEXT_FILL_FORE_SCHEMECOLOR_INDEX" val="5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9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29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29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29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29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297.xml><?xml version="1.0" encoding="utf-8"?>
<p:tagLst xmlns:p="http://schemas.openxmlformats.org/presentationml/2006/main">
  <p:tag name="KSO_WM_DOC_GUID" val="{23abcf7d-e9c8-47b8-ae1f-037a32faa4df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.1.1.1.1.1.20193213">
      <a:dk1>
        <a:srgbClr val="000000"/>
      </a:dk1>
      <a:lt1>
        <a:sysClr val="window" lastClr="FFFFFF"/>
      </a:lt1>
      <a:dk2>
        <a:srgbClr val="E6EFE9"/>
      </a:dk2>
      <a:lt2>
        <a:srgbClr val="FFFFFF"/>
      </a:lt2>
      <a:accent1>
        <a:srgbClr val="3EA592"/>
      </a:accent1>
      <a:accent2>
        <a:srgbClr val="14879E"/>
      </a:accent2>
      <a:accent3>
        <a:srgbClr val="CED788"/>
      </a:accent3>
      <a:accent4>
        <a:srgbClr val="D7CD88"/>
      </a:accent4>
      <a:accent5>
        <a:srgbClr val="DAD5C7"/>
      </a:accent5>
      <a:accent6>
        <a:srgbClr val="E6D09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14879E"/>
    </a:dk2>
    <a:lt2>
      <a:srgbClr val="3EA592"/>
    </a:lt2>
    <a:accent1>
      <a:srgbClr val="3EA592"/>
    </a:accent1>
    <a:accent2>
      <a:srgbClr val="14879E"/>
    </a:accent2>
    <a:accent3>
      <a:srgbClr val="6FA1C2"/>
    </a:accent3>
    <a:accent4>
      <a:srgbClr val="1C5180"/>
    </a:accent4>
    <a:accent5>
      <a:srgbClr val="3EA592"/>
    </a:accent5>
    <a:accent6>
      <a:srgbClr val="14879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14879E"/>
    </a:dk2>
    <a:lt2>
      <a:srgbClr val="3EA592"/>
    </a:lt2>
    <a:accent1>
      <a:srgbClr val="3EA592"/>
    </a:accent1>
    <a:accent2>
      <a:srgbClr val="14879E"/>
    </a:accent2>
    <a:accent3>
      <a:srgbClr val="6FA1C2"/>
    </a:accent3>
    <a:accent4>
      <a:srgbClr val="1C5180"/>
    </a:accent4>
    <a:accent5>
      <a:srgbClr val="3EA592"/>
    </a:accent5>
    <a:accent6>
      <a:srgbClr val="14879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5833</Words>
  <Application>WPS 演示</Application>
  <PresentationFormat>宽屏</PresentationFormat>
  <Paragraphs>339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汉仪旗黑-85S</vt:lpstr>
      <vt:lpstr>Calibri</vt:lpstr>
      <vt:lpstr>新宋体</vt:lpstr>
      <vt:lpstr>Segoe UI</vt:lpstr>
      <vt:lpstr>微软雅黑 Light</vt:lpstr>
      <vt:lpstr>Times New Roman</vt:lpstr>
      <vt:lpstr>Cambria</vt:lpstr>
      <vt:lpstr>Arial Unicode MS</vt:lpstr>
      <vt:lpstr>Consolas</vt:lpstr>
      <vt:lpstr>黑体</vt:lpstr>
      <vt:lpstr>华文彩云</vt:lpstr>
      <vt:lpstr>华文隶书</vt:lpstr>
      <vt:lpstr>华文行楷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Middleware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Middleware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夜瓜居士</cp:lastModifiedBy>
  <cp:revision>30</cp:revision>
  <dcterms:created xsi:type="dcterms:W3CDTF">2019-03-27T07:15:00Z</dcterms:created>
  <dcterms:modified xsi:type="dcterms:W3CDTF">2019-06-12T12:25:48Z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