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67" r:id="rId5"/>
    <p:sldId id="271" r:id="rId6"/>
    <p:sldId id="281" r:id="rId7"/>
    <p:sldId id="280" r:id="rId8"/>
    <p:sldId id="285" r:id="rId9"/>
    <p:sldId id="297" r:id="rId10"/>
    <p:sldId id="279" r:id="rId11"/>
    <p:sldId id="292" r:id="rId12"/>
    <p:sldId id="293" r:id="rId13"/>
    <p:sldId id="278" r:id="rId14"/>
    <p:sldId id="274" r:id="rId15"/>
    <p:sldId id="275" r:id="rId16"/>
    <p:sldId id="276" r:id="rId17"/>
    <p:sldId id="29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3" autoAdjust="0"/>
    <p:restoredTop sz="85208" autoAdjust="0"/>
  </p:normalViewPr>
  <p:slideViewPr>
    <p:cSldViewPr snapToGrid="0">
      <p:cViewPr varScale="1">
        <p:scale>
          <a:sx n="61" d="100"/>
          <a:sy n="61" d="100"/>
        </p:scale>
        <p:origin x="29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E941F-CA94-47FD-BA96-EAD4134CB75B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EC48F761-32F8-4699-8BA4-4D1C021F4135}">
      <dgm:prSet phldrT="[文本]"/>
      <dgm:spPr/>
      <dgm:t>
        <a:bodyPr/>
        <a:lstStyle/>
        <a:p>
          <a:r>
            <a:rPr lang="zh-CN" altLang="en-US" smtClean="0"/>
            <a:t>可能一</a:t>
          </a:r>
          <a:endParaRPr lang="zh-CN" altLang="en-US"/>
        </a:p>
      </dgm:t>
    </dgm:pt>
    <dgm:pt modelId="{1BB9FB09-7B7A-4BD7-AD69-6E50F36C982F}" type="parTrans" cxnId="{8FD8CBFC-D57C-496D-8D5C-30B5A4486C22}">
      <dgm:prSet/>
      <dgm:spPr/>
      <dgm:t>
        <a:bodyPr/>
        <a:lstStyle/>
        <a:p>
          <a:endParaRPr lang="zh-CN" altLang="en-US"/>
        </a:p>
      </dgm:t>
    </dgm:pt>
    <dgm:pt modelId="{FEF7BC27-46C5-48BD-B4D7-C2502B374016}" type="sibTrans" cxnId="{8FD8CBFC-D57C-496D-8D5C-30B5A4486C22}">
      <dgm:prSet/>
      <dgm:spPr/>
      <dgm:t>
        <a:bodyPr/>
        <a:lstStyle/>
        <a:p>
          <a:endParaRPr lang="zh-CN" altLang="en-US"/>
        </a:p>
      </dgm:t>
    </dgm:pt>
    <dgm:pt modelId="{B9EFB58E-DC56-4672-9673-2DF178D6A660}">
      <dgm:prSet custT="1"/>
      <dgm:spPr/>
      <dgm:t>
        <a:bodyPr/>
        <a:lstStyle/>
        <a:p>
          <a:r>
            <a:rPr lang="zh-CN" altLang="en-US" sz="2800" dirty="0" smtClean="0"/>
            <a:t>淘宝造成的</a:t>
          </a:r>
        </a:p>
      </dgm:t>
    </dgm:pt>
    <dgm:pt modelId="{F9119828-899D-4875-B20B-DA6826DD21C4}" type="parTrans" cxnId="{A4BBF47E-EE9A-43AA-8C67-042F5F45E498}">
      <dgm:prSet/>
      <dgm:spPr/>
      <dgm:t>
        <a:bodyPr/>
        <a:lstStyle/>
        <a:p>
          <a:endParaRPr lang="zh-CN" altLang="en-US"/>
        </a:p>
      </dgm:t>
    </dgm:pt>
    <dgm:pt modelId="{19C1AE44-6673-4048-AAB9-B774CC19BE35}" type="sibTrans" cxnId="{A4BBF47E-EE9A-43AA-8C67-042F5F45E498}">
      <dgm:prSet/>
      <dgm:spPr/>
      <dgm:t>
        <a:bodyPr/>
        <a:lstStyle/>
        <a:p>
          <a:endParaRPr lang="zh-CN" altLang="en-US"/>
        </a:p>
      </dgm:t>
    </dgm:pt>
    <dgm:pt modelId="{97503C56-BA45-4B52-BC92-40635921F0F7}">
      <dgm:prSet custT="1"/>
      <dgm:spPr/>
      <dgm:t>
        <a:bodyPr/>
        <a:lstStyle/>
        <a:p>
          <a:r>
            <a:rPr lang="zh-CN" altLang="en-US" sz="2800" dirty="0" smtClean="0"/>
            <a:t>房租也涨</a:t>
          </a:r>
        </a:p>
      </dgm:t>
    </dgm:pt>
    <dgm:pt modelId="{1C731A39-807F-4AE5-9B98-B93626D88ED0}" type="parTrans" cxnId="{353DE3DF-706B-48D5-A710-881F66310A7F}">
      <dgm:prSet/>
      <dgm:spPr/>
      <dgm:t>
        <a:bodyPr/>
        <a:lstStyle/>
        <a:p>
          <a:endParaRPr lang="zh-CN" altLang="en-US"/>
        </a:p>
      </dgm:t>
    </dgm:pt>
    <dgm:pt modelId="{727C6C5A-95A2-4461-8796-8F642E280FA3}" type="sibTrans" cxnId="{353DE3DF-706B-48D5-A710-881F66310A7F}">
      <dgm:prSet/>
      <dgm:spPr/>
      <dgm:t>
        <a:bodyPr/>
        <a:lstStyle/>
        <a:p>
          <a:endParaRPr lang="zh-CN" altLang="en-US"/>
        </a:p>
      </dgm:t>
    </dgm:pt>
    <dgm:pt modelId="{EE9BF41B-98A1-4172-B0D1-C9B3E9DE7303}">
      <dgm:prSet custT="1"/>
      <dgm:spPr/>
      <dgm:t>
        <a:bodyPr/>
        <a:lstStyle/>
        <a:p>
          <a:r>
            <a:rPr lang="zh-CN" altLang="en-US" sz="2800" dirty="0" smtClean="0"/>
            <a:t>年轻人不负责</a:t>
          </a:r>
        </a:p>
      </dgm:t>
    </dgm:pt>
    <dgm:pt modelId="{B98EF984-A5F2-42E6-B04D-8B80797C0552}" type="parTrans" cxnId="{D367E3AD-40E5-44CF-8759-ED8BE5718E29}">
      <dgm:prSet/>
      <dgm:spPr/>
      <dgm:t>
        <a:bodyPr/>
        <a:lstStyle/>
        <a:p>
          <a:endParaRPr lang="zh-CN" altLang="en-US"/>
        </a:p>
      </dgm:t>
    </dgm:pt>
    <dgm:pt modelId="{58C5E882-A590-472A-9627-82B7E887EBFF}" type="sibTrans" cxnId="{D367E3AD-40E5-44CF-8759-ED8BE5718E29}">
      <dgm:prSet/>
      <dgm:spPr/>
      <dgm:t>
        <a:bodyPr/>
        <a:lstStyle/>
        <a:p>
          <a:endParaRPr lang="zh-CN" altLang="en-US"/>
        </a:p>
      </dgm:t>
    </dgm:pt>
    <dgm:pt modelId="{AB77A2AB-59D5-4D0F-A623-D70947F49F82}">
      <dgm:prSet/>
      <dgm:spPr/>
      <dgm:t>
        <a:bodyPr/>
        <a:lstStyle/>
        <a:p>
          <a:r>
            <a:rPr lang="zh-CN" altLang="en-US" smtClean="0"/>
            <a:t>可能二</a:t>
          </a:r>
          <a:endParaRPr lang="zh-CN" altLang="en-US" dirty="0" smtClean="0"/>
        </a:p>
      </dgm:t>
    </dgm:pt>
    <dgm:pt modelId="{E926ED9D-6428-4F27-8BB8-B5373A5962AF}" type="parTrans" cxnId="{A7FF19CE-DF83-4D0F-AE9D-634708227220}">
      <dgm:prSet/>
      <dgm:spPr/>
      <dgm:t>
        <a:bodyPr/>
        <a:lstStyle/>
        <a:p>
          <a:endParaRPr lang="zh-CN" altLang="en-US"/>
        </a:p>
      </dgm:t>
    </dgm:pt>
    <dgm:pt modelId="{38EC20E4-44B5-4944-8051-F4CC0661773C}" type="sibTrans" cxnId="{A7FF19CE-DF83-4D0F-AE9D-634708227220}">
      <dgm:prSet/>
      <dgm:spPr/>
      <dgm:t>
        <a:bodyPr/>
        <a:lstStyle/>
        <a:p>
          <a:endParaRPr lang="zh-CN" altLang="en-US"/>
        </a:p>
      </dgm:t>
    </dgm:pt>
    <dgm:pt modelId="{6878CF75-D8B3-4177-81EF-598AE59A5FF6}">
      <dgm:prSet custT="1"/>
      <dgm:spPr/>
      <dgm:t>
        <a:bodyPr/>
        <a:lstStyle/>
        <a:p>
          <a:r>
            <a:rPr lang="zh-CN" altLang="en-US" sz="2800" dirty="0" smtClean="0"/>
            <a:t>解决问题，涨工资</a:t>
          </a:r>
        </a:p>
      </dgm:t>
    </dgm:pt>
    <dgm:pt modelId="{864C3C7E-DF5B-4450-A706-B6B1BCCA6E82}" type="parTrans" cxnId="{BBCBFA9E-7A44-445F-8D73-0FCDB042973E}">
      <dgm:prSet/>
      <dgm:spPr/>
      <dgm:t>
        <a:bodyPr/>
        <a:lstStyle/>
        <a:p>
          <a:endParaRPr lang="zh-CN" altLang="en-US"/>
        </a:p>
      </dgm:t>
    </dgm:pt>
    <dgm:pt modelId="{CAD5F297-3A85-44B5-A268-7D0E5F9F454B}" type="sibTrans" cxnId="{BBCBFA9E-7A44-445F-8D73-0FCDB042973E}">
      <dgm:prSet/>
      <dgm:spPr/>
      <dgm:t>
        <a:bodyPr/>
        <a:lstStyle/>
        <a:p>
          <a:endParaRPr lang="zh-CN" altLang="en-US"/>
        </a:p>
      </dgm:t>
    </dgm:pt>
    <dgm:pt modelId="{975DD97F-D198-46C9-B59E-EE2BBFC98624}">
      <dgm:prSet custT="1"/>
      <dgm:spPr/>
      <dgm:t>
        <a:bodyPr/>
        <a:lstStyle/>
        <a:p>
          <a:r>
            <a:rPr lang="zh-CN" altLang="en-US" sz="2800" dirty="0" smtClean="0"/>
            <a:t>与网店合作</a:t>
          </a:r>
        </a:p>
      </dgm:t>
    </dgm:pt>
    <dgm:pt modelId="{6EEF3D6F-012E-4D7D-8798-1A0068332ED7}" type="parTrans" cxnId="{B8311894-DA0A-4846-9630-BAACEC1906D5}">
      <dgm:prSet/>
      <dgm:spPr/>
      <dgm:t>
        <a:bodyPr/>
        <a:lstStyle/>
        <a:p>
          <a:endParaRPr lang="zh-CN" altLang="en-US"/>
        </a:p>
      </dgm:t>
    </dgm:pt>
    <dgm:pt modelId="{F854F40B-F304-4136-B200-07335CEE4BC0}" type="sibTrans" cxnId="{B8311894-DA0A-4846-9630-BAACEC1906D5}">
      <dgm:prSet/>
      <dgm:spPr/>
      <dgm:t>
        <a:bodyPr/>
        <a:lstStyle/>
        <a:p>
          <a:endParaRPr lang="zh-CN" altLang="en-US"/>
        </a:p>
      </dgm:t>
    </dgm:pt>
    <dgm:pt modelId="{D0AEF29E-FA94-45E4-97FE-6103A0E18D17}">
      <dgm:prSet/>
      <dgm:spPr/>
      <dgm:t>
        <a:bodyPr/>
        <a:lstStyle/>
        <a:p>
          <a:r>
            <a:rPr lang="zh-CN" altLang="en-US" smtClean="0"/>
            <a:t>可能三</a:t>
          </a:r>
          <a:endParaRPr lang="zh-CN" altLang="en-US" dirty="0" smtClean="0"/>
        </a:p>
      </dgm:t>
    </dgm:pt>
    <dgm:pt modelId="{92BA9A6D-617C-4CB4-99C8-3AA75A7D0D49}" type="parTrans" cxnId="{12EE5E6D-7B5D-4C99-939B-DD5F6C6FB7E5}">
      <dgm:prSet/>
      <dgm:spPr/>
      <dgm:t>
        <a:bodyPr/>
        <a:lstStyle/>
        <a:p>
          <a:endParaRPr lang="zh-CN" altLang="en-US"/>
        </a:p>
      </dgm:t>
    </dgm:pt>
    <dgm:pt modelId="{CDB44C3C-D3FF-47E3-B1C7-71D50E33F06D}" type="sibTrans" cxnId="{12EE5E6D-7B5D-4C99-939B-DD5F6C6FB7E5}">
      <dgm:prSet/>
      <dgm:spPr/>
      <dgm:t>
        <a:bodyPr/>
        <a:lstStyle/>
        <a:p>
          <a:endParaRPr lang="zh-CN" altLang="en-US"/>
        </a:p>
      </dgm:t>
    </dgm:pt>
    <dgm:pt modelId="{BC579BED-EE8B-426E-9D01-2A3356316A98}">
      <dgm:prSet custT="1"/>
      <dgm:spPr/>
      <dgm:t>
        <a:bodyPr/>
        <a:lstStyle/>
        <a:p>
          <a:r>
            <a:rPr lang="zh-CN" altLang="en-US" sz="1800" dirty="0" smtClean="0"/>
            <a:t>另辟蹊径</a:t>
          </a:r>
        </a:p>
      </dgm:t>
    </dgm:pt>
    <dgm:pt modelId="{1A5BE354-90D6-46DB-B676-300BCEF0B357}" type="parTrans" cxnId="{A821D8AC-0C38-4A8E-887D-85083DAEA0B9}">
      <dgm:prSet/>
      <dgm:spPr/>
      <dgm:t>
        <a:bodyPr/>
        <a:lstStyle/>
        <a:p>
          <a:endParaRPr lang="zh-CN" altLang="en-US"/>
        </a:p>
      </dgm:t>
    </dgm:pt>
    <dgm:pt modelId="{E1589EDF-6B0B-4E63-B0ED-7B773A7E07CB}" type="sibTrans" cxnId="{A821D8AC-0C38-4A8E-887D-85083DAEA0B9}">
      <dgm:prSet/>
      <dgm:spPr/>
      <dgm:t>
        <a:bodyPr/>
        <a:lstStyle/>
        <a:p>
          <a:endParaRPr lang="zh-CN" altLang="en-US"/>
        </a:p>
      </dgm:t>
    </dgm:pt>
    <dgm:pt modelId="{1F4A6891-78FE-48C9-BB75-C0CE26223018}">
      <dgm:prSet custT="1"/>
      <dgm:spPr/>
      <dgm:t>
        <a:bodyPr/>
        <a:lstStyle/>
        <a:p>
          <a:r>
            <a:rPr lang="zh-CN" altLang="en-US" sz="1800" dirty="0" smtClean="0"/>
            <a:t>新模式</a:t>
          </a:r>
          <a:r>
            <a:rPr lang="en-US" altLang="zh-CN" sz="1800" dirty="0" smtClean="0"/>
            <a:t>O2O</a:t>
          </a:r>
          <a:r>
            <a:rPr lang="zh-CN" altLang="en-US" sz="1800" dirty="0" smtClean="0"/>
            <a:t>，同行怎么解决的</a:t>
          </a:r>
          <a:endParaRPr lang="zh-CN" altLang="en-US" sz="1800" dirty="0"/>
        </a:p>
      </dgm:t>
    </dgm:pt>
    <dgm:pt modelId="{4EBDBCF9-D22E-455B-839B-AFAF3B5923F1}" type="parTrans" cxnId="{29C766F4-EE88-4E64-8EA7-D96484D15C58}">
      <dgm:prSet/>
      <dgm:spPr/>
      <dgm:t>
        <a:bodyPr/>
        <a:lstStyle/>
        <a:p>
          <a:endParaRPr lang="zh-CN" altLang="en-US"/>
        </a:p>
      </dgm:t>
    </dgm:pt>
    <dgm:pt modelId="{2DDA55FB-491E-41AD-AB8D-4E88E3C0A407}" type="sibTrans" cxnId="{29C766F4-EE88-4E64-8EA7-D96484D15C58}">
      <dgm:prSet/>
      <dgm:spPr/>
      <dgm:t>
        <a:bodyPr/>
        <a:lstStyle/>
        <a:p>
          <a:endParaRPr lang="zh-CN" altLang="en-US"/>
        </a:p>
      </dgm:t>
    </dgm:pt>
    <dgm:pt modelId="{760F8C1E-E930-46E5-AD8D-B15130952811}" type="pres">
      <dgm:prSet presAssocID="{4DCE941F-CA94-47FD-BA96-EAD4134CB7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E67C4DB-0157-4E91-987E-DC33AA73EB7E}" type="pres">
      <dgm:prSet presAssocID="{EC48F761-32F8-4699-8BA4-4D1C021F4135}" presName="composite" presStyleCnt="0"/>
      <dgm:spPr/>
    </dgm:pt>
    <dgm:pt modelId="{29B71DB1-1293-4B72-AB02-90A5CA78FC10}" type="pres">
      <dgm:prSet presAssocID="{EC48F761-32F8-4699-8BA4-4D1C021F413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63DDC8-5AE5-4816-B69B-A0097CFBC738}" type="pres">
      <dgm:prSet presAssocID="{EC48F761-32F8-4699-8BA4-4D1C021F413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BD1769-75A4-4284-BBA9-E1681A2AF6E1}" type="pres">
      <dgm:prSet presAssocID="{FEF7BC27-46C5-48BD-B4D7-C2502B374016}" presName="space" presStyleCnt="0"/>
      <dgm:spPr/>
    </dgm:pt>
    <dgm:pt modelId="{D6D2831F-B924-4EAB-8AC6-A09F8D160DC3}" type="pres">
      <dgm:prSet presAssocID="{AB77A2AB-59D5-4D0F-A623-D70947F49F82}" presName="composite" presStyleCnt="0"/>
      <dgm:spPr/>
    </dgm:pt>
    <dgm:pt modelId="{D994553A-7BAC-4D2C-819D-C41E7C718B4F}" type="pres">
      <dgm:prSet presAssocID="{AB77A2AB-59D5-4D0F-A623-D70947F49F8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32A12F-42F6-4558-9ABB-A0D78985D056}" type="pres">
      <dgm:prSet presAssocID="{AB77A2AB-59D5-4D0F-A623-D70947F49F8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FB39A7-85B0-438C-BC15-EB00DD2C10DF}" type="pres">
      <dgm:prSet presAssocID="{38EC20E4-44B5-4944-8051-F4CC0661773C}" presName="space" presStyleCnt="0"/>
      <dgm:spPr/>
    </dgm:pt>
    <dgm:pt modelId="{ACCD9434-2AA0-4324-A014-8E04CD0E1453}" type="pres">
      <dgm:prSet presAssocID="{D0AEF29E-FA94-45E4-97FE-6103A0E18D17}" presName="composite" presStyleCnt="0"/>
      <dgm:spPr/>
    </dgm:pt>
    <dgm:pt modelId="{A97D2212-68BF-435A-A1BF-744B555C66AA}" type="pres">
      <dgm:prSet presAssocID="{D0AEF29E-FA94-45E4-97FE-6103A0E18D1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C95BDC-566E-422D-BAC0-54986D6F9B3D}" type="pres">
      <dgm:prSet presAssocID="{D0AEF29E-FA94-45E4-97FE-6103A0E18D1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BA6018-ABC3-4E18-A6C6-55C72D288F2E}" type="presOf" srcId="{6878CF75-D8B3-4177-81EF-598AE59A5FF6}" destId="{6032A12F-42F6-4558-9ABB-A0D78985D056}" srcOrd="0" destOrd="0" presId="urn:microsoft.com/office/officeart/2005/8/layout/hList1"/>
    <dgm:cxn modelId="{73C47B11-6D85-4D03-B249-172CFA073211}" type="presOf" srcId="{4DCE941F-CA94-47FD-BA96-EAD4134CB75B}" destId="{760F8C1E-E930-46E5-AD8D-B15130952811}" srcOrd="0" destOrd="0" presId="urn:microsoft.com/office/officeart/2005/8/layout/hList1"/>
    <dgm:cxn modelId="{A821D8AC-0C38-4A8E-887D-85083DAEA0B9}" srcId="{D0AEF29E-FA94-45E4-97FE-6103A0E18D17}" destId="{BC579BED-EE8B-426E-9D01-2A3356316A98}" srcOrd="0" destOrd="0" parTransId="{1A5BE354-90D6-46DB-B676-300BCEF0B357}" sibTransId="{E1589EDF-6B0B-4E63-B0ED-7B773A7E07CB}"/>
    <dgm:cxn modelId="{12EE5E6D-7B5D-4C99-939B-DD5F6C6FB7E5}" srcId="{4DCE941F-CA94-47FD-BA96-EAD4134CB75B}" destId="{D0AEF29E-FA94-45E4-97FE-6103A0E18D17}" srcOrd="2" destOrd="0" parTransId="{92BA9A6D-617C-4CB4-99C8-3AA75A7D0D49}" sibTransId="{CDB44C3C-D3FF-47E3-B1C7-71D50E33F06D}"/>
    <dgm:cxn modelId="{FE7D4A4F-F4B4-4645-9A14-366857273864}" type="presOf" srcId="{B9EFB58E-DC56-4672-9673-2DF178D6A660}" destId="{7A63DDC8-5AE5-4816-B69B-A0097CFBC738}" srcOrd="0" destOrd="0" presId="urn:microsoft.com/office/officeart/2005/8/layout/hList1"/>
    <dgm:cxn modelId="{96E976B7-06D6-408B-8158-0A33B4552CDD}" type="presOf" srcId="{AB77A2AB-59D5-4D0F-A623-D70947F49F82}" destId="{D994553A-7BAC-4D2C-819D-C41E7C718B4F}" srcOrd="0" destOrd="0" presId="urn:microsoft.com/office/officeart/2005/8/layout/hList1"/>
    <dgm:cxn modelId="{A7FF19CE-DF83-4D0F-AE9D-634708227220}" srcId="{4DCE941F-CA94-47FD-BA96-EAD4134CB75B}" destId="{AB77A2AB-59D5-4D0F-A623-D70947F49F82}" srcOrd="1" destOrd="0" parTransId="{E926ED9D-6428-4F27-8BB8-B5373A5962AF}" sibTransId="{38EC20E4-44B5-4944-8051-F4CC0661773C}"/>
    <dgm:cxn modelId="{D6D9CE0A-D6FC-46A2-8F2A-39EEA90F8956}" type="presOf" srcId="{1F4A6891-78FE-48C9-BB75-C0CE26223018}" destId="{4CC95BDC-566E-422D-BAC0-54986D6F9B3D}" srcOrd="0" destOrd="1" presId="urn:microsoft.com/office/officeart/2005/8/layout/hList1"/>
    <dgm:cxn modelId="{ACF6060D-F2B0-4091-9DCA-4568E92A7763}" type="presOf" srcId="{975DD97F-D198-46C9-B59E-EE2BBFC98624}" destId="{6032A12F-42F6-4558-9ABB-A0D78985D056}" srcOrd="0" destOrd="1" presId="urn:microsoft.com/office/officeart/2005/8/layout/hList1"/>
    <dgm:cxn modelId="{383D1463-3A63-44B7-A061-3CB652B86C2A}" type="presOf" srcId="{EE9BF41B-98A1-4172-B0D1-C9B3E9DE7303}" destId="{7A63DDC8-5AE5-4816-B69B-A0097CFBC738}" srcOrd="0" destOrd="2" presId="urn:microsoft.com/office/officeart/2005/8/layout/hList1"/>
    <dgm:cxn modelId="{8FD8CBFC-D57C-496D-8D5C-30B5A4486C22}" srcId="{4DCE941F-CA94-47FD-BA96-EAD4134CB75B}" destId="{EC48F761-32F8-4699-8BA4-4D1C021F4135}" srcOrd="0" destOrd="0" parTransId="{1BB9FB09-7B7A-4BD7-AD69-6E50F36C982F}" sibTransId="{FEF7BC27-46C5-48BD-B4D7-C2502B374016}"/>
    <dgm:cxn modelId="{29C766F4-EE88-4E64-8EA7-D96484D15C58}" srcId="{D0AEF29E-FA94-45E4-97FE-6103A0E18D17}" destId="{1F4A6891-78FE-48C9-BB75-C0CE26223018}" srcOrd="1" destOrd="0" parTransId="{4EBDBCF9-D22E-455B-839B-AFAF3B5923F1}" sibTransId="{2DDA55FB-491E-41AD-AB8D-4E88E3C0A407}"/>
    <dgm:cxn modelId="{2AEEEC8B-D9AE-4B00-A511-5195A56D93D8}" type="presOf" srcId="{D0AEF29E-FA94-45E4-97FE-6103A0E18D17}" destId="{A97D2212-68BF-435A-A1BF-744B555C66AA}" srcOrd="0" destOrd="0" presId="urn:microsoft.com/office/officeart/2005/8/layout/hList1"/>
    <dgm:cxn modelId="{71A9A168-33FF-4ECC-B2EE-3C74D5F4DF6C}" type="presOf" srcId="{EC48F761-32F8-4699-8BA4-4D1C021F4135}" destId="{29B71DB1-1293-4B72-AB02-90A5CA78FC10}" srcOrd="0" destOrd="0" presId="urn:microsoft.com/office/officeart/2005/8/layout/hList1"/>
    <dgm:cxn modelId="{BBCBFA9E-7A44-445F-8D73-0FCDB042973E}" srcId="{AB77A2AB-59D5-4D0F-A623-D70947F49F82}" destId="{6878CF75-D8B3-4177-81EF-598AE59A5FF6}" srcOrd="0" destOrd="0" parTransId="{864C3C7E-DF5B-4450-A706-B6B1BCCA6E82}" sibTransId="{CAD5F297-3A85-44B5-A268-7D0E5F9F454B}"/>
    <dgm:cxn modelId="{E181E826-53E7-4279-958C-736890486A15}" type="presOf" srcId="{BC579BED-EE8B-426E-9D01-2A3356316A98}" destId="{4CC95BDC-566E-422D-BAC0-54986D6F9B3D}" srcOrd="0" destOrd="0" presId="urn:microsoft.com/office/officeart/2005/8/layout/hList1"/>
    <dgm:cxn modelId="{B8311894-DA0A-4846-9630-BAACEC1906D5}" srcId="{AB77A2AB-59D5-4D0F-A623-D70947F49F82}" destId="{975DD97F-D198-46C9-B59E-EE2BBFC98624}" srcOrd="1" destOrd="0" parTransId="{6EEF3D6F-012E-4D7D-8798-1A0068332ED7}" sibTransId="{F854F40B-F304-4136-B200-07335CEE4BC0}"/>
    <dgm:cxn modelId="{3BCB5A11-1DE5-42B8-B9B4-71259EEC4180}" type="presOf" srcId="{97503C56-BA45-4B52-BC92-40635921F0F7}" destId="{7A63DDC8-5AE5-4816-B69B-A0097CFBC738}" srcOrd="0" destOrd="1" presId="urn:microsoft.com/office/officeart/2005/8/layout/hList1"/>
    <dgm:cxn modelId="{D367E3AD-40E5-44CF-8759-ED8BE5718E29}" srcId="{EC48F761-32F8-4699-8BA4-4D1C021F4135}" destId="{EE9BF41B-98A1-4172-B0D1-C9B3E9DE7303}" srcOrd="2" destOrd="0" parTransId="{B98EF984-A5F2-42E6-B04D-8B80797C0552}" sibTransId="{58C5E882-A590-472A-9627-82B7E887EBFF}"/>
    <dgm:cxn modelId="{353DE3DF-706B-48D5-A710-881F66310A7F}" srcId="{EC48F761-32F8-4699-8BA4-4D1C021F4135}" destId="{97503C56-BA45-4B52-BC92-40635921F0F7}" srcOrd="1" destOrd="0" parTransId="{1C731A39-807F-4AE5-9B98-B93626D88ED0}" sibTransId="{727C6C5A-95A2-4461-8796-8F642E280FA3}"/>
    <dgm:cxn modelId="{A4BBF47E-EE9A-43AA-8C67-042F5F45E498}" srcId="{EC48F761-32F8-4699-8BA4-4D1C021F4135}" destId="{B9EFB58E-DC56-4672-9673-2DF178D6A660}" srcOrd="0" destOrd="0" parTransId="{F9119828-899D-4875-B20B-DA6826DD21C4}" sibTransId="{19C1AE44-6673-4048-AAB9-B774CC19BE35}"/>
    <dgm:cxn modelId="{4405C7B7-7DF7-4D83-ADE9-13ABB8714A22}" type="presParOf" srcId="{760F8C1E-E930-46E5-AD8D-B15130952811}" destId="{DE67C4DB-0157-4E91-987E-DC33AA73EB7E}" srcOrd="0" destOrd="0" presId="urn:microsoft.com/office/officeart/2005/8/layout/hList1"/>
    <dgm:cxn modelId="{9DEBECAF-911E-4B7E-A282-4C46308F4443}" type="presParOf" srcId="{DE67C4DB-0157-4E91-987E-DC33AA73EB7E}" destId="{29B71DB1-1293-4B72-AB02-90A5CA78FC10}" srcOrd="0" destOrd="0" presId="urn:microsoft.com/office/officeart/2005/8/layout/hList1"/>
    <dgm:cxn modelId="{9B3A75D5-AACA-4F1C-B8C7-656CB6C58634}" type="presParOf" srcId="{DE67C4DB-0157-4E91-987E-DC33AA73EB7E}" destId="{7A63DDC8-5AE5-4816-B69B-A0097CFBC738}" srcOrd="1" destOrd="0" presId="urn:microsoft.com/office/officeart/2005/8/layout/hList1"/>
    <dgm:cxn modelId="{6385F637-E710-4F3E-BDCC-B38F36EAA897}" type="presParOf" srcId="{760F8C1E-E930-46E5-AD8D-B15130952811}" destId="{BCBD1769-75A4-4284-BBA9-E1681A2AF6E1}" srcOrd="1" destOrd="0" presId="urn:microsoft.com/office/officeart/2005/8/layout/hList1"/>
    <dgm:cxn modelId="{5DB6A5FB-C9B3-437D-94A7-FF502065B9D3}" type="presParOf" srcId="{760F8C1E-E930-46E5-AD8D-B15130952811}" destId="{D6D2831F-B924-4EAB-8AC6-A09F8D160DC3}" srcOrd="2" destOrd="0" presId="urn:microsoft.com/office/officeart/2005/8/layout/hList1"/>
    <dgm:cxn modelId="{830C2B92-EE9A-4E39-A37A-1A81570B9826}" type="presParOf" srcId="{D6D2831F-B924-4EAB-8AC6-A09F8D160DC3}" destId="{D994553A-7BAC-4D2C-819D-C41E7C718B4F}" srcOrd="0" destOrd="0" presId="urn:microsoft.com/office/officeart/2005/8/layout/hList1"/>
    <dgm:cxn modelId="{11E8EFCA-44F5-483C-8DB2-24E3349A675F}" type="presParOf" srcId="{D6D2831F-B924-4EAB-8AC6-A09F8D160DC3}" destId="{6032A12F-42F6-4558-9ABB-A0D78985D056}" srcOrd="1" destOrd="0" presId="urn:microsoft.com/office/officeart/2005/8/layout/hList1"/>
    <dgm:cxn modelId="{9626ED17-F4F7-448D-8CFD-2D0BAEDC9F69}" type="presParOf" srcId="{760F8C1E-E930-46E5-AD8D-B15130952811}" destId="{F9FB39A7-85B0-438C-BC15-EB00DD2C10DF}" srcOrd="3" destOrd="0" presId="urn:microsoft.com/office/officeart/2005/8/layout/hList1"/>
    <dgm:cxn modelId="{DD1B3632-6F5E-475C-B4C6-BE14252067BA}" type="presParOf" srcId="{760F8C1E-E930-46E5-AD8D-B15130952811}" destId="{ACCD9434-2AA0-4324-A014-8E04CD0E1453}" srcOrd="4" destOrd="0" presId="urn:microsoft.com/office/officeart/2005/8/layout/hList1"/>
    <dgm:cxn modelId="{B25DD20F-B4E5-43B4-A219-C63F459D546E}" type="presParOf" srcId="{ACCD9434-2AA0-4324-A014-8E04CD0E1453}" destId="{A97D2212-68BF-435A-A1BF-744B555C66AA}" srcOrd="0" destOrd="0" presId="urn:microsoft.com/office/officeart/2005/8/layout/hList1"/>
    <dgm:cxn modelId="{5558A83F-8A3C-4051-BBBB-A151B5F60551}" type="presParOf" srcId="{ACCD9434-2AA0-4324-A014-8E04CD0E1453}" destId="{4CC95BDC-566E-422D-BAC0-54986D6F9B3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71DB1-1293-4B72-AB02-90A5CA78FC10}">
      <dsp:nvSpPr>
        <dsp:cNvPr id="0" name=""/>
        <dsp:cNvSpPr/>
      </dsp:nvSpPr>
      <dsp:spPr>
        <a:xfrm>
          <a:off x="2860" y="699726"/>
          <a:ext cx="2789193" cy="1115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smtClean="0"/>
            <a:t>可能一</a:t>
          </a:r>
          <a:endParaRPr lang="zh-CN" altLang="en-US" sz="4600" kern="1200"/>
        </a:p>
      </dsp:txBody>
      <dsp:txXfrm>
        <a:off x="2860" y="699726"/>
        <a:ext cx="2789193" cy="1115677"/>
      </dsp:txXfrm>
    </dsp:sp>
    <dsp:sp modelId="{7A63DDC8-5AE5-4816-B69B-A0097CFBC738}">
      <dsp:nvSpPr>
        <dsp:cNvPr id="0" name=""/>
        <dsp:cNvSpPr/>
      </dsp:nvSpPr>
      <dsp:spPr>
        <a:xfrm>
          <a:off x="2860" y="1815404"/>
          <a:ext cx="2789193" cy="202032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淘宝造成的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房租也涨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年轻人不负责</a:t>
          </a:r>
        </a:p>
      </dsp:txBody>
      <dsp:txXfrm>
        <a:off x="2860" y="1815404"/>
        <a:ext cx="2789193" cy="2020320"/>
      </dsp:txXfrm>
    </dsp:sp>
    <dsp:sp modelId="{D994553A-7BAC-4D2C-819D-C41E7C718B4F}">
      <dsp:nvSpPr>
        <dsp:cNvPr id="0" name=""/>
        <dsp:cNvSpPr/>
      </dsp:nvSpPr>
      <dsp:spPr>
        <a:xfrm>
          <a:off x="3182540" y="699726"/>
          <a:ext cx="2789193" cy="1115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smtClean="0"/>
            <a:t>可能二</a:t>
          </a:r>
          <a:endParaRPr lang="zh-CN" altLang="en-US" sz="4600" kern="1200" dirty="0" smtClean="0"/>
        </a:p>
      </dsp:txBody>
      <dsp:txXfrm>
        <a:off x="3182540" y="699726"/>
        <a:ext cx="2789193" cy="1115677"/>
      </dsp:txXfrm>
    </dsp:sp>
    <dsp:sp modelId="{6032A12F-42F6-4558-9ABB-A0D78985D056}">
      <dsp:nvSpPr>
        <dsp:cNvPr id="0" name=""/>
        <dsp:cNvSpPr/>
      </dsp:nvSpPr>
      <dsp:spPr>
        <a:xfrm>
          <a:off x="3182540" y="1815404"/>
          <a:ext cx="2789193" cy="202032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解决问题，涨工资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与网店合作</a:t>
          </a:r>
        </a:p>
      </dsp:txBody>
      <dsp:txXfrm>
        <a:off x="3182540" y="1815404"/>
        <a:ext cx="2789193" cy="2020320"/>
      </dsp:txXfrm>
    </dsp:sp>
    <dsp:sp modelId="{A97D2212-68BF-435A-A1BF-744B555C66AA}">
      <dsp:nvSpPr>
        <dsp:cNvPr id="0" name=""/>
        <dsp:cNvSpPr/>
      </dsp:nvSpPr>
      <dsp:spPr>
        <a:xfrm>
          <a:off x="6362221" y="699726"/>
          <a:ext cx="2789193" cy="1115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86944" rIns="327152" bIns="186944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smtClean="0"/>
            <a:t>可能三</a:t>
          </a:r>
          <a:endParaRPr lang="zh-CN" altLang="en-US" sz="4600" kern="1200" dirty="0" smtClean="0"/>
        </a:p>
      </dsp:txBody>
      <dsp:txXfrm>
        <a:off x="6362221" y="699726"/>
        <a:ext cx="2789193" cy="1115677"/>
      </dsp:txXfrm>
    </dsp:sp>
    <dsp:sp modelId="{4CC95BDC-566E-422D-BAC0-54986D6F9B3D}">
      <dsp:nvSpPr>
        <dsp:cNvPr id="0" name=""/>
        <dsp:cNvSpPr/>
      </dsp:nvSpPr>
      <dsp:spPr>
        <a:xfrm>
          <a:off x="6362221" y="1815404"/>
          <a:ext cx="2789193" cy="202032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另辟蹊径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新模式</a:t>
          </a:r>
          <a:r>
            <a:rPr lang="en-US" altLang="zh-CN" sz="1800" kern="1200" dirty="0" smtClean="0"/>
            <a:t>O2O</a:t>
          </a:r>
          <a:r>
            <a:rPr lang="zh-CN" altLang="en-US" sz="1800" kern="1200" dirty="0" smtClean="0"/>
            <a:t>，同行怎么解决的</a:t>
          </a:r>
          <a:endParaRPr lang="zh-CN" altLang="en-US" sz="1800" kern="1200" dirty="0"/>
        </a:p>
      </dsp:txBody>
      <dsp:txXfrm>
        <a:off x="6362221" y="1815404"/>
        <a:ext cx="2789193" cy="2020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C9068-10BD-4901-8761-78DB7945D9D3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E77B4-5AFD-40A3-955B-A55B15CE9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04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寻找最快的马？ 有汽车以后就不在是一个问题了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E77B4-5AFD-40A3-955B-A55B15CE99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4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收入太低？买不起房子？创业失败了？是因为我还不够努力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E77B4-5AFD-40A3-955B-A55B15CE99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02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比如你想成为一名运动鞋设计师，你可能就会选择去打工，而把门店关掉；而如果你想成为一位新品牌的创始人，你可能就会选择去找代工厂，直接生产自己品牌的鞋子，短路掉所有中间环节，全渠道销售；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E77B4-5AFD-40A3-955B-A55B15CE99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4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你来到这个世界是为了什么？你能为别人，为社会，为整个人类带来什么？这个世界会因为你而有什么不同？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理解层次的逐级上升，不能脱离低层次而单独存在高层次，不然就是空中楼阁，变得不切实际，这里的「精神」就会变成一种「情怀」了。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E77B4-5AFD-40A3-955B-A55B15CE99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77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愿你从今天开始，重新定义自己的人生！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这个过程可能会很困难，不会一蹴而就，也许需要你花费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个月甚至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年的时间才能想清楚，然而你千万别放弃，努力去探寻。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因为一旦想清楚，你的人生可能就会发生质的变化，我自己用了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年，希望你能比我更快！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E77B4-5AFD-40A3-955B-A55B15CE99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40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59B0-1AD1-4267-8CF4-717A171098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6C33-407F-46EC-8566-9D2464A0C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30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59B0-1AD1-4267-8CF4-717A171098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6C33-407F-46EC-8566-9D2464A0C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98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59B0-1AD1-4267-8CF4-717A171098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6C33-407F-46EC-8566-9D2464A0C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59B0-1AD1-4267-8CF4-717A171098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6C33-407F-46EC-8566-9D2464A0C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83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59B0-1AD1-4267-8CF4-717A171098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6C33-407F-46EC-8566-9D2464A0C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08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59B0-1AD1-4267-8CF4-717A171098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6C33-407F-46EC-8566-9D2464A0C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31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59B0-1AD1-4267-8CF4-717A171098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6C33-407F-46EC-8566-9D2464A0C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59B0-1AD1-4267-8CF4-717A171098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6C33-407F-46EC-8566-9D2464A0C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4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59B0-1AD1-4267-8CF4-717A171098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6C33-407F-46EC-8566-9D2464A0C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59B0-1AD1-4267-8CF4-717A171098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6C33-407F-46EC-8566-9D2464A0C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59B0-1AD1-4267-8CF4-717A171098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6C33-407F-46EC-8566-9D2464A0C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7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59B0-1AD1-4267-8CF4-717A171098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E6C33-407F-46EC-8566-9D2464A0C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43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思考方式决定层次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20190126</a:t>
            </a:r>
          </a:p>
        </p:txBody>
      </p:sp>
    </p:spTree>
    <p:extLst>
      <p:ext uri="{BB962C8B-B14F-4D97-AF65-F5344CB8AC3E}">
        <p14:creationId xmlns:p14="http://schemas.microsoft.com/office/powerpoint/2010/main" val="40294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第二流人才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</a:pP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别名：战略家</a:t>
            </a:r>
          </a:p>
          <a:p>
            <a:pPr lvl="0">
              <a:lnSpc>
                <a:spcPct val="120000"/>
              </a:lnSpc>
            </a:pP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所处理解层次：</a:t>
            </a: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BVR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（信念</a:t>
            </a: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价值观</a:t>
            </a: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规条）</a:t>
            </a:r>
          </a:p>
          <a:p>
            <a:pPr lvl="0">
              <a:lnSpc>
                <a:spcPct val="120000"/>
              </a:lnSpc>
            </a:pP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典型思考模式：什么才是更重要的？</a:t>
            </a:r>
          </a:p>
          <a:p>
            <a:endParaRPr lang="zh-CN" altLang="en-US" dirty="0" smtClean="0"/>
          </a:p>
          <a:p>
            <a:pPr marL="0" lvl="0" indent="0">
              <a:buNone/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BVR</a:t>
            </a:r>
          </a:p>
          <a:p>
            <a:pPr lvl="0">
              <a:lnSpc>
                <a:spcPct val="110000"/>
              </a:lnSpc>
            </a:pP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（</a:t>
            </a: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Believe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）：信念，你相信什么是对的？</a:t>
            </a:r>
          </a:p>
          <a:p>
            <a:pPr lvl="0">
              <a:lnSpc>
                <a:spcPct val="110000"/>
              </a:lnSpc>
            </a:pP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（</a:t>
            </a: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Value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）：价值观，你认为</a:t>
            </a: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和</a:t>
            </a: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哪个更重要？</a:t>
            </a:r>
          </a:p>
          <a:p>
            <a:pPr lvl="0">
              <a:lnSpc>
                <a:spcPct val="110000"/>
              </a:lnSpc>
            </a:pP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（</a:t>
            </a:r>
            <a:r>
              <a:rPr lang="en-US" altLang="zh-CN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Rule</a:t>
            </a: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）：规条，做人做事的原则。</a:t>
            </a:r>
            <a:endParaRPr lang="en-US" altLang="zh-CN" sz="1700" b="0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endParaRPr lang="en-US" altLang="zh-CN" sz="2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zh-CN" altLang="en-US" sz="2000" b="0" i="0" kern="1200" dirty="0" smtClean="0">
                <a:solidFill>
                  <a:schemeClr val="tx1"/>
                </a:solidFill>
                <a:effectLst/>
              </a:rPr>
              <a:t>「能力」层是让你把事情做对，而「</a:t>
            </a:r>
            <a:r>
              <a:rPr lang="en-US" altLang="zh-CN" sz="2000" b="0" i="0" kern="1200" dirty="0" smtClean="0">
                <a:solidFill>
                  <a:schemeClr val="tx1"/>
                </a:solidFill>
                <a:effectLst/>
              </a:rPr>
              <a:t>BVR</a:t>
            </a:r>
            <a:r>
              <a:rPr lang="zh-CN" altLang="en-US" sz="2000" b="0" i="0" kern="1200" dirty="0" smtClean="0">
                <a:solidFill>
                  <a:schemeClr val="tx1"/>
                </a:solidFill>
                <a:effectLst/>
              </a:rPr>
              <a:t>」层则是帮你选择做对的事情。</a:t>
            </a:r>
            <a:endParaRPr lang="en-US" altLang="zh-CN" sz="2000" b="0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zh-CN" altLang="en-US" sz="2000" b="0" i="0" kern="1200" dirty="0" smtClean="0">
                <a:solidFill>
                  <a:schemeClr val="tx1"/>
                </a:solidFill>
                <a:effectLst/>
              </a:rPr>
              <a:t>当问题发生的时候，首先会先思考「哪个是最重要的问题？」、「除了我看到的这些问题，还有什么更重要的问题是我没有看到的？」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0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第二流的人才对案例的思考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zh-CN" altLang="en-US" sz="4400" b="1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门店的出现业绩下滑，可能有以下多方面的因素对其造成影响：</a:t>
            </a:r>
          </a:p>
          <a:p>
            <a:pPr lvl="0"/>
            <a:r>
              <a:rPr lang="en-US" altLang="zh-CN" sz="440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1</a:t>
            </a:r>
            <a:r>
              <a:rPr lang="zh-CN" altLang="en-US" sz="440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、成本：房租越来越贵；库存积压；已投入的装修成本；进货成本高于淘宝售价；</a:t>
            </a:r>
          </a:p>
          <a:p>
            <a:pPr lvl="0"/>
            <a:r>
              <a:rPr lang="en-US" altLang="zh-CN" sz="440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2</a:t>
            </a:r>
            <a:r>
              <a:rPr lang="zh-CN" altLang="en-US" sz="440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、团队：员工士气低落，一个人提出辞职；</a:t>
            </a:r>
          </a:p>
          <a:p>
            <a:pPr lvl="0"/>
            <a:r>
              <a:rPr lang="en-US" altLang="zh-CN" sz="440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3</a:t>
            </a:r>
            <a:r>
              <a:rPr lang="zh-CN" altLang="en-US" sz="440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、市场：门店人流越来越少，客户们现在习惯在网上购物，网上购物更便宜；</a:t>
            </a:r>
          </a:p>
          <a:p>
            <a:pPr lvl="0"/>
            <a:r>
              <a:rPr lang="en-US" altLang="zh-CN" sz="440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4</a:t>
            </a:r>
            <a:r>
              <a:rPr lang="zh-CN" altLang="en-US" sz="440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、营销：目前营销的方式比较单一，就是门店等客户。</a:t>
            </a:r>
          </a:p>
          <a:p>
            <a:pPr lvl="0"/>
            <a:r>
              <a:rPr lang="en-US" altLang="zh-CN" sz="440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</a:t>
            </a:r>
            <a:r>
              <a:rPr lang="zh-CN" altLang="en-US" sz="440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、渠道：目前只有线下门店这单一渠道。</a:t>
            </a:r>
          </a:p>
          <a:p>
            <a:pPr marL="0" lvl="0" indent="0">
              <a:buNone/>
            </a:pPr>
            <a:endParaRPr lang="en-US" altLang="zh-CN" sz="4400" dirty="0" smtClean="0"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zh-CN" altLang="en-US" sz="4400" b="1" dirty="0" smtClean="0">
                <a:latin typeface="+mj-lt"/>
                <a:ea typeface="+mj-ea"/>
                <a:cs typeface="+mj-cs"/>
              </a:rPr>
              <a:t>还</a:t>
            </a:r>
            <a:r>
              <a:rPr lang="zh-CN" altLang="en-US" sz="4400" b="1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看到的问题可能是什么？</a:t>
            </a:r>
          </a:p>
          <a:p>
            <a:pPr lvl="0">
              <a:lnSpc>
                <a:spcPct val="120000"/>
              </a:lnSpc>
            </a:pPr>
            <a:r>
              <a:rPr lang="en-US" altLang="zh-CN" sz="4400" b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1</a:t>
            </a:r>
            <a:r>
              <a:rPr lang="zh-CN" altLang="en-US" sz="4400" b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、互联网时代的交易结构已经发生变化：淘宝之所以能那么便宜，因为短路掉了中间环节，工厂直接到消费者，不需要再经过总代、省代、区代</a:t>
            </a:r>
            <a:r>
              <a:rPr lang="en-US" altLang="zh-CN" sz="4400" b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...</a:t>
            </a:r>
            <a:r>
              <a:rPr lang="zh-CN" altLang="en-US" sz="4400" b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价值传递效率大大提升，所以价格才能如此便宜。</a:t>
            </a:r>
          </a:p>
          <a:p>
            <a:pPr lvl="0">
              <a:lnSpc>
                <a:spcPct val="120000"/>
              </a:lnSpc>
            </a:pPr>
            <a:r>
              <a:rPr lang="en-US" altLang="zh-CN" sz="4400" b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2</a:t>
            </a:r>
            <a:r>
              <a:rPr lang="zh-CN" altLang="en-US" sz="4400" b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、线下门店也有独特的优势：我们的产品摸得到，能试穿，用户的体验感非常好，可信度高；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6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第二流人才解决办法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19936" cy="3732694"/>
          </a:xfrm>
        </p:spPr>
        <p:txBody>
          <a:bodyPr>
            <a:normAutofit/>
          </a:bodyPr>
          <a:lstStyle/>
          <a:p>
            <a:pPr lvl="0"/>
            <a:r>
              <a:rPr lang="en-US" altLang="zh-CN" sz="160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1</a:t>
            </a:r>
            <a:r>
              <a:rPr lang="zh-CN" altLang="en-US" sz="160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、短路经济：既然淘宝店家能短路中间环节，我实体店为什么不可以？尽一切可能短路掉中间环节，把售价降下来。</a:t>
            </a:r>
            <a:endParaRPr lang="en-US" altLang="zh-CN" sz="1600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endParaRPr lang="zh-CN" altLang="en-US" sz="1600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en-US" altLang="zh-CN" sz="160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2</a:t>
            </a:r>
            <a:r>
              <a:rPr lang="zh-CN" altLang="en-US" sz="160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、体验经济：提高线下门店体验感，让用户来了就不想走，让用户在逛的时候，体验到乐趣与快感，而不仅仅是来这里购物。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136" y="1385888"/>
            <a:ext cx="68580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第一流人才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别名：觉醒者</a:t>
            </a:r>
          </a:p>
          <a:p>
            <a:pPr lvl="0"/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所处理解层次：身份</a:t>
            </a:r>
          </a:p>
          <a:p>
            <a:pPr lvl="0"/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典型思考模式：因为我是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XXX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，所以我会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XXX</a:t>
            </a:r>
          </a:p>
          <a:p>
            <a:pPr lvl="0"/>
            <a:endParaRPr lang="zh-CN" altLang="en-US" sz="1600" b="0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zh-CN" altLang="en-US" sz="28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“你是谁？你想成为一个怎么样的人？”</a:t>
            </a:r>
          </a:p>
          <a:p>
            <a:pPr lvl="0"/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你之所以有时候会不知道该如何选择，除了对某些概念不清楚之外，最重要的就是你不知道自己想成为怎么样的一个人。</a:t>
            </a:r>
          </a:p>
          <a:p>
            <a:pPr lvl="0"/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通常身份定义清楚了，答案也就出来了。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103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角色和身份区分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角色：是被动的，是别人给你的，有束缚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pPr lvl="0"/>
            <a:r>
              <a:rPr lang="zh-CN" altLang="en-US" dirty="0" smtClean="0"/>
              <a:t>身份：主动的，是你自己想成为的，有助力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61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顶级人才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20119" cy="435133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zh-CN" altLang="en-US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别名：领袖</a:t>
            </a:r>
            <a:r>
              <a:rPr lang="en-US" altLang="zh-CN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</a:t>
            </a:r>
            <a:r>
              <a:rPr lang="zh-CN" altLang="en-US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伟人</a:t>
            </a:r>
          </a:p>
          <a:p>
            <a:pPr lvl="0"/>
            <a:r>
              <a:rPr lang="zh-CN" altLang="en-US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所处理解层次：精神</a:t>
            </a:r>
            <a:r>
              <a:rPr lang="en-US" altLang="zh-CN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/</a:t>
            </a:r>
            <a:r>
              <a:rPr lang="zh-CN" altLang="en-US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使命</a:t>
            </a:r>
          </a:p>
          <a:p>
            <a:pPr lvl="0"/>
            <a:r>
              <a:rPr lang="zh-CN" altLang="en-US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典型思考模式：</a:t>
            </a:r>
            <a:endParaRPr lang="en-US" altLang="zh-CN" b="0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buNone/>
            </a:pPr>
            <a:r>
              <a:rPr lang="en-US" altLang="zh-CN" dirty="0">
                <a:latin typeface="+mj-lt"/>
                <a:ea typeface="+mj-ea"/>
                <a:cs typeface="+mj-cs"/>
              </a:rPr>
              <a:t> 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 </a:t>
            </a:r>
            <a:r>
              <a:rPr lang="zh-CN" altLang="en-US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人活着就是为了改变世界</a:t>
            </a:r>
            <a:endParaRPr lang="en-US" altLang="zh-CN" b="0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endParaRPr lang="en-US" altLang="zh-CN" sz="2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100" dirty="0" smtClean="0">
                <a:latin typeface="+mj-lt"/>
                <a:ea typeface="+mj-ea"/>
                <a:cs typeface="+mj-cs"/>
              </a:rPr>
              <a:t>层次所有</a:t>
            </a:r>
            <a:r>
              <a:rPr lang="zh-CN" altLang="en-US" sz="2100" dirty="0">
                <a:latin typeface="+mj-lt"/>
                <a:ea typeface="+mj-ea"/>
                <a:cs typeface="+mj-cs"/>
              </a:rPr>
              <a:t>的思考，都围绕着</a:t>
            </a:r>
            <a:r>
              <a:rPr lang="en-US" altLang="zh-CN" sz="2100" dirty="0">
                <a:latin typeface="+mj-lt"/>
                <a:ea typeface="+mj-ea"/>
                <a:cs typeface="+mj-cs"/>
              </a:rPr>
              <a:t>2</a:t>
            </a:r>
            <a:r>
              <a:rPr lang="zh-CN" altLang="en-US" sz="2100" dirty="0">
                <a:latin typeface="+mj-lt"/>
                <a:ea typeface="+mj-ea"/>
                <a:cs typeface="+mj-cs"/>
              </a:rPr>
              <a:t>个字「利他」，我如何选择能够让更多的人获益？如何才能够推动时代的进步？如果能达成这些，我愿意用我的所有来交换，包括我的生命。</a:t>
            </a:r>
          </a:p>
          <a:p>
            <a:pPr marL="0" lvl="0" indent="0">
              <a:buNone/>
            </a:pPr>
            <a:endParaRPr lang="zh-CN" altLang="en-US" b="0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zh-CN" altLang="zh-CN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「精神」</a:t>
            </a:r>
            <a:r>
              <a:rPr lang="zh-CN" alt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zh-CN" altLang="zh-CN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「情怀」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844" y="519541"/>
            <a:ext cx="5036864" cy="548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顶层</a:t>
            </a:r>
            <a:r>
              <a:rPr lang="zh-CN" altLang="en-US" sz="4400" b="1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设计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40" y="1844585"/>
            <a:ext cx="4065483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3996"/>
            <a:ext cx="5116921" cy="511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zh-CN" altLang="en-US" sz="4400" dirty="0" smtClean="0"/>
              <a:t>谢谢</a:t>
            </a:r>
            <a:endParaRPr lang="en-US" altLang="zh-CN" sz="44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来源：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https://mp.weixin.qq.com/s/RdtlgHQEQjKiWkGSeaWvlA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743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某品牌运动鞋代理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闹市区好几个分店</a:t>
            </a:r>
          </a:p>
          <a:p>
            <a:pPr lvl="0"/>
            <a:r>
              <a:rPr lang="zh-CN" altLang="en-US" dirty="0" smtClean="0"/>
              <a:t>生意变差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进货价格比淘宝还贵</a:t>
            </a:r>
            <a:endParaRPr lang="en-US" altLang="zh-CN" dirty="0" smtClean="0"/>
          </a:p>
          <a:p>
            <a:pPr lvl="0"/>
            <a:r>
              <a:rPr lang="zh-CN" altLang="en-US" dirty="0"/>
              <a:t>突然</a:t>
            </a:r>
            <a:r>
              <a:rPr lang="zh-CN" altLang="en-US" dirty="0" smtClean="0"/>
              <a:t>一个员工辞职</a:t>
            </a:r>
            <a:endParaRPr lang="en-US" altLang="zh-CN" smtClean="0"/>
          </a:p>
          <a:p>
            <a:pPr lvl="0"/>
            <a:r>
              <a:rPr lang="zh-CN" altLang="en-US" smtClean="0"/>
              <a:t>店铺</a:t>
            </a:r>
            <a:r>
              <a:rPr lang="zh-CN" altLang="en-US" dirty="0" smtClean="0"/>
              <a:t>亏损，关门在即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怎么办？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2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可能方法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78037854"/>
              </p:ext>
            </p:extLst>
          </p:nvPr>
        </p:nvGraphicFramePr>
        <p:xfrm>
          <a:off x="1777428" y="1690688"/>
          <a:ext cx="9154275" cy="4535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5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每个人理解的不一样，解决办法就会不一样</a:t>
            </a:r>
          </a:p>
          <a:p>
            <a:pPr marL="0" lvl="0" indent="0">
              <a:buNone/>
            </a:pPr>
            <a:r>
              <a:rPr lang="zh-CN" altLang="en-US" dirty="0" smtClean="0"/>
              <a:t>理解问题的层次很重要</a:t>
            </a:r>
          </a:p>
          <a:p>
            <a:pPr lvl="0"/>
            <a:r>
              <a:rPr lang="zh-CN" altLang="en-US" dirty="0" smtClean="0"/>
              <a:t>如果用低纬度的角度解决不了，换个高一点维度来看它，也许就变成一个很简单的问题了，也许根本就是一个问题</a:t>
            </a:r>
            <a:r>
              <a:rPr lang="zh-CN" altLang="en-US" dirty="0" smtClean="0"/>
              <a:t>了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12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第五流人才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别名：怨妇</a:t>
            </a:r>
          </a:p>
          <a:p>
            <a:pPr lvl="0">
              <a:lnSpc>
                <a:spcPct val="100000"/>
              </a:lnSpc>
            </a:pP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所处理解层次：环境</a:t>
            </a:r>
          </a:p>
          <a:p>
            <a:pPr lvl="0">
              <a:lnSpc>
                <a:spcPct val="100000"/>
              </a:lnSpc>
            </a:pPr>
            <a:r>
              <a:rPr lang="zh-CN" altLang="en-US" sz="17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典型思考模式：都是你们的错！</a:t>
            </a:r>
            <a:endParaRPr lang="en-US" altLang="zh-CN" sz="1700" b="0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zh-CN" altLang="en-US" sz="1800" b="0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i="1" kern="1200" dirty="0" smtClean="0">
                <a:solidFill>
                  <a:schemeClr val="tx1"/>
                </a:solidFill>
                <a:effectLst/>
              </a:rPr>
              <a:t>工作不顺利，是因为领导是个蠢蛋</a:t>
            </a:r>
            <a:r>
              <a:rPr lang="en-US" altLang="zh-CN" sz="1800" b="0" i="1" kern="1200" dirty="0" smtClean="0">
                <a:solidFill>
                  <a:schemeClr val="tx1"/>
                </a:solidFill>
                <a:effectLst/>
              </a:rPr>
              <a:t>...</a:t>
            </a:r>
            <a:endParaRPr lang="zh-CN" altLang="en-US" sz="1800" b="0" i="0" kern="120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zh-CN" altLang="en-US" sz="1800" b="0" i="1" kern="1200" dirty="0" smtClean="0">
                <a:solidFill>
                  <a:schemeClr val="tx1"/>
                </a:solidFill>
                <a:effectLst/>
              </a:rPr>
              <a:t>没有晋升机会，是因为公司的办公室政治严重，没有好的晋升机制</a:t>
            </a:r>
            <a:r>
              <a:rPr lang="en-US" altLang="zh-CN" sz="1800" b="0" i="1" kern="1200" dirty="0" smtClean="0">
                <a:solidFill>
                  <a:schemeClr val="tx1"/>
                </a:solidFill>
                <a:effectLst/>
              </a:rPr>
              <a:t>...</a:t>
            </a:r>
            <a:endParaRPr lang="zh-CN" altLang="en-US" sz="1800" b="0" i="0" kern="120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zh-CN" altLang="en-US" sz="1800" b="0" i="1" kern="1200" dirty="0" smtClean="0">
                <a:solidFill>
                  <a:schemeClr val="tx1"/>
                </a:solidFill>
                <a:effectLst/>
              </a:rPr>
              <a:t>房子太贵买不起，都是因为那些黑心炒房团、政府调控无能、没有一个富爸爸</a:t>
            </a:r>
            <a:r>
              <a:rPr lang="en-US" altLang="zh-CN" sz="1800" b="0" i="1" kern="1200" dirty="0" smtClean="0">
                <a:solidFill>
                  <a:schemeClr val="tx1"/>
                </a:solidFill>
                <a:effectLst/>
              </a:rPr>
              <a:t>…</a:t>
            </a:r>
            <a:endParaRPr lang="zh-CN" altLang="en-US" sz="1800" b="0" i="0" kern="1200" dirty="0" smtClean="0">
              <a:solidFill>
                <a:schemeClr val="tx1"/>
              </a:solidFill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2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第四流人才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1398"/>
            <a:ext cx="10515600" cy="4625565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20000"/>
              </a:lnSpc>
            </a:pPr>
            <a:r>
              <a:rPr lang="zh-CN" altLang="en-US" sz="19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别名：行动派</a:t>
            </a:r>
          </a:p>
          <a:p>
            <a:pPr lvl="0">
              <a:lnSpc>
                <a:spcPct val="120000"/>
              </a:lnSpc>
            </a:pPr>
            <a:r>
              <a:rPr lang="zh-CN" altLang="en-US" sz="19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所处理解层次：行动</a:t>
            </a:r>
          </a:p>
          <a:p>
            <a:pPr>
              <a:lnSpc>
                <a:spcPct val="120000"/>
              </a:lnSpc>
            </a:pPr>
            <a:r>
              <a:rPr lang="zh-CN" altLang="en-US" sz="19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典型思考模式：我还不够努力！</a:t>
            </a:r>
            <a:r>
              <a:rPr lang="zh-CN" altLang="en-US" sz="1900" dirty="0">
                <a:latin typeface="+mj-lt"/>
                <a:ea typeface="+mj-ea"/>
                <a:cs typeface="+mj-cs"/>
              </a:rPr>
              <a:t>解决问题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zh-CN" altLang="en-US" sz="1700" b="1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看看还有什么事情是可以去做，去改变的</a:t>
            </a:r>
          </a:p>
          <a:p>
            <a:pPr lvl="0">
              <a:lnSpc>
                <a:spcPct val="120000"/>
              </a:lnSpc>
            </a:pPr>
            <a:r>
              <a:rPr lang="zh-CN" altLang="en-US" sz="1700" b="0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都一年没涨工资了，今晚开始多加</a:t>
            </a:r>
            <a:r>
              <a:rPr lang="en-US" altLang="zh-CN" sz="1700" b="0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1</a:t>
            </a:r>
            <a:r>
              <a:rPr lang="zh-CN" altLang="en-US" sz="1700" b="0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个小时的班；</a:t>
            </a:r>
            <a:endParaRPr lang="zh-CN" altLang="en-US" sz="1700" b="0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>
              <a:lnSpc>
                <a:spcPct val="120000"/>
              </a:lnSpc>
            </a:pPr>
            <a:r>
              <a:rPr lang="zh-CN" altLang="en-US" sz="1700" b="0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女朋友为什么最近对我变得冷淡了？我要多发些消息，多打些电话去关心她；</a:t>
            </a:r>
            <a:endParaRPr lang="zh-CN" altLang="en-US" sz="1700" b="0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>
              <a:lnSpc>
                <a:spcPct val="120000"/>
              </a:lnSpc>
            </a:pPr>
            <a:r>
              <a:rPr lang="zh-CN" altLang="en-US" sz="1700" b="0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公司业绩变差了？一定是我睡觉睡的太多了，明天开始不睡觉；</a:t>
            </a:r>
            <a:endParaRPr lang="en-US" altLang="zh-CN" sz="1700" b="0" i="1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zh-CN" altLang="en-US" sz="2100" dirty="0" smtClean="0"/>
              <a:t>线下门店解决方案</a:t>
            </a:r>
          </a:p>
          <a:p>
            <a:pPr lvl="0">
              <a:lnSpc>
                <a:spcPct val="120000"/>
              </a:lnSpc>
            </a:pPr>
            <a:r>
              <a:rPr lang="zh-CN" altLang="en-US" sz="19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我付</a:t>
            </a:r>
            <a:r>
              <a:rPr lang="en-US" altLang="zh-CN" sz="19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24</a:t>
            </a:r>
            <a:r>
              <a:rPr lang="zh-CN" altLang="en-US" sz="19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小时的房租，只营业</a:t>
            </a:r>
            <a:r>
              <a:rPr lang="en-US" altLang="zh-CN" sz="19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8</a:t>
            </a:r>
            <a:r>
              <a:rPr lang="zh-CN" altLang="en-US" sz="19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小时！那怎么行？明天开始</a:t>
            </a:r>
            <a:r>
              <a:rPr lang="en-US" altLang="zh-CN" sz="19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24</a:t>
            </a:r>
            <a:r>
              <a:rPr lang="zh-CN" altLang="en-US" sz="19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小时营业，我全天待在店里亲自销售！员工两班倒，空闲时间拼命打电话找企业，我就不信了！</a:t>
            </a:r>
          </a:p>
          <a:p>
            <a:pPr lvl="0">
              <a:lnSpc>
                <a:spcPct val="120000"/>
              </a:lnSpc>
            </a:pPr>
            <a:r>
              <a:rPr lang="zh-CN" altLang="en-US" sz="19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员工偷懒？那我就加工资，加提成，每天请吃夜宵，只要你肯努力，有业绩，我就对你比亲儿子还好！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zh-CN" altLang="en-US" sz="21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但是，我们不禁要问，是不是努力了，所有问题就都能被解决了呢？是不是越努力的人，获得的成就也就会越大？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7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第三流人才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别名：战术家</a:t>
            </a:r>
          </a:p>
          <a:p>
            <a:pPr lvl="0">
              <a:lnSpc>
                <a:spcPct val="100000"/>
              </a:lnSpc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所处理解层次：能力</a:t>
            </a:r>
          </a:p>
          <a:p>
            <a:pPr lvl="0">
              <a:lnSpc>
                <a:spcPct val="100000"/>
              </a:lnSpc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典型思考模式：方法总比问题多！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zh-CN" altLang="en-US" sz="1600" b="0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i="0" kern="1200" dirty="0" smtClean="0">
                <a:solidFill>
                  <a:schemeClr val="tx1"/>
                </a:solidFill>
                <a:effectLst/>
              </a:rPr>
              <a:t>与古代人比创造的价值更多是因为现在的人更勤奋吗？</a:t>
            </a:r>
            <a:endParaRPr lang="en-US" altLang="zh-CN" sz="2000" b="0" i="0" kern="1200" dirty="0" smtClean="0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1800" dirty="0" smtClean="0"/>
              <a:t>不是，是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</a:rPr>
              <a:t>工具扩展了能力</a:t>
            </a:r>
            <a:r>
              <a:rPr lang="zh-CN" altLang="en-US" sz="1800" dirty="0" smtClean="0"/>
              <a:t>，比如</a:t>
            </a:r>
            <a:r>
              <a:rPr lang="zh-CN" altLang="en-US" sz="1800" dirty="0"/>
              <a:t>通信 以前策马奔腾</a:t>
            </a:r>
            <a:r>
              <a:rPr lang="zh-CN" altLang="en-US" sz="1800" dirty="0" smtClean="0"/>
              <a:t>现在用电话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sz="2000" b="0" i="0" kern="1200" dirty="0" smtClean="0">
                <a:solidFill>
                  <a:schemeClr val="tx1"/>
                </a:solidFill>
                <a:effectLst/>
              </a:rPr>
              <a:t>当问题发生的时候，首先会把问题归结成是「因为我的能力不足」而产生的。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21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三流人才解决问题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1800" b="0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线下门店生意不好，是因为我的经营模式太陈旧，我需要学习新的方法</a:t>
            </a:r>
            <a:r>
              <a:rPr lang="en-US" altLang="zh-CN" sz="1800" b="0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…</a:t>
            </a:r>
            <a:r>
              <a:rPr lang="zh-CN" altLang="en-US" sz="1800" b="0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比如，可以通过社群经济的方式来降低我的获客成本，提高客户复购率</a:t>
            </a:r>
            <a:r>
              <a:rPr lang="en-US" altLang="zh-CN" sz="1800" b="0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….</a:t>
            </a:r>
            <a:endParaRPr lang="zh-CN" altLang="en-US" sz="1800" b="0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zh-CN" altLang="en-US" sz="1800" b="0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和男朋友关系处理不好，一定是我的沟通能力有问题，我要去学习能改善亲密关系的沟通技巧，比如</a:t>
            </a:r>
            <a:r>
              <a:rPr lang="en-US" altLang="zh-CN" sz="1800" b="0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《</a:t>
            </a:r>
            <a:r>
              <a:rPr lang="zh-CN" altLang="en-US" sz="1800" b="0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关键对话</a:t>
            </a:r>
            <a:r>
              <a:rPr lang="en-US" altLang="zh-CN" sz="1800" b="0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》</a:t>
            </a:r>
            <a:r>
              <a:rPr lang="zh-CN" altLang="en-US" sz="1800" b="0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、</a:t>
            </a:r>
            <a:r>
              <a:rPr lang="en-US" altLang="zh-CN" sz="1800" b="0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《</a:t>
            </a:r>
            <a:r>
              <a:rPr lang="zh-CN" altLang="en-US" sz="1800" b="0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幸福的婚姻</a:t>
            </a:r>
            <a:r>
              <a:rPr lang="en-US" altLang="zh-CN" sz="1800" b="0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》….</a:t>
            </a:r>
            <a:endParaRPr lang="zh-CN" altLang="en-US" sz="1800" b="0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zh-CN" altLang="en-US" sz="1800" b="0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以前我是做业务的，现在刚成为部门经理，团队业绩下滑，一定是我的管理能力有问题，我以前根本没有系统的学习过管理的方法，我得去报个</a:t>
            </a:r>
            <a:r>
              <a:rPr lang="en-US" altLang="zh-CN" sz="1800" b="0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MBA</a:t>
            </a:r>
            <a:r>
              <a:rPr lang="zh-CN" altLang="en-US" sz="1800" b="0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，从「古狄逊定理」开始学起</a:t>
            </a:r>
            <a:r>
              <a:rPr lang="en-US" altLang="zh-CN" sz="1800" b="0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…</a:t>
            </a:r>
            <a:endParaRPr lang="zh-CN" altLang="en-US" sz="1800" b="0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zh-CN" altLang="en-US" sz="1800" b="0" i="0" kern="1200" dirty="0" smtClean="0">
                <a:solidFill>
                  <a:schemeClr val="tx1"/>
                </a:solidFill>
                <a:effectLst/>
              </a:rPr>
              <a:t>我应该要站在巨人的肩膀上，学习更成熟的经验和方法，然后再来解决这个问题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5269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努力</a:t>
            </a:r>
            <a:r>
              <a:rPr lang="zh-CN" altLang="en-US" dirty="0" smtClean="0"/>
              <a:t>解决</a:t>
            </a:r>
            <a:r>
              <a:rPr lang="zh-CN" altLang="en-US" dirty="0" smtClean="0"/>
              <a:t>问题</a:t>
            </a:r>
            <a:r>
              <a:rPr lang="zh-CN" altLang="en-US" dirty="0" smtClean="0"/>
              <a:t>有什么</a:t>
            </a:r>
            <a:r>
              <a:rPr lang="zh-CN" altLang="en-US" dirty="0" smtClean="0"/>
              <a:t>缺点？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sz="26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那什么问题，是你有「能力」也解决不了的呢？就是你选择错了问题。</a:t>
            </a: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</a:rPr>
              <a:t>你在着手解决问题之前，你得先清楚，你要解决的问题是什么？</a:t>
            </a: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</a:rPr>
              <a:t>比如开始的案例，导致现状的原因看上去有很多，哪个才是最重要的问题？</a:t>
            </a: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</a:rPr>
              <a:t>是团队管理的问题？营销方式的问题？还是商业模式的问题？</a:t>
            </a: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</a:rPr>
              <a:t>是应该打折清库存减少损失，准备关门？还是战略转型，坚持到底？</a:t>
            </a: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</a:rPr>
              <a:t>每一个选择，都意味着人生的不同走向，一旦选择错了问题，你那优秀的「能力」和「行动力」只会让你越走越远。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656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1680</Words>
  <Application>Microsoft Office PowerPoint</Application>
  <PresentationFormat>宽屏</PresentationFormat>
  <Paragraphs>135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思考方式决定层次</vt:lpstr>
      <vt:lpstr> 某品牌运动鞋代理</vt:lpstr>
      <vt:lpstr>可能方法</vt:lpstr>
      <vt:lpstr>为什么不同</vt:lpstr>
      <vt:lpstr>第五流人才</vt:lpstr>
      <vt:lpstr>第四流人才</vt:lpstr>
      <vt:lpstr>第三流人才</vt:lpstr>
      <vt:lpstr>三流人才解决问题</vt:lpstr>
      <vt:lpstr>努力解决问题有什么缺点？</vt:lpstr>
      <vt:lpstr>第二流人才</vt:lpstr>
      <vt:lpstr>第二流的人才对案例的思考</vt:lpstr>
      <vt:lpstr>第二流人才解决办法</vt:lpstr>
      <vt:lpstr>第一流人才</vt:lpstr>
      <vt:lpstr>角色和身份区分</vt:lpstr>
      <vt:lpstr>顶级人才</vt:lpstr>
      <vt:lpstr>顶层设计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yongliang</dc:creator>
  <cp:lastModifiedBy>sun yongliang</cp:lastModifiedBy>
  <cp:revision>20</cp:revision>
  <dcterms:created xsi:type="dcterms:W3CDTF">2019-01-09T00:38:56Z</dcterms:created>
  <dcterms:modified xsi:type="dcterms:W3CDTF">2019-01-26T08:01:27Z</dcterms:modified>
</cp:coreProperties>
</file>