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57" r:id="rId4"/>
    <p:sldId id="270" r:id="rId5"/>
    <p:sldId id="288" r:id="rId6"/>
    <p:sldId id="294" r:id="rId7"/>
    <p:sldId id="289" r:id="rId8"/>
    <p:sldId id="296" r:id="rId9"/>
    <p:sldId id="297" r:id="rId10"/>
    <p:sldId id="298" r:id="rId11"/>
    <p:sldId id="290" r:id="rId12"/>
    <p:sldId id="291" r:id="rId13"/>
    <p:sldId id="293" r:id="rId14"/>
    <p:sldId id="283" r:id="rId15"/>
    <p:sldId id="299" r:id="rId16"/>
    <p:sldId id="320" r:id="rId17"/>
    <p:sldId id="303" r:id="rId18"/>
    <p:sldId id="304" r:id="rId19"/>
    <p:sldId id="305" r:id="rId20"/>
    <p:sldId id="306" r:id="rId21"/>
    <p:sldId id="308" r:id="rId22"/>
    <p:sldId id="309" r:id="rId23"/>
    <p:sldId id="307" r:id="rId24"/>
    <p:sldId id="310" r:id="rId25"/>
    <p:sldId id="321" r:id="rId26"/>
    <p:sldId id="286" r:id="rId27"/>
    <p:sldId id="311" r:id="rId28"/>
    <p:sldId id="312" r:id="rId29"/>
    <p:sldId id="313" r:id="rId30"/>
    <p:sldId id="314" r:id="rId31"/>
    <p:sldId id="316" r:id="rId32"/>
    <p:sldId id="315" r:id="rId33"/>
    <p:sldId id="317" r:id="rId34"/>
    <p:sldId id="318" r:id="rId35"/>
    <p:sldId id="319" r:id="rId36"/>
    <p:sldId id="300" r:id="rId37"/>
    <p:sldId id="301" r:id="rId38"/>
    <p:sldId id="322" r:id="rId39"/>
    <p:sldId id="282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4676"/>
  </p:normalViewPr>
  <p:slideViewPr>
    <p:cSldViewPr snapToGrid="0">
      <p:cViewPr varScale="1">
        <p:scale>
          <a:sx n="90" d="100"/>
          <a:sy n="90" d="100"/>
        </p:scale>
        <p:origin x="84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96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26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67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96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633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84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3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42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27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7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42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05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66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7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52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24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87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74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7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2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2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74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6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1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516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727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03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73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7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4892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501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2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3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6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2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54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0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dennis211/article/details/78170079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2554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800" b="1" dirty="0" smtClean="0">
                <a:latin typeface="微软雅黑"/>
                <a:ea typeface="微软雅黑"/>
                <a:cs typeface="+mn-ea"/>
                <a:sym typeface="+mn-lt"/>
              </a:rPr>
              <a:t>MYSQL</a:t>
            </a:r>
            <a:r>
              <a:rPr lang="zh-CN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优化</a:t>
            </a:r>
            <a:endParaRPr lang="zh-CN" altLang="en-US" sz="48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1557" y="3851489"/>
            <a:ext cx="4703398" cy="31547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zh-CN" altLang="en-US" sz="1600" dirty="0" smtClean="0">
                <a:latin typeface="微软雅黑"/>
                <a:ea typeface="微软雅黑"/>
                <a:cs typeface="+mn-ea"/>
                <a:sym typeface="+mn-lt"/>
              </a:rPr>
              <a:t>中国 </a:t>
            </a:r>
            <a:r>
              <a:rPr lang="en-US" altLang="zh-CN" sz="1600" dirty="0" smtClean="0">
                <a:latin typeface="微软雅黑"/>
                <a:ea typeface="微软雅黑"/>
                <a:cs typeface="+mn-ea"/>
                <a:sym typeface="+mn-lt"/>
              </a:rPr>
              <a:t>·</a:t>
            </a:r>
            <a:r>
              <a:rPr lang="zh-CN" altLang="en-US" sz="1600" dirty="0" smtClean="0">
                <a:latin typeface="微软雅黑"/>
                <a:ea typeface="微软雅黑"/>
                <a:cs typeface="+mn-ea"/>
                <a:sym typeface="+mn-lt"/>
              </a:rPr>
              <a:t>上海 </a:t>
            </a:r>
            <a:r>
              <a:rPr lang="en-US" altLang="zh-CN" sz="1600" dirty="0" smtClean="0">
                <a:latin typeface="微软雅黑"/>
                <a:ea typeface="微软雅黑"/>
                <a:cs typeface="+mn-ea"/>
                <a:sym typeface="+mn-lt"/>
              </a:rPr>
              <a:t>- 19</a:t>
            </a:r>
            <a:r>
              <a:rPr lang="zh-CN" altLang="en-US" sz="1600" dirty="0" smtClean="0">
                <a:latin typeface="微软雅黑"/>
                <a:ea typeface="微软雅黑"/>
                <a:cs typeface="+mn-ea"/>
                <a:sym typeface="+mn-lt"/>
              </a:rPr>
              <a:t>年</a:t>
            </a:r>
            <a:r>
              <a:rPr lang="en-US" altLang="zh-CN" sz="1600" dirty="0" smtClean="0">
                <a:latin typeface="微软雅黑"/>
                <a:ea typeface="微软雅黑"/>
                <a:cs typeface="+mn-ea"/>
                <a:sym typeface="+mn-lt"/>
              </a:rPr>
              <a:t>04</a:t>
            </a:r>
            <a:r>
              <a:rPr lang="zh-CN" altLang="en-US" sz="1600" dirty="0" smtClean="0">
                <a:latin typeface="微软雅黑"/>
                <a:ea typeface="微软雅黑"/>
                <a:cs typeface="+mn-ea"/>
                <a:sym typeface="+mn-lt"/>
              </a:rPr>
              <a:t>月</a:t>
            </a:r>
            <a:endParaRPr lang="zh-CN" altLang="en-US" sz="1600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7399" y="2976527"/>
            <a:ext cx="7280706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6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MYSQL</a:t>
            </a:r>
            <a:r>
              <a:rPr lang="zh-CN" altLang="en-US" sz="16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优化</a:t>
            </a:r>
            <a:endParaRPr lang="zh-CN" altLang="en-US" sz="16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TextBox 120"/>
          <p:cNvSpPr txBox="1"/>
          <p:nvPr/>
        </p:nvSpPr>
        <p:spPr>
          <a:xfrm>
            <a:off x="4801557" y="3339330"/>
            <a:ext cx="4533262" cy="37457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600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梵讯研究院</a:t>
            </a:r>
            <a:r>
              <a:rPr lang="en-US" altLang="zh-CN" sz="1600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-</a:t>
            </a:r>
            <a:r>
              <a:rPr lang="zh-CN" altLang="en-US" sz="1600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李富泉</a:t>
            </a:r>
            <a:endParaRPr lang="zh-CN" altLang="en-US" sz="1600" dirty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1005836"/>
            <a:ext cx="5821681" cy="43662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34540" y="558927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必知必会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1" y="1005836"/>
            <a:ext cx="5821681" cy="43662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74816" y="5589270"/>
            <a:ext cx="1543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高性能</a:t>
            </a:r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sp>
        <p:nvSpPr>
          <p:cNvPr id="9" name="框架 8"/>
          <p:cNvSpPr/>
          <p:nvPr/>
        </p:nvSpPr>
        <p:spPr>
          <a:xfrm>
            <a:off x="560070" y="4274820"/>
            <a:ext cx="5166360" cy="43434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6435090" y="3749040"/>
            <a:ext cx="4617720" cy="52578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99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选择优化的数据类型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439844" y="17021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日期和时间类型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97386"/>
              </p:ext>
            </p:extLst>
          </p:nvPr>
        </p:nvGraphicFramePr>
        <p:xfrm>
          <a:off x="1439844" y="2402297"/>
          <a:ext cx="901860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3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5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smtClean="0"/>
                        <a:t>0000-01-01~9999-12-32</a:t>
                      </a:r>
                      <a:r>
                        <a:rPr lang="zh-CN" altLang="en-US" dirty="0" smtClean="0"/>
                        <a:t>的日期，格式为</a:t>
                      </a:r>
                      <a:r>
                        <a:rPr lang="en-US" altLang="zh-CN" dirty="0" smtClean="0"/>
                        <a:t>YYYY-MM-DD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格式为</a:t>
                      </a:r>
                      <a:r>
                        <a:rPr lang="en-US" altLang="zh-CN" dirty="0" err="1" smtClean="0"/>
                        <a:t>HH:mm:ss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的组合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TIMESTAMP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DATETIME</a:t>
                      </a:r>
                      <a:r>
                        <a:rPr lang="zh-CN" altLang="en-US" dirty="0" smtClean="0"/>
                        <a:t>类似，范围更小。自动转</a:t>
                      </a:r>
                      <a:r>
                        <a:rPr lang="en-US" altLang="zh-CN" dirty="0" smtClean="0"/>
                        <a:t>UTC</a:t>
                      </a:r>
                      <a:r>
                        <a:rPr lang="zh-CN" altLang="en-US" dirty="0" smtClean="0"/>
                        <a:t>进行存储。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5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用两位数表示年份，范围是</a:t>
                      </a:r>
                      <a:r>
                        <a:rPr lang="en-US" altLang="zh-CN" dirty="0" smtClean="0"/>
                        <a:t>70(1970)~69(2069)</a:t>
                      </a:r>
                      <a:r>
                        <a:rPr lang="zh-CN" altLang="en-US" dirty="0" smtClean="0"/>
                        <a:t>，用四位数字表示，范围是</a:t>
                      </a:r>
                      <a:r>
                        <a:rPr lang="en-US" altLang="zh-CN" dirty="0" smtClean="0"/>
                        <a:t>1901~2155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951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选择优化的数据类型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439844" y="17157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位数据类型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320476" y="2206572"/>
            <a:ext cx="202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最大长度是</a:t>
            </a:r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个位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20476" y="2642793"/>
            <a:ext cx="8557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存储引擎会打包所有的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列，可以节省存储空间。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是为每一个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列使用一个足够存储的最小整数类型来存放，不能节省空间。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21765" y="3356013"/>
            <a:ext cx="8624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把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当作字符串类型而不是数字类型。当检索</a:t>
            </a:r>
            <a:r>
              <a:rPr lang="en-US" altLang="zh-CN" dirty="0" smtClean="0"/>
              <a:t>BIT(1)</a:t>
            </a:r>
            <a:r>
              <a:rPr lang="zh-CN" altLang="en-US" dirty="0" smtClean="0"/>
              <a:t>的值时，结果是一个包含</a:t>
            </a:r>
            <a:endParaRPr lang="en-US" altLang="zh-CN" dirty="0" smtClean="0"/>
          </a:p>
          <a:p>
            <a:r>
              <a:rPr lang="zh-CN" altLang="en-US" dirty="0" smtClean="0"/>
              <a:t>二进制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的字符串，而不是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。然而在数字上下文场景检索时返回的</a:t>
            </a:r>
            <a:endParaRPr lang="en-US" altLang="zh-CN" dirty="0" smtClean="0"/>
          </a:p>
          <a:p>
            <a:r>
              <a:rPr lang="zh-CN" altLang="en-US" dirty="0" smtClean="0"/>
              <a:t>确是位字符串转换成的数字。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26" y="4346232"/>
            <a:ext cx="4742857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26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选择优化的数据类型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439844" y="17157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特殊类型数据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88820" y="2354580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INT UNSIGNED</a:t>
            </a:r>
            <a:r>
              <a:rPr kumimoji="1" lang="zh-CN" altLang="en-US" dirty="0" smtClean="0"/>
              <a:t>存储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；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88820" y="2904704"/>
            <a:ext cx="510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可使用</a:t>
            </a:r>
            <a:r>
              <a:rPr kumimoji="1" lang="en-US" altLang="zh-CN" dirty="0" smtClean="0"/>
              <a:t>INET_ATON()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INET_NTOA()</a:t>
            </a:r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进行转换；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20" y="3610610"/>
            <a:ext cx="7010400" cy="105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4560" y="5772150"/>
            <a:ext cx="185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数据库存储的值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454" y="4928870"/>
            <a:ext cx="1308100" cy="584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24500" y="5772150"/>
            <a:ext cx="219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INET_NTOA</a:t>
            </a:r>
            <a:r>
              <a:rPr kumimoji="1" lang="zh-CN" altLang="en-US" dirty="0" smtClean="0"/>
              <a:t>查看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413" y="4928870"/>
            <a:ext cx="1397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97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MYSQL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设计中的陷阱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71362" y="191486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太多的列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20240" y="336042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太多的关联</a:t>
            </a:r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21527" y="2493818"/>
            <a:ext cx="9239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的存储引擎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工作时需要在服务器层和存储引擎层之间通过行缓冲格式拷贝数据，</a:t>
            </a:r>
          </a:p>
          <a:p>
            <a:r>
              <a:rPr kumimoji="1" lang="zh-CN" altLang="en-US" dirty="0" smtClean="0"/>
              <a:t>然后在服务器层将缓存内容解码成各个列。这个转换的操作代价与列的数量成正比。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21527" y="3914324"/>
            <a:ext cx="847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每个关联操作最多是</a:t>
            </a:r>
            <a:r>
              <a:rPr kumimoji="1" lang="en-US" altLang="zh-CN" dirty="0" smtClean="0"/>
              <a:t>61</a:t>
            </a:r>
            <a:r>
              <a:rPr kumimoji="1" lang="zh-CN" altLang="en-US" dirty="0" smtClean="0"/>
              <a:t>张表，建议在单个查询中将关联表控制在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个以内。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63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MYSQL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设计中的陷阱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71362" y="19148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全能的枚举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43100" y="348615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不极端化遵循“避免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原则”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26030" y="253746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过度使用枚举，例如把城市定义为枚举。</a:t>
            </a:r>
          </a:p>
          <a:p>
            <a:r>
              <a:rPr kumimoji="1" lang="zh-CN" altLang="en-US" dirty="0" smtClean="0"/>
              <a:t>正常的情况应该是使用整数作为外键关联到一张城市表。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51760" y="4114800"/>
            <a:ext cx="848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在一些特定场景中，使用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可能会比使用一个神奇的常数更好。例如使用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代替</a:t>
            </a:r>
          </a:p>
          <a:p>
            <a:r>
              <a:rPr kumimoji="1" lang="zh-CN" altLang="en-US" dirty="0" smtClean="0"/>
              <a:t>一个未知的整数；使用数据库的时间最小值代替一个未知时间。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57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8" y="3429248"/>
            <a:ext cx="2935705" cy="834142"/>
            <a:chOff x="4615322" y="2848154"/>
            <a:chExt cx="2935705" cy="1340910"/>
          </a:xfrm>
        </p:grpSpPr>
        <p:sp>
          <p:nvSpPr>
            <p:cNvPr id="8" name="文本框 7"/>
            <p:cNvSpPr txBox="1"/>
            <p:nvPr/>
          </p:nvSpPr>
          <p:spPr>
            <a:xfrm>
              <a:off x="4823618" y="2999111"/>
              <a:ext cx="2698175" cy="1038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3600" dirty="0" smtClean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SQL</a:t>
              </a:r>
              <a:r>
                <a:rPr lang="zh-CN" altLang="en-US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优化过程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18906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4246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优化过程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148840" y="2011680"/>
            <a:ext cx="505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命令了解各种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的执行频率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48840" y="2672960"/>
            <a:ext cx="416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定位执行效率较低的语句</a:t>
            </a:r>
            <a:r>
              <a:rPr kumimoji="1" lang="en-US" altLang="zh-CN" dirty="0"/>
              <a:t>(</a:t>
            </a:r>
            <a:r>
              <a:rPr kumimoji="1" lang="zh-CN" altLang="en-US" dirty="0"/>
              <a:t>重点</a:t>
            </a:r>
            <a:r>
              <a:rPr kumimoji="1" lang="en-US" altLang="zh-CN" dirty="0"/>
              <a:t>SELECT)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8840" y="3355823"/>
            <a:ext cx="4969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通过</a:t>
            </a:r>
            <a:r>
              <a:rPr kumimoji="1" lang="en-US" altLang="zh-CN" dirty="0"/>
              <a:t>EXPLAIN</a:t>
            </a:r>
            <a:r>
              <a:rPr kumimoji="1" lang="zh-CN" altLang="en-US" dirty="0"/>
              <a:t>分析低效率的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语句的执行情况</a:t>
            </a:r>
          </a:p>
        </p:txBody>
      </p:sp>
      <p:sp>
        <p:nvSpPr>
          <p:cNvPr id="5" name="矩形 4"/>
          <p:cNvSpPr/>
          <p:nvPr/>
        </p:nvSpPr>
        <p:spPr>
          <a:xfrm>
            <a:off x="2148840" y="4015396"/>
            <a:ext cx="3591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确定问题并采取相应的优化措施</a:t>
            </a:r>
          </a:p>
        </p:txBody>
      </p:sp>
    </p:spTree>
    <p:extLst>
      <p:ext uri="{BB962C8B-B14F-4D97-AF65-F5344CB8AC3E}">
        <p14:creationId xmlns:p14="http://schemas.microsoft.com/office/powerpoint/2010/main" val="168057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优化过程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148840" y="2011680"/>
            <a:ext cx="812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session|global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命令可以查询服务器状态信息，默认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级别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表示当前连接的统计结果</a:t>
            </a:r>
          </a:p>
          <a:p>
            <a:pPr lvl="1"/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表示数据库上次启动至今的统计结果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3898870"/>
            <a:ext cx="2755900" cy="50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74570" y="345186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例如：以下查询 </a:t>
            </a:r>
            <a:r>
              <a:rPr kumimoji="1" lang="en-US" altLang="zh-CN" dirty="0" err="1" smtClean="0"/>
              <a:t>Com_xxx</a:t>
            </a:r>
            <a:r>
              <a:rPr kumimoji="1" lang="zh-CN" altLang="en-US" dirty="0" smtClean="0"/>
              <a:t> 语句所执行的次数。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43150" y="4720590"/>
            <a:ext cx="747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重点关注</a:t>
            </a:r>
            <a:r>
              <a:rPr kumimoji="1" lang="en-US" altLang="zh-CN" dirty="0" err="1" smtClean="0"/>
              <a:t>Com_select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Com_insert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Com_update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Com_delete</a:t>
            </a:r>
            <a:r>
              <a:rPr kumimoji="1" lang="zh-CN" altLang="en-US" dirty="0" smtClean="0"/>
              <a:t>，判断当前</a:t>
            </a:r>
          </a:p>
          <a:p>
            <a:r>
              <a:rPr kumimoji="1" lang="zh-CN" altLang="en-US" dirty="0" smtClean="0"/>
              <a:t>数据库是插入更新为主还是查询为主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79066" y="1525001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61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优化过程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148840" y="2011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其它常用的几个参数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60320" y="2914650"/>
            <a:ext cx="416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Connections</a:t>
            </a:r>
            <a:r>
              <a:rPr kumimoji="1" lang="zh-CN" altLang="en-US" dirty="0" smtClean="0"/>
              <a:t>：连接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服务器的次数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71750" y="3657600"/>
            <a:ext cx="386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Uptime</a:t>
            </a:r>
            <a:r>
              <a:rPr kumimoji="1" lang="zh-CN" altLang="en-US" dirty="0" smtClean="0"/>
              <a:t>：服务器工作的时间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单位秒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71750" y="4400550"/>
            <a:ext cx="313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Slow_queries</a:t>
            </a:r>
            <a:r>
              <a:rPr kumimoji="1" lang="zh-CN" altLang="en-US" dirty="0" smtClean="0"/>
              <a:t>：慢查询的次数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02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845284" y="2716922"/>
            <a:ext cx="38415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CONTENT</a:t>
            </a:r>
            <a:endParaRPr lang="zh-CN" altLang="en-US" sz="6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04869" y="1358880"/>
            <a:ext cx="2476960" cy="827273"/>
            <a:chOff x="7779199" y="970953"/>
            <a:chExt cx="2476960" cy="827273"/>
          </a:xfrm>
        </p:grpSpPr>
        <p:grpSp>
          <p:nvGrpSpPr>
            <p:cNvPr id="6" name="组合 5"/>
            <p:cNvGrpSpPr/>
            <p:nvPr/>
          </p:nvGrpSpPr>
          <p:grpSpPr>
            <a:xfrm>
              <a:off x="7779199" y="1438689"/>
              <a:ext cx="2476960" cy="359537"/>
              <a:chOff x="8106714" y="1721786"/>
              <a:chExt cx="2476960" cy="359537"/>
            </a:xfrm>
          </p:grpSpPr>
          <p:sp>
            <p:nvSpPr>
              <p:cNvPr id="12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106714" y="1721786"/>
                <a:ext cx="2476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6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Schema</a:t>
                </a:r>
                <a:r>
                  <a:rPr lang="zh-CN" altLang="en-US" sz="16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与数据类型的优化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11" name="直接连接符 10"/>
                <p:cNvCxnSpPr>
                  <a:cxnSpLocks/>
                </p:cNvCxnSpPr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组合 13"/>
          <p:cNvGrpSpPr/>
          <p:nvPr/>
        </p:nvGrpSpPr>
        <p:grpSpPr>
          <a:xfrm>
            <a:off x="8204869" y="2762758"/>
            <a:ext cx="2031106" cy="982710"/>
            <a:chOff x="7779199" y="2222427"/>
            <a:chExt cx="2031106" cy="982710"/>
          </a:xfrm>
        </p:grpSpPr>
        <p:grpSp>
          <p:nvGrpSpPr>
            <p:cNvPr id="15" name="组合 14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19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73121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22" name="直接连接符 21"/>
                <p:cNvCxnSpPr>
                  <a:cxnSpLocks/>
                </p:cNvCxnSpPr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7779199" y="2684018"/>
              <a:ext cx="2031106" cy="521119"/>
              <a:chOff x="8106714" y="1721786"/>
              <a:chExt cx="2031106" cy="521119"/>
            </a:xfrm>
          </p:grpSpPr>
          <p:sp>
            <p:nvSpPr>
              <p:cNvPr id="17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106714" y="1721786"/>
                <a:ext cx="13019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600" dirty="0" smtClean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SQL</a:t>
                </a:r>
                <a:r>
                  <a:rPr lang="zh-CN" altLang="en-US" sz="1600" dirty="0" smtClean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优化过程</a:t>
                </a:r>
                <a:endPara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204869" y="4208194"/>
            <a:ext cx="2031106" cy="799568"/>
            <a:chOff x="7779199" y="3473901"/>
            <a:chExt cx="2031106" cy="799568"/>
          </a:xfrm>
        </p:grpSpPr>
        <p:grpSp>
          <p:nvGrpSpPr>
            <p:cNvPr id="24" name="组合 23"/>
            <p:cNvGrpSpPr/>
            <p:nvPr/>
          </p:nvGrpSpPr>
          <p:grpSpPr>
            <a:xfrm>
              <a:off x="7789473" y="3473901"/>
              <a:ext cx="942975" cy="523220"/>
              <a:chOff x="6095999" y="3498928"/>
              <a:chExt cx="942975" cy="523220"/>
            </a:xfrm>
          </p:grpSpPr>
          <p:sp>
            <p:nvSpPr>
              <p:cNvPr id="28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31" name="直接连接符 30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组合 24"/>
            <p:cNvGrpSpPr/>
            <p:nvPr/>
          </p:nvGrpSpPr>
          <p:grpSpPr>
            <a:xfrm>
              <a:off x="7779199" y="3913932"/>
              <a:ext cx="2031106" cy="359537"/>
              <a:chOff x="8106714" y="1721786"/>
              <a:chExt cx="2031106" cy="359537"/>
            </a:xfrm>
          </p:grpSpPr>
          <p:sp>
            <p:nvSpPr>
              <p:cNvPr id="26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106714" y="1721786"/>
                <a:ext cx="20072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 smtClean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常用的</a:t>
                </a:r>
                <a:r>
                  <a:rPr lang="en-US" altLang="zh-CN" sz="1600" dirty="0" smtClean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SQL</a:t>
                </a:r>
                <a:r>
                  <a:rPr lang="zh-CN" altLang="en-US" sz="1600" dirty="0" smtClean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优化方案</a:t>
                </a:r>
                <a:endPara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693144" y="3529854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 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&gt;&gt;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3959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优化过程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42316" y="1624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定位慢查询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11730" y="2085101"/>
            <a:ext cx="496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默认情况不记录慢查询日志，需要手动开启。</a:t>
            </a:r>
          </a:p>
          <a:p>
            <a:r>
              <a:rPr lang="en-US" altLang="zh-CN" dirty="0"/>
              <a:t>set global </a:t>
            </a:r>
            <a:r>
              <a:rPr lang="en-US" altLang="zh-CN" dirty="0" err="1"/>
              <a:t>slow_query_log</a:t>
            </a:r>
            <a:r>
              <a:rPr lang="en-US" altLang="zh-CN" dirty="0" smtClean="0"/>
              <a:t>=‘on’;</a:t>
            </a:r>
            <a:r>
              <a:rPr lang="en-US" altLang="zh-CN" dirty="0"/>
              <a:t> </a:t>
            </a:r>
            <a:r>
              <a:rPr lang="en-US" altLang="zh-CN" dirty="0" smtClean="0"/>
              <a:t>(</a:t>
            </a:r>
            <a:r>
              <a:rPr lang="zh-CN" altLang="en-US" dirty="0" smtClean="0"/>
              <a:t>临时开启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11730" y="3243826"/>
            <a:ext cx="793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通过慢查询日志定位执行效率低的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语句，慢查询日志记录了所有执行时间</a:t>
            </a:r>
          </a:p>
          <a:p>
            <a:r>
              <a:rPr kumimoji="1" lang="zh-CN" altLang="en-US" dirty="0" smtClean="0"/>
              <a:t>超过</a:t>
            </a:r>
            <a:r>
              <a:rPr kumimoji="1" lang="en-US" altLang="zh-CN" dirty="0" err="1" smtClean="0"/>
              <a:t>long_query_time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2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优化过程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720" y="2048813"/>
            <a:ext cx="6587490" cy="39765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69653" y="1545529"/>
            <a:ext cx="346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定位慢</a:t>
            </a:r>
            <a:r>
              <a:rPr kumimoji="1" lang="zh-CN" altLang="en-US" dirty="0" smtClean="0"/>
              <a:t>查询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设置</a:t>
            </a:r>
            <a:r>
              <a:rPr kumimoji="1" lang="en-US" altLang="zh-CN" dirty="0" err="1" smtClean="0"/>
              <a:t>long_query_time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709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优化过程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69653" y="1545529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定位慢</a:t>
            </a:r>
            <a:r>
              <a:rPr kumimoji="1" lang="zh-CN" altLang="en-US" dirty="0" smtClean="0"/>
              <a:t>查询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查询日志路径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820" y="2505710"/>
            <a:ext cx="72009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8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优化过程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91799" y="171576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EXPLAIN</a:t>
            </a:r>
            <a:r>
              <a:rPr kumimoji="1" lang="zh-CN" altLang="en-US" dirty="0" smtClean="0"/>
              <a:t>分析问题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84441" y="2284193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前加上关键字 </a:t>
            </a:r>
            <a:r>
              <a:rPr kumimoji="1" lang="en-US" altLang="zh-CN" dirty="0" smtClean="0"/>
              <a:t>EXPLAIN</a:t>
            </a:r>
            <a:endParaRPr kumimoji="1"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" y="3128176"/>
            <a:ext cx="108458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83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优化过程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14500" y="1523444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EXPLAIN</a:t>
            </a:r>
            <a:r>
              <a:rPr kumimoji="1" lang="zh-CN" altLang="en-US" dirty="0" smtClean="0"/>
              <a:t>结果列的解释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12466"/>
              </p:ext>
            </p:extLst>
          </p:nvPr>
        </p:nvGraphicFramePr>
        <p:xfrm>
          <a:off x="1871362" y="2065909"/>
          <a:ext cx="868809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select_type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查询的类型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显示这一行的数据是关于那张表的。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 smtClean="0"/>
                        <a:t>最重要的列，显示使用了什么类型的连接；从最好到差依次是：</a:t>
                      </a:r>
                    </a:p>
                    <a:p>
                      <a:r>
                        <a:rPr kumimoji="1" lang="en-US" altLang="zh-CN" dirty="0" err="1" smtClean="0"/>
                        <a:t>const</a:t>
                      </a:r>
                      <a:r>
                        <a:rPr kumimoji="1" lang="zh-CN" altLang="en-US" dirty="0" smtClean="0"/>
                        <a:t>、</a:t>
                      </a:r>
                      <a:r>
                        <a:rPr kumimoji="1" lang="en-US" altLang="zh-CN" dirty="0" err="1" smtClean="0"/>
                        <a:t>eq_reg</a:t>
                      </a:r>
                      <a:r>
                        <a:rPr kumimoji="1" lang="zh-CN" altLang="en-US" dirty="0" smtClean="0"/>
                        <a:t>、</a:t>
                      </a:r>
                      <a:r>
                        <a:rPr kumimoji="1" lang="en-US" altLang="zh-CN" dirty="0" smtClean="0"/>
                        <a:t>ref</a:t>
                      </a:r>
                      <a:r>
                        <a:rPr kumimoji="1" lang="zh-CN" altLang="en-US" dirty="0" smtClean="0"/>
                        <a:t>、</a:t>
                      </a:r>
                      <a:r>
                        <a:rPr kumimoji="1" lang="en-US" altLang="zh-CN" dirty="0" smtClean="0"/>
                        <a:t>range</a:t>
                      </a:r>
                      <a:r>
                        <a:rPr kumimoji="1" lang="zh-CN" altLang="en-US" dirty="0" smtClean="0"/>
                        <a:t>、</a:t>
                      </a:r>
                      <a:r>
                        <a:rPr kumimoji="1" lang="en-US" altLang="zh-CN" dirty="0" smtClean="0"/>
                        <a:t>index</a:t>
                      </a:r>
                      <a:r>
                        <a:rPr kumimoji="1" lang="zh-CN" altLang="en-US" dirty="0" smtClean="0"/>
                        <a:t>和</a:t>
                      </a:r>
                      <a:r>
                        <a:rPr kumimoji="1" lang="en-US" altLang="zh-CN" dirty="0" smtClean="0"/>
                        <a:t>all</a:t>
                      </a:r>
                      <a:r>
                        <a:rPr kumimoji="1" lang="zh-CN" altLang="en-US" dirty="0" smtClean="0"/>
                        <a:t>    </a:t>
                      </a:r>
                      <a:r>
                        <a:rPr kumimoji="1" lang="zh-CN" altLang="en-US" dirty="0" smtClean="0">
                          <a:hlinkClick r:id="rId3"/>
                        </a:rPr>
                        <a:t>类型介绍</a:t>
                      </a:r>
                      <a:endParaRPr kumimoji="1"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 err="1" smtClean="0"/>
                        <a:t>possible_keys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显示可以应用在这张表的索引，如果为空，那就是没有索引。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实际使用的索引，如果为空，则没有使用索引。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 err="1" smtClean="0"/>
                        <a:t>key_len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使用的索引的长度。在不损失精确性的情况下，长度越短越好。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ref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显示索引的那一列被使用了，如果可能的话，是一个常数。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请求数据的行数。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914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016725" y="3429248"/>
            <a:ext cx="4288353" cy="811282"/>
            <a:chOff x="4003899" y="2848154"/>
            <a:chExt cx="4288353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003899" y="2913344"/>
              <a:ext cx="42883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常用的</a:t>
              </a:r>
              <a:r>
                <a:rPr lang="en-US" altLang="zh-CN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SQL</a:t>
              </a:r>
              <a:r>
                <a:rPr lang="zh-CN" altLang="en-US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优化方案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602496" y="3505803"/>
              <a:ext cx="2961357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zh-CN" sz="11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636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常用的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优化方案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45970" y="194310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替换</a:t>
            </a:r>
            <a:r>
              <a:rPr kumimoji="1" lang="en-US" altLang="zh-CN" dirty="0" smtClean="0"/>
              <a:t>OR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80" y="2597150"/>
            <a:ext cx="9499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56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常用的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优化方案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45970" y="1943100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选择最有效率的表连接顺序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17420" y="2560320"/>
            <a:ext cx="819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语句执行顺序：</a:t>
            </a:r>
            <a:r>
              <a:rPr lang="en-US" altLang="zh-CN" dirty="0"/>
              <a:t>    from ....【xxx  join】【on】....where....group by ....</a:t>
            </a:r>
            <a:r>
              <a:rPr lang="en-US" altLang="zh-CN" dirty="0" err="1"/>
              <a:t>avg</a:t>
            </a:r>
            <a:r>
              <a:rPr lang="en-US" altLang="zh-CN" dirty="0"/>
              <a:t>()</a:t>
            </a:r>
            <a:r>
              <a:rPr lang="zh-CN" altLang="en-US" dirty="0" smtClean="0"/>
              <a:t>、</a:t>
            </a:r>
          </a:p>
          <a:p>
            <a:r>
              <a:rPr lang="en-US" altLang="zh-CN" dirty="0" smtClean="0"/>
              <a:t>sum</a:t>
            </a:r>
            <a:r>
              <a:rPr lang="en-US" altLang="zh-CN" dirty="0"/>
              <a:t>()....having....select   【distinct】....order by......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05990" y="3417570"/>
            <a:ext cx="80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最后面的表为驱动表，执行顺序从后往前，所以数量较少的表尽量放后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7420" y="4091940"/>
            <a:ext cx="700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可以过滤掉大量数据的条件写在</a:t>
            </a:r>
            <a:r>
              <a:rPr lang="en-US" altLang="zh-CN" dirty="0"/>
              <a:t>where</a:t>
            </a:r>
            <a:r>
              <a:rPr lang="zh-CN" altLang="en-US" dirty="0"/>
              <a:t>的子句的末尾性能最优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844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常用的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优化方案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45970" y="1943100"/>
            <a:ext cx="796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子句</a:t>
            </a:r>
            <a:r>
              <a:rPr lang="en-US" altLang="zh-CN" dirty="0"/>
              <a:t>--</a:t>
            </a:r>
            <a:r>
              <a:rPr lang="zh-CN" altLang="en-US" dirty="0"/>
              <a:t>少用*号，尽量取字段名称。 使用列名意味着将减少消耗时间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5970" y="2720555"/>
            <a:ext cx="827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解析过程中，需要把*转换成所有的列名，这个工作需要查询数据字典完成。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585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常用的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优化方案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45970" y="1943100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4.</a:t>
            </a:r>
            <a:r>
              <a:rPr lang="en-US" altLang="zh-CN" dirty="0" smtClean="0"/>
              <a:t> </a:t>
            </a:r>
            <a:r>
              <a:rPr lang="zh-CN" altLang="en-US" dirty="0" smtClean="0"/>
              <a:t>避免隐式数据转换。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5970" y="2720555"/>
            <a:ext cx="896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隐式数据类型转换不能使用索引，会导致全表扫描。例如：</a:t>
            </a:r>
            <a:r>
              <a:rPr kumimoji="1" lang="en-US" altLang="zh-CN" dirty="0" smtClean="0"/>
              <a:t>employees</a:t>
            </a:r>
            <a:r>
              <a:rPr kumimoji="1" lang="zh-CN" altLang="en-US" dirty="0" smtClean="0"/>
              <a:t>表的</a:t>
            </a: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字段为</a:t>
            </a:r>
          </a:p>
          <a:p>
            <a:r>
              <a:rPr kumimoji="1" lang="en-US" altLang="zh-CN" dirty="0" err="1" smtClean="0"/>
              <a:t>varchar</a:t>
            </a:r>
            <a:r>
              <a:rPr kumimoji="1" lang="zh-CN" altLang="en-US" dirty="0" smtClean="0"/>
              <a:t>类型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3579045"/>
            <a:ext cx="4470400" cy="342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9291" y="35526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错误写法：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69291" y="4320540"/>
            <a:ext cx="146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正确写法：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119" y="4276606"/>
            <a:ext cx="4648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36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72887" y="3429248"/>
            <a:ext cx="5339923" cy="834142"/>
            <a:chOff x="3760061" y="2848154"/>
            <a:chExt cx="5339923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3760061" y="2951453"/>
              <a:ext cx="5339923" cy="95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3600" dirty="0" smtClean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Schema</a:t>
              </a:r>
              <a:r>
                <a:rPr lang="zh-CN" altLang="en-US" sz="3600" dirty="0" smtClean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与数据</a:t>
              </a:r>
              <a:r>
                <a:rPr lang="zh-CN" altLang="en-US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类型的优化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602496" y="3505803"/>
              <a:ext cx="2961357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zh-CN" sz="11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56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常用的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优化方案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45970" y="1943100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r>
              <a:rPr kumimoji="1" lang="en-US" altLang="zh-CN" dirty="0" smtClean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不要在选择性低的字段建立索引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5970" y="2720555"/>
            <a:ext cx="833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在选择性较低的字段建立索引，不但不会降低逻辑</a:t>
            </a:r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，相反，往往会增加大量的</a:t>
            </a:r>
          </a:p>
          <a:p>
            <a:r>
              <a:rPr kumimoji="1" lang="zh-CN" altLang="en-US" dirty="0" smtClean="0"/>
              <a:t>逻辑</a:t>
            </a:r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降低性能，如性别列，男和女。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161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常用的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优化方案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45970" y="1943100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尽量去掉不等号</a:t>
            </a:r>
            <a:r>
              <a:rPr kumimoji="1" lang="en-US" altLang="zh-CN" dirty="0" smtClean="0"/>
              <a:t>”&lt;&gt;”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5970" y="2535889"/>
            <a:ext cx="750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尽量去掉</a:t>
            </a:r>
            <a:r>
              <a:rPr kumimoji="1" lang="en-US" altLang="zh-CN" dirty="0" smtClean="0"/>
              <a:t>”&lt;&gt;”</a:t>
            </a:r>
            <a:r>
              <a:rPr kumimoji="1" lang="zh-CN" altLang="en-US" dirty="0" smtClean="0"/>
              <a:t>，避免全表扫描。如果数据是枚举类型，可以使用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代替。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725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常用的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优化方案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45970" y="1943100"/>
            <a:ext cx="380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避免在索引列中使用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或 </a:t>
            </a:r>
            <a:r>
              <a:rPr kumimoji="1" lang="en-US" altLang="zh-CN" dirty="0" smtClean="0"/>
              <a:t>NOT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5970" y="2535889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避免在索引中使用任何可以为空的列，导致无法使用</a:t>
            </a:r>
            <a:r>
              <a:rPr lang="zh-CN" altLang="en-US" dirty="0" smtClean="0"/>
              <a:t>索引。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132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常用的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优化方案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45970" y="194310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8.</a:t>
            </a:r>
            <a:r>
              <a:rPr kumimoji="1" lang="zh-CN" altLang="en-US" dirty="0" smtClean="0"/>
              <a:t>批量提交</a:t>
            </a:r>
            <a:r>
              <a:rPr kumimoji="1" lang="en-US" altLang="zh-CN" dirty="0" smtClean="0"/>
              <a:t>SQL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5970" y="2535889"/>
            <a:ext cx="9190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操作会锁定表，在一个高访问的网站执行一个非常大的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DELETE</a:t>
            </a:r>
            <a:endParaRPr kumimoji="1" lang="zh-CN" altLang="en-US" dirty="0"/>
          </a:p>
          <a:p>
            <a:r>
              <a:rPr kumimoji="1" lang="zh-CN" altLang="en-US" dirty="0" smtClean="0"/>
              <a:t>操作会让网站变得非常危险。比如锁定表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秒，服务器所积累的访问线程、数据库连接、</a:t>
            </a:r>
          </a:p>
          <a:p>
            <a:r>
              <a:rPr kumimoji="1" lang="zh-CN" altLang="en-US" dirty="0" smtClean="0"/>
              <a:t>打开的文件数很可能会把网站搞崩溃。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728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常用的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优化方案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45970" y="1943100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尽量使用前段匹配的模糊查询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5970" y="2535889"/>
            <a:ext cx="73310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例如，</a:t>
            </a:r>
            <a:r>
              <a:rPr lang="en-US" altLang="zh-CN" dirty="0"/>
              <a:t>column1 like </a:t>
            </a:r>
            <a:r>
              <a:rPr lang="en-US" altLang="zh-CN" dirty="0" smtClean="0"/>
              <a:t>‘ABC%’</a:t>
            </a:r>
            <a:r>
              <a:rPr lang="zh-CN" altLang="en-US" dirty="0" smtClean="0"/>
              <a:t>方式</a:t>
            </a:r>
            <a:r>
              <a:rPr lang="zh-CN" altLang="en-US" dirty="0"/>
              <a:t>，可以对</a:t>
            </a:r>
            <a:r>
              <a:rPr lang="en-US" altLang="zh-CN" dirty="0"/>
              <a:t>column1</a:t>
            </a:r>
            <a:r>
              <a:rPr lang="zh-CN" altLang="en-US" dirty="0"/>
              <a:t>字段进行索引范围</a:t>
            </a:r>
            <a:r>
              <a:rPr lang="zh-CN" altLang="en-US" dirty="0" smtClean="0"/>
              <a:t>扫描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r>
              <a:rPr lang="en-US" altLang="zh-CN" dirty="0"/>
              <a:t>l</a:t>
            </a:r>
            <a:r>
              <a:rPr lang="en-US" altLang="zh-CN" dirty="0" smtClean="0"/>
              <a:t>ike ‘%</a:t>
            </a:r>
            <a:r>
              <a:rPr lang="en-US" altLang="zh-CN" dirty="0"/>
              <a:t>ABC</a:t>
            </a:r>
            <a:r>
              <a:rPr lang="en-US" altLang="zh-CN" dirty="0" smtClean="0"/>
              <a:t>%’</a:t>
            </a:r>
            <a:r>
              <a:rPr lang="zh-CN" altLang="en-US" dirty="0" smtClean="0"/>
              <a:t>方式</a:t>
            </a:r>
            <a:r>
              <a:rPr lang="zh-CN" altLang="en-US" dirty="0"/>
              <a:t>，即使</a:t>
            </a:r>
            <a:r>
              <a:rPr lang="en-US" altLang="zh-CN" dirty="0"/>
              <a:t>column1</a:t>
            </a:r>
            <a:r>
              <a:rPr lang="zh-CN" altLang="en-US" dirty="0"/>
              <a:t>字段上存在索引，也无法使用该索引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只</a:t>
            </a:r>
            <a:r>
              <a:rPr lang="zh-CN" altLang="en-US" dirty="0"/>
              <a:t>能走全表扫描。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8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常用的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SQL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优化方案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45970" y="1943100"/>
            <a:ext cx="445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dirty="0"/>
              <a:t>用</a:t>
            </a:r>
            <a:r>
              <a:rPr lang="en-US" altLang="zh-CN" dirty="0"/>
              <a:t>exists</a:t>
            </a:r>
            <a:r>
              <a:rPr lang="zh-CN" altLang="en-US" dirty="0"/>
              <a:t>、</a:t>
            </a:r>
            <a:r>
              <a:rPr lang="en-US" altLang="zh-CN" dirty="0"/>
              <a:t>not exists</a:t>
            </a:r>
            <a:r>
              <a:rPr lang="zh-CN" altLang="en-US" dirty="0"/>
              <a:t>和</a:t>
            </a:r>
            <a:r>
              <a:rPr lang="en-US" altLang="zh-CN" dirty="0"/>
              <a:t>in</a:t>
            </a:r>
            <a:r>
              <a:rPr lang="zh-CN" altLang="en-US" dirty="0"/>
              <a:t>、</a:t>
            </a:r>
            <a:r>
              <a:rPr lang="en-US" altLang="zh-CN" dirty="0"/>
              <a:t>not in</a:t>
            </a:r>
            <a:r>
              <a:rPr lang="zh-CN" altLang="en-US" dirty="0"/>
              <a:t>相互替代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45970" y="2535889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原则是哪个的子查询产生的结果集小，就选哪个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045970" y="3144490"/>
            <a:ext cx="7186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适合于外表大而内表小的情况；</a:t>
            </a:r>
            <a:r>
              <a:rPr lang="en-US" altLang="zh-CN" dirty="0"/>
              <a:t>exists</a:t>
            </a:r>
            <a:r>
              <a:rPr lang="zh-CN" altLang="en-US" dirty="0"/>
              <a:t>适合于外表小而内表大的情况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987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59928" y="282632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2400" b="1" dirty="0">
                <a:latin typeface="微软雅黑"/>
                <a:ea typeface="微软雅黑"/>
                <a:cs typeface="+mn-ea"/>
              </a:rPr>
              <a:t>创建高性能索引</a:t>
            </a:r>
          </a:p>
        </p:txBody>
      </p:sp>
    </p:spTree>
    <p:extLst>
      <p:ext uri="{BB962C8B-B14F-4D97-AF65-F5344CB8AC3E}">
        <p14:creationId xmlns:p14="http://schemas.microsoft.com/office/powerpoint/2010/main" val="1974578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78582" y="28540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2400" b="1" dirty="0" smtClean="0">
                <a:latin typeface="微软雅黑"/>
                <a:ea typeface="微软雅黑"/>
                <a:cs typeface="+mn-ea"/>
              </a:rPr>
              <a:t>下次再说</a:t>
            </a:r>
            <a:endParaRPr lang="zh-CN" altLang="en-US" sz="2400" b="1" dirty="0">
              <a:latin typeface="微软雅黑"/>
              <a:ea typeface="微软雅黑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4901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回顾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74478" y="639931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87430" y="1914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45970" y="194310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Schema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与数据类型的</a:t>
            </a:r>
            <a:r>
              <a:rPr lang="zh-CN" altLang="en-US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优化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45970" y="29598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MYSQL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优化过程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45970" y="3910300"/>
            <a:ext cx="22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常用的</a:t>
            </a: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SQL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优化方案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45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77082" y="3429248"/>
            <a:ext cx="3637836" cy="868432"/>
            <a:chOff x="4474435" y="2848154"/>
            <a:chExt cx="3217484" cy="1230666"/>
          </a:xfrm>
        </p:grpSpPr>
        <p:sp>
          <p:nvSpPr>
            <p:cNvPr id="6" name="文本框 5"/>
            <p:cNvSpPr txBox="1"/>
            <p:nvPr/>
          </p:nvSpPr>
          <p:spPr>
            <a:xfrm>
              <a:off x="4474435" y="2925223"/>
              <a:ext cx="321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40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15322" y="3477878"/>
              <a:ext cx="2961357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zh-CN" sz="11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416858" y="2142309"/>
            <a:ext cx="3358284" cy="1139587"/>
            <a:chOff x="4677186" y="4980795"/>
            <a:chExt cx="2806521" cy="952354"/>
          </a:xfrm>
        </p:grpSpPr>
        <p:sp>
          <p:nvSpPr>
            <p:cNvPr id="27" name="任意多边形 26"/>
            <p:cNvSpPr/>
            <p:nvPr/>
          </p:nvSpPr>
          <p:spPr>
            <a:xfrm>
              <a:off x="5045798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4" y="74263"/>
                    <a:pt x="404250" y="97277"/>
                  </a:cubicBezTo>
                  <a:cubicBezTo>
                    <a:pt x="393787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6" y="11568"/>
                  </a:lnTo>
                  <a:lnTo>
                    <a:pt x="922396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6" y="485198"/>
                  </a:lnTo>
                  <a:lnTo>
                    <a:pt x="922396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8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6" y="135956"/>
                    <a:pt x="208691" y="107417"/>
                    <a:pt x="214514" y="79060"/>
                  </a:cubicBezTo>
                  <a:cubicBezTo>
                    <a:pt x="220338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484073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3" y="74263"/>
                    <a:pt x="404250" y="97277"/>
                  </a:cubicBezTo>
                  <a:cubicBezTo>
                    <a:pt x="393786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5" y="11568"/>
                  </a:lnTo>
                  <a:lnTo>
                    <a:pt x="922395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5" y="485198"/>
                  </a:lnTo>
                  <a:lnTo>
                    <a:pt x="922395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9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7" y="135956"/>
                    <a:pt x="208691" y="107417"/>
                    <a:pt x="214514" y="79060"/>
                  </a:cubicBezTo>
                  <a:cubicBezTo>
                    <a:pt x="220337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716535" y="4990905"/>
              <a:ext cx="351145" cy="375990"/>
            </a:xfrm>
            <a:custGeom>
              <a:avLst/>
              <a:gdLst/>
              <a:ahLst/>
              <a:cxnLst/>
              <a:rect l="l" t="t" r="r" b="b"/>
              <a:pathLst>
                <a:path w="351145" h="375990">
                  <a:moveTo>
                    <a:pt x="138396" y="0"/>
                  </a:moveTo>
                  <a:cubicBezTo>
                    <a:pt x="175734" y="39287"/>
                    <a:pt x="214638" y="82036"/>
                    <a:pt x="255106" y="128245"/>
                  </a:cubicBezTo>
                  <a:cubicBezTo>
                    <a:pt x="295574" y="174454"/>
                    <a:pt x="327587" y="215745"/>
                    <a:pt x="351145" y="252118"/>
                  </a:cubicBezTo>
                  <a:lnTo>
                    <a:pt x="202453" y="375990"/>
                  </a:lnTo>
                  <a:cubicBezTo>
                    <a:pt x="181283" y="338737"/>
                    <a:pt x="151554" y="295564"/>
                    <a:pt x="113264" y="246470"/>
                  </a:cubicBezTo>
                  <a:cubicBezTo>
                    <a:pt x="74975" y="197377"/>
                    <a:pt x="37220" y="151653"/>
                    <a:pt x="0" y="109300"/>
                  </a:cubicBezTo>
                  <a:lnTo>
                    <a:pt x="1383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154808" y="4990905"/>
              <a:ext cx="351146" cy="375990"/>
            </a:xfrm>
            <a:custGeom>
              <a:avLst/>
              <a:gdLst/>
              <a:ahLst/>
              <a:cxnLst/>
              <a:rect l="l" t="t" r="r" b="b"/>
              <a:pathLst>
                <a:path w="351146" h="375990">
                  <a:moveTo>
                    <a:pt x="138397" y="0"/>
                  </a:moveTo>
                  <a:cubicBezTo>
                    <a:pt x="175735" y="39287"/>
                    <a:pt x="214639" y="82036"/>
                    <a:pt x="255107" y="128245"/>
                  </a:cubicBezTo>
                  <a:cubicBezTo>
                    <a:pt x="295575" y="174454"/>
                    <a:pt x="327588" y="215745"/>
                    <a:pt x="351146" y="252118"/>
                  </a:cubicBezTo>
                  <a:lnTo>
                    <a:pt x="202454" y="375990"/>
                  </a:lnTo>
                  <a:cubicBezTo>
                    <a:pt x="181284" y="338737"/>
                    <a:pt x="151555" y="295564"/>
                    <a:pt x="113265" y="246470"/>
                  </a:cubicBezTo>
                  <a:cubicBezTo>
                    <a:pt x="74976" y="197377"/>
                    <a:pt x="37221" y="151653"/>
                    <a:pt x="0" y="109300"/>
                  </a:cubicBezTo>
                  <a:lnTo>
                    <a:pt x="13839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77186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115461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813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选择优化的数据类型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222674" y="171576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类型选择的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个简单原则：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496654" y="23921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更小的通常更好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496654" y="32604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简单就好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496654" y="459622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尽量避免</a:t>
            </a:r>
            <a:r>
              <a:rPr kumimoji="1" lang="en-US" altLang="zh-CN" dirty="0" smtClean="0"/>
              <a:t>NULL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517289" y="2850776"/>
            <a:ext cx="634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更小的数据类型通常更快，占用较少的磁盘、内存和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527679" y="3651328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需要的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周期少；</a:t>
            </a:r>
          </a:p>
          <a:p>
            <a:r>
              <a:rPr kumimoji="1" lang="zh-CN" altLang="en-US" dirty="0" smtClean="0"/>
              <a:t>例如整型比字符操作代价低；</a:t>
            </a:r>
          </a:p>
          <a:p>
            <a:r>
              <a:rPr kumimoji="1" lang="zh-CN" altLang="en-US" dirty="0" smtClean="0"/>
              <a:t>时间使用内建的时间类型而不是字符串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604650" y="5005878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可为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的列会使用更多的存储空间；</a:t>
            </a:r>
          </a:p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中需要特殊处理；</a:t>
            </a:r>
          </a:p>
          <a:p>
            <a:r>
              <a:rPr kumimoji="1" lang="zh-CN" altLang="en-US" dirty="0" smtClean="0"/>
              <a:t>使得索引、索引统计和值比较更复杂；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479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选择优化的数据类型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620520" y="18482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整数类型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36990"/>
              </p:ext>
            </p:extLst>
          </p:nvPr>
        </p:nvGraphicFramePr>
        <p:xfrm>
          <a:off x="1620520" y="2496385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存储空间</a:t>
                      </a:r>
                      <a:r>
                        <a:rPr lang="en-US" altLang="zh-CN" dirty="0" smtClean="0"/>
                        <a:t>(bit)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值范围</a:t>
                      </a:r>
                      <a:r>
                        <a:rPr lang="en-US" altLang="zh-CN" dirty="0" smtClean="0"/>
                        <a:t>(-2</a:t>
                      </a:r>
                      <a:r>
                        <a:rPr lang="en-US" altLang="zh-CN" baseline="30000" dirty="0" smtClean="0"/>
                        <a:t>(n-1)</a:t>
                      </a:r>
                      <a:r>
                        <a:rPr lang="zh-CN" altLang="en-US" baseline="0" dirty="0" smtClean="0"/>
                        <a:t>到</a:t>
                      </a:r>
                      <a:r>
                        <a:rPr lang="en-US" altLang="zh-CN" baseline="0" dirty="0" smtClean="0"/>
                        <a:t>2</a:t>
                      </a:r>
                      <a:r>
                        <a:rPr lang="en-US" altLang="zh-CN" baseline="30000" dirty="0" smtClean="0"/>
                        <a:t>(n-1)</a:t>
                      </a:r>
                      <a:r>
                        <a:rPr lang="en-US" altLang="zh-CN" baseline="0" dirty="0" smtClean="0"/>
                        <a:t>-1)</a:t>
                      </a:r>
                      <a:endParaRPr lang="zh-CN" alt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TINYINT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en-US" altLang="zh-CN" sz="1800" baseline="30000" dirty="0" smtClean="0"/>
                        <a:t>7</a:t>
                      </a:r>
                      <a:r>
                        <a:rPr lang="zh-CN" altLang="en-US" sz="1800" baseline="0" dirty="0" smtClean="0"/>
                        <a:t>到</a:t>
                      </a:r>
                      <a:r>
                        <a:rPr lang="en-US" altLang="zh-CN" sz="1800" baseline="0" dirty="0" smtClean="0"/>
                        <a:t>2</a:t>
                      </a:r>
                      <a:r>
                        <a:rPr lang="en-US" altLang="zh-CN" sz="1800" baseline="30000" dirty="0" smtClean="0"/>
                        <a:t>7</a:t>
                      </a:r>
                      <a:r>
                        <a:rPr lang="en-US" altLang="zh-CN" sz="1800" baseline="0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SMALLINT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r>
                        <a:rPr lang="en-US" altLang="zh-CN" baseline="30000" dirty="0" smtClean="0"/>
                        <a:t>15</a:t>
                      </a:r>
                      <a:r>
                        <a:rPr lang="zh-CN" altLang="en-US" baseline="0" dirty="0" smtClean="0"/>
                        <a:t>到</a:t>
                      </a:r>
                      <a:r>
                        <a:rPr lang="en-US" altLang="zh-CN" baseline="0" dirty="0" smtClean="0"/>
                        <a:t>2</a:t>
                      </a:r>
                      <a:r>
                        <a:rPr lang="en-US" altLang="zh-CN" baseline="30000" dirty="0" smtClean="0"/>
                        <a:t>15</a:t>
                      </a:r>
                      <a:r>
                        <a:rPr lang="en-US" altLang="zh-CN" baseline="0" dirty="0" smtClean="0"/>
                        <a:t>-1</a:t>
                      </a:r>
                      <a:endParaRPr lang="zh-CN" alt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MEDIUMINT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r>
                        <a:rPr lang="en-US" altLang="zh-CN" baseline="30000" dirty="0" smtClean="0"/>
                        <a:t>23</a:t>
                      </a:r>
                      <a:r>
                        <a:rPr lang="zh-CN" altLang="en-US" baseline="0" dirty="0" smtClean="0"/>
                        <a:t>到</a:t>
                      </a:r>
                      <a:r>
                        <a:rPr lang="en-US" altLang="zh-CN" baseline="0" dirty="0" smtClean="0"/>
                        <a:t>2</a:t>
                      </a:r>
                      <a:r>
                        <a:rPr lang="en-US" altLang="zh-CN" baseline="30000" dirty="0" smtClean="0"/>
                        <a:t>23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r>
                        <a:rPr lang="en-US" altLang="zh-CN" baseline="30000" dirty="0" smtClean="0"/>
                        <a:t>31</a:t>
                      </a:r>
                      <a:r>
                        <a:rPr lang="zh-CN" altLang="en-US" baseline="0" dirty="0" smtClean="0"/>
                        <a:t>到</a:t>
                      </a:r>
                      <a:r>
                        <a:rPr lang="en-US" altLang="zh-CN" baseline="0" dirty="0" smtClean="0"/>
                        <a:t>2</a:t>
                      </a:r>
                      <a:r>
                        <a:rPr lang="en-US" altLang="zh-CN" baseline="30000" dirty="0" smtClean="0"/>
                        <a:t>31</a:t>
                      </a:r>
                      <a:r>
                        <a:rPr lang="en-US" altLang="zh-CN" baseline="0" dirty="0" smtClean="0"/>
                        <a:t>-1</a:t>
                      </a:r>
                      <a:endParaRPr lang="zh-CN" alt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u="none" strike="noStrike" dirty="0" smtClean="0"/>
                        <a:t>BIGINT</a:t>
                      </a:r>
                      <a:endParaRPr lang="zh-CN" altLang="en-US" u="none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r>
                        <a:rPr lang="en-US" altLang="zh-CN" baseline="30000" dirty="0" smtClean="0"/>
                        <a:t>63</a:t>
                      </a:r>
                      <a:r>
                        <a:rPr lang="zh-CN" altLang="en-US" baseline="0" dirty="0" smtClean="0"/>
                        <a:t>到</a:t>
                      </a:r>
                      <a:r>
                        <a:rPr lang="en-US" altLang="zh-CN" baseline="0" dirty="0" smtClean="0"/>
                        <a:t>2</a:t>
                      </a:r>
                      <a:r>
                        <a:rPr lang="en-US" altLang="zh-CN" baseline="30000" dirty="0" smtClean="0"/>
                        <a:t>63</a:t>
                      </a:r>
                      <a:r>
                        <a:rPr lang="en-US" altLang="zh-CN" baseline="0" dirty="0" smtClean="0"/>
                        <a:t>-1</a:t>
                      </a:r>
                      <a:endParaRPr lang="zh-CN" alt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20520" y="5000275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UNSIGNED</a:t>
            </a:r>
            <a:r>
              <a:rPr kumimoji="1" lang="zh-CN" altLang="en-US" dirty="0" smtClean="0"/>
              <a:t>属性：不允许负值，正数上限提高一倍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20520" y="5648457"/>
            <a:ext cx="813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整数类型的指定宽度只用于显示，对于存储和计算，</a:t>
            </a:r>
            <a:r>
              <a:rPr kumimoji="1" lang="en-US" altLang="zh-CN" dirty="0" smtClean="0"/>
              <a:t>INT(1)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INT(20)</a:t>
            </a:r>
            <a:r>
              <a:rPr kumimoji="1" lang="zh-CN" altLang="en-US" dirty="0" smtClean="0"/>
              <a:t>没有区别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99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选择优化的数据类型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620520" y="18482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实数类型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048719" y="2662177"/>
            <a:ext cx="155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DECIMAL(</a:t>
            </a:r>
            <a:r>
              <a:rPr kumimoji="1" lang="en-US" altLang="zh-CN" dirty="0" err="1" smtClean="0"/>
              <a:t>m,d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74518" y="3069446"/>
            <a:ext cx="853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整数位数需要小于等于</a:t>
            </a:r>
            <a:r>
              <a:rPr kumimoji="1" lang="en-US" altLang="zh-CN" dirty="0" smtClean="0"/>
              <a:t>m-d</a:t>
            </a:r>
            <a:r>
              <a:rPr kumimoji="1" lang="zh-CN" altLang="en-US" dirty="0" smtClean="0"/>
              <a:t>，超过则报错。小数可以大于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，多出会四舍五入处理；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88766" y="3482590"/>
            <a:ext cx="750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DECIMAL</a:t>
            </a:r>
            <a:r>
              <a:rPr kumimoji="1" lang="zh-CN" altLang="en-US" dirty="0" smtClean="0"/>
              <a:t>可以指定小数点前后所允许的最大位数，将影响列的空间消耗。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48719" y="4178535"/>
            <a:ext cx="249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FLOAT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个字节存储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51537" y="4821002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个字节存储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3995" y="5544273"/>
            <a:ext cx="543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建议：尽量在对小数进行精确计算时才使用</a:t>
            </a:r>
            <a:r>
              <a:rPr kumimoji="1" lang="en-US" altLang="zh-CN" dirty="0" smtClean="0"/>
              <a:t>DECIMAL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61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选择优化的数据类型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439844" y="17157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字符串类型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40375" y="2233914"/>
            <a:ext cx="963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VARCHAR</a:t>
            </a:r>
            <a:r>
              <a:rPr kumimoji="1" lang="zh-CN" altLang="en-US" dirty="0" smtClean="0"/>
              <a:t>：可变长字符串。比定长类型节省空间；需要使用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个额外字节记录字符串长度：</a:t>
            </a:r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列</a:t>
            </a:r>
            <a:r>
              <a:rPr kumimoji="1" lang="en-US" altLang="zh-CN" dirty="0" err="1" smtClean="0"/>
              <a:t>MaxLength</a:t>
            </a:r>
            <a:r>
              <a:rPr kumimoji="1" lang="zh-CN" altLang="en-US" dirty="0" smtClean="0"/>
              <a:t>小于等于</a:t>
            </a:r>
            <a:r>
              <a:rPr kumimoji="1" lang="en-US" altLang="zh-CN" dirty="0" smtClean="0"/>
              <a:t>255</a:t>
            </a:r>
            <a:r>
              <a:rPr kumimoji="1" lang="zh-CN" altLang="en-US" dirty="0" smtClean="0"/>
              <a:t>，则使用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个字节；否则使用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个字节。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1362" y="3206187"/>
            <a:ext cx="954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：定长字符串。适合存储较短或所有值长度接近的字符串；对于经常变更的数据</a:t>
            </a:r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的</a:t>
            </a:r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优势大于</a:t>
            </a:r>
            <a:r>
              <a:rPr kumimoji="1" lang="en-US" altLang="zh-CN" dirty="0" smtClean="0"/>
              <a:t>VARCHAR</a:t>
            </a:r>
            <a:r>
              <a:rPr kumimoji="1" lang="zh-CN" altLang="en-US" dirty="0" smtClean="0"/>
              <a:t>，因为</a:t>
            </a:r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不易产生碎片。对于非常短的列，</a:t>
            </a:r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在存储空间上</a:t>
            </a:r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效率更高；例如</a:t>
            </a:r>
            <a:r>
              <a:rPr kumimoji="1" lang="en-US" altLang="zh-CN" dirty="0" smtClean="0"/>
              <a:t>(CHAR(1))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VARCHAR(1),CHAR</a:t>
            </a:r>
            <a:r>
              <a:rPr kumimoji="1" lang="zh-CN" altLang="en-US" dirty="0" smtClean="0"/>
              <a:t>只需一个字节，</a:t>
            </a:r>
            <a:r>
              <a:rPr kumimoji="1" lang="en-US" altLang="zh-CN" dirty="0" smtClean="0"/>
              <a:t>VARCHAR</a:t>
            </a:r>
            <a:r>
              <a:rPr kumimoji="1" lang="zh-CN" altLang="en-US" dirty="0" smtClean="0"/>
              <a:t>需要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71362" y="4455459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BLOB(TINYBLOB,SMALLBLOB,BLOB,MEDIUMBLOB,LONGBLOB</a:t>
            </a:r>
            <a:r>
              <a:rPr kumimoji="1" lang="en-US" altLang="zh-CN" dirty="0"/>
              <a:t>)</a:t>
            </a:r>
            <a:endParaRPr kumimoji="1" lang="zh-CN" altLang="en-US" dirty="0" smtClean="0"/>
          </a:p>
          <a:p>
            <a:r>
              <a:rPr kumimoji="1" lang="en-US" altLang="zh-CN" dirty="0" smtClean="0"/>
              <a:t>TEXT(TINYTEXT,SMALLTEXT,TEXT,MEDIUMTEXT,LONGTEXT)</a:t>
            </a:r>
            <a:endParaRPr kumimoji="1" lang="zh-CN" altLang="en-US" dirty="0" smtClean="0"/>
          </a:p>
          <a:p>
            <a:r>
              <a:rPr kumimoji="1" lang="zh-CN" altLang="en-US" dirty="0" smtClean="0"/>
              <a:t>以上两种类型都是为了存储很大的数据而设计的字符串数据类型，分别采用二进制和字符方式存储。</a:t>
            </a:r>
          </a:p>
          <a:p>
            <a:r>
              <a:rPr kumimoji="1" lang="zh-CN" altLang="en-US" dirty="0" smtClean="0"/>
              <a:t>两者不同的是存储方式不一致，</a:t>
            </a:r>
            <a:r>
              <a:rPr kumimoji="1" lang="en-US" altLang="zh-CN" dirty="0" smtClean="0"/>
              <a:t>BLOB</a:t>
            </a:r>
            <a:r>
              <a:rPr kumimoji="1" lang="zh-CN" altLang="en-US" dirty="0" smtClean="0"/>
              <a:t>没有排序规则或字符集，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类型有。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228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677851"/>
            <a:chOff x="716110" y="187653"/>
            <a:chExt cx="4203131" cy="677851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选择优化的数据类型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439844" y="17157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枚举类型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35326" y="171576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ENUM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7996" y="2471212"/>
            <a:ext cx="8395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在内部会将每个值在列表中的位置保存为整数，并且在表的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frm</a:t>
            </a:r>
            <a:r>
              <a:rPr kumimoji="1" lang="zh-CN" altLang="en-US" dirty="0" smtClean="0"/>
              <a:t>文件中保存</a:t>
            </a:r>
          </a:p>
          <a:p>
            <a:r>
              <a:rPr kumimoji="1" lang="zh-CN" altLang="en-US" dirty="0" smtClean="0"/>
              <a:t>“数字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字符串”映射关系的“查找表”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57996" y="3588682"/>
            <a:ext cx="374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排序方式：按内部存储的整数排序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667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91505" y="4676462"/>
            <a:ext cx="322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DATETIME</a:t>
            </a:r>
            <a:r>
              <a:rPr kumimoji="1" lang="zh-CN" altLang="en-US" dirty="0" smtClean="0"/>
              <a:t>的取值范围是多少？</a:t>
            </a:r>
          </a:p>
        </p:txBody>
      </p:sp>
      <p:pic>
        <p:nvPicPr>
          <p:cNvPr id="1026" name="Picture 2" descr="https://timgsa.baidu.com/timg?image&amp;quality=80&amp;size=b9999_10000&amp;sec=1556129555698&amp;di=ba8c01bdb8545ee32130a82d13be150a&amp;imgtype=0&amp;src=http%3A%2F%2Fimg.tukexw.com%2Fimg%2Fc00bba345d90051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56129555698&amp;di=ba8c01bdb8545ee32130a82d13be150a&amp;imgtype=0&amp;src=http%3A%2F%2Fimg.tukexw.com%2Fimg%2Fc00bba345d90051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8821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990" y="1592148"/>
            <a:ext cx="3835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86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1720</Words>
  <Application>Microsoft Office PowerPoint</Application>
  <PresentationFormat>宽屏</PresentationFormat>
  <Paragraphs>267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思源黑体 CN Bold</vt:lpstr>
      <vt:lpstr>思源黑体 CN Heavy</vt:lpstr>
      <vt:lpstr>思源黑体 CN Light</vt:lpstr>
      <vt:lpstr>宋体</vt:lpstr>
      <vt:lpstr>微软雅黑</vt:lpstr>
      <vt:lpstr>微软雅黑 Light</vt:lpstr>
      <vt:lpstr>Arial</vt:lpstr>
      <vt:lpstr>Calibri</vt:lpstr>
      <vt:lpstr>Calibri Light</vt:lpstr>
      <vt:lpstr>Helvetica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</dc:title>
  <dc:creator>第一PPT</dc:creator>
  <cp:keywords>www.1ppt.com</cp:keywords>
  <dc:description>www.1ppt.com</dc:description>
  <cp:lastModifiedBy>李 富泉</cp:lastModifiedBy>
  <cp:revision>237</cp:revision>
  <dcterms:created xsi:type="dcterms:W3CDTF">2018-09-17T11:33:34Z</dcterms:created>
  <dcterms:modified xsi:type="dcterms:W3CDTF">2019-04-26T08:42:11Z</dcterms:modified>
</cp:coreProperties>
</file>