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310" r:id="rId3"/>
    <p:sldId id="311" r:id="rId4"/>
    <p:sldId id="314" r:id="rId5"/>
    <p:sldId id="384" r:id="rId6"/>
    <p:sldId id="385" r:id="rId7"/>
    <p:sldId id="387" r:id="rId8"/>
    <p:sldId id="388" r:id="rId9"/>
    <p:sldId id="389" r:id="rId10"/>
    <p:sldId id="390" r:id="rId11"/>
    <p:sldId id="391" r:id="rId12"/>
    <p:sldId id="392" r:id="rId13"/>
    <p:sldId id="395" r:id="rId14"/>
    <p:sldId id="396" r:id="rId15"/>
    <p:sldId id="397" r:id="rId16"/>
    <p:sldId id="398" r:id="rId17"/>
    <p:sldId id="393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413" r:id="rId33"/>
    <p:sldId id="415" r:id="rId34"/>
    <p:sldId id="416" r:id="rId35"/>
    <p:sldId id="417" r:id="rId36"/>
    <p:sldId id="418" r:id="rId37"/>
    <p:sldId id="419" r:id="rId38"/>
    <p:sldId id="420" r:id="rId39"/>
    <p:sldId id="421" r:id="rId40"/>
    <p:sldId id="422" r:id="rId41"/>
    <p:sldId id="423" r:id="rId42"/>
    <p:sldId id="424" r:id="rId43"/>
    <p:sldId id="425" r:id="rId44"/>
    <p:sldId id="426" r:id="rId45"/>
    <p:sldId id="427" r:id="rId46"/>
    <p:sldId id="428" r:id="rId47"/>
    <p:sldId id="429" r:id="rId48"/>
    <p:sldId id="431" r:id="rId49"/>
    <p:sldId id="432" r:id="rId50"/>
    <p:sldId id="433" r:id="rId51"/>
    <p:sldId id="434" r:id="rId52"/>
    <p:sldId id="435" r:id="rId53"/>
    <p:sldId id="436" r:id="rId54"/>
    <p:sldId id="437" r:id="rId55"/>
    <p:sldId id="438" r:id="rId56"/>
    <p:sldId id="439" r:id="rId57"/>
    <p:sldId id="440" r:id="rId58"/>
    <p:sldId id="441" r:id="rId59"/>
    <p:sldId id="442" r:id="rId60"/>
    <p:sldId id="443" r:id="rId61"/>
    <p:sldId id="444" r:id="rId62"/>
    <p:sldId id="382" r:id="rId63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117D"/>
    <a:srgbClr val="FFFFFF"/>
    <a:srgbClr val="C49500"/>
    <a:srgbClr val="FFE861"/>
    <a:srgbClr val="FFDE00"/>
    <a:srgbClr val="FFCD2F"/>
    <a:srgbClr val="88E70F"/>
    <a:srgbClr val="808080"/>
    <a:srgbClr val="363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84" autoAdjust="0"/>
    <p:restoredTop sz="93364" autoAdjust="0"/>
  </p:normalViewPr>
  <p:slideViewPr>
    <p:cSldViewPr>
      <p:cViewPr varScale="1">
        <p:scale>
          <a:sx n="102" d="100"/>
          <a:sy n="102" d="100"/>
        </p:scale>
        <p:origin x="132" y="222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212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6F76E6-4350-4050-8C66-7D97D925AFF5}" type="doc">
      <dgm:prSet loTypeId="urn:microsoft.com/office/officeart/2005/8/layout/equation1" loCatId="relationship" qsTypeId="urn:microsoft.com/office/officeart/2005/8/quickstyle/simple4" qsCatId="simple" csTypeId="urn:microsoft.com/office/officeart/2005/8/colors/colorful1#1" csCatId="colorful" phldr="1"/>
      <dgm:spPr/>
    </dgm:pt>
    <dgm:pt modelId="{1799D4ED-51C6-4B02-8A66-4545E09038A6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sz="2000" dirty="0">
              <a:latin typeface="微软雅黑" pitchFamily="34" charset="-122"/>
              <a:ea typeface="微软雅黑" pitchFamily="34" charset="-122"/>
            </a:rPr>
            <a:t>文字语言（</a:t>
          </a:r>
          <a:r>
            <a:rPr lang="en-US" sz="2000" dirty="0">
              <a:latin typeface="微软雅黑" pitchFamily="34" charset="-122"/>
              <a:ea typeface="微软雅黑" pitchFamily="34" charset="-122"/>
            </a:rPr>
            <a:t>7%</a:t>
          </a:r>
          <a:r>
            <a:rPr lang="zh-CN" altLang="en-US" sz="2000" dirty="0">
              <a:latin typeface="微软雅黑" pitchFamily="34" charset="-122"/>
              <a:ea typeface="微软雅黑" pitchFamily="34" charset="-122"/>
            </a:rPr>
            <a:t>）</a:t>
          </a:r>
        </a:p>
      </dgm:t>
    </dgm:pt>
    <dgm:pt modelId="{681615CA-2F3D-4B43-99F5-5B1C7BA02E88}" type="parTrans" cxnId="{4370B679-1B4E-4D38-B69D-EDCA73DF13F6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3A61AAAE-7326-45F7-A778-DA84DB297196}" type="sibTrans" cxnId="{4370B679-1B4E-4D38-B69D-EDCA73DF13F6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8D1976C5-46A6-4CFB-9B28-F52E58381936}">
      <dgm:prSet phldrT="[文本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sz="2000" dirty="0">
              <a:latin typeface="微软雅黑" pitchFamily="34" charset="-122"/>
              <a:ea typeface="微软雅黑" pitchFamily="34" charset="-122"/>
            </a:rPr>
            <a:t>肢体语言（</a:t>
          </a:r>
          <a:r>
            <a:rPr lang="en-US" sz="2000" dirty="0">
              <a:latin typeface="微软雅黑" pitchFamily="34" charset="-122"/>
              <a:ea typeface="微软雅黑" pitchFamily="34" charset="-122"/>
            </a:rPr>
            <a:t>55</a:t>
          </a:r>
          <a:r>
            <a:rPr lang="zh-CN" sz="2000" dirty="0">
              <a:latin typeface="微软雅黑" pitchFamily="34" charset="-122"/>
              <a:ea typeface="微软雅黑" pitchFamily="34" charset="-122"/>
            </a:rPr>
            <a:t>％）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93985108-0324-4210-A282-04526B61E670}" type="parTrans" cxnId="{D1180824-690B-4F53-BAC4-0F6FC98C122A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76EC2BC8-6CAD-4C6C-BC78-40A5E8605785}" type="sibTrans" cxnId="{D1180824-690B-4F53-BAC4-0F6FC98C122A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C9408A48-FE82-467F-8961-FDFCDE980D5C}">
      <dgm:prSet phldrT="[文本]" custT="1"/>
      <dgm:spPr>
        <a:solidFill>
          <a:srgbClr val="00B0F0"/>
        </a:solidFill>
      </dgm:spPr>
      <dgm:t>
        <a:bodyPr/>
        <a:lstStyle/>
        <a:p>
          <a:r>
            <a:rPr lang="zh-CN" altLang="en-US" sz="2400" b="1" dirty="0">
              <a:latin typeface="微软雅黑" pitchFamily="34" charset="-122"/>
              <a:ea typeface="微软雅黑" pitchFamily="34" charset="-122"/>
            </a:rPr>
            <a:t>沟通的效果</a:t>
          </a:r>
        </a:p>
      </dgm:t>
    </dgm:pt>
    <dgm:pt modelId="{29954CD1-54CE-4C6D-BE5A-07AC45934DCE}" type="parTrans" cxnId="{674A46EF-7DFB-436C-9CC9-1C82FEFEF7E7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C21B8426-1BC0-4617-B929-A0C8E4EEFDBB}" type="sibTrans" cxnId="{674A46EF-7DFB-436C-9CC9-1C82FEFEF7E7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16E2FFDA-3771-4F04-B80B-FC48C1B2CDD8}">
      <dgm:prSet phldrT="[文本]" custT="1"/>
      <dgm:spPr>
        <a:solidFill>
          <a:srgbClr val="FFC000"/>
        </a:solidFill>
      </dgm:spPr>
      <dgm:t>
        <a:bodyPr/>
        <a:lstStyle/>
        <a:p>
          <a:r>
            <a:rPr lang="zh-CN" sz="2000" dirty="0">
              <a:latin typeface="微软雅黑" pitchFamily="34" charset="-122"/>
              <a:ea typeface="微软雅黑" pitchFamily="34" charset="-122"/>
            </a:rPr>
            <a:t>有声语言（</a:t>
          </a:r>
          <a:r>
            <a:rPr lang="en-US" sz="2000" dirty="0">
              <a:latin typeface="微软雅黑" pitchFamily="34" charset="-122"/>
              <a:ea typeface="微软雅黑" pitchFamily="34" charset="-122"/>
            </a:rPr>
            <a:t>38</a:t>
          </a:r>
          <a:r>
            <a:rPr lang="zh-CN" sz="2000" dirty="0">
              <a:latin typeface="微软雅黑" pitchFamily="34" charset="-122"/>
              <a:ea typeface="微软雅黑" pitchFamily="34" charset="-122"/>
            </a:rPr>
            <a:t>％）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7E70B9AE-A4C5-4EA0-A747-C0E7CE9C33D1}" type="parTrans" cxnId="{7B6E8A46-6BB2-45F6-B1DC-DF739E728C66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96A4BAD9-83D4-401B-9590-770B557D3C84}" type="sibTrans" cxnId="{7B6E8A46-6BB2-45F6-B1DC-DF739E728C66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CF32B6C4-CCD7-44AE-9CDA-6E7971789242}" type="pres">
      <dgm:prSet presAssocID="{366F76E6-4350-4050-8C66-7D97D925AFF5}" presName="linearFlow" presStyleCnt="0">
        <dgm:presLayoutVars>
          <dgm:dir/>
          <dgm:resizeHandles val="exact"/>
        </dgm:presLayoutVars>
      </dgm:prSet>
      <dgm:spPr/>
    </dgm:pt>
    <dgm:pt modelId="{B7B10D01-F691-4CA2-87D5-3E4678574E47}" type="pres">
      <dgm:prSet presAssocID="{1799D4ED-51C6-4B02-8A66-4545E09038A6}" presName="node" presStyleLbl="node1" presStyleIdx="0" presStyleCnt="4" custLinFactX="155114" custLinFactNeighborX="200000" custLinFactNeighborY="96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9DA108-88D2-4331-959D-B06C50A593BC}" type="pres">
      <dgm:prSet presAssocID="{3A61AAAE-7326-45F7-A778-DA84DB297196}" presName="spacerL" presStyleCnt="0"/>
      <dgm:spPr/>
    </dgm:pt>
    <dgm:pt modelId="{FA0929D8-785A-470C-BD63-95A38BFEFCC0}" type="pres">
      <dgm:prSet presAssocID="{3A61AAAE-7326-45F7-A778-DA84DB297196}" presName="sibTrans" presStyleLbl="sibTrans2D1" presStyleIdx="0" presStyleCnt="3" custLinFactX="251571" custLinFactNeighborX="300000" custLinFactNeighborY="1866"/>
      <dgm:spPr/>
      <dgm:t>
        <a:bodyPr/>
        <a:lstStyle/>
        <a:p>
          <a:endParaRPr lang="zh-CN" altLang="en-US"/>
        </a:p>
      </dgm:t>
    </dgm:pt>
    <dgm:pt modelId="{08E28621-D3F8-4D50-8489-A83FDE2C5624}" type="pres">
      <dgm:prSet presAssocID="{3A61AAAE-7326-45F7-A778-DA84DB297196}" presName="spacerR" presStyleCnt="0"/>
      <dgm:spPr/>
    </dgm:pt>
    <dgm:pt modelId="{1BF2BDF2-74EE-4D69-8387-3686A29F56FA}" type="pres">
      <dgm:prSet presAssocID="{16E2FFDA-3771-4F04-B80B-FC48C1B2CDD8}" presName="node" presStyleLbl="node1" presStyleIdx="1" presStyleCnt="4" custLinFactX="154032" custLinFactNeighborX="200000" custLinFactNeighborY="108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C1E2CF-98F5-4611-AA64-9651EFF5CB2A}" type="pres">
      <dgm:prSet presAssocID="{96A4BAD9-83D4-401B-9590-770B557D3C84}" presName="spacerL" presStyleCnt="0"/>
      <dgm:spPr/>
    </dgm:pt>
    <dgm:pt modelId="{FD95E3A4-43ED-49D4-BB88-DCFD25965153}" type="pres">
      <dgm:prSet presAssocID="{96A4BAD9-83D4-401B-9590-770B557D3C84}" presName="sibTrans" presStyleLbl="sibTrans2D1" presStyleIdx="1" presStyleCnt="3" custLinFactX="251571" custLinFactNeighborX="300000" custLinFactNeighborY="1866"/>
      <dgm:spPr/>
      <dgm:t>
        <a:bodyPr/>
        <a:lstStyle/>
        <a:p>
          <a:endParaRPr lang="zh-CN" altLang="en-US"/>
        </a:p>
      </dgm:t>
    </dgm:pt>
    <dgm:pt modelId="{29179428-DF4A-4F5C-B66E-D46F9E5947EC}" type="pres">
      <dgm:prSet presAssocID="{96A4BAD9-83D4-401B-9590-770B557D3C84}" presName="spacerR" presStyleCnt="0"/>
      <dgm:spPr/>
    </dgm:pt>
    <dgm:pt modelId="{0BBFA81F-965B-4D06-B01B-5AB1B35364D3}" type="pres">
      <dgm:prSet presAssocID="{8D1976C5-46A6-4CFB-9B28-F52E58381936}" presName="node" presStyleLbl="node1" presStyleIdx="2" presStyleCnt="4" custLinFactX="154032" custLinFactNeighborX="200000" custLinFactNeighborY="108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77978B-0346-48FC-A9D2-1761E474A43E}" type="pres">
      <dgm:prSet presAssocID="{76EC2BC8-6CAD-4C6C-BC78-40A5E8605785}" presName="spacerL" presStyleCnt="0"/>
      <dgm:spPr/>
    </dgm:pt>
    <dgm:pt modelId="{7E76FDC7-D0A0-4357-8D32-6A1D28B302F0}" type="pres">
      <dgm:prSet presAssocID="{76EC2BC8-6CAD-4C6C-BC78-40A5E8605785}" presName="sibTrans" presStyleLbl="sibTrans2D1" presStyleIdx="2" presStyleCnt="3" custLinFactX="-515031" custLinFactNeighborX="-600000" custLinFactNeighborY="-3"/>
      <dgm:spPr/>
      <dgm:t>
        <a:bodyPr/>
        <a:lstStyle/>
        <a:p>
          <a:endParaRPr lang="zh-CN" altLang="en-US"/>
        </a:p>
      </dgm:t>
    </dgm:pt>
    <dgm:pt modelId="{D35C6BD5-634A-4AB7-8BA0-CFFD19CC4C76}" type="pres">
      <dgm:prSet presAssocID="{76EC2BC8-6CAD-4C6C-BC78-40A5E8605785}" presName="spacerR" presStyleCnt="0"/>
      <dgm:spPr/>
    </dgm:pt>
    <dgm:pt modelId="{29539F7B-C260-4A98-A236-3B544D154118}" type="pres">
      <dgm:prSet presAssocID="{C9408A48-FE82-467F-8961-FDFCDE980D5C}" presName="node" presStyleLbl="node1" presStyleIdx="3" presStyleCnt="4" custLinFactX="-480012" custLinFactNeighborX="-500000" custLinFactNeighborY="-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74A46EF-7DFB-436C-9CC9-1C82FEFEF7E7}" srcId="{366F76E6-4350-4050-8C66-7D97D925AFF5}" destId="{C9408A48-FE82-467F-8961-FDFCDE980D5C}" srcOrd="3" destOrd="0" parTransId="{29954CD1-54CE-4C6D-BE5A-07AC45934DCE}" sibTransId="{C21B8426-1BC0-4617-B929-A0C8E4EEFDBB}"/>
    <dgm:cxn modelId="{E0A853CC-6B01-4119-B5F1-C396568D268F}" type="presOf" srcId="{96A4BAD9-83D4-401B-9590-770B557D3C84}" destId="{FD95E3A4-43ED-49D4-BB88-DCFD25965153}" srcOrd="0" destOrd="0" presId="urn:microsoft.com/office/officeart/2005/8/layout/equation1"/>
    <dgm:cxn modelId="{625CEE24-B48F-47C6-994E-04759D200D8C}" type="presOf" srcId="{C9408A48-FE82-467F-8961-FDFCDE980D5C}" destId="{29539F7B-C260-4A98-A236-3B544D154118}" srcOrd="0" destOrd="0" presId="urn:microsoft.com/office/officeart/2005/8/layout/equation1"/>
    <dgm:cxn modelId="{209520B1-B5A8-4768-BDC4-C3E4E6799454}" type="presOf" srcId="{3A61AAAE-7326-45F7-A778-DA84DB297196}" destId="{FA0929D8-785A-470C-BD63-95A38BFEFCC0}" srcOrd="0" destOrd="0" presId="urn:microsoft.com/office/officeart/2005/8/layout/equation1"/>
    <dgm:cxn modelId="{ABCEABB3-D01D-4E74-BCFA-3B4F5DBE0732}" type="presOf" srcId="{16E2FFDA-3771-4F04-B80B-FC48C1B2CDD8}" destId="{1BF2BDF2-74EE-4D69-8387-3686A29F56FA}" srcOrd="0" destOrd="0" presId="urn:microsoft.com/office/officeart/2005/8/layout/equation1"/>
    <dgm:cxn modelId="{7B6E8A46-6BB2-45F6-B1DC-DF739E728C66}" srcId="{366F76E6-4350-4050-8C66-7D97D925AFF5}" destId="{16E2FFDA-3771-4F04-B80B-FC48C1B2CDD8}" srcOrd="1" destOrd="0" parTransId="{7E70B9AE-A4C5-4EA0-A747-C0E7CE9C33D1}" sibTransId="{96A4BAD9-83D4-401B-9590-770B557D3C84}"/>
    <dgm:cxn modelId="{5C56F8A3-434E-4027-A4C4-AA76F1781DF2}" type="presOf" srcId="{1799D4ED-51C6-4B02-8A66-4545E09038A6}" destId="{B7B10D01-F691-4CA2-87D5-3E4678574E47}" srcOrd="0" destOrd="0" presId="urn:microsoft.com/office/officeart/2005/8/layout/equation1"/>
    <dgm:cxn modelId="{E03A1CE2-F5D4-4124-84C9-4B7CC60CE1CC}" type="presOf" srcId="{8D1976C5-46A6-4CFB-9B28-F52E58381936}" destId="{0BBFA81F-965B-4D06-B01B-5AB1B35364D3}" srcOrd="0" destOrd="0" presId="urn:microsoft.com/office/officeart/2005/8/layout/equation1"/>
    <dgm:cxn modelId="{DAFCE921-F00B-473C-A784-3050871E82B2}" type="presOf" srcId="{76EC2BC8-6CAD-4C6C-BC78-40A5E8605785}" destId="{7E76FDC7-D0A0-4357-8D32-6A1D28B302F0}" srcOrd="0" destOrd="0" presId="urn:microsoft.com/office/officeart/2005/8/layout/equation1"/>
    <dgm:cxn modelId="{4370B679-1B4E-4D38-B69D-EDCA73DF13F6}" srcId="{366F76E6-4350-4050-8C66-7D97D925AFF5}" destId="{1799D4ED-51C6-4B02-8A66-4545E09038A6}" srcOrd="0" destOrd="0" parTransId="{681615CA-2F3D-4B43-99F5-5B1C7BA02E88}" sibTransId="{3A61AAAE-7326-45F7-A778-DA84DB297196}"/>
    <dgm:cxn modelId="{D1180824-690B-4F53-BAC4-0F6FC98C122A}" srcId="{366F76E6-4350-4050-8C66-7D97D925AFF5}" destId="{8D1976C5-46A6-4CFB-9B28-F52E58381936}" srcOrd="2" destOrd="0" parTransId="{93985108-0324-4210-A282-04526B61E670}" sibTransId="{76EC2BC8-6CAD-4C6C-BC78-40A5E8605785}"/>
    <dgm:cxn modelId="{5DB94D2D-1A4E-48BC-A15D-FF85FC07B5B6}" type="presOf" srcId="{366F76E6-4350-4050-8C66-7D97D925AFF5}" destId="{CF32B6C4-CCD7-44AE-9CDA-6E7971789242}" srcOrd="0" destOrd="0" presId="urn:microsoft.com/office/officeart/2005/8/layout/equation1"/>
    <dgm:cxn modelId="{99620363-1387-498A-B8E2-522C9205B967}" type="presParOf" srcId="{CF32B6C4-CCD7-44AE-9CDA-6E7971789242}" destId="{B7B10D01-F691-4CA2-87D5-3E4678574E47}" srcOrd="0" destOrd="0" presId="urn:microsoft.com/office/officeart/2005/8/layout/equation1"/>
    <dgm:cxn modelId="{3AB49A9C-DB87-435C-819D-7A8B503EC15F}" type="presParOf" srcId="{CF32B6C4-CCD7-44AE-9CDA-6E7971789242}" destId="{9E9DA108-88D2-4331-959D-B06C50A593BC}" srcOrd="1" destOrd="0" presId="urn:microsoft.com/office/officeart/2005/8/layout/equation1"/>
    <dgm:cxn modelId="{151501A9-FAAD-47F7-8E24-6C95BC8F7A4C}" type="presParOf" srcId="{CF32B6C4-CCD7-44AE-9CDA-6E7971789242}" destId="{FA0929D8-785A-470C-BD63-95A38BFEFCC0}" srcOrd="2" destOrd="0" presId="urn:microsoft.com/office/officeart/2005/8/layout/equation1"/>
    <dgm:cxn modelId="{DF9BC11B-5DF0-47CD-8A88-D63FA84260A6}" type="presParOf" srcId="{CF32B6C4-CCD7-44AE-9CDA-6E7971789242}" destId="{08E28621-D3F8-4D50-8489-A83FDE2C5624}" srcOrd="3" destOrd="0" presId="urn:microsoft.com/office/officeart/2005/8/layout/equation1"/>
    <dgm:cxn modelId="{8273E78A-7B72-433A-AA3C-F10C73FFE155}" type="presParOf" srcId="{CF32B6C4-CCD7-44AE-9CDA-6E7971789242}" destId="{1BF2BDF2-74EE-4D69-8387-3686A29F56FA}" srcOrd="4" destOrd="0" presId="urn:microsoft.com/office/officeart/2005/8/layout/equation1"/>
    <dgm:cxn modelId="{D5C1B56E-9391-4D36-A24B-F2ACC3051A65}" type="presParOf" srcId="{CF32B6C4-CCD7-44AE-9CDA-6E7971789242}" destId="{12C1E2CF-98F5-4611-AA64-9651EFF5CB2A}" srcOrd="5" destOrd="0" presId="urn:microsoft.com/office/officeart/2005/8/layout/equation1"/>
    <dgm:cxn modelId="{C4647D37-2E78-4F6F-9BFC-0C4A4CC8E456}" type="presParOf" srcId="{CF32B6C4-CCD7-44AE-9CDA-6E7971789242}" destId="{FD95E3A4-43ED-49D4-BB88-DCFD25965153}" srcOrd="6" destOrd="0" presId="urn:microsoft.com/office/officeart/2005/8/layout/equation1"/>
    <dgm:cxn modelId="{3A6A7999-0B44-4361-847F-5D29115302D3}" type="presParOf" srcId="{CF32B6C4-CCD7-44AE-9CDA-6E7971789242}" destId="{29179428-DF4A-4F5C-B66E-D46F9E5947EC}" srcOrd="7" destOrd="0" presId="urn:microsoft.com/office/officeart/2005/8/layout/equation1"/>
    <dgm:cxn modelId="{3495AE3F-B55D-4162-92A7-11C5B07C7EDD}" type="presParOf" srcId="{CF32B6C4-CCD7-44AE-9CDA-6E7971789242}" destId="{0BBFA81F-965B-4D06-B01B-5AB1B35364D3}" srcOrd="8" destOrd="0" presId="urn:microsoft.com/office/officeart/2005/8/layout/equation1"/>
    <dgm:cxn modelId="{62E2B12B-9A6F-4C65-9485-82C730F37201}" type="presParOf" srcId="{CF32B6C4-CCD7-44AE-9CDA-6E7971789242}" destId="{9677978B-0346-48FC-A9D2-1761E474A43E}" srcOrd="9" destOrd="0" presId="urn:microsoft.com/office/officeart/2005/8/layout/equation1"/>
    <dgm:cxn modelId="{37D1C54E-E97A-4B31-A2A1-03F4890450BB}" type="presParOf" srcId="{CF32B6C4-CCD7-44AE-9CDA-6E7971789242}" destId="{7E76FDC7-D0A0-4357-8D32-6A1D28B302F0}" srcOrd="10" destOrd="0" presId="urn:microsoft.com/office/officeart/2005/8/layout/equation1"/>
    <dgm:cxn modelId="{AA7CD0E8-2B7A-4D6E-8358-E0C66511BE3E}" type="presParOf" srcId="{CF32B6C4-CCD7-44AE-9CDA-6E7971789242}" destId="{D35C6BD5-634A-4AB7-8BA0-CFFD19CC4C76}" srcOrd="11" destOrd="0" presId="urn:microsoft.com/office/officeart/2005/8/layout/equation1"/>
    <dgm:cxn modelId="{8EF50E31-10BF-4ED1-ADAD-C8BB5408478B}" type="presParOf" srcId="{CF32B6C4-CCD7-44AE-9CDA-6E7971789242}" destId="{29539F7B-C260-4A98-A236-3B544D154118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10D01-F691-4CA2-87D5-3E4678574E47}">
      <dsp:nvSpPr>
        <dsp:cNvPr id="0" name=""/>
        <dsp:cNvSpPr/>
      </dsp:nvSpPr>
      <dsp:spPr>
        <a:xfrm>
          <a:off x="2678169" y="63292"/>
          <a:ext cx="1559669" cy="1559669"/>
        </a:xfrm>
        <a:prstGeom prst="ellipse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>
              <a:latin typeface="微软雅黑" pitchFamily="34" charset="-122"/>
              <a:ea typeface="微软雅黑" pitchFamily="34" charset="-122"/>
            </a:rPr>
            <a:t>文字语言（</a:t>
          </a:r>
          <a:r>
            <a:rPr lang="en-US" sz="2000" kern="1200" dirty="0">
              <a:latin typeface="微软雅黑" pitchFamily="34" charset="-122"/>
              <a:ea typeface="微软雅黑" pitchFamily="34" charset="-122"/>
            </a:rPr>
            <a:t>7%</a:t>
          </a:r>
          <a:r>
            <a:rPr lang="zh-CN" altLang="en-US" sz="2000" kern="1200" dirty="0">
              <a:latin typeface="微软雅黑" pitchFamily="34" charset="-122"/>
              <a:ea typeface="微软雅黑" pitchFamily="34" charset="-122"/>
            </a:rPr>
            <a:t>）</a:t>
          </a:r>
        </a:p>
      </dsp:txBody>
      <dsp:txXfrm>
        <a:off x="2906577" y="291700"/>
        <a:ext cx="1102853" cy="1102853"/>
      </dsp:txXfrm>
    </dsp:sp>
    <dsp:sp modelId="{FA0929D8-785A-470C-BD63-95A38BFEFCC0}">
      <dsp:nvSpPr>
        <dsp:cNvPr id="0" name=""/>
        <dsp:cNvSpPr/>
      </dsp:nvSpPr>
      <dsp:spPr>
        <a:xfrm>
          <a:off x="4347595" y="392667"/>
          <a:ext cx="904608" cy="904608"/>
        </a:xfrm>
        <a:prstGeom prst="mathPlus">
          <a:avLst/>
        </a:prstGeom>
        <a:solidFill>
          <a:schemeClr val="bg1">
            <a:lumMod val="6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>
            <a:latin typeface="微软雅黑" pitchFamily="34" charset="-122"/>
            <a:ea typeface="微软雅黑" pitchFamily="34" charset="-122"/>
          </a:endParaRPr>
        </a:p>
      </dsp:txBody>
      <dsp:txXfrm>
        <a:off x="4467501" y="738589"/>
        <a:ext cx="664796" cy="212764"/>
      </dsp:txXfrm>
    </dsp:sp>
    <dsp:sp modelId="{1BF2BDF2-74EE-4D69-8387-3686A29F56FA}">
      <dsp:nvSpPr>
        <dsp:cNvPr id="0" name=""/>
        <dsp:cNvSpPr/>
      </dsp:nvSpPr>
      <dsp:spPr>
        <a:xfrm>
          <a:off x="5378862" y="65132"/>
          <a:ext cx="1559669" cy="1559669"/>
        </a:xfrm>
        <a:prstGeom prst="ellipse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>
              <a:latin typeface="微软雅黑" pitchFamily="34" charset="-122"/>
              <a:ea typeface="微软雅黑" pitchFamily="34" charset="-122"/>
            </a:rPr>
            <a:t>有声语言（</a:t>
          </a:r>
          <a:r>
            <a:rPr lang="en-US" sz="2000" kern="1200" dirty="0">
              <a:latin typeface="微软雅黑" pitchFamily="34" charset="-122"/>
              <a:ea typeface="微软雅黑" pitchFamily="34" charset="-122"/>
            </a:rPr>
            <a:t>38</a:t>
          </a:r>
          <a:r>
            <a:rPr lang="zh-CN" sz="2000" kern="1200" dirty="0">
              <a:latin typeface="微软雅黑" pitchFamily="34" charset="-122"/>
              <a:ea typeface="微软雅黑" pitchFamily="34" charset="-122"/>
            </a:rPr>
            <a:t>％）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5607270" y="293540"/>
        <a:ext cx="1102853" cy="1102853"/>
      </dsp:txXfrm>
    </dsp:sp>
    <dsp:sp modelId="{FD95E3A4-43ED-49D4-BB88-DCFD25965153}">
      <dsp:nvSpPr>
        <dsp:cNvPr id="0" name=""/>
        <dsp:cNvSpPr/>
      </dsp:nvSpPr>
      <dsp:spPr>
        <a:xfrm>
          <a:off x="7065163" y="392667"/>
          <a:ext cx="904608" cy="904608"/>
        </a:xfrm>
        <a:prstGeom prst="mathPlus">
          <a:avLst/>
        </a:prstGeom>
        <a:solidFill>
          <a:schemeClr val="bg1">
            <a:lumMod val="6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>
            <a:latin typeface="微软雅黑" pitchFamily="34" charset="-122"/>
            <a:ea typeface="微软雅黑" pitchFamily="34" charset="-122"/>
          </a:endParaRPr>
        </a:p>
      </dsp:txBody>
      <dsp:txXfrm>
        <a:off x="7185069" y="738589"/>
        <a:ext cx="664796" cy="212764"/>
      </dsp:txXfrm>
    </dsp:sp>
    <dsp:sp modelId="{0BBFA81F-965B-4D06-B01B-5AB1B35364D3}">
      <dsp:nvSpPr>
        <dsp:cNvPr id="0" name=""/>
        <dsp:cNvSpPr/>
      </dsp:nvSpPr>
      <dsp:spPr>
        <a:xfrm>
          <a:off x="8096430" y="65132"/>
          <a:ext cx="1559669" cy="1559669"/>
        </a:xfrm>
        <a:prstGeom prst="ellipse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>
              <a:latin typeface="微软雅黑" pitchFamily="34" charset="-122"/>
              <a:ea typeface="微软雅黑" pitchFamily="34" charset="-122"/>
            </a:rPr>
            <a:t>肢体语言（</a:t>
          </a:r>
          <a:r>
            <a:rPr lang="en-US" sz="2000" kern="1200" dirty="0">
              <a:latin typeface="微软雅黑" pitchFamily="34" charset="-122"/>
              <a:ea typeface="微软雅黑" pitchFamily="34" charset="-122"/>
            </a:rPr>
            <a:t>55</a:t>
          </a:r>
          <a:r>
            <a:rPr lang="zh-CN" sz="2000" kern="1200" dirty="0">
              <a:latin typeface="微软雅黑" pitchFamily="34" charset="-122"/>
              <a:ea typeface="微软雅黑" pitchFamily="34" charset="-122"/>
            </a:rPr>
            <a:t>％）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8324838" y="293540"/>
        <a:ext cx="1102853" cy="1102853"/>
      </dsp:txXfrm>
    </dsp:sp>
    <dsp:sp modelId="{7E76FDC7-D0A0-4357-8D32-6A1D28B302F0}">
      <dsp:nvSpPr>
        <dsp:cNvPr id="0" name=""/>
        <dsp:cNvSpPr/>
      </dsp:nvSpPr>
      <dsp:spPr>
        <a:xfrm>
          <a:off x="1708180" y="375760"/>
          <a:ext cx="904608" cy="904608"/>
        </a:xfrm>
        <a:prstGeom prst="mathEqual">
          <a:avLst/>
        </a:prstGeom>
        <a:solidFill>
          <a:schemeClr val="bg1">
            <a:lumMod val="6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>
            <a:latin typeface="微软雅黑" pitchFamily="34" charset="-122"/>
            <a:ea typeface="微软雅黑" pitchFamily="34" charset="-122"/>
          </a:endParaRPr>
        </a:p>
      </dsp:txBody>
      <dsp:txXfrm>
        <a:off x="1828086" y="562109"/>
        <a:ext cx="664796" cy="531910"/>
      </dsp:txXfrm>
    </dsp:sp>
    <dsp:sp modelId="{29539F7B-C260-4A98-A236-3B544D154118}">
      <dsp:nvSpPr>
        <dsp:cNvPr id="0" name=""/>
        <dsp:cNvSpPr/>
      </dsp:nvSpPr>
      <dsp:spPr>
        <a:xfrm>
          <a:off x="38491" y="48148"/>
          <a:ext cx="1559669" cy="1559669"/>
        </a:xfrm>
        <a:prstGeom prst="ellipse">
          <a:avLst/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>
              <a:latin typeface="微软雅黑" pitchFamily="34" charset="-122"/>
              <a:ea typeface="微软雅黑" pitchFamily="34" charset="-122"/>
            </a:rPr>
            <a:t>沟通的效果</a:t>
          </a:r>
        </a:p>
      </dsp:txBody>
      <dsp:txXfrm>
        <a:off x="266899" y="276556"/>
        <a:ext cx="1102853" cy="1102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6E4F5-AFD9-452D-978C-A65E37BD2A75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0C2A1-C45C-4D11-8087-34234E5428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10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79D53-1687-4629-A7C4-5F633C48289A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8F07-6AC5-47AF-9B36-9B4E83AB2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0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5175" cy="6858000"/>
          </a:xfrm>
          <a:prstGeom prst="rect">
            <a:avLst/>
          </a:prstGeom>
          <a:gradFill>
            <a:gsLst>
              <a:gs pos="0">
                <a:srgbClr val="F1F1E5"/>
              </a:gs>
              <a:gs pos="74000">
                <a:srgbClr val="F7F7ED"/>
              </a:gs>
              <a:gs pos="83000">
                <a:srgbClr val="F8F8EE"/>
              </a:gs>
              <a:gs pos="100000">
                <a:srgbClr val="F9F9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5175" cy="5189038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4473116"/>
            <a:ext cx="12195175" cy="1368152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4657588" y="3717192"/>
            <a:ext cx="2880000" cy="2880000"/>
          </a:xfrm>
          <a:prstGeom prst="ellipse">
            <a:avLst/>
          </a:prstGeom>
          <a:solidFill>
            <a:srgbClr val="363437"/>
          </a:solidFill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2" idx="4"/>
            <a:endCxn id="7" idx="2"/>
          </p:cNvCxnSpPr>
          <p:nvPr userDrawn="1"/>
        </p:nvCxnSpPr>
        <p:spPr>
          <a:xfrm>
            <a:off x="6097588" y="6597192"/>
            <a:ext cx="1" cy="260808"/>
          </a:xfrm>
          <a:prstGeom prst="line">
            <a:avLst/>
          </a:prstGeom>
          <a:solidFill>
            <a:srgbClr val="363437"/>
          </a:solidFill>
          <a:ln w="762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1091291" y="6184352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bg1">
                    <a:lumMod val="75000"/>
                  </a:schemeClr>
                </a:solidFill>
              </a:rPr>
              <a:pPr/>
              <a:t>‹#›</a:t>
            </a:fld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—</a:t>
            </a:r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2" y="0"/>
            <a:ext cx="1417068" cy="620712"/>
          </a:xfrm>
          <a:prstGeom prst="rect">
            <a:avLst/>
          </a:prstGeom>
          <a:solidFill>
            <a:srgbClr val="88E70F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1417068" y="0"/>
            <a:ext cx="10778107" cy="620712"/>
          </a:xfrm>
          <a:prstGeom prst="rect">
            <a:avLst/>
          </a:prstGeom>
          <a:gradFill>
            <a:gsLst>
              <a:gs pos="0">
                <a:srgbClr val="333134"/>
              </a:gs>
              <a:gs pos="74000">
                <a:srgbClr val="39373A"/>
              </a:gs>
              <a:gs pos="83000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276484" y="6231103"/>
            <a:ext cx="432048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152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848699" y="6231103"/>
            <a:ext cx="432048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152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993128" y="6231103"/>
            <a:ext cx="432048" cy="216024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7" name="矩形 26"/>
          <p:cNvSpPr/>
          <p:nvPr userDrawn="1"/>
        </p:nvSpPr>
        <p:spPr>
          <a:xfrm>
            <a:off x="1420914" y="6231103"/>
            <a:ext cx="432048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152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8" name="TextBox 3"/>
          <p:cNvSpPr txBox="1"/>
          <p:nvPr userDrawn="1"/>
        </p:nvSpPr>
        <p:spPr>
          <a:xfrm>
            <a:off x="3061561" y="6109160"/>
            <a:ext cx="39001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2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职场沟通理念</a:t>
            </a:r>
            <a:endParaRPr lang="zh-CN" altLang="en-US" sz="22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2"/>
          <p:cNvSpPr txBox="1"/>
          <p:nvPr userDrawn="1"/>
        </p:nvSpPr>
        <p:spPr>
          <a:xfrm>
            <a:off x="11066139" y="125691"/>
            <a:ext cx="1008113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bg1">
                    <a:lumMod val="8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Fooww</a:t>
            </a:r>
            <a:endParaRPr lang="zh-CN" altLang="en-US" sz="1800" dirty="0">
              <a:solidFill>
                <a:schemeClr val="bg1">
                  <a:lumMod val="8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备份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45024"/>
            <a:ext cx="12195175" cy="3024336"/>
          </a:xfrm>
          <a:prstGeom prst="rect">
            <a:avLst/>
          </a:prstGeom>
          <a:gradFill>
            <a:gsLst>
              <a:gs pos="0">
                <a:srgbClr val="333134"/>
              </a:gs>
              <a:gs pos="74000">
                <a:srgbClr val="39373A"/>
              </a:gs>
              <a:gs pos="83000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备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5744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3140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360041" y="0"/>
            <a:ext cx="336946" cy="908720"/>
          </a:xfrm>
          <a:prstGeom prst="rect">
            <a:avLst/>
          </a:prstGeom>
          <a:gradFill>
            <a:gsLst>
              <a:gs pos="0">
                <a:srgbClr val="333134"/>
              </a:gs>
              <a:gs pos="74000">
                <a:srgbClr val="39373A"/>
              </a:gs>
              <a:gs pos="83000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3"/>
          <p:cNvSpPr txBox="1"/>
          <p:nvPr userDrawn="1"/>
        </p:nvSpPr>
        <p:spPr>
          <a:xfrm>
            <a:off x="829310" y="404665"/>
            <a:ext cx="14518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800" b="1" dirty="0" smtClean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目录页</a:t>
            </a:r>
            <a:endParaRPr lang="zh-CN" altLang="en-US" sz="2800" b="1" dirty="0">
              <a:solidFill>
                <a:srgbClr val="6666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24"/>
          <p:cNvSpPr>
            <a:spLocks noChangeArrowheads="1"/>
          </p:cNvSpPr>
          <p:nvPr userDrawn="1"/>
        </p:nvSpPr>
        <p:spPr bwMode="auto">
          <a:xfrm>
            <a:off x="2137147" y="558552"/>
            <a:ext cx="24482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  <a:ea typeface="微软雅黑" pitchFamily="34" charset="-122"/>
                <a:cs typeface="Arial Unicode MS" pitchFamily="34" charset="-122"/>
              </a:rPr>
              <a:t>CONTENTS PAGE</a:t>
            </a:r>
            <a:endParaRPr lang="en-US" altLang="zh-CN" b="1" dirty="0">
              <a:solidFill>
                <a:srgbClr val="FFC000"/>
              </a:solidFill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60039" y="908720"/>
            <a:ext cx="436939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5"/>
          <p:cNvSpPr txBox="1"/>
          <p:nvPr userDrawn="1"/>
        </p:nvSpPr>
        <p:spPr>
          <a:xfrm>
            <a:off x="11091291" y="6184352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bg1">
                    <a:lumMod val="75000"/>
                  </a:schemeClr>
                </a:solidFill>
              </a:rPr>
              <a:pPr/>
              <a:t>‹#›</a:t>
            </a:fld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—</a:t>
            </a:r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951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360041" y="0"/>
            <a:ext cx="336946" cy="908720"/>
          </a:xfrm>
          <a:prstGeom prst="rect">
            <a:avLst/>
          </a:prstGeom>
          <a:gradFill>
            <a:gsLst>
              <a:gs pos="0">
                <a:srgbClr val="333134"/>
              </a:gs>
              <a:gs pos="74000">
                <a:srgbClr val="39373A"/>
              </a:gs>
              <a:gs pos="83000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3"/>
          <p:cNvSpPr txBox="1"/>
          <p:nvPr userDrawn="1"/>
        </p:nvSpPr>
        <p:spPr>
          <a:xfrm>
            <a:off x="829310" y="404665"/>
            <a:ext cx="14518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800" b="1" dirty="0" smtClean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过渡页</a:t>
            </a:r>
            <a:endParaRPr lang="zh-CN" altLang="en-US" sz="2800" b="1" dirty="0">
              <a:solidFill>
                <a:srgbClr val="6666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24"/>
          <p:cNvSpPr>
            <a:spLocks noChangeArrowheads="1"/>
          </p:cNvSpPr>
          <p:nvPr userDrawn="1"/>
        </p:nvSpPr>
        <p:spPr bwMode="auto">
          <a:xfrm>
            <a:off x="2137147" y="558553"/>
            <a:ext cx="24482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ea typeface="微软雅黑" pitchFamily="34" charset="-122"/>
                <a:cs typeface="Arial Unicode MS" pitchFamily="34" charset="-122"/>
              </a:rPr>
              <a:t>TRANSITION PAGE</a:t>
            </a:r>
            <a:endParaRPr lang="zh-CN" altLang="en-US" b="1" dirty="0">
              <a:solidFill>
                <a:srgbClr val="FFC000"/>
              </a:solidFill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360039" y="908720"/>
            <a:ext cx="436939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5"/>
          <p:cNvSpPr txBox="1"/>
          <p:nvPr userDrawn="1"/>
        </p:nvSpPr>
        <p:spPr>
          <a:xfrm>
            <a:off x="11091291" y="6184352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bg1">
                    <a:lumMod val="75000"/>
                  </a:schemeClr>
                </a:solidFill>
              </a:rPr>
              <a:pPr/>
              <a:t>‹#›</a:t>
            </a:fld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—</a:t>
            </a:r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25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/>
          <p:cNvSpPr txBox="1"/>
          <p:nvPr userDrawn="1"/>
        </p:nvSpPr>
        <p:spPr>
          <a:xfrm>
            <a:off x="11091291" y="6184352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bg1">
                    <a:lumMod val="75000"/>
                  </a:schemeClr>
                </a:solidFill>
              </a:rPr>
              <a:pPr/>
              <a:t>‹#›</a:t>
            </a:fld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—</a:t>
            </a:r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-2" y="0"/>
            <a:ext cx="1417068" cy="620712"/>
          </a:xfrm>
          <a:prstGeom prst="rect">
            <a:avLst/>
          </a:prstGeom>
          <a:solidFill>
            <a:srgbClr val="88E70F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1417068" y="0"/>
            <a:ext cx="10778107" cy="620712"/>
          </a:xfrm>
          <a:prstGeom prst="rect">
            <a:avLst/>
          </a:prstGeom>
          <a:gradFill>
            <a:gsLst>
              <a:gs pos="0">
                <a:srgbClr val="333134"/>
              </a:gs>
              <a:gs pos="74000">
                <a:srgbClr val="39373A"/>
              </a:gs>
              <a:gs pos="83000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276484" y="6231103"/>
            <a:ext cx="432048" cy="216024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48699" y="6231103"/>
            <a:ext cx="432048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152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993128" y="6231103"/>
            <a:ext cx="432048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152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420914" y="6231103"/>
            <a:ext cx="432048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152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TextBox 3"/>
          <p:cNvSpPr txBox="1"/>
          <p:nvPr userDrawn="1"/>
        </p:nvSpPr>
        <p:spPr>
          <a:xfrm>
            <a:off x="3061561" y="6109160"/>
            <a:ext cx="39001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2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沟通知识概述</a:t>
            </a:r>
            <a:endParaRPr lang="zh-CN" altLang="en-US" sz="22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2"/>
          <p:cNvSpPr txBox="1"/>
          <p:nvPr userDrawn="1"/>
        </p:nvSpPr>
        <p:spPr>
          <a:xfrm>
            <a:off x="11066139" y="125691"/>
            <a:ext cx="1008113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bg1">
                    <a:lumMod val="8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Fooww</a:t>
            </a:r>
            <a:endParaRPr lang="zh-CN" altLang="en-US" sz="1800" dirty="0">
              <a:solidFill>
                <a:schemeClr val="bg1">
                  <a:lumMod val="8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31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/>
          <p:cNvSpPr txBox="1"/>
          <p:nvPr userDrawn="1"/>
        </p:nvSpPr>
        <p:spPr>
          <a:xfrm>
            <a:off x="11091291" y="6184352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bg1">
                    <a:lumMod val="75000"/>
                  </a:schemeClr>
                </a:solidFill>
              </a:rPr>
              <a:pPr/>
              <a:t>‹#›</a:t>
            </a:fld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—</a:t>
            </a:r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-2" y="0"/>
            <a:ext cx="1417068" cy="620712"/>
          </a:xfrm>
          <a:prstGeom prst="rect">
            <a:avLst/>
          </a:prstGeom>
          <a:solidFill>
            <a:srgbClr val="88E70F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1417068" y="0"/>
            <a:ext cx="10778107" cy="620712"/>
          </a:xfrm>
          <a:prstGeom prst="rect">
            <a:avLst/>
          </a:prstGeom>
          <a:gradFill>
            <a:gsLst>
              <a:gs pos="0">
                <a:srgbClr val="333134"/>
              </a:gs>
              <a:gs pos="74000">
                <a:srgbClr val="39373A"/>
              </a:gs>
              <a:gs pos="83000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2"/>
          <p:cNvSpPr txBox="1"/>
          <p:nvPr userDrawn="1"/>
        </p:nvSpPr>
        <p:spPr>
          <a:xfrm>
            <a:off x="11066139" y="125691"/>
            <a:ext cx="1008113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bg1">
                    <a:lumMod val="8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Fooww</a:t>
            </a:r>
            <a:endParaRPr lang="zh-CN" altLang="en-US" sz="1800" dirty="0">
              <a:solidFill>
                <a:schemeClr val="bg1">
                  <a:lumMod val="8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76484" y="6231103"/>
            <a:ext cx="432048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152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48699" y="6231103"/>
            <a:ext cx="432048" cy="216024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993128" y="6231103"/>
            <a:ext cx="432048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152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420914" y="6231103"/>
            <a:ext cx="432048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152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TextBox 3"/>
          <p:cNvSpPr txBox="1"/>
          <p:nvPr userDrawn="1"/>
        </p:nvSpPr>
        <p:spPr>
          <a:xfrm>
            <a:off x="3061561" y="6109160"/>
            <a:ext cx="39001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2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为啥沟通不畅</a:t>
            </a:r>
            <a:endParaRPr lang="zh-CN" altLang="en-US" sz="22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045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 userDrawn="1"/>
        </p:nvSpPr>
        <p:spPr>
          <a:xfrm>
            <a:off x="1417068" y="0"/>
            <a:ext cx="10778107" cy="620712"/>
          </a:xfrm>
          <a:prstGeom prst="rect">
            <a:avLst/>
          </a:prstGeom>
          <a:gradFill>
            <a:gsLst>
              <a:gs pos="0">
                <a:srgbClr val="333134"/>
              </a:gs>
              <a:gs pos="74000">
                <a:srgbClr val="39373A"/>
              </a:gs>
              <a:gs pos="83000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561083" y="168148"/>
            <a:ext cx="3528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.1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从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沟通渠道的角度来分析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276484" y="6231103"/>
            <a:ext cx="432048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152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848699" y="6231103"/>
            <a:ext cx="432048" cy="216024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1993128" y="6231103"/>
            <a:ext cx="432048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152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1420914" y="6231103"/>
            <a:ext cx="432048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152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TextBox 3"/>
          <p:cNvSpPr txBox="1"/>
          <p:nvPr userDrawn="1"/>
        </p:nvSpPr>
        <p:spPr>
          <a:xfrm>
            <a:off x="3061561" y="6109160"/>
            <a:ext cx="39001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2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为啥沟通不畅</a:t>
            </a:r>
            <a:endParaRPr lang="zh-CN" altLang="en-US" sz="22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-2" y="0"/>
            <a:ext cx="1417068" cy="620712"/>
          </a:xfrm>
          <a:prstGeom prst="rect">
            <a:avLst/>
          </a:prstGeom>
          <a:solidFill>
            <a:srgbClr val="88E70F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2"/>
          <p:cNvSpPr txBox="1"/>
          <p:nvPr userDrawn="1"/>
        </p:nvSpPr>
        <p:spPr>
          <a:xfrm>
            <a:off x="11066139" y="125691"/>
            <a:ext cx="1008113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bg1">
                    <a:lumMod val="8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Fooww</a:t>
            </a:r>
            <a:endParaRPr lang="zh-CN" altLang="en-US" sz="1800" dirty="0">
              <a:solidFill>
                <a:schemeClr val="bg1">
                  <a:lumMod val="8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22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 userDrawn="1"/>
        </p:nvSpPr>
        <p:spPr>
          <a:xfrm>
            <a:off x="1417068" y="0"/>
            <a:ext cx="10778107" cy="620712"/>
          </a:xfrm>
          <a:prstGeom prst="rect">
            <a:avLst/>
          </a:prstGeom>
          <a:gradFill>
            <a:gsLst>
              <a:gs pos="0">
                <a:srgbClr val="333134"/>
              </a:gs>
              <a:gs pos="74000">
                <a:srgbClr val="39373A"/>
              </a:gs>
              <a:gs pos="83000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561083" y="168148"/>
            <a:ext cx="3528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.2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从编码的角度来分析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276484" y="6231103"/>
            <a:ext cx="432048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152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848699" y="6231103"/>
            <a:ext cx="432048" cy="216024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1993128" y="6231103"/>
            <a:ext cx="432048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152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1420914" y="6231103"/>
            <a:ext cx="432048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152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TextBox 3"/>
          <p:cNvSpPr txBox="1"/>
          <p:nvPr userDrawn="1"/>
        </p:nvSpPr>
        <p:spPr>
          <a:xfrm>
            <a:off x="3061561" y="6109160"/>
            <a:ext cx="39001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2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为啥沟通不畅</a:t>
            </a:r>
            <a:endParaRPr lang="zh-CN" altLang="en-US" sz="22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-2" y="0"/>
            <a:ext cx="1417068" cy="620712"/>
          </a:xfrm>
          <a:prstGeom prst="rect">
            <a:avLst/>
          </a:prstGeom>
          <a:solidFill>
            <a:srgbClr val="88E70F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2"/>
          <p:cNvSpPr txBox="1"/>
          <p:nvPr userDrawn="1"/>
        </p:nvSpPr>
        <p:spPr>
          <a:xfrm>
            <a:off x="11066139" y="125691"/>
            <a:ext cx="1008113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bg1">
                    <a:lumMod val="8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Fooww</a:t>
            </a:r>
            <a:endParaRPr lang="zh-CN" altLang="en-US" sz="1800" dirty="0">
              <a:solidFill>
                <a:schemeClr val="bg1">
                  <a:lumMod val="8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711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1091291" y="6184352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bg1">
                    <a:lumMod val="75000"/>
                  </a:schemeClr>
                </a:solidFill>
              </a:rPr>
              <a:pPr/>
              <a:t>‹#›</a:t>
            </a:fld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—</a:t>
            </a:r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2" y="0"/>
            <a:ext cx="1417068" cy="620712"/>
          </a:xfrm>
          <a:prstGeom prst="rect">
            <a:avLst/>
          </a:prstGeom>
          <a:solidFill>
            <a:srgbClr val="88E70F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1417068" y="0"/>
            <a:ext cx="10778107" cy="620712"/>
          </a:xfrm>
          <a:prstGeom prst="rect">
            <a:avLst/>
          </a:prstGeom>
          <a:gradFill>
            <a:gsLst>
              <a:gs pos="0">
                <a:srgbClr val="333134"/>
              </a:gs>
              <a:gs pos="74000">
                <a:srgbClr val="39373A"/>
              </a:gs>
              <a:gs pos="83000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276484" y="6231103"/>
            <a:ext cx="432048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152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848699" y="6231103"/>
            <a:ext cx="432048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152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993128" y="6231103"/>
            <a:ext cx="432048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152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7" name="矩形 26"/>
          <p:cNvSpPr/>
          <p:nvPr userDrawn="1"/>
        </p:nvSpPr>
        <p:spPr>
          <a:xfrm>
            <a:off x="1420914" y="6231103"/>
            <a:ext cx="432048" cy="216024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8" name="TextBox 3"/>
          <p:cNvSpPr txBox="1"/>
          <p:nvPr userDrawn="1"/>
        </p:nvSpPr>
        <p:spPr>
          <a:xfrm>
            <a:off x="3061561" y="6109160"/>
            <a:ext cx="39001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2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沟通能力提升</a:t>
            </a:r>
            <a:endParaRPr lang="zh-CN" altLang="en-US" sz="22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2"/>
          <p:cNvSpPr txBox="1"/>
          <p:nvPr userDrawn="1"/>
        </p:nvSpPr>
        <p:spPr>
          <a:xfrm>
            <a:off x="11066139" y="125691"/>
            <a:ext cx="1008113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bg1">
                    <a:lumMod val="8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Fooww</a:t>
            </a:r>
            <a:endParaRPr lang="zh-CN" altLang="en-US" sz="1800" dirty="0">
              <a:solidFill>
                <a:schemeClr val="bg1">
                  <a:lumMod val="8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5175" cy="6021288"/>
          </a:xfrm>
          <a:prstGeom prst="rect">
            <a:avLst/>
          </a:prstGeom>
          <a:gradFill>
            <a:gsLst>
              <a:gs pos="0">
                <a:srgbClr val="F1F1E5"/>
              </a:gs>
              <a:gs pos="74000">
                <a:srgbClr val="F7F7ED"/>
              </a:gs>
              <a:gs pos="83000">
                <a:srgbClr val="F8F8EE"/>
              </a:gs>
              <a:gs pos="100000">
                <a:srgbClr val="F9F9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642000"/>
            <a:ext cx="12195175" cy="216000"/>
          </a:xfrm>
          <a:prstGeom prst="rect">
            <a:avLst/>
          </a:prstGeom>
          <a:solidFill>
            <a:srgbClr val="88E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6021288"/>
            <a:ext cx="12195175" cy="620712"/>
          </a:xfrm>
          <a:prstGeom prst="rect">
            <a:avLst/>
          </a:prstGeom>
          <a:gradFill>
            <a:gsLst>
              <a:gs pos="0">
                <a:srgbClr val="333134"/>
              </a:gs>
              <a:gs pos="74000">
                <a:srgbClr val="39373A"/>
              </a:gs>
              <a:gs pos="83000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6" r:id="rId3"/>
    <p:sldLayoutId id="2147483661" r:id="rId4"/>
    <p:sldLayoutId id="2147483650" r:id="rId5"/>
    <p:sldLayoutId id="2147483673" r:id="rId6"/>
    <p:sldLayoutId id="2147483674" r:id="rId7"/>
    <p:sldLayoutId id="2147483676" r:id="rId8"/>
    <p:sldLayoutId id="2147483653" r:id="rId9"/>
    <p:sldLayoutId id="2147483654" r:id="rId10"/>
    <p:sldLayoutId id="2147483657" r:id="rId11"/>
    <p:sldLayoutId id="2147483658" r:id="rId12"/>
    <p:sldLayoutId id="2147483659" r:id="rId13"/>
    <p:sldLayoutId id="2147483655" r:id="rId14"/>
    <p:sldLayoutId id="214748366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10138107" y="6245855"/>
            <a:ext cx="1936145" cy="495514"/>
            <a:chOff x="403607" y="6173846"/>
            <a:chExt cx="1936145" cy="495514"/>
          </a:xfrm>
        </p:grpSpPr>
        <p:sp>
          <p:nvSpPr>
            <p:cNvPr id="51" name="Text Box 62"/>
            <p:cNvSpPr txBox="1">
              <a:spLocks noChangeArrowheads="1"/>
            </p:cNvSpPr>
            <p:nvPr/>
          </p:nvSpPr>
          <p:spPr bwMode="auto">
            <a:xfrm>
              <a:off x="828349" y="6252326"/>
              <a:ext cx="1511403" cy="338554"/>
            </a:xfrm>
            <a:prstGeom prst="rect">
              <a:avLst/>
            </a:prstGeom>
            <a:noFill/>
            <a:effectLst>
              <a:reflection blurRad="6350" stA="50000" endA="300" endPos="38500" dist="50800" dir="5400000" sy="-100000" algn="bl" rotWithShape="0"/>
            </a:effectLst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defTabSz="914400" eaLnBrk="1" latinLnBrk="0" hangingPunct="1">
                <a:defRPr sz="1800">
                  <a:solidFill>
                    <a:schemeClr val="bg2">
                      <a:lumMod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Broadway" pitchFamily="82" charset="0"/>
                  <a:ea typeface="楷体" pitchFamily="49" charset="-122"/>
                  <a:cs typeface="经典繁仿黑" pitchFamily="49" charset="-122"/>
                </a:defRPr>
              </a:lvl1pPr>
              <a:lvl2pPr defTabSz="914400" eaLnBrk="1" latinLnBrk="0" hangingPunct="1">
                <a:defRPr sz="1800">
                  <a:latin typeface="+mn-lt"/>
                  <a:ea typeface="+mn-ea"/>
                </a:defRPr>
              </a:lvl2pPr>
              <a:lvl3pPr defTabSz="914400" eaLnBrk="1" latinLnBrk="0" hangingPunct="1">
                <a:defRPr sz="1800">
                  <a:latin typeface="+mn-lt"/>
                  <a:ea typeface="+mn-ea"/>
                </a:defRPr>
              </a:lvl3pPr>
              <a:lvl4pPr defTabSz="914400" eaLnBrk="1" latinLnBrk="0" hangingPunct="1">
                <a:defRPr sz="1800">
                  <a:latin typeface="+mn-lt"/>
                  <a:ea typeface="+mn-ea"/>
                </a:defRPr>
              </a:lvl4pPr>
              <a:lvl5pPr defTabSz="914400" eaLnBrk="1" latinLnBrk="0" hangingPunct="1">
                <a:defRPr sz="1800">
                  <a:latin typeface="+mn-lt"/>
                  <a:ea typeface="+mn-ea"/>
                </a:defRPr>
              </a:lvl5pPr>
              <a:lvl6pPr>
                <a:defRPr sz="1800">
                  <a:latin typeface="+mn-lt"/>
                  <a:ea typeface="+mn-ea"/>
                </a:defRPr>
              </a:lvl6pPr>
              <a:lvl7pPr>
                <a:defRPr sz="1800">
                  <a:latin typeface="+mn-lt"/>
                  <a:ea typeface="+mn-ea"/>
                </a:defRPr>
              </a:lvl7pPr>
              <a:lvl8pPr>
                <a:defRPr sz="1800">
                  <a:latin typeface="+mn-lt"/>
                  <a:ea typeface="+mn-ea"/>
                </a:defRPr>
              </a:lvl8pPr>
              <a:lvl9pPr>
                <a:defRPr sz="1800">
                  <a:latin typeface="+mn-lt"/>
                  <a:ea typeface="+mn-ea"/>
                </a:defRPr>
              </a:lvl9pPr>
            </a:lstStyle>
            <a:p>
              <a:r>
                <a:rPr lang="zh-CN" altLang="en-US" sz="1600" dirty="0">
                  <a:solidFill>
                    <a:srgbClr val="F68426"/>
                  </a:solidFill>
                  <a:latin typeface="微软雅黑" pitchFamily="34" charset="-122"/>
                  <a:ea typeface="微软雅黑" pitchFamily="34" charset="-122"/>
                </a:rPr>
                <a:t>布衣公子</a:t>
              </a: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作品</a:t>
              </a:r>
              <a:endParaRPr lang="en-GB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2" name="Picture 9" descr="E:\仝德志文件，勿删！\03-参考文档\！PPT图片及版面资源\06-PPT精选插图\05-头像\嘿嘿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607" y="6173846"/>
              <a:ext cx="495514" cy="495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文本框 1"/>
          <p:cNvSpPr txBox="1"/>
          <p:nvPr/>
        </p:nvSpPr>
        <p:spPr>
          <a:xfrm>
            <a:off x="2561583" y="4509120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600" b="1" dirty="0">
                <a:solidFill>
                  <a:srgbClr val="88E70F"/>
                </a:solidFill>
                <a:effectLst>
                  <a:reflection blurRad="6350" stA="28000" endPos="25000" dist="6000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实用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738672" y="4509120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rgbClr val="88E70F"/>
                </a:solidFill>
                <a:effectLst>
                  <a:reflection blurRad="6350" stA="28000" endPos="25000" dist="6000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795301" y="4278288"/>
            <a:ext cx="2646878" cy="1569660"/>
          </a:xfrm>
          <a:prstGeom prst="rect">
            <a:avLst/>
          </a:prstGeom>
          <a:noFill/>
        </p:spPr>
        <p:txBody>
          <a:bodyPr wrap="none" rtlCol="0">
            <a:prstTxWarp prst="textInflate">
              <a:avLst/>
            </a:prstTxWarp>
            <a:spAutoFit/>
          </a:bodyPr>
          <a:lstStyle/>
          <a:p>
            <a:r>
              <a:rPr lang="zh-CN" altLang="en-US" sz="9600" b="1" dirty="0" smtClean="0">
                <a:solidFill>
                  <a:srgbClr val="88E70F"/>
                </a:solidFill>
                <a:effectLst>
                  <a:reflection blurRad="6350" stA="28000" endPos="25000" dist="6000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沟通</a:t>
            </a:r>
            <a:endParaRPr lang="zh-CN" altLang="en-US" sz="9600" b="1" dirty="0">
              <a:solidFill>
                <a:srgbClr val="88E70F"/>
              </a:solidFill>
              <a:effectLst>
                <a:reflection blurRad="6350" stA="28000" endPos="25000" dist="60007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610445"/>
      </p:ext>
    </p:extLst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61083" y="168148"/>
            <a:ext cx="3528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1.2 </a:t>
            </a:r>
            <a:r>
              <a:rPr lang="zh-CN" altLang="en-US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沟通的重要性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1437535" y="980728"/>
            <a:ext cx="9624322" cy="432048"/>
          </a:xfrm>
          <a:prstGeom prst="flowChartProcess">
            <a:avLst/>
          </a:prstGeom>
          <a:solidFill>
            <a:srgbClr val="FFC000"/>
          </a:solidFill>
          <a:ln w="9525" cap="rnd">
            <a:noFill/>
            <a:prstDash val="solid"/>
            <a:round/>
            <a:headEnd/>
            <a:tailEnd/>
          </a:ln>
        </p:spPr>
        <p:txBody>
          <a:bodyPr/>
          <a:lstStyle/>
          <a:p>
            <a:pPr lvl="0">
              <a:lnSpc>
                <a:spcPct val="120000"/>
              </a:lnSpc>
              <a:defRPr/>
            </a:pPr>
            <a:r>
              <a:rPr lang="en-US" altLang="zh-CN" b="1" kern="0" dirty="0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1.2.3  </a:t>
            </a:r>
            <a:r>
              <a:rPr lang="zh-CN" altLang="en-US" b="1" kern="0" dirty="0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沟通</a:t>
            </a:r>
            <a:r>
              <a:rPr lang="zh-CN" altLang="en-US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决定生活的质量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"/>
          <p:cNvSpPr>
            <a:spLocks noChangeArrowheads="1"/>
          </p:cNvSpPr>
          <p:nvPr/>
        </p:nvSpPr>
        <p:spPr bwMode="auto">
          <a:xfrm>
            <a:off x="1369295" y="2173812"/>
            <a:ext cx="3939972" cy="305538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亲子不沟通，孩子变成街头游童；</a:t>
            </a:r>
          </a:p>
          <a:p>
            <a:pPr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夫妻不沟通，双人枕头同床异梦；</a:t>
            </a:r>
          </a:p>
          <a:p>
            <a:pPr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朋友不沟通，鸡同鸭讲关系疏松；</a:t>
            </a:r>
          </a:p>
          <a:p>
            <a:pPr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师生不沟通，校园悲剧层出不穷；</a:t>
            </a:r>
          </a:p>
          <a:p>
            <a:pPr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劳资不沟通，伙计员工引起内讧；</a:t>
            </a:r>
          </a:p>
          <a:p>
            <a:pPr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同事不沟通，工作学习做无用工；</a:t>
            </a:r>
          </a:p>
          <a:p>
            <a:pPr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我们不沟通，大好前程自己葬送。</a:t>
            </a:r>
          </a:p>
        </p:txBody>
      </p:sp>
      <p:pic>
        <p:nvPicPr>
          <p:cNvPr id="34" name="Picture 2" descr="C:\Documents and Settings\huxiya\桌面\打瞌睡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48986" y="1957524"/>
            <a:ext cx="2700000" cy="168750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94132" y="1957524"/>
            <a:ext cx="2700000" cy="168750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C000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48986" y="3778154"/>
            <a:ext cx="2700000" cy="168750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C000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94132" y="3778154"/>
            <a:ext cx="2700000" cy="168750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C000"/>
            </a:solidFill>
          </a:ln>
        </p:spPr>
      </p:pic>
      <p:cxnSp>
        <p:nvCxnSpPr>
          <p:cNvPr id="13" name="直接连接符 12"/>
          <p:cNvCxnSpPr/>
          <p:nvPr/>
        </p:nvCxnSpPr>
        <p:spPr>
          <a:xfrm>
            <a:off x="1437536" y="1957524"/>
            <a:ext cx="36519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437536" y="5465654"/>
            <a:ext cx="36519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96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61083" y="168148"/>
            <a:ext cx="3528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1.2 </a:t>
            </a:r>
            <a:r>
              <a:rPr lang="zh-CN" altLang="en-US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沟通的重要性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1437535" y="980728"/>
            <a:ext cx="9624322" cy="432048"/>
          </a:xfrm>
          <a:prstGeom prst="flowChartProcess">
            <a:avLst/>
          </a:prstGeom>
          <a:solidFill>
            <a:srgbClr val="FFC000"/>
          </a:solidFill>
          <a:ln w="9525" cap="rnd">
            <a:noFill/>
            <a:prstDash val="solid"/>
            <a:round/>
            <a:headEnd/>
            <a:tailEnd/>
          </a:ln>
        </p:spPr>
        <p:txBody>
          <a:bodyPr/>
          <a:lstStyle/>
          <a:p>
            <a:pPr lvl="0">
              <a:lnSpc>
                <a:spcPct val="120000"/>
              </a:lnSpc>
              <a:defRPr/>
            </a:pPr>
            <a:r>
              <a:rPr lang="en-US" altLang="zh-CN" b="1" kern="0" dirty="0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1.2.4  </a:t>
            </a:r>
            <a:r>
              <a:rPr lang="zh-CN" altLang="en-US" b="1" kern="0" dirty="0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沟通</a:t>
            </a:r>
            <a:r>
              <a:rPr lang="zh-CN" altLang="en-US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是成就一生的首要能力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44"/>
          <p:cNvSpPr txBox="1">
            <a:spLocks noChangeArrowheads="1"/>
          </p:cNvSpPr>
          <p:nvPr/>
        </p:nvSpPr>
        <p:spPr bwMode="auto">
          <a:xfrm>
            <a:off x="1437535" y="1979431"/>
            <a:ext cx="5740172" cy="1735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FFC000"/>
                </a:solidFill>
              </a:rPr>
              <a:t>沟通是一个人事业成功的重要</a:t>
            </a:r>
            <a:r>
              <a:rPr lang="zh-CN" altLang="en-US" sz="2000" b="1" dirty="0" smtClean="0">
                <a:solidFill>
                  <a:srgbClr val="FFC000"/>
                </a:solidFill>
              </a:rPr>
              <a:t>因素：</a:t>
            </a:r>
            <a:endParaRPr lang="en-US" altLang="zh-CN" sz="2000" b="1" dirty="0" smtClean="0">
              <a:solidFill>
                <a:srgbClr val="FFC000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只有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与人良好的沟通，才能为他人所理解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；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只有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与人良好的沟通，才能得到必要的信息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；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只有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与人良好的沟通，才能获得他人的鼎力相助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1561083" y="4293097"/>
            <a:ext cx="5616626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indent="457200" eaLnBrk="1" hangingPunct="1">
              <a:lnSpc>
                <a:spcPct val="130000"/>
              </a:lnSpc>
            </a:pPr>
            <a:r>
              <a:rPr lang="zh-CN" altLang="en-US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假如沟通也是同糖或咖啡一样的商品的话，我愿意付出比任何东西都珍贵的价格来购买这种能力。</a:t>
            </a: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4369395" y="5219355"/>
            <a:ext cx="2664296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洛克菲勒</a:t>
            </a:r>
          </a:p>
        </p:txBody>
      </p:sp>
      <p:sp>
        <p:nvSpPr>
          <p:cNvPr id="15" name="矩形 14"/>
          <p:cNvSpPr/>
          <p:nvPr/>
        </p:nvSpPr>
        <p:spPr>
          <a:xfrm>
            <a:off x="1561082" y="4149080"/>
            <a:ext cx="5616625" cy="15121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7537748" y="1893991"/>
            <a:ext cx="3524109" cy="3767258"/>
            <a:chOff x="7537747" y="1893990"/>
            <a:chExt cx="3524110" cy="3767258"/>
          </a:xfrm>
        </p:grpSpPr>
        <p:grpSp>
          <p:nvGrpSpPr>
            <p:cNvPr id="16" name="组合 15"/>
            <p:cNvGrpSpPr/>
            <p:nvPr/>
          </p:nvGrpSpPr>
          <p:grpSpPr>
            <a:xfrm>
              <a:off x="7537747" y="1893990"/>
              <a:ext cx="3524110" cy="3767258"/>
              <a:chOff x="2085348" y="1563639"/>
              <a:chExt cx="6735124" cy="3232977"/>
            </a:xfrm>
          </p:grpSpPr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2085349" y="1563639"/>
                <a:ext cx="6735123" cy="713234"/>
              </a:xfrm>
              <a:prstGeom prst="roundRect">
                <a:avLst>
                  <a:gd name="adj" fmla="val 7187"/>
                </a:avLst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10" tIns="45710" rIns="54852" bIns="41145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227147" marR="0" lvl="0" indent="-227147" algn="ctr" defTabSz="914159" eaLnBrk="1" fontAlgn="auto" latinLnBrk="0" hangingPunct="1">
                  <a:lnSpc>
                    <a:spcPct val="90000"/>
                  </a:lnSpc>
                  <a:spcBef>
                    <a:spcPts val="630"/>
                  </a:spcBef>
                  <a:spcAft>
                    <a:spcPts val="0"/>
                  </a:spcAft>
                  <a:buClr>
                    <a:srgbClr val="FFFF99"/>
                  </a:buClr>
                  <a:buSzPct val="120000"/>
                  <a:buFontTx/>
                  <a:buNone/>
                  <a:tabLst/>
                  <a:defRPr/>
                </a:pPr>
                <a:endParaRPr kumimoji="0" lang="en-US" altLang="zh-CN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Rectangle 15"/>
              <p:cNvSpPr/>
              <p:nvPr/>
            </p:nvSpPr>
            <p:spPr bwMode="auto">
              <a:xfrm rot="10800000">
                <a:off x="2085348" y="2132856"/>
                <a:ext cx="6735123" cy="26637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10" tIns="45710" rIns="54852" bIns="41145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227147" marR="0" lvl="0" indent="-227147" algn="ctr" defTabSz="914159" eaLnBrk="1" fontAlgn="auto" latinLnBrk="0" hangingPunct="1">
                  <a:lnSpc>
                    <a:spcPct val="90000"/>
                  </a:lnSpc>
                  <a:spcBef>
                    <a:spcPts val="630"/>
                  </a:spcBef>
                  <a:spcAft>
                    <a:spcPts val="0"/>
                  </a:spcAft>
                  <a:buClr>
                    <a:srgbClr val="FFFF99"/>
                  </a:buClr>
                  <a:buSzPct val="120000"/>
                  <a:buFontTx/>
                  <a:buNone/>
                  <a:tabLst/>
                  <a:defRPr/>
                </a:pPr>
                <a:endParaRPr kumimoji="0" lang="en-US" altLang="zh-CN" sz="320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9" name="Text Box 44"/>
            <p:cNvSpPr txBox="1">
              <a:spLocks noChangeArrowheads="1"/>
            </p:cNvSpPr>
            <p:nvPr/>
          </p:nvSpPr>
          <p:spPr bwMode="auto">
            <a:xfrm>
              <a:off x="7757539" y="2767280"/>
              <a:ext cx="3096347" cy="2751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3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457200" defTabSz="720725">
                <a:lnSpc>
                  <a:spcPct val="135000"/>
                </a:lnSpc>
                <a:defRPr sz="16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defTabSz="720725" eaLnBrk="0" hangingPunct="0">
                <a:defRPr sz="1600">
                  <a:latin typeface="Arial" pitchFamily="34" charset="0"/>
                  <a:ea typeface="宋体" pitchFamily="2" charset="-122"/>
                </a:defRPr>
              </a:lvl2pPr>
              <a:lvl3pPr defTabSz="720725" eaLnBrk="0" hangingPunct="0">
                <a:defRPr sz="1600">
                  <a:latin typeface="Arial" pitchFamily="34" charset="0"/>
                  <a:ea typeface="宋体" pitchFamily="2" charset="-122"/>
                </a:defRPr>
              </a:lvl3pPr>
              <a:lvl4pPr defTabSz="720725" eaLnBrk="0" hangingPunct="0">
                <a:defRPr sz="1600">
                  <a:latin typeface="Arial" pitchFamily="34" charset="0"/>
                  <a:ea typeface="宋体" pitchFamily="2" charset="-122"/>
                </a:defRPr>
              </a:lvl4pPr>
              <a:lvl5pPr defTabSz="720725" eaLnBrk="0" hangingPunct="0">
                <a:defRPr sz="1600">
                  <a:latin typeface="Arial" pitchFamily="34" charset="0"/>
                  <a:ea typeface="宋体" pitchFamily="2" charset="-122"/>
                </a:defRPr>
              </a:lvl5pPr>
              <a:lvl6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itchFamily="34" charset="0"/>
                  <a:ea typeface="宋体" pitchFamily="2" charset="-122"/>
                </a:defRPr>
              </a:lvl6pPr>
              <a:lvl7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itchFamily="34" charset="0"/>
                  <a:ea typeface="宋体" pitchFamily="2" charset="-122"/>
                </a:defRPr>
              </a:lvl7pPr>
              <a:lvl8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itchFamily="34" charset="0"/>
                  <a:ea typeface="宋体" pitchFamily="2" charset="-122"/>
                </a:defRPr>
              </a:lvl8pPr>
              <a:lvl9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chemeClr val="bg1"/>
                  </a:solidFill>
                </a:rPr>
                <a:t>普林斯顿大学对</a:t>
              </a:r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r>
                <a:rPr lang="zh-CN" altLang="en-US" dirty="0">
                  <a:solidFill>
                    <a:schemeClr val="bg1"/>
                  </a:solidFill>
                </a:rPr>
                <a:t>万份人事档案进行分析，结果：“智慧”、“专业技术”、“经验”只占成功因素的</a:t>
              </a:r>
              <a:r>
                <a:rPr lang="en-US" altLang="zh-CN" dirty="0">
                  <a:solidFill>
                    <a:schemeClr val="bg1"/>
                  </a:solidFill>
                </a:rPr>
                <a:t>25%</a:t>
              </a:r>
              <a:r>
                <a:rPr lang="zh-CN" altLang="en-US" dirty="0">
                  <a:solidFill>
                    <a:schemeClr val="bg1"/>
                  </a:solidFill>
                </a:rPr>
                <a:t>，其余</a:t>
              </a:r>
              <a:r>
                <a:rPr lang="en-US" altLang="zh-CN" dirty="0">
                  <a:solidFill>
                    <a:schemeClr val="bg1"/>
                  </a:solidFill>
                </a:rPr>
                <a:t>75%</a:t>
              </a:r>
              <a:r>
                <a:rPr lang="zh-CN" altLang="en-US" dirty="0">
                  <a:solidFill>
                    <a:schemeClr val="bg1"/>
                  </a:solidFill>
                </a:rPr>
                <a:t>决定于良好的人际沟通。哈佛大学调查结果显示：在</a:t>
              </a:r>
              <a:r>
                <a:rPr lang="en-US" altLang="zh-CN" dirty="0">
                  <a:solidFill>
                    <a:schemeClr val="bg1"/>
                  </a:solidFill>
                </a:rPr>
                <a:t>500</a:t>
              </a:r>
              <a:r>
                <a:rPr lang="zh-CN" altLang="en-US" dirty="0">
                  <a:solidFill>
                    <a:schemeClr val="bg1"/>
                  </a:solidFill>
                </a:rPr>
                <a:t>名被解职的职员中，因人际沟通不良而导致工作不称职者占</a:t>
              </a:r>
              <a:r>
                <a:rPr lang="en-US" altLang="zh-CN" dirty="0">
                  <a:solidFill>
                    <a:schemeClr val="bg1"/>
                  </a:solidFill>
                </a:rPr>
                <a:t>82%</a:t>
              </a:r>
              <a:r>
                <a:rPr lang="zh-CN" altLang="en-US" dirty="0">
                  <a:solidFill>
                    <a:schemeClr val="bg1"/>
                  </a:solidFill>
                </a:rPr>
                <a:t>。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矩形 17"/>
            <p:cNvSpPr>
              <a:spLocks noChangeArrowheads="1"/>
            </p:cNvSpPr>
            <p:nvPr/>
          </p:nvSpPr>
          <p:spPr bwMode="auto">
            <a:xfrm>
              <a:off x="7537748" y="1916832"/>
              <a:ext cx="2016224" cy="50248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anchor="ctr"/>
            <a:lstStyle/>
            <a:p>
              <a:pPr algn="ctr"/>
              <a:r>
                <a:rPr lang="zh-CN" altLang="en-US" sz="28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资料</a:t>
              </a:r>
              <a:endParaRPr lang="zh-CN" altLang="en-US" sz="2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7897786" y="1893990"/>
              <a:ext cx="144017" cy="509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653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61083" y="168148"/>
            <a:ext cx="3528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1.3 </a:t>
            </a:r>
            <a:r>
              <a:rPr lang="zh-CN" altLang="en-US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沟通的类别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Text Box 44"/>
          <p:cNvSpPr txBox="1">
            <a:spLocks noChangeArrowheads="1"/>
          </p:cNvSpPr>
          <p:nvPr/>
        </p:nvSpPr>
        <p:spPr bwMode="auto">
          <a:xfrm>
            <a:off x="1838554" y="4866352"/>
            <a:ext cx="962432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语言沟通是指用语言符号进行的信息交流，包括口语和书面语的沟通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非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语言沟通是指用非语言符号进行的信息交流，主要有神态、表情、姿势、手势等。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377173" y="856291"/>
            <a:ext cx="8592976" cy="3652831"/>
            <a:chOff x="2377174" y="568258"/>
            <a:chExt cx="8592976" cy="3652831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77174" y="568258"/>
              <a:ext cx="8592976" cy="3652831"/>
            </a:xfrm>
            <a:prstGeom prst="rect">
              <a:avLst/>
            </a:prstGeom>
          </p:spPr>
        </p:pic>
        <p:sp>
          <p:nvSpPr>
            <p:cNvPr id="12" name="流程图: 过程 11"/>
            <p:cNvSpPr/>
            <p:nvPr/>
          </p:nvSpPr>
          <p:spPr>
            <a:xfrm>
              <a:off x="5948641" y="2048281"/>
              <a:ext cx="1404145" cy="720080"/>
            </a:xfrm>
            <a:prstGeom prst="flowChartProcess">
              <a:avLst/>
            </a:prstGeom>
            <a:noFill/>
            <a:ln w="9525" cap="rnd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zh-CN" altLang="en-US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语言</a:t>
              </a:r>
              <a:r>
                <a:rPr lang="zh-CN" altLang="en-US" b="1" kern="0" dirty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沟通和非语言沟通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891336" y="4950746"/>
            <a:ext cx="245812" cy="710502"/>
            <a:chOff x="3649315" y="4258067"/>
            <a:chExt cx="245812" cy="710502"/>
          </a:xfrm>
        </p:grpSpPr>
        <p:sp>
          <p:nvSpPr>
            <p:cNvPr id="23" name="椭圆 14"/>
            <p:cNvSpPr/>
            <p:nvPr/>
          </p:nvSpPr>
          <p:spPr bwMode="auto">
            <a:xfrm>
              <a:off x="3649315" y="4258067"/>
              <a:ext cx="245812" cy="314266"/>
            </a:xfrm>
            <a:custGeom>
              <a:avLst/>
              <a:gdLst/>
              <a:ahLst/>
              <a:cxnLst/>
              <a:rect l="l" t="t" r="r" b="b"/>
              <a:pathLst>
                <a:path w="683568" h="864094">
                  <a:moveTo>
                    <a:pt x="341785" y="75471"/>
                  </a:moveTo>
                  <a:cubicBezTo>
                    <a:pt x="218037" y="75471"/>
                    <a:pt x="117720" y="175788"/>
                    <a:pt x="117720" y="299536"/>
                  </a:cubicBezTo>
                  <a:cubicBezTo>
                    <a:pt x="117720" y="423284"/>
                    <a:pt x="218037" y="523601"/>
                    <a:pt x="341785" y="523601"/>
                  </a:cubicBezTo>
                  <a:cubicBezTo>
                    <a:pt x="465533" y="523601"/>
                    <a:pt x="565850" y="423284"/>
                    <a:pt x="565850" y="299536"/>
                  </a:cubicBezTo>
                  <a:cubicBezTo>
                    <a:pt x="565850" y="175788"/>
                    <a:pt x="465533" y="75471"/>
                    <a:pt x="341785" y="75471"/>
                  </a:cubicBezTo>
                  <a:close/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椭圆 14"/>
            <p:cNvSpPr/>
            <p:nvPr/>
          </p:nvSpPr>
          <p:spPr bwMode="auto">
            <a:xfrm>
              <a:off x="3649315" y="4654303"/>
              <a:ext cx="245812" cy="314266"/>
            </a:xfrm>
            <a:custGeom>
              <a:avLst/>
              <a:gdLst/>
              <a:ahLst/>
              <a:cxnLst/>
              <a:rect l="l" t="t" r="r" b="b"/>
              <a:pathLst>
                <a:path w="683568" h="864094">
                  <a:moveTo>
                    <a:pt x="341785" y="75471"/>
                  </a:moveTo>
                  <a:cubicBezTo>
                    <a:pt x="218037" y="75471"/>
                    <a:pt x="117720" y="175788"/>
                    <a:pt x="117720" y="299536"/>
                  </a:cubicBezTo>
                  <a:cubicBezTo>
                    <a:pt x="117720" y="423284"/>
                    <a:pt x="218037" y="523601"/>
                    <a:pt x="341785" y="523601"/>
                  </a:cubicBezTo>
                  <a:cubicBezTo>
                    <a:pt x="465533" y="523601"/>
                    <a:pt x="565850" y="423284"/>
                    <a:pt x="565850" y="299536"/>
                  </a:cubicBezTo>
                  <a:cubicBezTo>
                    <a:pt x="565850" y="175788"/>
                    <a:pt x="465533" y="75471"/>
                    <a:pt x="341785" y="75471"/>
                  </a:cubicBezTo>
                  <a:close/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263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61083" y="168148"/>
            <a:ext cx="3528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1.3 </a:t>
            </a:r>
            <a:r>
              <a:rPr lang="zh-CN" altLang="en-US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沟通的类别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椭圆 14"/>
          <p:cNvSpPr/>
          <p:nvPr/>
        </p:nvSpPr>
        <p:spPr bwMode="auto">
          <a:xfrm>
            <a:off x="1498185" y="4253983"/>
            <a:ext cx="245812" cy="314266"/>
          </a:xfrm>
          <a:custGeom>
            <a:avLst/>
            <a:gdLst/>
            <a:ahLst/>
            <a:cxnLst/>
            <a:rect l="l" t="t" r="r" b="b"/>
            <a:pathLst>
              <a:path w="683568" h="864094">
                <a:moveTo>
                  <a:pt x="341785" y="75471"/>
                </a:moveTo>
                <a:cubicBezTo>
                  <a:pt x="218037" y="75471"/>
                  <a:pt x="117720" y="175788"/>
                  <a:pt x="117720" y="299536"/>
                </a:cubicBezTo>
                <a:cubicBezTo>
                  <a:pt x="117720" y="423284"/>
                  <a:pt x="218037" y="523601"/>
                  <a:pt x="341785" y="523601"/>
                </a:cubicBezTo>
                <a:cubicBezTo>
                  <a:pt x="465533" y="523601"/>
                  <a:pt x="565850" y="423284"/>
                  <a:pt x="565850" y="299536"/>
                </a:cubicBezTo>
                <a:cubicBezTo>
                  <a:pt x="565850" y="175788"/>
                  <a:pt x="465533" y="75471"/>
                  <a:pt x="341785" y="75471"/>
                </a:cubicBezTo>
                <a:close/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FFC000"/>
          </a:solidFill>
          <a:ln w="31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9635" y="1340768"/>
            <a:ext cx="4248471" cy="26850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9424" y="1340770"/>
            <a:ext cx="4248470" cy="2685033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6148763" y="1340768"/>
            <a:ext cx="0" cy="411623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4"/>
          <p:cNvSpPr/>
          <p:nvPr/>
        </p:nvSpPr>
        <p:spPr bwMode="auto">
          <a:xfrm>
            <a:off x="6529635" y="4253983"/>
            <a:ext cx="245812" cy="314266"/>
          </a:xfrm>
          <a:custGeom>
            <a:avLst/>
            <a:gdLst/>
            <a:ahLst/>
            <a:cxnLst/>
            <a:rect l="l" t="t" r="r" b="b"/>
            <a:pathLst>
              <a:path w="683568" h="864094">
                <a:moveTo>
                  <a:pt x="341785" y="75471"/>
                </a:moveTo>
                <a:cubicBezTo>
                  <a:pt x="218037" y="75471"/>
                  <a:pt x="117720" y="175788"/>
                  <a:pt x="117720" y="299536"/>
                </a:cubicBezTo>
                <a:cubicBezTo>
                  <a:pt x="117720" y="423284"/>
                  <a:pt x="218037" y="523601"/>
                  <a:pt x="341785" y="523601"/>
                </a:cubicBezTo>
                <a:cubicBezTo>
                  <a:pt x="465533" y="523601"/>
                  <a:pt x="565850" y="423284"/>
                  <a:pt x="565850" y="299536"/>
                </a:cubicBezTo>
                <a:cubicBezTo>
                  <a:pt x="565850" y="175788"/>
                  <a:pt x="465533" y="75471"/>
                  <a:pt x="341785" y="75471"/>
                </a:cubicBezTo>
                <a:close/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FFC000"/>
          </a:solidFill>
          <a:ln w="31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743997" y="4235133"/>
            <a:ext cx="4023896" cy="1140516"/>
            <a:chOff x="1973031" y="3132469"/>
            <a:chExt cx="2970047" cy="1140516"/>
          </a:xfrm>
        </p:grpSpPr>
        <p:sp>
          <p:nvSpPr>
            <p:cNvPr id="19" name="矩形 4"/>
            <p:cNvSpPr>
              <a:spLocks noChangeArrowheads="1"/>
            </p:cNvSpPr>
            <p:nvPr/>
          </p:nvSpPr>
          <p:spPr bwMode="auto">
            <a:xfrm>
              <a:off x="1973031" y="3565099"/>
              <a:ext cx="297004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正式沟通是指通过组织机构规定的途径所进行的沟通</a:t>
              </a:r>
              <a:r>
                <a:rPr lang="zh-CN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。如会议，谈话等。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25"/>
            <p:cNvSpPr txBox="1"/>
            <p:nvPr/>
          </p:nvSpPr>
          <p:spPr>
            <a:xfrm>
              <a:off x="1973032" y="3132469"/>
              <a:ext cx="2970046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CN" altLang="en-US" b="1" kern="0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正式沟通</a:t>
              </a:r>
              <a:endParaRPr lang="en-US" altLang="zh-CN" sz="1800" b="1" kern="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775448" y="4221088"/>
            <a:ext cx="4002661" cy="1140516"/>
            <a:chOff x="1973031" y="3132469"/>
            <a:chExt cx="3056859" cy="1140516"/>
          </a:xfrm>
        </p:grpSpPr>
        <p:sp>
          <p:nvSpPr>
            <p:cNvPr id="22" name="矩形 4"/>
            <p:cNvSpPr>
              <a:spLocks noChangeArrowheads="1"/>
            </p:cNvSpPr>
            <p:nvPr/>
          </p:nvSpPr>
          <p:spPr bwMode="auto">
            <a:xfrm>
              <a:off x="1973031" y="3565099"/>
              <a:ext cx="3056859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指</a:t>
              </a: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在正式渠道之外的沟通活动</a:t>
              </a:r>
              <a:r>
                <a:rPr lang="zh-CN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，如各种各样</a:t>
              </a: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社会交往活动。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973032" y="3132469"/>
              <a:ext cx="2970046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CN" altLang="en-US" b="1" kern="0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非</a:t>
              </a:r>
              <a:r>
                <a:rPr lang="zh-CN" altLang="en-US" b="1" kern="0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正式沟通</a:t>
              </a:r>
              <a:endParaRPr lang="en-US" altLang="zh-CN" sz="1800" b="1" kern="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10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61083" y="168148"/>
            <a:ext cx="3528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1.3 </a:t>
            </a:r>
            <a:r>
              <a:rPr lang="zh-CN" altLang="en-US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沟通的类别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7626" y="921834"/>
            <a:ext cx="4680000" cy="31126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17067" y="908727"/>
            <a:ext cx="4680000" cy="3112618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>
          <a:xfrm>
            <a:off x="1417067" y="4365104"/>
            <a:ext cx="4680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417067" y="5661248"/>
            <a:ext cx="4680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457626" y="4365104"/>
            <a:ext cx="4680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457626" y="5661248"/>
            <a:ext cx="4680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1417067" y="4476810"/>
            <a:ext cx="4680000" cy="1140516"/>
            <a:chOff x="1742367" y="3132469"/>
            <a:chExt cx="3301954" cy="1140516"/>
          </a:xfrm>
        </p:grpSpPr>
        <p:sp>
          <p:nvSpPr>
            <p:cNvPr id="29" name="矩形 4"/>
            <p:cNvSpPr>
              <a:spLocks noChangeArrowheads="1"/>
            </p:cNvSpPr>
            <p:nvPr/>
          </p:nvSpPr>
          <p:spPr bwMode="auto">
            <a:xfrm>
              <a:off x="1742367" y="3565099"/>
              <a:ext cx="3301954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单向沟通是指一方是传递者，而另外一方是接受者，如报告，演讲、发布命令等。</a:t>
              </a:r>
            </a:p>
          </p:txBody>
        </p:sp>
        <p:sp>
          <p:nvSpPr>
            <p:cNvPr id="30" name="TextBox 25"/>
            <p:cNvSpPr txBox="1"/>
            <p:nvPr/>
          </p:nvSpPr>
          <p:spPr>
            <a:xfrm>
              <a:off x="1742368" y="3132469"/>
              <a:ext cx="3200711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CN" altLang="en-US" b="1" kern="0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单向</a:t>
              </a:r>
              <a:r>
                <a:rPr lang="zh-CN" altLang="en-US" b="1" kern="0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沟通</a:t>
              </a:r>
              <a:endParaRPr lang="en-US" altLang="zh-CN" sz="1800" b="1" kern="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457626" y="4462766"/>
            <a:ext cx="4680000" cy="1140516"/>
            <a:chOff x="1730309" y="3132469"/>
            <a:chExt cx="3574147" cy="1140516"/>
          </a:xfrm>
        </p:grpSpPr>
        <p:sp>
          <p:nvSpPr>
            <p:cNvPr id="32" name="矩形 4"/>
            <p:cNvSpPr>
              <a:spLocks noChangeArrowheads="1"/>
            </p:cNvSpPr>
            <p:nvPr/>
          </p:nvSpPr>
          <p:spPr bwMode="auto">
            <a:xfrm>
              <a:off x="1730309" y="3565099"/>
              <a:ext cx="357414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双向沟通是指双方互为信息的传递者和接受者，如讨论、谈判或谈话等。</a:t>
              </a:r>
            </a:p>
          </p:txBody>
        </p:sp>
        <p:sp>
          <p:nvSpPr>
            <p:cNvPr id="33" name="TextBox 25"/>
            <p:cNvSpPr txBox="1"/>
            <p:nvPr/>
          </p:nvSpPr>
          <p:spPr>
            <a:xfrm>
              <a:off x="1730310" y="3132469"/>
              <a:ext cx="3212768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CN" altLang="en-US" b="1" kern="0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双向沟通</a:t>
              </a:r>
              <a:endParaRPr lang="en-US" altLang="zh-CN" sz="1800" b="1" kern="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095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61083" y="168148"/>
            <a:ext cx="3528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1.3 </a:t>
            </a:r>
            <a:r>
              <a:rPr lang="zh-CN" altLang="en-US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沟通的类别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7626" y="1119312"/>
            <a:ext cx="4680000" cy="29577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7067" y="2636912"/>
            <a:ext cx="4680000" cy="295776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1417067" y="1106198"/>
            <a:ext cx="4680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457626" y="5594672"/>
            <a:ext cx="4680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17067" y="1217904"/>
            <a:ext cx="4680000" cy="1140516"/>
            <a:chOff x="1742367" y="3132469"/>
            <a:chExt cx="3301954" cy="1140516"/>
          </a:xfrm>
        </p:grpSpPr>
        <p:sp>
          <p:nvSpPr>
            <p:cNvPr id="13" name="矩形 4"/>
            <p:cNvSpPr>
              <a:spLocks noChangeArrowheads="1"/>
            </p:cNvSpPr>
            <p:nvPr/>
          </p:nvSpPr>
          <p:spPr bwMode="auto">
            <a:xfrm>
              <a:off x="1742367" y="3565099"/>
              <a:ext cx="3301954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是</a:t>
              </a: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一种成本较高的沟通方式，沟通的时间一般比较长，常用于解决较重大、较复杂的问题。</a:t>
              </a:r>
            </a:p>
          </p:txBody>
        </p:sp>
        <p:sp>
          <p:nvSpPr>
            <p:cNvPr id="14" name="TextBox 25"/>
            <p:cNvSpPr txBox="1"/>
            <p:nvPr/>
          </p:nvSpPr>
          <p:spPr>
            <a:xfrm>
              <a:off x="1742368" y="3132469"/>
              <a:ext cx="3200711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CN" altLang="en-US" b="1" kern="0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会议沟通</a:t>
              </a:r>
              <a:endParaRPr lang="en-US" altLang="zh-CN" sz="1800" b="1" kern="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457626" y="4396191"/>
            <a:ext cx="4680000" cy="1140516"/>
            <a:chOff x="1730309" y="3132469"/>
            <a:chExt cx="3574147" cy="1140516"/>
          </a:xfrm>
        </p:grpSpPr>
        <p:sp>
          <p:nvSpPr>
            <p:cNvPr id="16" name="矩形 4"/>
            <p:cNvSpPr>
              <a:spLocks noChangeArrowheads="1"/>
            </p:cNvSpPr>
            <p:nvPr/>
          </p:nvSpPr>
          <p:spPr bwMode="auto">
            <a:xfrm>
              <a:off x="1730309" y="3565099"/>
              <a:ext cx="357414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是简便</a:t>
              </a: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、及时的私下沟通方法</a:t>
              </a:r>
              <a:r>
                <a:rPr lang="zh-CN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，既是</a:t>
              </a: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彼此关心或建立感情的渠道，也是探讨和研究问题的重要方式。</a:t>
              </a:r>
            </a:p>
          </p:txBody>
        </p:sp>
        <p:sp>
          <p:nvSpPr>
            <p:cNvPr id="17" name="TextBox 25"/>
            <p:cNvSpPr txBox="1"/>
            <p:nvPr/>
          </p:nvSpPr>
          <p:spPr>
            <a:xfrm>
              <a:off x="1730310" y="3132469"/>
              <a:ext cx="3212768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CN" altLang="en-US" b="1" kern="0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个别交谈</a:t>
              </a:r>
              <a:endParaRPr lang="en-US" altLang="zh-CN" sz="1800" b="1" kern="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886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61083" y="168148"/>
            <a:ext cx="3528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1.3 </a:t>
            </a:r>
            <a:r>
              <a:rPr lang="zh-CN" altLang="en-US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沟通的类别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5486" y="1268760"/>
            <a:ext cx="2880000" cy="4320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267" y="1268760"/>
            <a:ext cx="2880000" cy="4320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3705" y="1268760"/>
            <a:ext cx="2880000" cy="4320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1923" y="1268760"/>
            <a:ext cx="2880000" cy="432000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337267" y="4293098"/>
            <a:ext cx="2880000" cy="1180055"/>
          </a:xfrm>
          <a:prstGeom prst="rect">
            <a:avLst/>
          </a:prstGeom>
          <a:solidFill>
            <a:schemeClr val="accent6">
              <a:lumMod val="7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44"/>
          <p:cNvSpPr txBox="1">
            <a:spLocks noChangeArrowheads="1"/>
          </p:cNvSpPr>
          <p:nvPr/>
        </p:nvSpPr>
        <p:spPr bwMode="auto">
          <a:xfrm>
            <a:off x="337266" y="4355697"/>
            <a:ext cx="2880002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/>
            <a:r>
              <a:rPr lang="zh-CN" altLang="en-US" b="1" dirty="0" smtClean="0">
                <a:solidFill>
                  <a:srgbClr val="FFFF00"/>
                </a:solidFill>
              </a:rPr>
              <a:t>上行沟通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indent="0"/>
            <a:r>
              <a:rPr lang="zh-CN" altLang="en-US" dirty="0" smtClean="0">
                <a:solidFill>
                  <a:schemeClr val="bg1"/>
                </a:solidFill>
              </a:rPr>
              <a:t>指</a:t>
            </a:r>
            <a:r>
              <a:rPr lang="zh-CN" altLang="en-US" dirty="0">
                <a:solidFill>
                  <a:schemeClr val="bg1"/>
                </a:solidFill>
              </a:rPr>
              <a:t>下级向上级反映情况或汇报工作的沟通；</a:t>
            </a:r>
          </a:p>
        </p:txBody>
      </p:sp>
      <p:sp>
        <p:nvSpPr>
          <p:cNvPr id="24" name="矩形 23"/>
          <p:cNvSpPr/>
          <p:nvPr/>
        </p:nvSpPr>
        <p:spPr>
          <a:xfrm>
            <a:off x="3265486" y="4293098"/>
            <a:ext cx="2880000" cy="1180055"/>
          </a:xfrm>
          <a:prstGeom prst="rect">
            <a:avLst/>
          </a:prstGeom>
          <a:solidFill>
            <a:schemeClr val="accent6">
              <a:lumMod val="7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Box 44"/>
          <p:cNvSpPr txBox="1">
            <a:spLocks noChangeArrowheads="1"/>
          </p:cNvSpPr>
          <p:nvPr/>
        </p:nvSpPr>
        <p:spPr bwMode="auto">
          <a:xfrm>
            <a:off x="3265485" y="4355696"/>
            <a:ext cx="2880002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/>
            <a:r>
              <a:rPr lang="zh-CN" altLang="en-US" b="1" dirty="0">
                <a:solidFill>
                  <a:srgbClr val="FFFF00"/>
                </a:solidFill>
              </a:rPr>
              <a:t>下</a:t>
            </a:r>
            <a:r>
              <a:rPr lang="zh-CN" altLang="en-US" b="1" dirty="0" smtClean="0">
                <a:solidFill>
                  <a:srgbClr val="FFFF00"/>
                </a:solidFill>
              </a:rPr>
              <a:t>行沟通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indent="0"/>
            <a:r>
              <a:rPr lang="zh-CN" altLang="en-US" dirty="0">
                <a:solidFill>
                  <a:schemeClr val="bg1"/>
                </a:solidFill>
              </a:rPr>
              <a:t>上级把政策目标、制度规则等向下级传达的沟通</a:t>
            </a:r>
            <a:r>
              <a:rPr lang="zh-CN" altLang="en-US" dirty="0" smtClean="0">
                <a:solidFill>
                  <a:schemeClr val="bg1"/>
                </a:solidFill>
              </a:rPr>
              <a:t>；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193706" y="4293098"/>
            <a:ext cx="2880000" cy="1180055"/>
          </a:xfrm>
          <a:prstGeom prst="rect">
            <a:avLst/>
          </a:prstGeom>
          <a:solidFill>
            <a:schemeClr val="accent6">
              <a:lumMod val="7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Box 44"/>
          <p:cNvSpPr txBox="1">
            <a:spLocks noChangeArrowheads="1"/>
          </p:cNvSpPr>
          <p:nvPr/>
        </p:nvSpPr>
        <p:spPr bwMode="auto">
          <a:xfrm>
            <a:off x="6193705" y="4355696"/>
            <a:ext cx="2880000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/>
            <a:r>
              <a:rPr lang="zh-CN" altLang="en-US" b="1" dirty="0">
                <a:solidFill>
                  <a:srgbClr val="FFFF00"/>
                </a:solidFill>
              </a:rPr>
              <a:t>平行</a:t>
            </a:r>
            <a:r>
              <a:rPr lang="zh-CN" altLang="en-US" b="1" dirty="0" smtClean="0">
                <a:solidFill>
                  <a:srgbClr val="FFFF00"/>
                </a:solidFill>
              </a:rPr>
              <a:t>沟通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indent="0"/>
            <a:r>
              <a:rPr lang="zh-CN" altLang="en-US" dirty="0">
                <a:solidFill>
                  <a:schemeClr val="bg1"/>
                </a:solidFill>
              </a:rPr>
              <a:t>指组织或群体中的同级机构或同级成员之间的沟通</a:t>
            </a:r>
            <a:r>
              <a:rPr lang="zh-CN" altLang="en-US" dirty="0" smtClean="0">
                <a:solidFill>
                  <a:schemeClr val="bg1"/>
                </a:solidFill>
              </a:rPr>
              <a:t>；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121923" y="4293098"/>
            <a:ext cx="2880000" cy="1180055"/>
          </a:xfrm>
          <a:prstGeom prst="rect">
            <a:avLst/>
          </a:prstGeom>
          <a:solidFill>
            <a:schemeClr val="accent6">
              <a:lumMod val="7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Box 44"/>
          <p:cNvSpPr txBox="1">
            <a:spLocks noChangeArrowheads="1"/>
          </p:cNvSpPr>
          <p:nvPr/>
        </p:nvSpPr>
        <p:spPr bwMode="auto">
          <a:xfrm>
            <a:off x="9121924" y="4355696"/>
            <a:ext cx="2880000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/>
            <a:r>
              <a:rPr lang="zh-CN" altLang="en-US" b="1" dirty="0">
                <a:solidFill>
                  <a:srgbClr val="FFFF00"/>
                </a:solidFill>
              </a:rPr>
              <a:t>斜向</a:t>
            </a:r>
            <a:r>
              <a:rPr lang="zh-CN" altLang="en-US" b="1" dirty="0" smtClean="0">
                <a:solidFill>
                  <a:srgbClr val="FFFF00"/>
                </a:solidFill>
              </a:rPr>
              <a:t>沟通</a:t>
            </a:r>
            <a:endParaRPr lang="en-US" altLang="zh-CN" b="1" dirty="0" smtClean="0">
              <a:solidFill>
                <a:srgbClr val="FFFF00"/>
              </a:solidFill>
            </a:endParaRPr>
          </a:p>
          <a:p>
            <a:pPr indent="0"/>
            <a:r>
              <a:rPr lang="zh-CN" altLang="en-US" dirty="0" smtClean="0">
                <a:solidFill>
                  <a:schemeClr val="bg1"/>
                </a:solidFill>
              </a:rPr>
              <a:t>非上下级、平级的沟通，</a:t>
            </a:r>
            <a:r>
              <a:rPr lang="zh-CN" altLang="en-US" dirty="0">
                <a:solidFill>
                  <a:schemeClr val="bg1"/>
                </a:solidFill>
              </a:rPr>
              <a:t>这种</a:t>
            </a:r>
            <a:r>
              <a:rPr lang="zh-CN" altLang="en-US" dirty="0" smtClean="0">
                <a:solidFill>
                  <a:schemeClr val="bg1"/>
                </a:solidFill>
              </a:rPr>
              <a:t>沟通</a:t>
            </a:r>
            <a:r>
              <a:rPr lang="zh-CN" altLang="en-US" dirty="0">
                <a:solidFill>
                  <a:schemeClr val="bg1"/>
                </a:solidFill>
              </a:rPr>
              <a:t>常</a:t>
            </a:r>
            <a:r>
              <a:rPr lang="zh-CN" altLang="en-US" dirty="0" smtClean="0">
                <a:solidFill>
                  <a:schemeClr val="bg1"/>
                </a:solidFill>
              </a:rPr>
              <a:t>带有</a:t>
            </a:r>
            <a:r>
              <a:rPr lang="zh-CN" altLang="en-US" dirty="0">
                <a:solidFill>
                  <a:schemeClr val="bg1"/>
                </a:solidFill>
              </a:rPr>
              <a:t>协商性和主动性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42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61083" y="168148"/>
            <a:ext cx="3528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1.4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沟通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的原理图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417067" y="1268760"/>
            <a:ext cx="2016224" cy="2520280"/>
          </a:xfrm>
          <a:prstGeom prst="roundRect">
            <a:avLst>
              <a:gd name="adj" fmla="val 43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8041803" y="1268760"/>
            <a:ext cx="2016224" cy="2520280"/>
          </a:xfrm>
          <a:prstGeom prst="roundRect">
            <a:avLst>
              <a:gd name="adj" fmla="val 435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33292" y="1988840"/>
            <a:ext cx="3960440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>
            <a:off x="7177708" y="1700808"/>
            <a:ext cx="864096" cy="648072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81363" y="2780928"/>
            <a:ext cx="3960440" cy="3600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flipH="1" flipV="1">
            <a:off x="3433292" y="2780928"/>
            <a:ext cx="864000" cy="648000"/>
          </a:xfrm>
          <a:prstGeom prst="rt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1417067" y="4211312"/>
            <a:ext cx="8856985" cy="798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从这个原理图中我们看到，除去沟通双方之外，主要的变量就是：</a:t>
            </a:r>
            <a:r>
              <a:rPr lang="zh-CN" altLang="en-US" sz="1800" b="1" u="sng" dirty="0">
                <a:solidFill>
                  <a:srgbClr val="FFC000"/>
                </a:solidFill>
              </a:rPr>
              <a:t>编码、解码和沟通渠道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。因此，接下来对沟通不畅、沟通能力提升的分析，将围绕着这三个变量来展开。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1705111" y="1675847"/>
            <a:ext cx="1404146" cy="1710190"/>
          </a:xfrm>
          <a:prstGeom prst="flowChartProcess">
            <a:avLst/>
          </a:prstGeom>
          <a:noFill/>
          <a:ln w="9525" cap="rnd">
            <a:noFill/>
            <a:prstDash val="solid"/>
            <a:round/>
            <a:headEnd/>
            <a:tailEnd/>
          </a:ln>
        </p:spPr>
        <p:txBody>
          <a:bodyPr/>
          <a:lstStyle/>
          <a:p>
            <a:pPr lvl="0" algn="ctr">
              <a:lnSpc>
                <a:spcPct val="120000"/>
              </a:lnSpc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沟通</a:t>
            </a:r>
            <a:endParaRPr kumimoji="0" lang="en-US" altLang="zh-CN" sz="40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lvl="0" algn="ctr">
              <a:lnSpc>
                <a:spcPct val="120000"/>
              </a:lnSpc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甲方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流程图: 过程 11"/>
          <p:cNvSpPr/>
          <p:nvPr/>
        </p:nvSpPr>
        <p:spPr>
          <a:xfrm>
            <a:off x="8365850" y="1700808"/>
            <a:ext cx="1404146" cy="1710190"/>
          </a:xfrm>
          <a:prstGeom prst="flowChartProcess">
            <a:avLst/>
          </a:prstGeom>
          <a:noFill/>
          <a:ln w="9525" cap="rnd">
            <a:noFill/>
            <a:prstDash val="solid"/>
            <a:round/>
            <a:headEnd/>
            <a:tailEnd/>
          </a:ln>
        </p:spPr>
        <p:txBody>
          <a:bodyPr/>
          <a:lstStyle/>
          <a:p>
            <a:pPr lvl="0" algn="ctr">
              <a:lnSpc>
                <a:spcPct val="120000"/>
              </a:lnSpc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沟通</a:t>
            </a:r>
            <a:endParaRPr kumimoji="0" lang="en-US" altLang="zh-CN" sz="40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lvl="0" algn="ctr">
              <a:lnSpc>
                <a:spcPct val="120000"/>
              </a:lnSpc>
              <a:defRPr/>
            </a:pPr>
            <a:r>
              <a:rPr lang="zh-CN" altLang="en-US" sz="4000" b="1" kern="0" dirty="0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乙方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3577307" y="1584438"/>
            <a:ext cx="1581580" cy="32321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18000" tIns="3600" rIns="10800" bIns="36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b="1" kern="100" dirty="0">
                <a:solidFill>
                  <a:srgbClr val="E36C0A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编码（发送）</a:t>
            </a:r>
            <a:endParaRPr 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文本框 19"/>
          <p:cNvSpPr txBox="1"/>
          <p:nvPr/>
        </p:nvSpPr>
        <p:spPr>
          <a:xfrm>
            <a:off x="5665540" y="1584438"/>
            <a:ext cx="1512168" cy="32321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18000" tIns="3600" rIns="10800" bIns="36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b="1" kern="1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解码（接收）</a:t>
            </a:r>
            <a:endParaRPr 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文本框 19"/>
          <p:cNvSpPr txBox="1"/>
          <p:nvPr/>
        </p:nvSpPr>
        <p:spPr>
          <a:xfrm>
            <a:off x="4369396" y="3177795"/>
            <a:ext cx="1512168" cy="32321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18000" tIns="3600" rIns="10800" bIns="36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zh-CN" b="1" kern="1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解码（接收）</a:t>
            </a:r>
            <a:endParaRPr 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文本框 6"/>
          <p:cNvSpPr txBox="1"/>
          <p:nvPr/>
        </p:nvSpPr>
        <p:spPr>
          <a:xfrm>
            <a:off x="6385618" y="3177795"/>
            <a:ext cx="1581580" cy="32321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18000" tIns="3600" rIns="10800" bIns="36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zh-CN" b="1" kern="100" dirty="0">
                <a:solidFill>
                  <a:srgbClr val="E36C0A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编码</a:t>
            </a:r>
            <a:r>
              <a:rPr lang="zh-CN" b="1" kern="100" dirty="0" smtClean="0">
                <a:solidFill>
                  <a:srgbClr val="E36C0A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zh-CN" altLang="en-US" b="1" kern="100" dirty="0" smtClean="0">
                <a:solidFill>
                  <a:srgbClr val="E36C0A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反馈</a:t>
            </a:r>
            <a:r>
              <a:rPr lang="zh-CN" b="1" kern="100" dirty="0" smtClean="0">
                <a:solidFill>
                  <a:srgbClr val="E36C0A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  <a:endParaRPr 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文本框 20"/>
          <p:cNvSpPr txBox="1"/>
          <p:nvPr/>
        </p:nvSpPr>
        <p:spPr>
          <a:xfrm>
            <a:off x="3433291" y="2358659"/>
            <a:ext cx="4608512" cy="42227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18000" tIns="3600" rIns="108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20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沟通渠道</a:t>
            </a:r>
            <a:endParaRPr 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流程图: 过程 19"/>
          <p:cNvSpPr/>
          <p:nvPr/>
        </p:nvSpPr>
        <p:spPr>
          <a:xfrm flipV="1">
            <a:off x="1437534" y="5157192"/>
            <a:ext cx="8836517" cy="52430"/>
          </a:xfrm>
          <a:prstGeom prst="flowChartProcess">
            <a:avLst/>
          </a:prstGeom>
          <a:solidFill>
            <a:srgbClr val="FFC000"/>
          </a:solidFill>
          <a:ln w="9525" cap="rnd">
            <a:noFill/>
            <a:prstDash val="solid"/>
            <a:round/>
            <a:headEnd/>
            <a:tailEnd/>
          </a:ln>
        </p:spPr>
        <p:txBody>
          <a:bodyPr/>
          <a:lstStyle/>
          <a:p>
            <a:pPr lvl="0">
              <a:lnSpc>
                <a:spcPct val="120000"/>
              </a:lnSpc>
              <a:defRPr/>
            </a:pP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877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575215" y="2420888"/>
            <a:ext cx="1044000" cy="1044000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Impact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65216" y="2510888"/>
            <a:ext cx="864000" cy="864000"/>
          </a:xfrm>
          <a:prstGeom prst="ellipse">
            <a:avLst/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 smtClean="0">
                <a:latin typeface="Impact" pitchFamily="34" charset="0"/>
              </a:rPr>
              <a:t>2</a:t>
            </a:r>
            <a:endParaRPr lang="zh-CN" altLang="en-US" sz="4400" dirty="0">
              <a:latin typeface="Impact" pitchFamily="34" charset="0"/>
            </a:endParaRPr>
          </a:p>
        </p:txBody>
      </p:sp>
      <p:cxnSp>
        <p:nvCxnSpPr>
          <p:cNvPr id="8" name="直接连接符 7"/>
          <p:cNvCxnSpPr>
            <a:stCxn id="6" idx="6"/>
          </p:cNvCxnSpPr>
          <p:nvPr/>
        </p:nvCxnSpPr>
        <p:spPr>
          <a:xfrm>
            <a:off x="4619215" y="2942888"/>
            <a:ext cx="4502708" cy="0"/>
          </a:xfrm>
          <a:prstGeom prst="line">
            <a:avLst/>
          </a:prstGeom>
          <a:ln w="28575">
            <a:solidFill>
              <a:srgbClr val="FFC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3"/>
          <p:cNvSpPr txBox="1"/>
          <p:nvPr/>
        </p:nvSpPr>
        <p:spPr>
          <a:xfrm>
            <a:off x="4709216" y="2204866"/>
            <a:ext cx="39086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3600" b="1" dirty="0" smtClean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为啥沟通不畅</a:t>
            </a:r>
            <a:endParaRPr lang="zh-CN" altLang="en-US" sz="3600" b="1" dirty="0">
              <a:solidFill>
                <a:srgbClr val="6666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48"/>
          <p:cNvSpPr>
            <a:spLocks noChangeArrowheads="1"/>
          </p:cNvSpPr>
          <p:nvPr/>
        </p:nvSpPr>
        <p:spPr bwMode="auto">
          <a:xfrm>
            <a:off x="5359270" y="3068962"/>
            <a:ext cx="5130806" cy="124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从沟通渠道的角度来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从编码的角度来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从解码的角度来分析</a:t>
            </a:r>
            <a:endParaRPr 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104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453579" y="1660804"/>
            <a:ext cx="6731000" cy="35280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1705099" y="2204864"/>
            <a:ext cx="626469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1705099" y="2225356"/>
            <a:ext cx="626469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5"/>
          <p:cNvSpPr txBox="1"/>
          <p:nvPr/>
        </p:nvSpPr>
        <p:spPr>
          <a:xfrm>
            <a:off x="2065139" y="1793177"/>
            <a:ext cx="453650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b="1" kern="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没有</a:t>
            </a:r>
            <a:r>
              <a:rPr lang="zh-CN" altLang="en-US" b="1" kern="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主动去开启沟通渠道</a:t>
            </a:r>
            <a:endParaRPr lang="en-US" altLang="zh-CN" sz="1800" b="1" kern="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05099" y="1833843"/>
            <a:ext cx="288000" cy="28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Impact" panose="020B080603090205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Impact" panose="020B080603090205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Text Box 44"/>
          <p:cNvSpPr txBox="1">
            <a:spLocks noChangeArrowheads="1"/>
          </p:cNvSpPr>
          <p:nvPr/>
        </p:nvSpPr>
        <p:spPr bwMode="auto">
          <a:xfrm>
            <a:off x="1650728" y="3645024"/>
            <a:ext cx="6336704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沟通就是为了“了解自已，了解别人”、“发现他人的需要，展现自已的需要”。因此，一旦沟通缺失，就容易产生隔膜，长此以往，将造成不可挽回的不良后果。而沟通的缺失，往往是沟通双方不够主动所造成的。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36100" y="1660804"/>
            <a:ext cx="2352000" cy="3528000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58020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7090029" y="1556794"/>
            <a:ext cx="4048118" cy="773037"/>
            <a:chOff x="1167472" y="1105694"/>
            <a:chExt cx="4048118" cy="773037"/>
          </a:xfrm>
        </p:grpSpPr>
        <p:sp>
          <p:nvSpPr>
            <p:cNvPr id="44" name="TextBox 25"/>
            <p:cNvSpPr txBox="1"/>
            <p:nvPr/>
          </p:nvSpPr>
          <p:spPr>
            <a:xfrm>
              <a:off x="1379265" y="1273270"/>
              <a:ext cx="3836325" cy="605461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沟通知识概述</a:t>
              </a:r>
              <a:endPara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椭圆 44"/>
            <p:cNvSpPr/>
            <p:nvPr/>
          </p:nvSpPr>
          <p:spPr bwMode="auto">
            <a:xfrm>
              <a:off x="1167472" y="1105694"/>
              <a:ext cx="504056" cy="504056"/>
            </a:xfrm>
            <a:prstGeom prst="ellipse">
              <a:avLst/>
            </a:prstGeom>
            <a:solidFill>
              <a:srgbClr val="88E70F"/>
            </a:solidFill>
            <a:ln w="76200">
              <a:solidFill>
                <a:srgbClr val="D9D9D9">
                  <a:alpha val="63922"/>
                </a:srgbClr>
              </a:solidFill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altLang="zh-CN" sz="3200" b="1" dirty="0">
                  <a:solidFill>
                    <a:schemeClr val="bg1">
                      <a:alpha val="99000"/>
                    </a:schemeClr>
                  </a:solidFill>
                  <a:latin typeface="Arial Black" pitchFamily="34" charset="0"/>
                  <a:cs typeface="Arial" pitchFamily="34" charset="0"/>
                </a:rPr>
                <a:t>1</a:t>
              </a:r>
              <a:endParaRPr lang="zh-CN" altLang="en-US" sz="3200" b="1" dirty="0" smtClean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091818" y="2564904"/>
            <a:ext cx="4046329" cy="811138"/>
            <a:chOff x="1169260" y="2041798"/>
            <a:chExt cx="4046330" cy="811138"/>
          </a:xfrm>
        </p:grpSpPr>
        <p:sp>
          <p:nvSpPr>
            <p:cNvPr id="47" name="TextBox 29"/>
            <p:cNvSpPr txBox="1"/>
            <p:nvPr/>
          </p:nvSpPr>
          <p:spPr>
            <a:xfrm>
              <a:off x="1403648" y="2247475"/>
              <a:ext cx="3811942" cy="605461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为啥沟通不畅</a:t>
              </a:r>
              <a:endPara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椭圆 47"/>
            <p:cNvSpPr/>
            <p:nvPr/>
          </p:nvSpPr>
          <p:spPr bwMode="auto">
            <a:xfrm>
              <a:off x="1169260" y="2041798"/>
              <a:ext cx="502269" cy="502269"/>
            </a:xfrm>
            <a:prstGeom prst="ellipse">
              <a:avLst/>
            </a:prstGeom>
            <a:solidFill>
              <a:srgbClr val="88E70F"/>
            </a:solidFill>
            <a:ln w="76200">
              <a:solidFill>
                <a:srgbClr val="D9D9D9">
                  <a:alpha val="63922"/>
                </a:srgbClr>
              </a:solidFill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altLang="zh-CN" sz="3200" b="1" dirty="0">
                  <a:solidFill>
                    <a:schemeClr val="bg1">
                      <a:alpha val="99000"/>
                    </a:schemeClr>
                  </a:solidFill>
                  <a:latin typeface="Arial Black" pitchFamily="34" charset="0"/>
                  <a:cs typeface="Arial" pitchFamily="34" charset="0"/>
                </a:rPr>
                <a:t>2</a:t>
              </a:r>
              <a:endParaRPr lang="zh-CN" altLang="en-US" sz="32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090029" y="3645024"/>
            <a:ext cx="4048118" cy="792088"/>
            <a:chOff x="1167472" y="2977902"/>
            <a:chExt cx="4048118" cy="792088"/>
          </a:xfrm>
        </p:grpSpPr>
        <p:sp>
          <p:nvSpPr>
            <p:cNvPr id="50" name="TextBox 31"/>
            <p:cNvSpPr txBox="1"/>
            <p:nvPr/>
          </p:nvSpPr>
          <p:spPr>
            <a:xfrm>
              <a:off x="1403648" y="3164529"/>
              <a:ext cx="3811942" cy="605461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沟通能力提升</a:t>
              </a:r>
            </a:p>
          </p:txBody>
        </p:sp>
        <p:sp>
          <p:nvSpPr>
            <p:cNvPr id="51" name="椭圆 50"/>
            <p:cNvSpPr/>
            <p:nvPr/>
          </p:nvSpPr>
          <p:spPr bwMode="auto">
            <a:xfrm>
              <a:off x="1167472" y="2977902"/>
              <a:ext cx="524210" cy="524210"/>
            </a:xfrm>
            <a:prstGeom prst="ellipse">
              <a:avLst/>
            </a:prstGeom>
            <a:solidFill>
              <a:srgbClr val="88E70F"/>
            </a:solidFill>
            <a:ln w="76200">
              <a:solidFill>
                <a:srgbClr val="D9D9D9">
                  <a:alpha val="63922"/>
                </a:srgbClr>
              </a:solidFill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altLang="zh-CN" sz="3200" b="1" dirty="0">
                  <a:solidFill>
                    <a:schemeClr val="bg1">
                      <a:alpha val="99000"/>
                    </a:schemeClr>
                  </a:solidFill>
                  <a:latin typeface="Arial Black" pitchFamily="34" charset="0"/>
                  <a:cs typeface="Arial" pitchFamily="34" charset="0"/>
                </a:rPr>
                <a:t>3</a:t>
              </a:r>
              <a:endParaRPr lang="zh-CN" altLang="en-US" sz="32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090029" y="4725144"/>
            <a:ext cx="4048118" cy="792088"/>
            <a:chOff x="1167472" y="2977902"/>
            <a:chExt cx="4048118" cy="792088"/>
          </a:xfrm>
        </p:grpSpPr>
        <p:sp>
          <p:nvSpPr>
            <p:cNvPr id="53" name="TextBox 34"/>
            <p:cNvSpPr txBox="1"/>
            <p:nvPr/>
          </p:nvSpPr>
          <p:spPr>
            <a:xfrm>
              <a:off x="1403648" y="3164529"/>
              <a:ext cx="3811942" cy="605461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职</a:t>
              </a:r>
              <a:r>
                <a:rPr lang="zh-CN" alt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场沟通理念</a:t>
              </a:r>
              <a:endPara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椭圆 53"/>
            <p:cNvSpPr/>
            <p:nvPr/>
          </p:nvSpPr>
          <p:spPr bwMode="auto">
            <a:xfrm>
              <a:off x="1167472" y="2977902"/>
              <a:ext cx="524210" cy="524210"/>
            </a:xfrm>
            <a:prstGeom prst="ellipse">
              <a:avLst/>
            </a:prstGeom>
            <a:solidFill>
              <a:srgbClr val="88E70F"/>
            </a:solidFill>
            <a:ln w="76200">
              <a:solidFill>
                <a:srgbClr val="D9D9D9">
                  <a:alpha val="63922"/>
                </a:srgbClr>
              </a:solidFill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altLang="zh-CN" sz="3200" b="1" dirty="0">
                  <a:solidFill>
                    <a:schemeClr val="bg1">
                      <a:alpha val="99000"/>
                    </a:schemeClr>
                  </a:solidFill>
                  <a:latin typeface="Arial Black" pitchFamily="34" charset="0"/>
                  <a:cs typeface="Arial" pitchFamily="34" charset="0"/>
                </a:rPr>
                <a:t>4</a:t>
              </a:r>
              <a:endParaRPr lang="zh-CN" altLang="en-US" sz="32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1974" y="1820600"/>
            <a:ext cx="5905932" cy="3600400"/>
          </a:xfrm>
          <a:prstGeom prst="roundRect">
            <a:avLst>
              <a:gd name="adj" fmla="val 1643"/>
            </a:avLst>
          </a:prstGeom>
          <a:noFill/>
          <a:ln>
            <a:solidFill>
              <a:schemeClr val="bg1"/>
            </a:solidFill>
          </a:ln>
        </p:spPr>
      </p:pic>
      <p:sp>
        <p:nvSpPr>
          <p:cNvPr id="4" name="圆角矩形 3"/>
          <p:cNvSpPr/>
          <p:nvPr/>
        </p:nvSpPr>
        <p:spPr>
          <a:xfrm>
            <a:off x="704600" y="1724368"/>
            <a:ext cx="6120680" cy="3792864"/>
          </a:xfrm>
          <a:prstGeom prst="roundRect">
            <a:avLst>
              <a:gd name="adj" fmla="val 1387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4377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453579" y="1660804"/>
            <a:ext cx="6731000" cy="35280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1705099" y="2204864"/>
            <a:ext cx="626469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1705099" y="2225356"/>
            <a:ext cx="626469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5"/>
          <p:cNvSpPr txBox="1"/>
          <p:nvPr/>
        </p:nvSpPr>
        <p:spPr>
          <a:xfrm>
            <a:off x="2065139" y="1793177"/>
            <a:ext cx="453650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b="1" kern="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没有选择合适的沟通渠道</a:t>
            </a:r>
            <a:endParaRPr lang="en-US" altLang="zh-CN" sz="1800" b="1" kern="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05099" y="1833843"/>
            <a:ext cx="288000" cy="28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Impact" panose="020B0806030902050204" pitchFamily="34" charset="0"/>
              </a:rPr>
              <a:t>2</a:t>
            </a:r>
            <a:endParaRPr lang="zh-CN" altLang="en-US" dirty="0">
              <a:latin typeface="Impact" panose="020B080603090205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Text Box 44"/>
          <p:cNvSpPr txBox="1">
            <a:spLocks noChangeArrowheads="1"/>
          </p:cNvSpPr>
          <p:nvPr/>
        </p:nvSpPr>
        <p:spPr bwMode="auto">
          <a:xfrm>
            <a:off x="1651080" y="3933057"/>
            <a:ext cx="6336000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比如说，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应当用正式沟通的事情，却采用了非正式沟通的方式进行；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或者，是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应当采用非正式沟通的事情却错误地以正式沟通形式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进行，请您尝试举个例子吧：）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36100" y="1660804"/>
            <a:ext cx="2352000" cy="3528000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72764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453579" y="1660804"/>
            <a:ext cx="6731000" cy="35280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705099" y="2204864"/>
            <a:ext cx="626469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705099" y="2225356"/>
            <a:ext cx="626469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5"/>
          <p:cNvSpPr txBox="1"/>
          <p:nvPr/>
        </p:nvSpPr>
        <p:spPr>
          <a:xfrm>
            <a:off x="2065139" y="1793177"/>
            <a:ext cx="453650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b="1" kern="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没有营造融洽的沟通氛围</a:t>
            </a:r>
            <a:endParaRPr lang="en-US" altLang="zh-CN" sz="1800" b="1" kern="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05099" y="1833843"/>
            <a:ext cx="288000" cy="28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Impact" panose="020B0806030902050204" pitchFamily="34" charset="0"/>
              </a:rPr>
              <a:t>3</a:t>
            </a:r>
            <a:endParaRPr lang="zh-CN" altLang="en-US" dirty="0">
              <a:latin typeface="Impact" panose="020B080603090205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 Box 44"/>
          <p:cNvSpPr txBox="1">
            <a:spLocks noChangeArrowheads="1"/>
          </p:cNvSpPr>
          <p:nvPr/>
        </p:nvSpPr>
        <p:spPr bwMode="auto">
          <a:xfrm>
            <a:off x="1650728" y="2996953"/>
            <a:ext cx="6336704" cy="208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良好沟通的先决条件是和谐的气氛。这种氛围，与人的心理感受息息相关。</a:t>
            </a:r>
            <a:r>
              <a:rPr lang="zh-CN" altLang="en-US" b="1" dirty="0">
                <a:solidFill>
                  <a:srgbClr val="FF0000"/>
                </a:solidFill>
              </a:rPr>
              <a:t>人际沟通最忌讳的，就是一脸死相。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如果沟通者的态度傲慢无礼、粗暴易怒、虚情假意等，就容易形成防御性的沟通氛围。在防御性的氛围下，人们变得谨慎和退缩，有两种表现，一种是沉默以自保；一种是反攻，致力于证明自己正确，且有时会变得偏激，这都会影响沟通的效果。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36100" y="1660804"/>
            <a:ext cx="2352000" cy="3528000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29535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0834" y="1412776"/>
            <a:ext cx="6004665" cy="400506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3" name="流程图: 过程 12"/>
          <p:cNvSpPr/>
          <p:nvPr/>
        </p:nvSpPr>
        <p:spPr>
          <a:xfrm>
            <a:off x="7609755" y="1700808"/>
            <a:ext cx="3960440" cy="541841"/>
          </a:xfrm>
          <a:prstGeom prst="flowChartProcess">
            <a:avLst/>
          </a:prstGeom>
          <a:solidFill>
            <a:srgbClr val="FFC000"/>
          </a:solidFill>
          <a:ln w="9525" cap="rnd">
            <a:noFill/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altLang="zh-CN" b="1" kern="0" dirty="0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b="1" kern="0" dirty="0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 语言</a:t>
            </a:r>
            <a:r>
              <a:rPr lang="zh-CN" altLang="en-US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表达能力不佳或欠缺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直角三角形 1"/>
          <p:cNvSpPr/>
          <p:nvPr/>
        </p:nvSpPr>
        <p:spPr>
          <a:xfrm>
            <a:off x="11445499" y="1484784"/>
            <a:ext cx="124696" cy="216024"/>
          </a:xfrm>
          <a:prstGeom prst="rtTriangle">
            <a:avLst/>
          </a:prstGeom>
          <a:solidFill>
            <a:srgbClr val="C4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1413299" y="3429000"/>
            <a:ext cx="3672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413299" y="5417840"/>
            <a:ext cx="3672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3"/>
          <p:cNvSpPr>
            <a:spLocks noChangeArrowheads="1"/>
          </p:cNvSpPr>
          <p:nvPr/>
        </p:nvSpPr>
        <p:spPr bwMode="auto">
          <a:xfrm>
            <a:off x="1413299" y="3573018"/>
            <a:ext cx="3672000" cy="1752531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层次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不清，观点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不明；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混乱，没有条理；</a:t>
            </a:r>
          </a:p>
          <a:p>
            <a:pPr algn="ctr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啰嗦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重复，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模棱两可；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词不达意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，表述不清。</a:t>
            </a:r>
          </a:p>
        </p:txBody>
      </p:sp>
    </p:spTree>
    <p:extLst>
      <p:ext uri="{BB962C8B-B14F-4D97-AF65-F5344CB8AC3E}">
        <p14:creationId xmlns:p14="http://schemas.microsoft.com/office/powerpoint/2010/main" val="419278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40835" y="1412776"/>
            <a:ext cx="6004665" cy="400680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3" name="流程图: 过程 12"/>
          <p:cNvSpPr/>
          <p:nvPr/>
        </p:nvSpPr>
        <p:spPr>
          <a:xfrm>
            <a:off x="7609755" y="1700808"/>
            <a:ext cx="3960440" cy="541841"/>
          </a:xfrm>
          <a:prstGeom prst="flowChartProcess">
            <a:avLst/>
          </a:prstGeom>
          <a:solidFill>
            <a:srgbClr val="FFC000"/>
          </a:solidFill>
          <a:ln w="9525" cap="rnd">
            <a:noFill/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altLang="zh-CN" b="1" kern="0" dirty="0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b="1" kern="0" dirty="0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 不</a:t>
            </a:r>
            <a:r>
              <a:rPr lang="zh-CN" altLang="en-US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懂得说话的技巧或艺术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直角三角形 1"/>
          <p:cNvSpPr/>
          <p:nvPr/>
        </p:nvSpPr>
        <p:spPr>
          <a:xfrm>
            <a:off x="11445499" y="1484784"/>
            <a:ext cx="124696" cy="216024"/>
          </a:xfrm>
          <a:prstGeom prst="rtTriangle">
            <a:avLst/>
          </a:prstGeom>
          <a:solidFill>
            <a:srgbClr val="C4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1413299" y="3429000"/>
            <a:ext cx="3672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413299" y="5417840"/>
            <a:ext cx="3672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3"/>
          <p:cNvSpPr>
            <a:spLocks noChangeArrowheads="1"/>
          </p:cNvSpPr>
          <p:nvPr/>
        </p:nvSpPr>
        <p:spPr bwMode="auto">
          <a:xfrm>
            <a:off x="1413299" y="3573017"/>
            <a:ext cx="3672000" cy="168058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某人请客，见还有人没来，就说：“该来的怎么还没来？”已经来了的一些人自感不受欢迎，便拂袖而去。请客者又说：“不该走的怎么又走了？”于是，其他没走的人也都走了。</a:t>
            </a:r>
          </a:p>
        </p:txBody>
      </p:sp>
    </p:spTree>
    <p:extLst>
      <p:ext uri="{BB962C8B-B14F-4D97-AF65-F5344CB8AC3E}">
        <p14:creationId xmlns:p14="http://schemas.microsoft.com/office/powerpoint/2010/main" val="116037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09754" y="1412775"/>
            <a:ext cx="3835743" cy="400680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3" name="流程图: 过程 12"/>
          <p:cNvSpPr/>
          <p:nvPr/>
        </p:nvSpPr>
        <p:spPr>
          <a:xfrm>
            <a:off x="7609755" y="1700808"/>
            <a:ext cx="3960440" cy="541841"/>
          </a:xfrm>
          <a:prstGeom prst="flowChartProcess">
            <a:avLst/>
          </a:prstGeom>
          <a:solidFill>
            <a:srgbClr val="FFC000"/>
          </a:solidFill>
          <a:ln w="9525" cap="rnd">
            <a:noFill/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altLang="zh-CN" b="1" kern="0" dirty="0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b="1" kern="0" dirty="0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 未能</a:t>
            </a:r>
            <a:r>
              <a:rPr lang="zh-CN" altLang="en-US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充分传达自己的信息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直角三角形 1"/>
          <p:cNvSpPr/>
          <p:nvPr/>
        </p:nvSpPr>
        <p:spPr>
          <a:xfrm>
            <a:off x="11445499" y="1484784"/>
            <a:ext cx="124696" cy="216024"/>
          </a:xfrm>
          <a:prstGeom prst="rtTriangle">
            <a:avLst/>
          </a:prstGeom>
          <a:solidFill>
            <a:srgbClr val="C4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1413299" y="1412775"/>
            <a:ext cx="590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3"/>
          <p:cNvSpPr>
            <a:spLocks noChangeArrowheads="1"/>
          </p:cNvSpPr>
          <p:nvPr/>
        </p:nvSpPr>
        <p:spPr bwMode="auto">
          <a:xfrm>
            <a:off x="1413299" y="908721"/>
            <a:ext cx="10038594" cy="409984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沟通是一个信息交流的过程。如果双方所掌握的信息不足或极不对称，将大大降低沟通效果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流程图: 过程 11"/>
          <p:cNvSpPr/>
          <p:nvPr/>
        </p:nvSpPr>
        <p:spPr>
          <a:xfrm>
            <a:off x="1413299" y="4987527"/>
            <a:ext cx="5904000" cy="432048"/>
          </a:xfrm>
          <a:prstGeom prst="flowChartProcess">
            <a:avLst/>
          </a:prstGeom>
          <a:solidFill>
            <a:srgbClr val="FFC000"/>
          </a:solidFill>
          <a:ln w="9525" cap="rnd">
            <a:noFill/>
            <a:prstDash val="solid"/>
            <a:round/>
            <a:headEnd/>
            <a:tailEnd/>
          </a:ln>
        </p:spPr>
        <p:txBody>
          <a:bodyPr/>
          <a:lstStyle/>
          <a:p>
            <a:pPr lvl="0">
              <a:lnSpc>
                <a:spcPct val="120000"/>
              </a:lnSpc>
              <a:defRPr/>
            </a:pPr>
            <a:r>
              <a:rPr lang="zh-CN" altLang="en-US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案例：黑人的愿望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413299" y="1556794"/>
            <a:ext cx="5904000" cy="318202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12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黑人，在沙漠中走了三天三夜，又渴又饿，突然他发现了一个神灯，他惊讶，好奇地对神灯说：“神灯啊，神灯，你听见我的声音了吗？”神灯真的冒了一阵烟，神灯说：“主人啊，是您救了我，我可以满足您三个愿望。”黑人欣喜若狂，马上就想出了三个愿望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9000"/>
              </a:lnSpc>
              <a:defRPr/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．我要水，我要天天喝水；</a:t>
            </a:r>
          </a:p>
          <a:p>
            <a:pPr indent="457200">
              <a:lnSpc>
                <a:spcPct val="129000"/>
              </a:lnSpc>
              <a:defRPr/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．我要变白；</a:t>
            </a:r>
          </a:p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．我要天天能看到女人的臀部；</a:t>
            </a:r>
          </a:p>
          <a:p>
            <a:pPr indent="457200">
              <a:lnSpc>
                <a:spcPct val="129000"/>
              </a:lnSpc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突然，黑人变了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，他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居然变成了一只白色的马桶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00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4" grpId="0"/>
      <p:bldP spid="1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1413299" y="1607533"/>
            <a:ext cx="972484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413299" y="5417840"/>
            <a:ext cx="97236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3"/>
          <p:cNvSpPr>
            <a:spLocks noChangeArrowheads="1"/>
          </p:cNvSpPr>
          <p:nvPr/>
        </p:nvSpPr>
        <p:spPr bwMode="auto">
          <a:xfrm>
            <a:off x="1413299" y="4255923"/>
            <a:ext cx="9724848" cy="104528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我们从上面这个公式看到，文字语言沟通效果所占有的比例还不足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10%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，可见，我们通过传真、书信、短信、网络聊天软件、邮件等方式沟通是非常具有局限性的。因此，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能当面沟通的，绝不打电话；能打电话的，绝不发短信（邮件、网络聊天）；必须发邮件的，要尽量辅以电话的方式进行进一步沟通。</a:t>
            </a:r>
          </a:p>
        </p:txBody>
      </p:sp>
      <p:sp>
        <p:nvSpPr>
          <p:cNvPr id="8" name="流程图: 过程 7"/>
          <p:cNvSpPr/>
          <p:nvPr/>
        </p:nvSpPr>
        <p:spPr>
          <a:xfrm>
            <a:off x="1413299" y="1124744"/>
            <a:ext cx="9724848" cy="432048"/>
          </a:xfrm>
          <a:prstGeom prst="flowChartProcess">
            <a:avLst/>
          </a:prstGeom>
          <a:solidFill>
            <a:srgbClr val="FFC000"/>
          </a:solidFill>
          <a:ln w="9525" cap="rnd">
            <a:noFill/>
            <a:prstDash val="solid"/>
            <a:round/>
            <a:headEnd/>
            <a:tailEnd/>
          </a:ln>
        </p:spPr>
        <p:txBody>
          <a:bodyPr/>
          <a:lstStyle/>
          <a:p>
            <a:pPr lvl="0">
              <a:lnSpc>
                <a:spcPct val="120000"/>
              </a:lnSpc>
              <a:defRPr/>
            </a:pPr>
            <a:r>
              <a:rPr lang="en-US" altLang="zh-CN" b="1" kern="0" dirty="0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b="1" kern="0" dirty="0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 未</a:t>
            </a:r>
            <a:r>
              <a:rPr lang="zh-CN" altLang="en-US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注重非语言信息的应用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413299" y="1772816"/>
            <a:ext cx="9723601" cy="409984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有人总结出如下的公式：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5" name="图示 14"/>
          <p:cNvGraphicFramePr/>
          <p:nvPr>
            <p:extLst>
              <p:ext uri="{D42A27DB-BD31-4B8C-83A1-F6EECF244321}">
                <p14:modId xmlns:p14="http://schemas.microsoft.com/office/powerpoint/2010/main" val="2317540442"/>
              </p:ext>
            </p:extLst>
          </p:nvPr>
        </p:nvGraphicFramePr>
        <p:xfrm>
          <a:off x="1413299" y="2348880"/>
          <a:ext cx="9723601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699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17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17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7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2190" y="1412776"/>
            <a:ext cx="6003308" cy="400506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0" name="流程图: 过程 9"/>
          <p:cNvSpPr/>
          <p:nvPr/>
        </p:nvSpPr>
        <p:spPr>
          <a:xfrm>
            <a:off x="7609755" y="1700808"/>
            <a:ext cx="3960440" cy="541841"/>
          </a:xfrm>
          <a:prstGeom prst="flowChartProcess">
            <a:avLst/>
          </a:prstGeom>
          <a:solidFill>
            <a:srgbClr val="FFC000"/>
          </a:solidFill>
          <a:ln w="9525" cap="rnd">
            <a:noFill/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altLang="zh-CN" b="1" kern="0" dirty="0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b="1" kern="0" dirty="0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 未能</a:t>
            </a:r>
            <a:r>
              <a:rPr lang="zh-CN" altLang="en-US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有效控制自己的情绪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直角三角形 10"/>
          <p:cNvSpPr/>
          <p:nvPr/>
        </p:nvSpPr>
        <p:spPr>
          <a:xfrm>
            <a:off x="11445499" y="1484784"/>
            <a:ext cx="124696" cy="216024"/>
          </a:xfrm>
          <a:prstGeom prst="rtTriangle">
            <a:avLst/>
          </a:prstGeom>
          <a:solidFill>
            <a:srgbClr val="C4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1413299" y="1412776"/>
            <a:ext cx="3672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413299" y="5417840"/>
            <a:ext cx="3672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3"/>
          <p:cNvSpPr>
            <a:spLocks noChangeArrowheads="1"/>
          </p:cNvSpPr>
          <p:nvPr/>
        </p:nvSpPr>
        <p:spPr bwMode="auto">
          <a:xfrm>
            <a:off x="1413299" y="1605299"/>
            <a:ext cx="3672000" cy="1998239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如果在沟通的过程中，因出现分歧或不够理性，导致情绪失控，不仅不能够实现沟通的效果，反而会造成完全相反的效果。情绪控制不佳，很容易因冲动而失去理性，说了不该说的话，做了不该做的决定。</a:t>
            </a:r>
          </a:p>
        </p:txBody>
      </p:sp>
      <p:sp>
        <p:nvSpPr>
          <p:cNvPr id="17" name="矩形 3"/>
          <p:cNvSpPr>
            <a:spLocks noChangeArrowheads="1"/>
          </p:cNvSpPr>
          <p:nvPr/>
        </p:nvSpPr>
        <p:spPr bwMode="auto">
          <a:xfrm>
            <a:off x="1417068" y="3651141"/>
            <a:ext cx="3672000" cy="168058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而一旦这样，往往需要花费极大的代价来弥补，正是所谓的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“一言既出，驷马难追”、“病从口入，祸从口出”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，甚至于让事情不可挽回，造成无法弥补的终生遗憾！</a:t>
            </a:r>
          </a:p>
        </p:txBody>
      </p:sp>
    </p:spTree>
    <p:extLst>
      <p:ext uri="{BB962C8B-B14F-4D97-AF65-F5344CB8AC3E}">
        <p14:creationId xmlns:p14="http://schemas.microsoft.com/office/powerpoint/2010/main" val="334931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561083" y="168148"/>
            <a:ext cx="3528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2.3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从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解码的角度来分析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1413298" y="1264115"/>
            <a:ext cx="143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倾听</a:t>
            </a:r>
            <a:r>
              <a:rPr lang="zh-CN" altLang="en-US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误区</a:t>
            </a:r>
          </a:p>
        </p:txBody>
      </p:sp>
      <p:sp>
        <p:nvSpPr>
          <p:cNvPr id="10" name="矩形 9"/>
          <p:cNvSpPr/>
          <p:nvPr/>
        </p:nvSpPr>
        <p:spPr>
          <a:xfrm>
            <a:off x="2850534" y="1246766"/>
            <a:ext cx="2526973" cy="404028"/>
          </a:xfrm>
          <a:prstGeom prst="rect">
            <a:avLst/>
          </a:prstGeom>
          <a:solidFill>
            <a:srgbClr val="FFC000"/>
          </a:solidFill>
          <a:ln w="9525" cap="rnd">
            <a:noFill/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没有准确地理解对方</a:t>
            </a:r>
          </a:p>
        </p:txBody>
      </p:sp>
      <p:sp>
        <p:nvSpPr>
          <p:cNvPr id="11" name="矩形 10"/>
          <p:cNvSpPr/>
          <p:nvPr/>
        </p:nvSpPr>
        <p:spPr>
          <a:xfrm>
            <a:off x="1417067" y="1196752"/>
            <a:ext cx="4032449" cy="504056"/>
          </a:xfrm>
          <a:prstGeom prst="rect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1413299" y="1934818"/>
            <a:ext cx="4036216" cy="377026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40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美国知名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主持人林克莱特一天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在电视节目中访问一名小朋友，问他说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40000"/>
              </a:lnSpc>
              <a:spcAft>
                <a:spcPts val="60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你长大后想要做什么呀？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40000"/>
              </a:lnSpc>
              <a:spcAft>
                <a:spcPts val="60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小朋友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天真的回答：“我要当飞机的驾驶员！”林克莱特接着问：“如果有一天，你的飞机飞到太平洋上空所有引擎都熄火了，你会怎么办？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40000"/>
              </a:lnSpc>
              <a:spcAft>
                <a:spcPts val="60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小朋友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想了想说：“我会先告诉坐在飞机上的人绑好安全带，然后我挂上我的降落伞跳出去。”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44591" y="1196752"/>
            <a:ext cx="6069620" cy="4392488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47547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61083" y="168148"/>
            <a:ext cx="3528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2.3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从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解码的角度来分析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1413299" y="1469625"/>
            <a:ext cx="4972320" cy="2391424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40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当现场的观众笑的东倒西歪时。没想到，孩子的两行热泪夺眶而出，其悲悯之情远非笔墨所能形容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40000"/>
              </a:lnSpc>
              <a:spcAft>
                <a:spcPts val="60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于是，林克莱特问他说：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“为什么要这么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做呢？”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40000"/>
              </a:lnSpc>
              <a:spcAft>
                <a:spcPts val="60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小孩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的答案透露出一个孩子真挚的想法：“我要去拿燃料，我还要回来！！”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40000"/>
              </a:lnSpc>
              <a:spcAft>
                <a:spcPts val="60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全场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没有人再笑了，顿时静默下来。</a:t>
            </a:r>
          </a:p>
        </p:txBody>
      </p:sp>
      <p:sp>
        <p:nvSpPr>
          <p:cNvPr id="12" name="矩形 11"/>
          <p:cNvSpPr/>
          <p:nvPr/>
        </p:nvSpPr>
        <p:spPr>
          <a:xfrm>
            <a:off x="1413301" y="4432694"/>
            <a:ext cx="5044327" cy="13725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1633089" y="4615963"/>
            <a:ext cx="4680523" cy="104528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9000"/>
              </a:lnSpc>
              <a:spcAft>
                <a:spcPts val="600"/>
              </a:spcAft>
              <a:defRPr/>
            </a:pPr>
            <a:r>
              <a:rPr lang="en-US" altLang="zh-CN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点评</a:t>
            </a:r>
            <a:r>
              <a:rPr lang="en-US" altLang="zh-CN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你听别人说话时，你真的听懂他说的意思吗？如果不懂，就请别人说完吧！并且，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请不要把自己的意思，投射到别人的身上。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413299" y="1196752"/>
            <a:ext cx="504432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40296" y="1187160"/>
            <a:ext cx="4685885" cy="4638522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40927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561083" y="168148"/>
            <a:ext cx="3528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2.3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从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解码的角度来分析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1413298" y="1264115"/>
            <a:ext cx="182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同理</a:t>
            </a:r>
            <a:r>
              <a:rPr lang="zh-CN" altLang="en-US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心缺失</a:t>
            </a:r>
          </a:p>
        </p:txBody>
      </p:sp>
      <p:sp>
        <p:nvSpPr>
          <p:cNvPr id="10" name="矩形 9"/>
          <p:cNvSpPr/>
          <p:nvPr/>
        </p:nvSpPr>
        <p:spPr>
          <a:xfrm>
            <a:off x="3240687" y="1246766"/>
            <a:ext cx="2136822" cy="404028"/>
          </a:xfrm>
          <a:prstGeom prst="rect">
            <a:avLst/>
          </a:prstGeom>
          <a:solidFill>
            <a:srgbClr val="FFC000"/>
          </a:solidFill>
          <a:ln w="9525" cap="rnd">
            <a:noFill/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未能换位思考</a:t>
            </a:r>
          </a:p>
        </p:txBody>
      </p:sp>
      <p:sp>
        <p:nvSpPr>
          <p:cNvPr id="11" name="矩形 10"/>
          <p:cNvSpPr/>
          <p:nvPr/>
        </p:nvSpPr>
        <p:spPr>
          <a:xfrm>
            <a:off x="1417067" y="1196752"/>
            <a:ext cx="4032449" cy="504056"/>
          </a:xfrm>
          <a:prstGeom prst="rect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1413299" y="1934818"/>
            <a:ext cx="4036216" cy="292695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40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一只小猪、一只绵羊和一头乳牛，被关在同一个栅栏里。有一天，当牧人捉住小猪时，它大声嗥叫，猛烈地抗拒。绵羊和乳牛讨厌它的嗥叫，便说：“他也常常捉我们，我们并不大呼小叫！”</a:t>
            </a:r>
          </a:p>
          <a:p>
            <a:pPr indent="457200">
              <a:lnSpc>
                <a:spcPct val="140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小猪听了后回答道：“捉你们和捉我完全是两回事，他捉你们，只是要你们的毛和乳汁，但是捉住我却是要我的命啊！”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5541" y="1186524"/>
            <a:ext cx="5622438" cy="3637930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sp>
        <p:nvSpPr>
          <p:cNvPr id="13" name="矩形 12"/>
          <p:cNvSpPr/>
          <p:nvPr/>
        </p:nvSpPr>
        <p:spPr>
          <a:xfrm>
            <a:off x="1413300" y="5010268"/>
            <a:ext cx="9874678" cy="79499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1561083" y="5051872"/>
            <a:ext cx="9726896" cy="72763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9000"/>
              </a:lnSpc>
              <a:spcAft>
                <a:spcPts val="600"/>
              </a:spcAft>
              <a:defRPr/>
            </a:pPr>
            <a:r>
              <a:rPr lang="en-US" altLang="zh-CN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点评</a:t>
            </a:r>
            <a:r>
              <a:rPr lang="en-US" altLang="zh-CN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很多人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常带着有色眼镜与对方沟通，或有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选择地接受信息，选择性失明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，不能够客观的、就事论事、实事求是的去分析沟通信息，不能换位思考，缺乏同理心。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81555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575215" y="2420888"/>
            <a:ext cx="1044000" cy="1044000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Impact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65216" y="2510888"/>
            <a:ext cx="864000" cy="864000"/>
          </a:xfrm>
          <a:prstGeom prst="ellipse">
            <a:avLst/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latin typeface="Impact" pitchFamily="34" charset="0"/>
              </a:rPr>
              <a:t>1</a:t>
            </a:r>
            <a:endParaRPr lang="zh-CN" altLang="en-US" sz="4400" dirty="0">
              <a:latin typeface="Impact" pitchFamily="34" charset="0"/>
            </a:endParaRPr>
          </a:p>
        </p:txBody>
      </p:sp>
      <p:cxnSp>
        <p:nvCxnSpPr>
          <p:cNvPr id="8" name="直接连接符 7"/>
          <p:cNvCxnSpPr>
            <a:stCxn id="6" idx="6"/>
          </p:cNvCxnSpPr>
          <p:nvPr/>
        </p:nvCxnSpPr>
        <p:spPr>
          <a:xfrm>
            <a:off x="4619215" y="2942888"/>
            <a:ext cx="4502708" cy="0"/>
          </a:xfrm>
          <a:prstGeom prst="line">
            <a:avLst/>
          </a:prstGeom>
          <a:ln w="28575">
            <a:solidFill>
              <a:srgbClr val="FFC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3"/>
          <p:cNvSpPr txBox="1"/>
          <p:nvPr/>
        </p:nvSpPr>
        <p:spPr>
          <a:xfrm>
            <a:off x="4709216" y="2204866"/>
            <a:ext cx="39086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3600" b="1" dirty="0" smtClean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沟通知识概述</a:t>
            </a:r>
            <a:endParaRPr lang="zh-CN" altLang="en-US" sz="3600" b="1" dirty="0">
              <a:solidFill>
                <a:srgbClr val="6666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48"/>
          <p:cNvSpPr>
            <a:spLocks noChangeArrowheads="1"/>
          </p:cNvSpPr>
          <p:nvPr/>
        </p:nvSpPr>
        <p:spPr bwMode="auto">
          <a:xfrm>
            <a:off x="5359268" y="3068960"/>
            <a:ext cx="4050687" cy="165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沟通的定义及作用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沟通的重要性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沟通的类别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沟通的原理图</a:t>
            </a:r>
            <a:endParaRPr 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880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575215" y="2420888"/>
            <a:ext cx="1044000" cy="1044000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Impact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65216" y="2510888"/>
            <a:ext cx="864000" cy="864000"/>
          </a:xfrm>
          <a:prstGeom prst="ellipse">
            <a:avLst/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 smtClean="0">
                <a:latin typeface="Impact" pitchFamily="34" charset="0"/>
              </a:rPr>
              <a:t>3</a:t>
            </a:r>
            <a:endParaRPr lang="zh-CN" altLang="en-US" sz="4400" dirty="0">
              <a:latin typeface="Impact" pitchFamily="34" charset="0"/>
            </a:endParaRPr>
          </a:p>
        </p:txBody>
      </p:sp>
      <p:cxnSp>
        <p:nvCxnSpPr>
          <p:cNvPr id="8" name="直接连接符 7"/>
          <p:cNvCxnSpPr>
            <a:stCxn id="6" idx="6"/>
          </p:cNvCxnSpPr>
          <p:nvPr/>
        </p:nvCxnSpPr>
        <p:spPr>
          <a:xfrm>
            <a:off x="4619215" y="2942888"/>
            <a:ext cx="4502708" cy="0"/>
          </a:xfrm>
          <a:prstGeom prst="line">
            <a:avLst/>
          </a:prstGeom>
          <a:ln w="28575">
            <a:solidFill>
              <a:srgbClr val="FFC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3"/>
          <p:cNvSpPr txBox="1"/>
          <p:nvPr/>
        </p:nvSpPr>
        <p:spPr>
          <a:xfrm>
            <a:off x="4709216" y="2204866"/>
            <a:ext cx="39086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3600" b="1" dirty="0" smtClean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沟通能力提升</a:t>
            </a:r>
            <a:endParaRPr lang="zh-CN" altLang="en-US" sz="3600" b="1" dirty="0">
              <a:solidFill>
                <a:srgbClr val="6666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48"/>
          <p:cNvSpPr>
            <a:spLocks noChangeArrowheads="1"/>
          </p:cNvSpPr>
          <p:nvPr/>
        </p:nvSpPr>
        <p:spPr bwMode="auto">
          <a:xfrm>
            <a:off x="5359270" y="3068962"/>
            <a:ext cx="5130806" cy="124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从沟通渠道的角度来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提升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从编码的角度来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提升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从解码的角度来提升</a:t>
            </a:r>
            <a:endParaRPr 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89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1082" y="168148"/>
            <a:ext cx="37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.1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从沟通渠道的角度来提升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413299" y="1628800"/>
            <a:ext cx="972484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1"/>
          <p:cNvSpPr txBox="1"/>
          <p:nvPr/>
        </p:nvSpPr>
        <p:spPr>
          <a:xfrm>
            <a:off x="2209156" y="1208727"/>
            <a:ext cx="40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主动</a:t>
            </a:r>
            <a:r>
              <a:rPr lang="zh-CN" altLang="en-US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开启沟通渠道</a:t>
            </a:r>
          </a:p>
        </p:txBody>
      </p:sp>
      <p:sp>
        <p:nvSpPr>
          <p:cNvPr id="25" name="矩形 3"/>
          <p:cNvSpPr>
            <a:spLocks noChangeArrowheads="1"/>
          </p:cNvSpPr>
          <p:nvPr/>
        </p:nvSpPr>
        <p:spPr bwMode="auto">
          <a:xfrm>
            <a:off x="1413299" y="1772818"/>
            <a:ext cx="4180232" cy="2633541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似乎，很少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有员工会主动找上级沟通，对上级有天然的畏惧心理，怕打扰上司，怕自己的心思被领导洞悉，怕暴露自己的缺点等等，但如果我们不主动、不及时地跟上级沟通，就无法及时和上级达成工作进度的一致或获得领导的指导，无法准确领会上级的建议或意见，带着猜想做事，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最终导致做无用功，自己的努力白费。</a:t>
            </a:r>
          </a:p>
        </p:txBody>
      </p:sp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1417066" y="4520756"/>
            <a:ext cx="9721080" cy="104528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如果下属不够主动，领导就要主动些，要通过主动沟通，来关心下属，关注工作。不要说，我只要结果，如果不注重过程，何来好的结果？更不能等到下属递出离职申请了，才顿感措手不及，平时哪儿去了？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为什么平时不主动跟下属沟通呢？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1417068" y="5661248"/>
            <a:ext cx="972484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3299" y="761351"/>
            <a:ext cx="762048" cy="7560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45183" y="1019746"/>
            <a:ext cx="5248949" cy="3273350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717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1082" y="168148"/>
            <a:ext cx="37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.1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从沟通渠道的角度来提升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413299" y="1628800"/>
            <a:ext cx="972484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1"/>
          <p:cNvSpPr txBox="1"/>
          <p:nvPr/>
        </p:nvSpPr>
        <p:spPr>
          <a:xfrm>
            <a:off x="2209156" y="1208727"/>
            <a:ext cx="40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zh-CN" altLang="en-US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合适的沟通渠道</a:t>
            </a:r>
          </a:p>
        </p:txBody>
      </p:sp>
      <p:sp>
        <p:nvSpPr>
          <p:cNvPr id="23" name="矩形 3"/>
          <p:cNvSpPr>
            <a:spLocks noChangeArrowheads="1"/>
          </p:cNvSpPr>
          <p:nvPr/>
        </p:nvSpPr>
        <p:spPr bwMode="auto">
          <a:xfrm>
            <a:off x="1413299" y="1772818"/>
            <a:ext cx="9721080" cy="72763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沟通渠道是指信息传播者传递信息的途径，</a:t>
            </a:r>
            <a:r>
              <a:rPr lang="zh-CN" altLang="en-US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渠道的选择直接关系到传播效果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，因此，选择合适的沟通渠道是必要的。比如：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1413299" y="2562164"/>
            <a:ext cx="4680000" cy="168058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）为了达到信息的充分传播，能当面沟通的，就尽量不要电话；能电话沟通的，就不要用短信、网络即时通讯工具（如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Skype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msn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等）或邮件。另外，一般短信或邮件的信息沟通，还要辅以电话的方式，给予必要的补充或强调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417068" y="5661248"/>
            <a:ext cx="972484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3299" y="761351"/>
            <a:ext cx="755999" cy="756000"/>
          </a:xfrm>
          <a:prstGeom prst="rect">
            <a:avLst/>
          </a:prstGeom>
        </p:spPr>
      </p:pic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6454379" y="2562165"/>
            <a:ext cx="4680000" cy="104528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）为了保持必要的书面凭证，那么，除了面对面沟通或电话沟通之外，则要辅以书面文件或邮件以作为重要的沟通证明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3"/>
          <p:cNvSpPr>
            <a:spLocks noChangeArrowheads="1"/>
          </p:cNvSpPr>
          <p:nvPr/>
        </p:nvSpPr>
        <p:spPr bwMode="auto">
          <a:xfrm>
            <a:off x="1413299" y="4640367"/>
            <a:ext cx="4676232" cy="72763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）表扬一般通过正式沟通渠道，而批评则一般通过非正式渠道，如私下里单独沟通。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3"/>
          <p:cNvSpPr>
            <a:spLocks noChangeArrowheads="1"/>
          </p:cNvSpPr>
          <p:nvPr/>
        </p:nvSpPr>
        <p:spPr bwMode="auto">
          <a:xfrm>
            <a:off x="6454379" y="4005065"/>
            <a:ext cx="4680000" cy="136293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）需要全体人员知会或集思广益、头脑风暴的沟通，采取会议形式，而需要保密的事项，特别是仅限于极少数人拥有知情权的沟通，则要采取单独沟通的方式。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6241604" y="2636912"/>
            <a:ext cx="0" cy="302433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973260"/>
      </p:ext>
    </p:extLst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8" grpId="0"/>
      <p:bldP spid="29" grpId="0"/>
      <p:bldP spid="3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1082" y="168148"/>
            <a:ext cx="37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.1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从沟通渠道的角度来提升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" name="TextBox 11"/>
          <p:cNvSpPr txBox="1"/>
          <p:nvPr/>
        </p:nvSpPr>
        <p:spPr>
          <a:xfrm>
            <a:off x="2209156" y="1208728"/>
            <a:ext cx="40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真诚营造融洽的沟通氛围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3299" y="761351"/>
            <a:ext cx="755999" cy="756000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>
            <a:off x="1413299" y="1628800"/>
            <a:ext cx="972484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3"/>
          <p:cNvSpPr>
            <a:spLocks noChangeArrowheads="1"/>
          </p:cNvSpPr>
          <p:nvPr/>
        </p:nvSpPr>
        <p:spPr bwMode="auto">
          <a:xfrm>
            <a:off x="1413299" y="1772817"/>
            <a:ext cx="4680000" cy="104528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只有真诚，才能打开对方的心扉，才能顺利实现沟通的目的。因此，要通过亲和的态度、恳切的语言与对方敞开心扉、坦诚相见。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3"/>
          <p:cNvSpPr>
            <a:spLocks noChangeArrowheads="1"/>
          </p:cNvSpPr>
          <p:nvPr/>
        </p:nvSpPr>
        <p:spPr bwMode="auto">
          <a:xfrm>
            <a:off x="1413299" y="2990300"/>
            <a:ext cx="4680000" cy="104528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切不可虚情假意，不要启发对方想到这些词语或典故，如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“黄鼠狼给鸡拜年，鳄鱼的眼泪，笑里藏刀，口蜜腹剑，阴险狡诈”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等。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13301" y="4437112"/>
            <a:ext cx="9580830" cy="136815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3"/>
          <p:cNvSpPr>
            <a:spLocks noChangeArrowheads="1"/>
          </p:cNvSpPr>
          <p:nvPr/>
        </p:nvSpPr>
        <p:spPr bwMode="auto">
          <a:xfrm>
            <a:off x="1561083" y="4532087"/>
            <a:ext cx="9726896" cy="72763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9000"/>
              </a:lnSpc>
              <a:defRPr/>
            </a:pPr>
            <a:r>
              <a:rPr lang="zh-CN" altLang="en-US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以真实肝胆待人，事虽未必成功，日后人必见我之肝胆</a:t>
            </a:r>
            <a:r>
              <a:rPr lang="zh-CN" altLang="en-US" sz="16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600" b="1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9000"/>
              </a:lnSpc>
              <a:defRPr/>
            </a:pPr>
            <a:r>
              <a:rPr lang="zh-CN" altLang="en-US" sz="16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诈伪心肠处事，人即一时受惑，日后人必见我之心肠。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清代金缨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格言联璧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1561083" y="5353793"/>
            <a:ext cx="9726896" cy="409984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功成理定何神速，速在推心置人腹。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白居易歌颂唐太宗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13610" y="1237849"/>
            <a:ext cx="4680520" cy="2765169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817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00"/>
                            </p:stCondLst>
                            <p:childTnLst>
                              <p:par>
                                <p:cTn id="1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17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17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7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55"/>
                            </p:stCondLst>
                            <p:childTnLst>
                              <p:par>
                                <p:cTn id="2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17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17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7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  <p:bldP spid="25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1082" y="168148"/>
            <a:ext cx="37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.2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从编码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的角度来提升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413299" y="1772816"/>
            <a:ext cx="42522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3"/>
          <p:cNvSpPr>
            <a:spLocks noChangeArrowheads="1"/>
          </p:cNvSpPr>
          <p:nvPr/>
        </p:nvSpPr>
        <p:spPr bwMode="auto">
          <a:xfrm>
            <a:off x="1413299" y="1909279"/>
            <a:ext cx="4252240" cy="72763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想要表达得好，最有效的方法，就是</a:t>
            </a:r>
            <a:r>
              <a:rPr lang="zh-CN" altLang="en-US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在开口前，先把话想好。</a:t>
            </a:r>
          </a:p>
        </p:txBody>
      </p:sp>
      <p:sp>
        <p:nvSpPr>
          <p:cNvPr id="23" name="矩形 3"/>
          <p:cNvSpPr>
            <a:spLocks noChangeArrowheads="1"/>
          </p:cNvSpPr>
          <p:nvPr/>
        </p:nvSpPr>
        <p:spPr bwMode="auto">
          <a:xfrm>
            <a:off x="1413299" y="2708920"/>
            <a:ext cx="4252240" cy="294131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29000"/>
              </a:lnSpc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将要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表达的内容浓缩成几个要点，用简洁、精炼的语言表达出来；</a:t>
            </a:r>
          </a:p>
          <a:p>
            <a:pPr marL="285750" indent="-285750">
              <a:lnSpc>
                <a:spcPct val="129000"/>
              </a:lnSpc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少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讲些模棱两可的话，多讲些语意明确的话，要言之有物；</a:t>
            </a:r>
          </a:p>
          <a:p>
            <a:pPr marL="285750" indent="-285750">
              <a:lnSpc>
                <a:spcPct val="129000"/>
              </a:lnSpc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条理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要清楚，逻辑要严谨，可以采用“总述、分条阐述、总结”的方式；</a:t>
            </a:r>
          </a:p>
          <a:p>
            <a:pPr marL="285750" indent="-285750">
              <a:lnSpc>
                <a:spcPct val="129000"/>
              </a:lnSpc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措辞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得当，不滥用词藻，不讲空话、套话；</a:t>
            </a:r>
          </a:p>
          <a:p>
            <a:pPr marL="285750" indent="-285750">
              <a:lnSpc>
                <a:spcPct val="129000"/>
              </a:lnSpc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非专业性沟通时，少用专业性术语。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402100"/>
              </p:ext>
            </p:extLst>
          </p:nvPr>
        </p:nvGraphicFramePr>
        <p:xfrm>
          <a:off x="5793352" y="1282470"/>
          <a:ext cx="5920859" cy="4238664"/>
        </p:xfrm>
        <a:graphic>
          <a:graphicData uri="http://schemas.openxmlformats.org/drawingml/2006/table">
            <a:tbl>
              <a:tblPr firstRow="1" firstCol="1" bandRow="1"/>
              <a:tblGrid>
                <a:gridCol w="1096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266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IBM</a:t>
                      </a:r>
                      <a:r>
                        <a:rPr lang="zh-CN" sz="2400" b="1" kern="100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公司会议禁用语</a:t>
                      </a:r>
                      <a:endParaRPr lang="zh-CN" sz="24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8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基本上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例）基本上结束了。基本上行。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大致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例）大致结束了。大致有希望。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几乎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例）几乎没有问题。几乎是按计划完成的。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或许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例）或许能行。或许会成功的。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觉得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例）觉得能行。觉得不合理。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70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例）在一定程度上完成了。相当耗费时间。将尽快完成。似乎合适。将努力工作。将尽快予以实施。在某种程度上说怎样怎样。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413299" y="1282470"/>
            <a:ext cx="500110" cy="490346"/>
          </a:xfrm>
          <a:prstGeom prst="rect">
            <a:avLst/>
          </a:prstGeom>
          <a:solidFill>
            <a:srgbClr val="FFC000"/>
          </a:solidFill>
          <a:ln w="9525" cap="rnd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kern="0" dirty="0" smtClean="0">
                <a:solidFill>
                  <a:sysClr val="window" lastClr="FFFFFF">
                    <a:lumMod val="95000"/>
                  </a:sysClr>
                </a:solidFill>
                <a:latin typeface="Impact" panose="020B0806030902050204" pitchFamily="34" charset="0"/>
                <a:ea typeface="微软雅黑" pitchFamily="34" charset="-122"/>
              </a:rPr>
              <a:t>1</a:t>
            </a:r>
            <a:endParaRPr lang="zh-CN" altLang="en-US" sz="2800" b="1" kern="0" dirty="0">
              <a:solidFill>
                <a:sysClr val="window" lastClr="FFFFFF">
                  <a:lumMod val="95000"/>
                </a:sys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21123" y="134297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要精炼、清晰、有条理</a:t>
            </a:r>
          </a:p>
        </p:txBody>
      </p:sp>
      <p:sp>
        <p:nvSpPr>
          <p:cNvPr id="13" name="矩形 12"/>
          <p:cNvSpPr/>
          <p:nvPr/>
        </p:nvSpPr>
        <p:spPr>
          <a:xfrm>
            <a:off x="5449515" y="1285573"/>
            <a:ext cx="223738" cy="490346"/>
          </a:xfrm>
          <a:prstGeom prst="rect">
            <a:avLst/>
          </a:prstGeom>
          <a:solidFill>
            <a:srgbClr val="FFC000"/>
          </a:solidFill>
          <a:ln w="9525" cap="rnd">
            <a:noFill/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</a:pPr>
            <a:endParaRPr lang="zh-CN" altLang="en-US" b="1" kern="0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413299" y="1282470"/>
            <a:ext cx="42522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38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1082" y="168148"/>
            <a:ext cx="37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.2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从编码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的角度来提升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1417068" y="1988840"/>
            <a:ext cx="3527872" cy="136293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沟通能力强，就是说话说得让对方听得进去，让对方乐于接受，能够引起对方的共鸣，进而引发共同的行为。</a:t>
            </a:r>
          </a:p>
        </p:txBody>
      </p:sp>
      <p:sp>
        <p:nvSpPr>
          <p:cNvPr id="18" name="矩形 3"/>
          <p:cNvSpPr>
            <a:spLocks noChangeArrowheads="1"/>
          </p:cNvSpPr>
          <p:nvPr/>
        </p:nvSpPr>
        <p:spPr bwMode="auto">
          <a:xfrm>
            <a:off x="1417068" y="3624904"/>
            <a:ext cx="3527872" cy="168058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德鲁克认为，人们喜欢听他们想听的话。他们排斥不熟悉和具有威胁性的语言。因此，语言的艺术非常重要。说话，</a:t>
            </a:r>
            <a:r>
              <a:rPr lang="zh-CN" altLang="en-US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不仅在于你说什么，而更在于你是怎样说的。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1471552" y="5514075"/>
            <a:ext cx="345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13299" y="1772816"/>
            <a:ext cx="339585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413299" y="1282470"/>
            <a:ext cx="500110" cy="490346"/>
          </a:xfrm>
          <a:prstGeom prst="rect">
            <a:avLst/>
          </a:prstGeom>
          <a:solidFill>
            <a:srgbClr val="FFC000"/>
          </a:solidFill>
          <a:ln w="9525" cap="rnd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kern="0" dirty="0" smtClean="0">
                <a:solidFill>
                  <a:sysClr val="window" lastClr="FFFFFF">
                    <a:lumMod val="95000"/>
                  </a:sysClr>
                </a:solidFill>
                <a:latin typeface="Impact" panose="020B0806030902050204" pitchFamily="34" charset="0"/>
                <a:ea typeface="微软雅黑" pitchFamily="34" charset="-122"/>
              </a:rPr>
              <a:t>2</a:t>
            </a:r>
            <a:endParaRPr lang="zh-CN" altLang="en-US" sz="2800" b="1" kern="0" dirty="0">
              <a:solidFill>
                <a:sysClr val="window" lastClr="FFFFFF">
                  <a:lumMod val="95000"/>
                </a:sys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24" name="TextBox 11"/>
          <p:cNvSpPr txBox="1"/>
          <p:nvPr/>
        </p:nvSpPr>
        <p:spPr>
          <a:xfrm>
            <a:off x="1921123" y="134297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巧用语言的艺术</a:t>
            </a:r>
          </a:p>
        </p:txBody>
      </p:sp>
      <p:sp>
        <p:nvSpPr>
          <p:cNvPr id="25" name="矩形 24"/>
          <p:cNvSpPr/>
          <p:nvPr/>
        </p:nvSpPr>
        <p:spPr>
          <a:xfrm>
            <a:off x="4585419" y="1285573"/>
            <a:ext cx="223738" cy="490346"/>
          </a:xfrm>
          <a:prstGeom prst="rect">
            <a:avLst/>
          </a:prstGeom>
          <a:solidFill>
            <a:srgbClr val="FFC000"/>
          </a:solidFill>
          <a:ln w="9525" cap="rnd">
            <a:noFill/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</a:pPr>
            <a:endParaRPr lang="zh-CN" altLang="en-US" b="1" kern="0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413299" y="1282470"/>
            <a:ext cx="339585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5718" y="1282470"/>
            <a:ext cx="6414479" cy="4273030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696204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1082" y="168148"/>
            <a:ext cx="37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.2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从编码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的角度来提升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413300" y="1412775"/>
            <a:ext cx="1030091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过程 13"/>
          <p:cNvSpPr/>
          <p:nvPr/>
        </p:nvSpPr>
        <p:spPr>
          <a:xfrm>
            <a:off x="1413299" y="4987527"/>
            <a:ext cx="5620393" cy="432048"/>
          </a:xfrm>
          <a:prstGeom prst="flowChartProcess">
            <a:avLst/>
          </a:prstGeom>
          <a:solidFill>
            <a:srgbClr val="FFC000"/>
          </a:solidFill>
          <a:ln w="9525" cap="rnd">
            <a:noFill/>
            <a:prstDash val="solid"/>
            <a:round/>
            <a:headEnd/>
            <a:tailEnd/>
          </a:ln>
        </p:spPr>
        <p:txBody>
          <a:bodyPr/>
          <a:lstStyle/>
          <a:p>
            <a:pPr lvl="0">
              <a:lnSpc>
                <a:spcPct val="120000"/>
              </a:lnSpc>
              <a:defRPr/>
            </a:pPr>
            <a:r>
              <a:rPr lang="zh-CN" altLang="en-US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案例：伍</a:t>
            </a:r>
            <a:r>
              <a:rPr lang="zh-CN" altLang="en-US" b="1" kern="0" dirty="0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举进谏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13299" y="1024043"/>
            <a:ext cx="147782" cy="748775"/>
          </a:xfrm>
          <a:prstGeom prst="rect">
            <a:avLst/>
          </a:prstGeom>
          <a:solidFill>
            <a:srgbClr val="FFC000"/>
          </a:solidFill>
          <a:ln w="9525" cap="rnd">
            <a:noFill/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</a:pPr>
            <a:endParaRPr lang="zh-CN" altLang="en-US" b="1" kern="0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1"/>
          <p:cNvSpPr txBox="1"/>
          <p:nvPr/>
        </p:nvSpPr>
        <p:spPr>
          <a:xfrm>
            <a:off x="1561081" y="1024041"/>
            <a:ext cx="342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2. </a:t>
            </a:r>
            <a:r>
              <a:rPr lang="zh-CN" altLang="en-US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巧</a:t>
            </a:r>
            <a:r>
              <a:rPr lang="zh-CN" altLang="en-US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用语言的艺术</a:t>
            </a:r>
          </a:p>
        </p:txBody>
      </p:sp>
      <p:sp>
        <p:nvSpPr>
          <p:cNvPr id="19" name="TextBox 11"/>
          <p:cNvSpPr txBox="1"/>
          <p:nvPr/>
        </p:nvSpPr>
        <p:spPr>
          <a:xfrm>
            <a:off x="1561084" y="1448550"/>
            <a:ext cx="342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1</a:t>
            </a:r>
            <a:r>
              <a:rPr lang="zh-CN" altLang="en-US" sz="1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）劝诫的艺术</a:t>
            </a:r>
          </a:p>
        </p:txBody>
      </p:sp>
      <p:sp>
        <p:nvSpPr>
          <p:cNvPr id="23" name="矩形 3"/>
          <p:cNvSpPr>
            <a:spLocks noChangeArrowheads="1"/>
          </p:cNvSpPr>
          <p:nvPr/>
        </p:nvSpPr>
        <p:spPr bwMode="auto">
          <a:xfrm>
            <a:off x="1413299" y="1990022"/>
            <a:ext cx="5620393" cy="175753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楚庄王登上君位后，三年以来，不处理国家的政事，沉湎于酒宴之间，还下令说“有敢谏者死无赦！”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这个时候，伍举却进谏了，之间楚庄王“左抱郑姬，右抱越女，坐钟鼓之间”。伍举说：“有一只大鸟，停留在楚国的朝堂上，三年不飞，也不叫，这是什么鸟呀？”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1413299" y="3854396"/>
            <a:ext cx="5620393" cy="104528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楚庄王说，“三年不飞，飞将冲天；三年不鸣，鸣将惊人。”于是乃罢淫乐，听政，所诛者数百人，所进者数百人，任伍举、苏从以政，国人大说。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116064" y="4293098"/>
            <a:ext cx="4461275" cy="112647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"/>
          <p:cNvSpPr>
            <a:spLocks noChangeArrowheads="1"/>
          </p:cNvSpPr>
          <p:nvPr/>
        </p:nvSpPr>
        <p:spPr bwMode="auto">
          <a:xfrm>
            <a:off x="7218692" y="4331734"/>
            <a:ext cx="4320009" cy="104528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9000"/>
              </a:lnSpc>
              <a:defRPr/>
            </a:pPr>
            <a:r>
              <a:rPr lang="en-US" altLang="zh-CN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点评</a:t>
            </a:r>
            <a:r>
              <a:rPr lang="en-US" altLang="zh-CN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良药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不一定非要苦口，要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懂得委婉的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艺术。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又如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，给予别人的作品提出意见或建议之前，一定要先真诚地肯定别人的劳动成果。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6064" y="922989"/>
            <a:ext cx="4437493" cy="3010069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16622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5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29" grpId="0"/>
      <p:bldP spid="29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1413299" y="2878755"/>
            <a:ext cx="5332360" cy="271048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这几句话出自柯立芝口中，简直让秘书受宠若惊。柯立芝接着说：“但也不要骄傲，我相信你的公文处理也能和你一样漂亮的。”果然从那天起，女秘书在公文上很少出错了。 </a:t>
            </a:r>
          </a:p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一位朋友知道了这件事，就问柯立芝：“这个方法很妙，你是怎么想出来的？”柯立芝得意洋洋地说：“这很简单，你看见过理发师给人刮胡子吗？他要先给人涂肥皂水，为什么呀，就是为了刮起来使人不痛。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61082" y="168148"/>
            <a:ext cx="37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.2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从编码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的角度来提升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413300" y="1412775"/>
            <a:ext cx="1030091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413299" y="1024043"/>
            <a:ext cx="147782" cy="748775"/>
          </a:xfrm>
          <a:prstGeom prst="rect">
            <a:avLst/>
          </a:prstGeom>
          <a:solidFill>
            <a:srgbClr val="FFC000"/>
          </a:solidFill>
          <a:ln w="9525" cap="rnd">
            <a:noFill/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</a:pPr>
            <a:endParaRPr lang="zh-CN" altLang="en-US" b="1" kern="0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1"/>
          <p:cNvSpPr txBox="1"/>
          <p:nvPr/>
        </p:nvSpPr>
        <p:spPr>
          <a:xfrm>
            <a:off x="1561081" y="1024041"/>
            <a:ext cx="342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2. </a:t>
            </a:r>
            <a:r>
              <a:rPr lang="zh-CN" altLang="en-US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巧</a:t>
            </a:r>
            <a:r>
              <a:rPr lang="zh-CN" altLang="en-US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用语言的艺术</a:t>
            </a:r>
          </a:p>
        </p:txBody>
      </p:sp>
      <p:sp>
        <p:nvSpPr>
          <p:cNvPr id="19" name="TextBox 11"/>
          <p:cNvSpPr txBox="1"/>
          <p:nvPr/>
        </p:nvSpPr>
        <p:spPr>
          <a:xfrm>
            <a:off x="1561084" y="1448550"/>
            <a:ext cx="342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2</a:t>
            </a:r>
            <a:r>
              <a:rPr lang="zh-CN" altLang="en-US" sz="1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）批评的艺术</a:t>
            </a:r>
          </a:p>
        </p:txBody>
      </p:sp>
      <p:sp>
        <p:nvSpPr>
          <p:cNvPr id="23" name="矩形 3"/>
          <p:cNvSpPr>
            <a:spLocks noChangeArrowheads="1"/>
          </p:cNvSpPr>
          <p:nvPr/>
        </p:nvSpPr>
        <p:spPr bwMode="auto">
          <a:xfrm>
            <a:off x="1413299" y="1772817"/>
            <a:ext cx="7385575" cy="104528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柯立芝（美国第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任总统）有一位漂亮的女秘书，人虽然长的不错，但工作中却常粗心出错。一天早晨，柯立芝看见秘书走进办公室，便对她说：“今天你穿的这身衣服真漂亮，正适合你这样年轻漂亮的小姐。” 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961684" y="4197142"/>
            <a:ext cx="4577017" cy="146410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"/>
          <p:cNvSpPr>
            <a:spLocks noChangeArrowheads="1"/>
          </p:cNvSpPr>
          <p:nvPr/>
        </p:nvSpPr>
        <p:spPr bwMode="auto">
          <a:xfrm>
            <a:off x="7007934" y="4246848"/>
            <a:ext cx="4505009" cy="136293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9000"/>
              </a:lnSpc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否定之前先肯定，这是非常重要的原则，一定不要去伤了对方的面子，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更不能伤了对方的自尊。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比如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说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某些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方面存在不足时，说其“欠缺”不如说其“还有提升空间”让人更容易接受。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417066" y="5661248"/>
            <a:ext cx="532859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0141" y="782511"/>
            <a:ext cx="2512802" cy="3294563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8" name="矩形 17"/>
          <p:cNvSpPr/>
          <p:nvPr/>
        </p:nvSpPr>
        <p:spPr>
          <a:xfrm>
            <a:off x="7393732" y="3717032"/>
            <a:ext cx="1008112" cy="478350"/>
          </a:xfrm>
          <a:prstGeom prst="rect">
            <a:avLst/>
          </a:prstGeom>
          <a:solidFill>
            <a:srgbClr val="FFC000"/>
          </a:solidFill>
          <a:ln w="9525" cap="rnd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zh-CN" altLang="en-US" b="1" kern="0" dirty="0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点评</a:t>
            </a:r>
            <a:endParaRPr lang="zh-CN" altLang="en-US" b="1" kern="0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91132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3" grpId="0"/>
      <p:bldP spid="29" grpId="0"/>
      <p:bldP spid="29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1413299" y="3284985"/>
            <a:ext cx="6494506" cy="239283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为了表示歉意，总统邀请萨克斯次日共进早餐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。第二天早上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，一见面，罗斯福就以攻为守地说：“今天不许再谈爱因斯坦的信，一句也不谈，明白吗？”</a:t>
            </a:r>
          </a:p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萨克斯说：“英法战争期间，在欧洲大陆上不可一世的拿破仑在海上屡战屡败。这时，一位年轻的美国发明家富尔顿来到了这位法国皇帝面前，建议把法国战船的桅杆砍掉，撤去风帆，装上蒸汽机，把木板换成钢板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61082" y="168148"/>
            <a:ext cx="37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.2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从编码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的角度来提升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413300" y="1412775"/>
            <a:ext cx="1030091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413299" y="1024043"/>
            <a:ext cx="147782" cy="748775"/>
          </a:xfrm>
          <a:prstGeom prst="rect">
            <a:avLst/>
          </a:prstGeom>
          <a:solidFill>
            <a:srgbClr val="FFC000"/>
          </a:solidFill>
          <a:ln w="9525" cap="rnd">
            <a:noFill/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</a:pPr>
            <a:endParaRPr lang="zh-CN" altLang="en-US" b="1" kern="0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1"/>
          <p:cNvSpPr txBox="1"/>
          <p:nvPr/>
        </p:nvSpPr>
        <p:spPr>
          <a:xfrm>
            <a:off x="1561081" y="1024041"/>
            <a:ext cx="342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2. </a:t>
            </a:r>
            <a:r>
              <a:rPr lang="zh-CN" altLang="en-US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巧</a:t>
            </a:r>
            <a:r>
              <a:rPr lang="zh-CN" altLang="en-US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用语言的艺术</a:t>
            </a:r>
          </a:p>
        </p:txBody>
      </p:sp>
      <p:sp>
        <p:nvSpPr>
          <p:cNvPr id="19" name="TextBox 11"/>
          <p:cNvSpPr txBox="1"/>
          <p:nvPr/>
        </p:nvSpPr>
        <p:spPr>
          <a:xfrm>
            <a:off x="1561084" y="1448550"/>
            <a:ext cx="342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3</a:t>
            </a:r>
            <a:r>
              <a:rPr lang="zh-CN" altLang="en-US" sz="1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）说服的艺术</a:t>
            </a:r>
          </a:p>
        </p:txBody>
      </p:sp>
      <p:sp>
        <p:nvSpPr>
          <p:cNvPr id="23" name="矩形 3"/>
          <p:cNvSpPr>
            <a:spLocks noChangeArrowheads="1"/>
          </p:cNvSpPr>
          <p:nvPr/>
        </p:nvSpPr>
        <p:spPr bwMode="auto">
          <a:xfrm>
            <a:off x="1413299" y="1850040"/>
            <a:ext cx="6494507" cy="136293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次世界大战期间，一些美国科学家试图说服罗斯福总统重视原子弹的研制，以遏制法西斯德国的全球扩张战略。他们委托总统的私人顾问、经济学家萨克斯出面说服总统。但是，不论是科学家爱因斯坦的长信，还是萨克斯的陈述，总统一概不感兴趣。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417068" y="5674127"/>
            <a:ext cx="649073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51824" y="1024042"/>
            <a:ext cx="3518373" cy="4637207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95593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1413298" y="3026571"/>
            <a:ext cx="6772521" cy="136293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萨克斯说完，目光深沉地望着总统。总统默默沉思了几分钟，然后取出一瓶拿破仑时代的法国白兰地，斟满了一杯，递给萨克斯，轻缓地说：“你胜利了。”萨克斯顿时热泪盈眶，他终于成功地运用实例说服总统做出了美国历史上最重要的决策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61082" y="168148"/>
            <a:ext cx="37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.2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从编码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的角度来提升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413300" y="1412775"/>
            <a:ext cx="1030091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413299" y="1024043"/>
            <a:ext cx="147782" cy="748775"/>
          </a:xfrm>
          <a:prstGeom prst="rect">
            <a:avLst/>
          </a:prstGeom>
          <a:solidFill>
            <a:srgbClr val="FFC000"/>
          </a:solidFill>
          <a:ln w="9525" cap="rnd">
            <a:noFill/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</a:pPr>
            <a:endParaRPr lang="zh-CN" altLang="en-US" b="1" kern="0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1"/>
          <p:cNvSpPr txBox="1"/>
          <p:nvPr/>
        </p:nvSpPr>
        <p:spPr>
          <a:xfrm>
            <a:off x="1561081" y="1024041"/>
            <a:ext cx="342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2. </a:t>
            </a:r>
            <a:r>
              <a:rPr lang="zh-CN" altLang="en-US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巧</a:t>
            </a:r>
            <a:r>
              <a:rPr lang="zh-CN" altLang="en-US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用语言的艺术</a:t>
            </a:r>
          </a:p>
        </p:txBody>
      </p:sp>
      <p:sp>
        <p:nvSpPr>
          <p:cNvPr id="19" name="TextBox 11"/>
          <p:cNvSpPr txBox="1"/>
          <p:nvPr/>
        </p:nvSpPr>
        <p:spPr>
          <a:xfrm>
            <a:off x="1561084" y="1448550"/>
            <a:ext cx="342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3</a:t>
            </a:r>
            <a:r>
              <a:rPr lang="zh-CN" altLang="en-US" sz="1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）说服的艺术</a:t>
            </a:r>
          </a:p>
        </p:txBody>
      </p:sp>
      <p:sp>
        <p:nvSpPr>
          <p:cNvPr id="23" name="矩形 3"/>
          <p:cNvSpPr>
            <a:spLocks noChangeArrowheads="1"/>
          </p:cNvSpPr>
          <p:nvPr/>
        </p:nvSpPr>
        <p:spPr bwMode="auto">
          <a:xfrm>
            <a:off x="1413298" y="1916833"/>
            <a:ext cx="6772521" cy="104528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“拿破仑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却想：船没有帆就不能行走，木板换成钢板就会沉没。于是，他二话没说，就把富尔顿轰了出去。历史学家们在评论这段历史时认为，如果拿破仑采纳了富尔顿的建议，十九世纪的欧洲史就得重写。”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6085" y="978797"/>
            <a:ext cx="3238159" cy="4695331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矩形 13"/>
          <p:cNvSpPr/>
          <p:nvPr/>
        </p:nvSpPr>
        <p:spPr>
          <a:xfrm>
            <a:off x="1413298" y="4520485"/>
            <a:ext cx="6772521" cy="115364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1490574" y="4581129"/>
            <a:ext cx="6556496" cy="104528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9000"/>
              </a:lnSpc>
              <a:defRPr/>
            </a:pPr>
            <a:r>
              <a:rPr lang="en-US" altLang="zh-CN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点评</a:t>
            </a:r>
            <a:r>
              <a:rPr lang="en-US" altLang="zh-CN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沟通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的最终目的就是说服他人采取积极正确的行动，而说服别人最重要的就是有理有据。因此，沟通时，可以通过</a:t>
            </a:r>
            <a:r>
              <a:rPr lang="zh-CN" altLang="en-US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故事、案例、数字或引用名言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来达到说服的目的。</a:t>
            </a:r>
          </a:p>
        </p:txBody>
      </p:sp>
    </p:spTree>
    <p:extLst>
      <p:ext uri="{BB962C8B-B14F-4D97-AF65-F5344CB8AC3E}">
        <p14:creationId xmlns:p14="http://schemas.microsoft.com/office/powerpoint/2010/main" val="195688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3" grpId="0"/>
      <p:bldP spid="15" grpId="0"/>
      <p:bldP spid="1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61083" y="168148"/>
            <a:ext cx="3528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1.1 </a:t>
            </a:r>
            <a:r>
              <a:rPr lang="zh-CN" altLang="en-US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沟通的定义及作用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1345927" y="1453637"/>
            <a:ext cx="1727324" cy="45720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00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073251" y="1328070"/>
            <a:ext cx="0" cy="440518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48"/>
          <p:cNvSpPr>
            <a:spLocks noChangeArrowheads="1"/>
          </p:cNvSpPr>
          <p:nvPr/>
        </p:nvSpPr>
        <p:spPr bwMode="auto">
          <a:xfrm>
            <a:off x="1345059" y="1440941"/>
            <a:ext cx="1728193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沟通的定义</a:t>
            </a:r>
            <a:endParaRPr lang="en-US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沟通的作用</a:t>
            </a:r>
            <a:endParaRPr lang="en-US" altLang="zh-CN" sz="2000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燕尾形 33"/>
          <p:cNvSpPr>
            <a:spLocks noChangeArrowheads="1"/>
          </p:cNvSpPr>
          <p:nvPr/>
        </p:nvSpPr>
        <p:spPr bwMode="auto">
          <a:xfrm>
            <a:off x="1417365" y="1057209"/>
            <a:ext cx="252412" cy="252412"/>
          </a:xfrm>
          <a:prstGeom prst="chevron">
            <a:avLst>
              <a:gd name="adj" fmla="val 50000"/>
            </a:avLst>
          </a:prstGeom>
          <a:solidFill>
            <a:srgbClr val="FFC00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en-US">
              <a:solidFill>
                <a:srgbClr val="FFC000"/>
              </a:solidFill>
              <a:latin typeface="Calibri" pitchFamily="34" charset="0"/>
            </a:endParaRPr>
          </a:p>
        </p:txBody>
      </p:sp>
      <p:sp>
        <p:nvSpPr>
          <p:cNvPr id="10" name="燕尾形 34"/>
          <p:cNvSpPr>
            <a:spLocks noChangeArrowheads="1"/>
          </p:cNvSpPr>
          <p:nvPr/>
        </p:nvSpPr>
        <p:spPr bwMode="auto">
          <a:xfrm>
            <a:off x="1345928" y="1057209"/>
            <a:ext cx="252412" cy="252412"/>
          </a:xfrm>
          <a:prstGeom prst="chevron">
            <a:avLst>
              <a:gd name="adj" fmla="val 50000"/>
            </a:avLst>
          </a:prstGeom>
          <a:solidFill>
            <a:srgbClr val="C4950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en-US">
              <a:latin typeface="Calibri" pitchFamily="34" charset="0"/>
            </a:endParaRPr>
          </a:p>
        </p:txBody>
      </p:sp>
      <p:sp>
        <p:nvSpPr>
          <p:cNvPr id="11" name="燕尾形 35"/>
          <p:cNvSpPr>
            <a:spLocks noChangeArrowheads="1"/>
          </p:cNvSpPr>
          <p:nvPr/>
        </p:nvSpPr>
        <p:spPr bwMode="auto">
          <a:xfrm>
            <a:off x="2022203" y="1057209"/>
            <a:ext cx="252412" cy="252412"/>
          </a:xfrm>
          <a:prstGeom prst="chevron">
            <a:avLst>
              <a:gd name="adj" fmla="val 50000"/>
            </a:avLst>
          </a:prstGeom>
          <a:solidFill>
            <a:srgbClr val="FFE86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en-US">
              <a:latin typeface="Calibri" pitchFamily="34" charset="0"/>
            </a:endParaRPr>
          </a:p>
        </p:txBody>
      </p:sp>
      <p:sp>
        <p:nvSpPr>
          <p:cNvPr id="12" name="燕尾形 36"/>
          <p:cNvSpPr>
            <a:spLocks noChangeArrowheads="1"/>
          </p:cNvSpPr>
          <p:nvPr/>
        </p:nvSpPr>
        <p:spPr bwMode="auto">
          <a:xfrm>
            <a:off x="1631678" y="1057209"/>
            <a:ext cx="252412" cy="252412"/>
          </a:xfrm>
          <a:prstGeom prst="chevron">
            <a:avLst>
              <a:gd name="adj" fmla="val 50000"/>
            </a:avLst>
          </a:prstGeom>
          <a:solidFill>
            <a:srgbClr val="FFDE0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en-US">
              <a:latin typeface="Calibri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729435" y="948999"/>
            <a:ext cx="4680520" cy="4680520"/>
            <a:chOff x="4295006" y="1557586"/>
            <a:chExt cx="4680520" cy="4680520"/>
          </a:xfrm>
        </p:grpSpPr>
        <p:cxnSp>
          <p:nvCxnSpPr>
            <p:cNvPr id="18" name="直接箭头连接符 17"/>
            <p:cNvCxnSpPr/>
            <p:nvPr/>
          </p:nvCxnSpPr>
          <p:spPr>
            <a:xfrm flipH="1">
              <a:off x="4295006" y="1557586"/>
              <a:ext cx="4680520" cy="4680520"/>
            </a:xfrm>
            <a:prstGeom prst="straightConnector1">
              <a:avLst/>
            </a:prstGeom>
            <a:ln>
              <a:solidFill>
                <a:srgbClr val="FFC000"/>
              </a:solidFill>
              <a:headEnd type="arrow"/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4295006" y="1557586"/>
              <a:ext cx="4680520" cy="4680520"/>
            </a:xfrm>
            <a:prstGeom prst="straightConnector1">
              <a:avLst/>
            </a:prstGeom>
            <a:ln>
              <a:solidFill>
                <a:srgbClr val="FFC000"/>
              </a:solidFill>
              <a:headEnd type="arrow"/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 bwMode="auto">
            <a:xfrm>
              <a:off x="6002160" y="3245128"/>
              <a:ext cx="1297172" cy="1297172"/>
            </a:xfrm>
            <a:prstGeom prst="ellipse">
              <a:avLst/>
            </a:prstGeom>
            <a:solidFill>
              <a:schemeClr val="bg1"/>
            </a:solidFill>
            <a:ln w="57150" cap="flat" cmpd="sng">
              <a:solidFill>
                <a:srgbClr val="FFC000"/>
              </a:solidFill>
              <a:round/>
              <a:headEnd type="oval" w="med" len="med"/>
              <a:tailEnd/>
            </a:ln>
            <a:ex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480868" y="858199"/>
            <a:ext cx="3425030" cy="770602"/>
            <a:chOff x="5046439" y="1413570"/>
            <a:chExt cx="3425031" cy="770602"/>
          </a:xfrm>
        </p:grpSpPr>
        <p:sp>
          <p:nvSpPr>
            <p:cNvPr id="22" name="矩形 4"/>
            <p:cNvSpPr>
              <a:spLocks noChangeArrowheads="1"/>
            </p:cNvSpPr>
            <p:nvPr/>
          </p:nvSpPr>
          <p:spPr bwMode="auto">
            <a:xfrm>
              <a:off x="5046439" y="1845618"/>
              <a:ext cx="34250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沟通是“思想及信息的传递”。</a:t>
              </a:r>
            </a:p>
          </p:txBody>
        </p:sp>
        <p:sp>
          <p:nvSpPr>
            <p:cNvPr id="23" name="TextBox 21"/>
            <p:cNvSpPr txBox="1"/>
            <p:nvPr/>
          </p:nvSpPr>
          <p:spPr>
            <a:xfrm>
              <a:off x="5284543" y="1413570"/>
              <a:ext cx="2732406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1600" b="1" kern="0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《</a:t>
              </a:r>
              <a:r>
                <a:rPr lang="zh-CN" altLang="en-US" sz="1600" b="1" kern="0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哥伦比亚百科全书</a:t>
              </a:r>
              <a:r>
                <a:rPr lang="en-US" altLang="zh-CN" sz="1600" b="1" kern="0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》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257830" y="2542836"/>
            <a:ext cx="3606944" cy="1750261"/>
            <a:chOff x="8358414" y="3060462"/>
            <a:chExt cx="3209399" cy="1750261"/>
          </a:xfrm>
        </p:grpSpPr>
        <p:sp>
          <p:nvSpPr>
            <p:cNvPr id="25" name="矩形 4"/>
            <p:cNvSpPr>
              <a:spLocks noChangeArrowheads="1"/>
            </p:cNvSpPr>
            <p:nvPr/>
          </p:nvSpPr>
          <p:spPr bwMode="auto">
            <a:xfrm>
              <a:off x="8358414" y="3487284"/>
              <a:ext cx="3011361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沟通是“将观念或思想由一个人传递给另一个人的过程，或者是一个人自身内的传递，其目的是使接受沟通的人获得思想上的了解”。</a:t>
              </a:r>
            </a:p>
          </p:txBody>
        </p:sp>
        <p:sp>
          <p:nvSpPr>
            <p:cNvPr id="26" name="TextBox 23"/>
            <p:cNvSpPr txBox="1"/>
            <p:nvPr/>
          </p:nvSpPr>
          <p:spPr>
            <a:xfrm>
              <a:off x="8380886" y="3060462"/>
              <a:ext cx="3186927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CN" altLang="en-US" b="1" kern="0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美国学者</a:t>
              </a:r>
              <a:r>
                <a:rPr lang="zh-CN" altLang="en-US" b="1" kern="0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布农</a:t>
              </a:r>
              <a:endParaRPr lang="en-US" altLang="zh-CN" sz="1800" b="1" kern="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073254" y="2542835"/>
            <a:ext cx="3005760" cy="1140516"/>
            <a:chOff x="1973031" y="3132469"/>
            <a:chExt cx="2970048" cy="1140516"/>
          </a:xfrm>
        </p:grpSpPr>
        <p:sp>
          <p:nvSpPr>
            <p:cNvPr id="28" name="矩形 4"/>
            <p:cNvSpPr>
              <a:spLocks noChangeArrowheads="1"/>
            </p:cNvSpPr>
            <p:nvPr/>
          </p:nvSpPr>
          <p:spPr bwMode="auto">
            <a:xfrm>
              <a:off x="1973031" y="3565099"/>
              <a:ext cx="297004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沟通是“互相交换信息的行为”。</a:t>
              </a:r>
            </a:p>
          </p:txBody>
        </p:sp>
        <p:sp>
          <p:nvSpPr>
            <p:cNvPr id="29" name="TextBox 25"/>
            <p:cNvSpPr txBox="1"/>
            <p:nvPr/>
          </p:nvSpPr>
          <p:spPr>
            <a:xfrm>
              <a:off x="2044182" y="3132469"/>
              <a:ext cx="2898895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b="1" kern="0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《</a:t>
              </a:r>
              <a:r>
                <a:rPr lang="zh-CN" altLang="en-US" b="1" kern="0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大英百科全书</a:t>
              </a:r>
              <a:r>
                <a:rPr lang="en-US" altLang="zh-CN" b="1" kern="0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》</a:t>
              </a:r>
              <a:endParaRPr lang="en-US" altLang="zh-CN" sz="1800" b="1" kern="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211019" y="4529655"/>
            <a:ext cx="3838897" cy="1375703"/>
            <a:chOff x="4776589" y="5446018"/>
            <a:chExt cx="3838897" cy="1375703"/>
          </a:xfrm>
        </p:grpSpPr>
        <p:sp>
          <p:nvSpPr>
            <p:cNvPr id="31" name="矩形 4"/>
            <p:cNvSpPr>
              <a:spLocks noChangeArrowheads="1"/>
            </p:cNvSpPr>
            <p:nvPr/>
          </p:nvSpPr>
          <p:spPr bwMode="auto">
            <a:xfrm>
              <a:off x="4776589" y="5806058"/>
              <a:ext cx="3838897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沟通是“人或团体主要通过符号向其它个人或团体传递信息、观念、态度或情感的过程”。</a:t>
              </a:r>
            </a:p>
          </p:txBody>
        </p:sp>
        <p:sp>
          <p:nvSpPr>
            <p:cNvPr id="32" name="TextBox 27"/>
            <p:cNvSpPr txBox="1"/>
            <p:nvPr/>
          </p:nvSpPr>
          <p:spPr>
            <a:xfrm>
              <a:off x="5284543" y="5446018"/>
              <a:ext cx="2732406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CN" altLang="en-US" b="1" kern="0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英国学者</a:t>
              </a:r>
              <a:r>
                <a:rPr lang="zh-CN" altLang="en-US" b="1" kern="0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丹尼斯</a:t>
              </a:r>
              <a:r>
                <a:rPr lang="en-US" altLang="zh-CN" b="1" kern="0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zh-CN" altLang="en-US" b="1" kern="0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奎尔</a:t>
              </a:r>
              <a:endParaRPr lang="en-US" altLang="zh-CN" sz="1800" b="1" kern="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3" name="TextBox 3"/>
          <p:cNvSpPr txBox="1"/>
          <p:nvPr/>
        </p:nvSpPr>
        <p:spPr>
          <a:xfrm>
            <a:off x="6519525" y="2928404"/>
            <a:ext cx="11003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600" b="1" dirty="0" smtClean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沟通</a:t>
            </a:r>
            <a:endParaRPr lang="zh-CN" altLang="en-US" sz="3600" b="1" dirty="0">
              <a:solidFill>
                <a:srgbClr val="6666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85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1413300" y="2996953"/>
            <a:ext cx="3802645" cy="136293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曾国藩一看不满意，但也不能谎报军情，他便把顺序改为“屡败屡战”。其意味由连吃败仗变成了浴血奋战的决心和勇气，岂不妙哉？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61082" y="168148"/>
            <a:ext cx="37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.2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从编码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的角度来提升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413300" y="1412775"/>
            <a:ext cx="1030091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413299" y="1024043"/>
            <a:ext cx="147782" cy="748775"/>
          </a:xfrm>
          <a:prstGeom prst="rect">
            <a:avLst/>
          </a:prstGeom>
          <a:solidFill>
            <a:srgbClr val="FFC000"/>
          </a:solidFill>
          <a:ln w="9525" cap="rnd">
            <a:noFill/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</a:pPr>
            <a:endParaRPr lang="zh-CN" altLang="en-US" b="1" kern="0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1"/>
          <p:cNvSpPr txBox="1"/>
          <p:nvPr/>
        </p:nvSpPr>
        <p:spPr>
          <a:xfrm>
            <a:off x="1561081" y="1024041"/>
            <a:ext cx="342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2. </a:t>
            </a:r>
            <a:r>
              <a:rPr lang="zh-CN" altLang="en-US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巧</a:t>
            </a:r>
            <a:r>
              <a:rPr lang="zh-CN" altLang="en-US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用语言的艺术</a:t>
            </a:r>
          </a:p>
        </p:txBody>
      </p:sp>
      <p:sp>
        <p:nvSpPr>
          <p:cNvPr id="19" name="TextBox 11"/>
          <p:cNvSpPr txBox="1"/>
          <p:nvPr/>
        </p:nvSpPr>
        <p:spPr>
          <a:xfrm>
            <a:off x="1561084" y="1448550"/>
            <a:ext cx="342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4</a:t>
            </a:r>
            <a:r>
              <a:rPr lang="zh-CN" altLang="en-US" sz="1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）汇报的艺术</a:t>
            </a:r>
          </a:p>
        </p:txBody>
      </p:sp>
      <p:sp>
        <p:nvSpPr>
          <p:cNvPr id="23" name="矩形 3"/>
          <p:cNvSpPr>
            <a:spLocks noChangeArrowheads="1"/>
          </p:cNvSpPr>
          <p:nvPr/>
        </p:nvSpPr>
        <p:spPr bwMode="auto">
          <a:xfrm>
            <a:off x="1413299" y="1850040"/>
            <a:ext cx="3802646" cy="104528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曾国藩统帅大军镇压太平天国起义时，起初连吃败仗。他手下的文官起草战报不得不写上“屡战屡败”这句话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13299" y="4520485"/>
            <a:ext cx="6556496" cy="115364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490574" y="4581128"/>
            <a:ext cx="6335205" cy="104528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9000"/>
              </a:lnSpc>
              <a:defRPr/>
            </a:pPr>
            <a:r>
              <a:rPr lang="en-US" altLang="zh-CN" sz="16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点评</a:t>
            </a:r>
            <a:r>
              <a:rPr lang="en-US" altLang="zh-CN" sz="16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仅仅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只是词语的顺序改变了，表达的效果就产生了质的变化。可见，</a:t>
            </a:r>
            <a:r>
              <a:rPr lang="zh-CN" altLang="en-US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语言具有神奇的艺术效果，值得我们一辈子去学习、去体会、去感悟！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7509" y="901006"/>
            <a:ext cx="2618651" cy="3312532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52561" y="901008"/>
            <a:ext cx="3342944" cy="4773121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49592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3" grpId="0"/>
      <p:bldP spid="14" grpId="0"/>
      <p:bldP spid="14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1082" y="168148"/>
            <a:ext cx="37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.2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从编码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的角度来提升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1417066" y="2039342"/>
            <a:ext cx="4968552" cy="2642134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3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一家饭店刚招来一个服务员，第一天上班，饭店来了一批食客。服务员招呼他们落座后，为首的客人道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：“服务员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，茶！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”服务员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数：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39000"/>
              </a:lnSpc>
              <a:spcAft>
                <a:spcPts val="60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1,2,3,4,5,6,7,8,9,10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。”然后回答：“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个。”说完侍立一旁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39000"/>
              </a:lnSpc>
              <a:spcAft>
                <a:spcPts val="60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了一会，客人见茶还不上来，又喊：“服务员，倒茶！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3"/>
          <p:cNvSpPr>
            <a:spLocks noChangeArrowheads="1"/>
          </p:cNvSpPr>
          <p:nvPr/>
        </p:nvSpPr>
        <p:spPr bwMode="auto">
          <a:xfrm>
            <a:off x="6745659" y="2039342"/>
            <a:ext cx="4680520" cy="271907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39000"/>
              </a:lnSpc>
              <a:spcAft>
                <a:spcPts val="60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服务员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倒着数了一遍人数：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10,9,8,7,6,5,4,3,2,1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。”答道：“还是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个！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39000"/>
              </a:lnSpc>
              <a:spcAft>
                <a:spcPts val="60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客人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感觉很纳闷，问：“我让你倒茶，你数啥？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39000"/>
              </a:lnSpc>
              <a:spcAft>
                <a:spcPts val="60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服务员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以为客人问她的属相，便脱口而出：“我属（数）猪！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39000"/>
              </a:lnSpc>
              <a:spcAft>
                <a:spcPts val="600"/>
              </a:spcAft>
              <a:defRPr/>
            </a:pPr>
            <a:r>
              <a:rPr lang="zh-CN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旁白：</a:t>
            </a:r>
            <a:r>
              <a:rPr lang="en-US" altLang="zh-CN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(∩_∩)O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哈哈哈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~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1413299" y="1772816"/>
            <a:ext cx="1001288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413299" y="1282470"/>
            <a:ext cx="500110" cy="490346"/>
          </a:xfrm>
          <a:prstGeom prst="rect">
            <a:avLst/>
          </a:prstGeom>
          <a:solidFill>
            <a:srgbClr val="FFC000"/>
          </a:solidFill>
          <a:ln w="9525" cap="rnd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kern="0" dirty="0" smtClean="0">
                <a:solidFill>
                  <a:sysClr val="window" lastClr="FFFFFF">
                    <a:lumMod val="95000"/>
                  </a:sysClr>
                </a:solidFill>
                <a:latin typeface="Impact" panose="020B0806030902050204" pitchFamily="34" charset="0"/>
                <a:ea typeface="微软雅黑" pitchFamily="34" charset="-122"/>
              </a:rPr>
              <a:t>3</a:t>
            </a:r>
            <a:endParaRPr lang="zh-CN" altLang="en-US" sz="2800" b="1" kern="0" dirty="0">
              <a:solidFill>
                <a:sysClr val="window" lastClr="FFFFFF">
                  <a:lumMod val="95000"/>
                </a:sys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24" name="TextBox 11"/>
          <p:cNvSpPr txBox="1"/>
          <p:nvPr/>
        </p:nvSpPr>
        <p:spPr>
          <a:xfrm>
            <a:off x="1921123" y="1342977"/>
            <a:ext cx="928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确保信息的充分传达</a:t>
            </a:r>
          </a:p>
        </p:txBody>
      </p:sp>
      <p:sp>
        <p:nvSpPr>
          <p:cNvPr id="25" name="矩形 24"/>
          <p:cNvSpPr/>
          <p:nvPr/>
        </p:nvSpPr>
        <p:spPr>
          <a:xfrm>
            <a:off x="11202441" y="1285573"/>
            <a:ext cx="223738" cy="490346"/>
          </a:xfrm>
          <a:prstGeom prst="rect">
            <a:avLst/>
          </a:prstGeom>
          <a:solidFill>
            <a:srgbClr val="FFC000"/>
          </a:solidFill>
          <a:ln w="9525" cap="rnd">
            <a:noFill/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</a:pPr>
            <a:endParaRPr lang="zh-CN" altLang="en-US" b="1" kern="0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413299" y="1282470"/>
            <a:ext cx="1001288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413299" y="4797153"/>
            <a:ext cx="10012880" cy="8769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3"/>
          <p:cNvSpPr>
            <a:spLocks noChangeArrowheads="1"/>
          </p:cNvSpPr>
          <p:nvPr/>
        </p:nvSpPr>
        <p:spPr bwMode="auto">
          <a:xfrm>
            <a:off x="1549029" y="4861607"/>
            <a:ext cx="9733134" cy="72763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9000"/>
              </a:lnSpc>
              <a:defRPr/>
            </a:pPr>
            <a:r>
              <a:rPr lang="en-US" altLang="zh-CN" sz="16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点评</a:t>
            </a:r>
            <a:r>
              <a:rPr lang="en-US" altLang="zh-CN" sz="16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这是一个耳熟能详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的笑话，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非常生动地说明：如果信息没有充分传达，非常容易引起误解。因此，沟通时，一定要确保发出的信息准确而又完整。</a:t>
            </a:r>
            <a:endParaRPr lang="zh-CN" altLang="en-US" sz="16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529635" y="1772816"/>
            <a:ext cx="0" cy="302433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7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00"/>
                            </p:stCondLst>
                            <p:childTnLst>
                              <p:par>
                                <p:cTn id="1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6" grpId="0"/>
      <p:bldP spid="16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1082" y="168148"/>
            <a:ext cx="37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.2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从编码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的角度来提升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1417067" y="2060849"/>
            <a:ext cx="3744416" cy="168058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Peter Drucker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讲，</a:t>
            </a:r>
            <a:r>
              <a:rPr lang="zh-CN" altLang="en-US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人无法靠一句话来沟通，总是得靠整个人来沟通。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因此，要非常注重非语言信息的表达，如眼神、声调、面部表情、身体姿势、手势等。</a:t>
            </a:r>
          </a:p>
        </p:txBody>
      </p:sp>
      <p:sp>
        <p:nvSpPr>
          <p:cNvPr id="18" name="矩形 3"/>
          <p:cNvSpPr>
            <a:spLocks noChangeArrowheads="1"/>
          </p:cNvSpPr>
          <p:nvPr/>
        </p:nvSpPr>
        <p:spPr bwMode="auto">
          <a:xfrm>
            <a:off x="1417067" y="3866265"/>
            <a:ext cx="3744416" cy="136293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比如，用友好的眼神，诚恳而又坚定地看着对方，面带微笑，声音亲和，并辅以大方、自信的手势进行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沟通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倾听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时身体前倾，以表示诚恳和专注。</a:t>
            </a:r>
            <a:endParaRPr lang="zh-CN" altLang="en-US" sz="16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471551" y="5514077"/>
            <a:ext cx="3689931" cy="315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13301" y="1772816"/>
            <a:ext cx="368999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413299" y="1282470"/>
            <a:ext cx="500110" cy="490346"/>
          </a:xfrm>
          <a:prstGeom prst="rect">
            <a:avLst/>
          </a:prstGeom>
          <a:solidFill>
            <a:srgbClr val="FFC000"/>
          </a:solidFill>
          <a:ln w="9525" cap="rnd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kern="0" dirty="0">
                <a:solidFill>
                  <a:sysClr val="window" lastClr="FFFFFF">
                    <a:lumMod val="95000"/>
                  </a:sysClr>
                </a:solidFill>
                <a:latin typeface="Impact" panose="020B0806030902050204" pitchFamily="34" charset="0"/>
                <a:ea typeface="微软雅黑" pitchFamily="34" charset="-122"/>
              </a:rPr>
              <a:t>4</a:t>
            </a:r>
            <a:endParaRPr lang="zh-CN" altLang="en-US" sz="2800" b="1" kern="0" dirty="0">
              <a:solidFill>
                <a:sysClr val="window" lastClr="FFFFFF">
                  <a:lumMod val="95000"/>
                </a:sys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24" name="TextBox 11"/>
          <p:cNvSpPr txBox="1"/>
          <p:nvPr/>
        </p:nvSpPr>
        <p:spPr>
          <a:xfrm>
            <a:off x="1921124" y="1342978"/>
            <a:ext cx="295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重视非语言信息的应用</a:t>
            </a:r>
          </a:p>
        </p:txBody>
      </p:sp>
      <p:sp>
        <p:nvSpPr>
          <p:cNvPr id="25" name="矩形 24"/>
          <p:cNvSpPr/>
          <p:nvPr/>
        </p:nvSpPr>
        <p:spPr>
          <a:xfrm>
            <a:off x="4879561" y="1285573"/>
            <a:ext cx="223738" cy="490346"/>
          </a:xfrm>
          <a:prstGeom prst="rect">
            <a:avLst/>
          </a:prstGeom>
          <a:solidFill>
            <a:srgbClr val="FFC000"/>
          </a:solidFill>
          <a:ln w="9525" cap="rnd">
            <a:noFill/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</a:pPr>
            <a:endParaRPr lang="zh-CN" altLang="en-US" b="1" kern="0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413301" y="1282470"/>
            <a:ext cx="368999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05501" y="1282471"/>
            <a:ext cx="6446698" cy="4231605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0181278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1082" y="168148"/>
            <a:ext cx="37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.2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从编码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的角度来提升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1417067" y="3140968"/>
            <a:ext cx="4104457" cy="21906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9000"/>
              </a:lnSpc>
              <a:spcAft>
                <a:spcPts val="3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少讲些讥笑的话，多讲些赞美的话；</a:t>
            </a:r>
          </a:p>
          <a:p>
            <a:pPr>
              <a:lnSpc>
                <a:spcPct val="129000"/>
              </a:lnSpc>
              <a:spcAft>
                <a:spcPts val="3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少讲些批评的话，多讲些鼓励的话；</a:t>
            </a:r>
          </a:p>
          <a:p>
            <a:pPr>
              <a:lnSpc>
                <a:spcPct val="129000"/>
              </a:lnSpc>
              <a:spcAft>
                <a:spcPts val="3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少讲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些情绪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性的话，多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讲就事论事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的话；</a:t>
            </a:r>
          </a:p>
          <a:p>
            <a:pPr>
              <a:lnSpc>
                <a:spcPct val="129000"/>
              </a:lnSpc>
              <a:spcAft>
                <a:spcPts val="3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少讲些破坏性的话，多讲些建议性的话。</a:t>
            </a:r>
          </a:p>
          <a:p>
            <a:pPr>
              <a:lnSpc>
                <a:spcPct val="129000"/>
              </a:lnSpc>
              <a:spcAft>
                <a:spcPts val="3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少讲些盖棺定论的话，多使用事实陈述。</a:t>
            </a:r>
          </a:p>
          <a:p>
            <a:pPr>
              <a:lnSpc>
                <a:spcPct val="129000"/>
              </a:lnSpc>
              <a:spcAft>
                <a:spcPts val="3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不要突然提高你的分贝，始终温文尔雅。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1471551" y="5514077"/>
            <a:ext cx="3689931" cy="315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13301" y="1772816"/>
            <a:ext cx="368999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413299" y="1282470"/>
            <a:ext cx="500110" cy="490346"/>
          </a:xfrm>
          <a:prstGeom prst="rect">
            <a:avLst/>
          </a:prstGeom>
          <a:solidFill>
            <a:srgbClr val="FFC000"/>
          </a:solidFill>
          <a:ln w="9525" cap="rnd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kern="0" dirty="0" smtClean="0">
                <a:solidFill>
                  <a:sysClr val="window" lastClr="FFFFFF">
                    <a:lumMod val="95000"/>
                  </a:sysClr>
                </a:solidFill>
                <a:latin typeface="Impact" panose="020B0806030902050204" pitchFamily="34" charset="0"/>
                <a:ea typeface="微软雅黑" pitchFamily="34" charset="-122"/>
              </a:rPr>
              <a:t>5</a:t>
            </a:r>
            <a:endParaRPr lang="zh-CN" altLang="en-US" sz="2800" b="1" kern="0" dirty="0">
              <a:solidFill>
                <a:sysClr val="window" lastClr="FFFFFF">
                  <a:lumMod val="95000"/>
                </a:sys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24" name="TextBox 11"/>
          <p:cNvSpPr txBox="1"/>
          <p:nvPr/>
        </p:nvSpPr>
        <p:spPr>
          <a:xfrm>
            <a:off x="1921124" y="1342977"/>
            <a:ext cx="295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做好情绪控制</a:t>
            </a:r>
          </a:p>
        </p:txBody>
      </p:sp>
      <p:sp>
        <p:nvSpPr>
          <p:cNvPr id="25" name="矩形 24"/>
          <p:cNvSpPr/>
          <p:nvPr/>
        </p:nvSpPr>
        <p:spPr>
          <a:xfrm>
            <a:off x="4879561" y="1285573"/>
            <a:ext cx="223738" cy="490346"/>
          </a:xfrm>
          <a:prstGeom prst="rect">
            <a:avLst/>
          </a:prstGeom>
          <a:solidFill>
            <a:srgbClr val="FFC000"/>
          </a:solidFill>
          <a:ln w="9525" cap="rnd">
            <a:noFill/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</a:pPr>
            <a:endParaRPr lang="zh-CN" altLang="en-US" b="1" kern="0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413301" y="1282470"/>
            <a:ext cx="368999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2006" y="1296804"/>
            <a:ext cx="6327493" cy="4217273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6812197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1082" y="168148"/>
            <a:ext cx="37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.3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从解码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的角度来提升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1413300" y="3938273"/>
            <a:ext cx="3802645" cy="136293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在商业社会，倾听的作用尤为突出。接待员要弄清楚来访者希望见谁，销售员要了解客户的需求，下属要理解领导的真正意图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这些，都离不开倾听。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413301" y="1412775"/>
            <a:ext cx="368999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413299" y="1024043"/>
            <a:ext cx="147782" cy="748775"/>
          </a:xfrm>
          <a:prstGeom prst="rect">
            <a:avLst/>
          </a:prstGeom>
          <a:solidFill>
            <a:srgbClr val="FFC000"/>
          </a:solidFill>
          <a:ln w="9525" cap="rnd">
            <a:noFill/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</a:pPr>
            <a:endParaRPr lang="zh-CN" altLang="en-US" b="1" kern="0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1561081" y="1024041"/>
            <a:ext cx="342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1. </a:t>
            </a:r>
            <a:r>
              <a:rPr lang="zh-CN" altLang="en-US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巧</a:t>
            </a:r>
            <a:r>
              <a:rPr lang="zh-CN" altLang="en-US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用语言的艺术</a:t>
            </a:r>
          </a:p>
        </p:txBody>
      </p:sp>
      <p:sp>
        <p:nvSpPr>
          <p:cNvPr id="22" name="矩形 3"/>
          <p:cNvSpPr>
            <a:spLocks noChangeArrowheads="1"/>
          </p:cNvSpPr>
          <p:nvPr/>
        </p:nvSpPr>
        <p:spPr bwMode="auto">
          <a:xfrm>
            <a:off x="1413299" y="1994055"/>
            <a:ext cx="3802646" cy="168058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子曰：“不患人之不已知，患不知人也”。意思是</a:t>
            </a:r>
            <a:r>
              <a:rPr lang="zh-CN" altLang="en-US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不要怕别人不了解自己，只怕自己不了解别人。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倾听能让你了解你的沟通对象想要什么，什么能够让他们感到满足，什么会伤害或激怒他们。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471551" y="5514077"/>
            <a:ext cx="3689931" cy="315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9516" y="1412775"/>
            <a:ext cx="6161424" cy="4095464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99879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1082" y="168148"/>
            <a:ext cx="37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.3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从解码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的角度来提升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1413301" y="3645024"/>
            <a:ext cx="4108223" cy="168058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俗话说，在哪里说得愈少，在哪里听到的就愈多。而且，</a:t>
            </a:r>
            <a:r>
              <a:rPr lang="zh-CN" altLang="en-US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只有很好地听取别人的，才能更好地说出自己的。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倾听时，身体要前倾，态度要诚恳，表现出专心和有兴趣的样子，让别人愿意为你敞开心扉。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413299" y="1412775"/>
            <a:ext cx="4050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413299" y="1024043"/>
            <a:ext cx="147782" cy="748775"/>
          </a:xfrm>
          <a:prstGeom prst="rect">
            <a:avLst/>
          </a:prstGeom>
          <a:solidFill>
            <a:srgbClr val="FFC000"/>
          </a:solidFill>
          <a:ln w="9525" cap="rnd">
            <a:noFill/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</a:pPr>
            <a:endParaRPr lang="zh-CN" altLang="en-US" b="1" kern="0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1561081" y="1024041"/>
            <a:ext cx="342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1. </a:t>
            </a:r>
            <a:r>
              <a:rPr lang="zh-CN" altLang="en-US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巧</a:t>
            </a:r>
            <a:r>
              <a:rPr lang="zh-CN" altLang="en-US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用语言的艺术</a:t>
            </a:r>
          </a:p>
        </p:txBody>
      </p:sp>
      <p:sp>
        <p:nvSpPr>
          <p:cNvPr id="22" name="矩形 3"/>
          <p:cNvSpPr>
            <a:spLocks noChangeArrowheads="1"/>
          </p:cNvSpPr>
          <p:nvPr/>
        </p:nvSpPr>
        <p:spPr bwMode="auto">
          <a:xfrm>
            <a:off x="1413299" y="1994057"/>
            <a:ext cx="4108224" cy="136293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与对方沟通，最佳策略是先不讲话只倾听，而且必须放下手边的工作，眼睛看着对方，点头微笑并表示了解（并非认可），因为倾听，有时候问题就解决了一半。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471553" y="5514075"/>
            <a:ext cx="404997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1"/>
          <p:cNvSpPr txBox="1"/>
          <p:nvPr/>
        </p:nvSpPr>
        <p:spPr>
          <a:xfrm>
            <a:off x="1561084" y="1448550"/>
            <a:ext cx="342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1</a:t>
            </a:r>
            <a:r>
              <a:rPr lang="zh-CN" altLang="en-US" sz="1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）倾听要集中注意力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1557" y="1412774"/>
            <a:ext cx="6146670" cy="4099781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0345645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1082" y="168148"/>
            <a:ext cx="37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.3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从解码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的角度来提升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413299" y="1412775"/>
            <a:ext cx="3600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413299" y="1024043"/>
            <a:ext cx="147782" cy="748775"/>
          </a:xfrm>
          <a:prstGeom prst="rect">
            <a:avLst/>
          </a:prstGeom>
          <a:solidFill>
            <a:srgbClr val="FFC000"/>
          </a:solidFill>
          <a:ln w="9525" cap="rnd">
            <a:noFill/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</a:pPr>
            <a:endParaRPr lang="zh-CN" altLang="en-US" b="1" kern="0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1561081" y="1024041"/>
            <a:ext cx="342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1. </a:t>
            </a:r>
            <a:r>
              <a:rPr lang="zh-CN" altLang="en-US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巧</a:t>
            </a:r>
            <a:r>
              <a:rPr lang="zh-CN" altLang="en-US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用语言的艺术</a:t>
            </a:r>
          </a:p>
        </p:txBody>
      </p:sp>
      <p:sp>
        <p:nvSpPr>
          <p:cNvPr id="22" name="矩形 3"/>
          <p:cNvSpPr>
            <a:spLocks noChangeArrowheads="1"/>
          </p:cNvSpPr>
          <p:nvPr/>
        </p:nvSpPr>
        <p:spPr bwMode="auto">
          <a:xfrm>
            <a:off x="1413299" y="3501008"/>
            <a:ext cx="3658252" cy="168058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轻易地打断对方，没有充分获取对方的信息，容易造成误判断。同时，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这也非常不礼貌，给人一种还不成熟的表现。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因此，绝不要轻易打断别人，要耐心等待别人把话讲完。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471552" y="5514075"/>
            <a:ext cx="3600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1"/>
          <p:cNvSpPr txBox="1"/>
          <p:nvPr/>
        </p:nvSpPr>
        <p:spPr>
          <a:xfrm>
            <a:off x="1561084" y="1448550"/>
            <a:ext cx="342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不要轻易打断</a:t>
            </a:r>
            <a:r>
              <a:rPr lang="zh-CN" altLang="en-US" sz="1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对方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3651" y="1393373"/>
            <a:ext cx="6196544" cy="4120702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9527639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1082" y="168148"/>
            <a:ext cx="37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.3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从解码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的角度来提升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413299" y="1412775"/>
            <a:ext cx="102996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413299" y="1024043"/>
            <a:ext cx="147782" cy="748775"/>
          </a:xfrm>
          <a:prstGeom prst="rect">
            <a:avLst/>
          </a:prstGeom>
          <a:solidFill>
            <a:srgbClr val="FFC000"/>
          </a:solidFill>
          <a:ln w="9525" cap="rnd">
            <a:noFill/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</a:pPr>
            <a:endParaRPr lang="zh-CN" altLang="en-US" b="1" kern="0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1561081" y="1024041"/>
            <a:ext cx="342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1. </a:t>
            </a:r>
            <a:r>
              <a:rPr lang="zh-CN" altLang="en-US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巧</a:t>
            </a:r>
            <a:r>
              <a:rPr lang="zh-CN" altLang="en-US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用语言的艺术</a:t>
            </a:r>
          </a:p>
        </p:txBody>
      </p:sp>
      <p:sp>
        <p:nvSpPr>
          <p:cNvPr id="10" name="TextBox 11"/>
          <p:cNvSpPr txBox="1"/>
          <p:nvPr/>
        </p:nvSpPr>
        <p:spPr>
          <a:xfrm>
            <a:off x="1561084" y="1448551"/>
            <a:ext cx="4176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3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询问互动，尽量挖掘充足的信息</a:t>
            </a:r>
          </a:p>
        </p:txBody>
      </p: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1417068" y="1916834"/>
            <a:ext cx="5976664" cy="136293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当老婆刚刚冲完澡出来，老公正要开始淋浴时，门铃响了，在几秒争吵谁该去开门之后，老婆放弃了，裹了条毛巾急忙下去开门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。她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打开门，看见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Bob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，他们的邻居。在她还没开口之前，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Bob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就说“如果你把那条毛巾拿下我就给你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$800”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1417068" y="3506224"/>
            <a:ext cx="5976664" cy="136293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老婆想了想，就脱下毛巾，赤裸站在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Bob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面前，过了几秒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Bob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给了钱就走了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。老婆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兴奋她的好运，裹上毛巾上楼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。她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回到浴室，老公问她：“刚刚是谁呀？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”“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隔壁的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Bob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啦”她回答。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“很好”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老公说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：“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那他有没有拿他欠我的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$800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还我呢？”</a:t>
            </a:r>
          </a:p>
        </p:txBody>
      </p:sp>
      <p:pic>
        <p:nvPicPr>
          <p:cNvPr id="13" name="Picture 3" descr="C:\Users\user\Desktop\t02b32d829f37b14eb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753771" y="922189"/>
            <a:ext cx="3796500" cy="4751939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1413298" y="5107248"/>
            <a:ext cx="5980432" cy="56687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1549029" y="5179257"/>
            <a:ext cx="5268638" cy="409984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9000"/>
              </a:lnSpc>
              <a:defRPr/>
            </a:pPr>
            <a:r>
              <a:rPr lang="en-US" altLang="zh-CN" sz="16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点评</a:t>
            </a:r>
            <a:r>
              <a:rPr lang="en-US" altLang="zh-CN" sz="16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未获得充足的信息就匆匆下结论，多难堪啊！</a:t>
            </a:r>
            <a:endParaRPr lang="zh-CN" altLang="en-US" sz="16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47764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00"/>
                            </p:stCondLst>
                            <p:childTnLst>
                              <p:par>
                                <p:cTn id="1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5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1082" y="168148"/>
            <a:ext cx="37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.3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从解码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的角度来提升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1413299" y="3140968"/>
            <a:ext cx="3892200" cy="231589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多数女性谈到逛街的时候，想到的是休闲和快乐，而很多男性想到的则是无聊和疲劳；急性子的人谈到高速度的时候，想到的是高效率，而慢性子的人想到的则是浮躁和冒险；销售员接到临时订单的时候，想到的是利益和提成，而车间主任想到的则是修改生产计划和麻烦。</a:t>
            </a: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1413299" y="1405766"/>
            <a:ext cx="3748184" cy="701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413299" y="1024043"/>
            <a:ext cx="147782" cy="748775"/>
          </a:xfrm>
          <a:prstGeom prst="rect">
            <a:avLst/>
          </a:prstGeom>
          <a:solidFill>
            <a:srgbClr val="FFC000"/>
          </a:solidFill>
          <a:ln w="9525" cap="rnd">
            <a:noFill/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</a:pPr>
            <a:endParaRPr lang="zh-CN" altLang="en-US" b="1" kern="0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1561081" y="1024041"/>
            <a:ext cx="342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、用同理心去解码</a:t>
            </a:r>
          </a:p>
        </p:txBody>
      </p:sp>
      <p:sp>
        <p:nvSpPr>
          <p:cNvPr id="22" name="矩形 3"/>
          <p:cNvSpPr>
            <a:spLocks noChangeArrowheads="1"/>
          </p:cNvSpPr>
          <p:nvPr/>
        </p:nvSpPr>
        <p:spPr bwMode="auto">
          <a:xfrm>
            <a:off x="1413299" y="1628801"/>
            <a:ext cx="3892201" cy="136293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由于人与人之间的差异：教育背景、文化、经验、阅历、立场、价值观、性格、性别差异等等，不同人的大脑接收到同样的信息会产生不同的反应。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471551" y="5514077"/>
            <a:ext cx="3689931" cy="315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60788" y="1412776"/>
            <a:ext cx="6225431" cy="4098043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2485500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1082" y="168148"/>
            <a:ext cx="37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.3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从解码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的角度来提升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1413298" y="3692628"/>
            <a:ext cx="4954301" cy="168058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有句英国谚语说：“</a:t>
            </a:r>
            <a:r>
              <a:rPr lang="zh-CN" altLang="en-US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要想知道别人的鞋子合不合脚，穿上别人的鞋子走一英里。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”同理心沟通，没有更多的技巧，就是</a:t>
            </a:r>
            <a:r>
              <a:rPr lang="zh-CN" altLang="en-US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以心换心、换位思考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。在同样时间、地点、事件里，把当事人换成自己，设身处地去感受、去体谅他人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就是同理心。</a:t>
            </a: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1413298" y="1412778"/>
            <a:ext cx="10102908" cy="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413299" y="1024043"/>
            <a:ext cx="147782" cy="748775"/>
          </a:xfrm>
          <a:prstGeom prst="rect">
            <a:avLst/>
          </a:prstGeom>
          <a:solidFill>
            <a:srgbClr val="FFC000"/>
          </a:solidFill>
          <a:ln w="9525" cap="rnd">
            <a:noFill/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</a:pPr>
            <a:endParaRPr lang="zh-CN" altLang="en-US" b="1" kern="0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1561081" y="1024041"/>
            <a:ext cx="342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、用同理心去解码</a:t>
            </a:r>
          </a:p>
        </p:txBody>
      </p:sp>
      <p:sp>
        <p:nvSpPr>
          <p:cNvPr id="22" name="矩形 3"/>
          <p:cNvSpPr>
            <a:spLocks noChangeArrowheads="1"/>
          </p:cNvSpPr>
          <p:nvPr/>
        </p:nvSpPr>
        <p:spPr bwMode="auto">
          <a:xfrm>
            <a:off x="1413298" y="1820420"/>
            <a:ext cx="4954301" cy="168058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因此，沟通时将心比心，换位思考，设身处地的为对方着想就显得非常必要。只有转换你的角色，真诚地为别人着想，那样你才能从他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她的角度分析出问题的所在，你的话语才能让他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她感同身受，才能打动他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她的心，你才能最终实现你沟通的目的！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471551" y="5514075"/>
            <a:ext cx="477005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1643" y="904925"/>
            <a:ext cx="4680520" cy="4630514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544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61083" y="168148"/>
            <a:ext cx="3528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1.1 </a:t>
            </a:r>
            <a:r>
              <a:rPr lang="zh-CN" altLang="en-US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沟通的定义及作用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9062" y="3501008"/>
            <a:ext cx="3736115" cy="2172672"/>
          </a:xfrm>
          <a:prstGeom prst="rect">
            <a:avLst/>
          </a:prstGeom>
        </p:spPr>
      </p:pic>
      <p:sp>
        <p:nvSpPr>
          <p:cNvPr id="13" name="Text Box 44"/>
          <p:cNvSpPr txBox="1">
            <a:spLocks noChangeArrowheads="1"/>
          </p:cNvSpPr>
          <p:nvPr/>
        </p:nvSpPr>
        <p:spPr bwMode="auto">
          <a:xfrm>
            <a:off x="3361285" y="1268762"/>
            <a:ext cx="8477288" cy="1172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zh-CN" sz="2000" b="1" dirty="0" smtClean="0">
                <a:solidFill>
                  <a:srgbClr val="FFC000"/>
                </a:solidFill>
              </a:rPr>
              <a:t>综</a:t>
            </a:r>
            <a:r>
              <a:rPr lang="zh-CN" altLang="zh-CN" sz="2000" b="1" dirty="0">
                <a:solidFill>
                  <a:srgbClr val="FFC000"/>
                </a:solidFill>
              </a:rPr>
              <a:t>上：</a:t>
            </a:r>
            <a:r>
              <a:rPr lang="zh-CN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沟通是人与人之间</a:t>
            </a:r>
            <a:r>
              <a:rPr lang="zh-CN" altLang="zh-CN" b="1" dirty="0">
                <a:solidFill>
                  <a:srgbClr val="FFC000"/>
                </a:solidFill>
              </a:rPr>
              <a:t>传递信息</a:t>
            </a:r>
            <a:r>
              <a:rPr lang="zh-CN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zh-CN" altLang="zh-CN" b="1" dirty="0">
                <a:solidFill>
                  <a:srgbClr val="FFC000"/>
                </a:solidFill>
              </a:rPr>
              <a:t>传播思想</a:t>
            </a:r>
            <a:r>
              <a:rPr lang="zh-CN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zh-CN" altLang="zh-CN" b="1" dirty="0">
                <a:solidFill>
                  <a:srgbClr val="FFC000"/>
                </a:solidFill>
              </a:rPr>
              <a:t>传达情感</a:t>
            </a:r>
            <a:r>
              <a:rPr lang="zh-CN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的过程，是一个人获得他人思想、情感、见解、价值观的一种途径，是人与人之间交往的一座桥梁，通过这个桥梁，人们可以分享彼此的情感和知识，消除误会，增进了解，</a:t>
            </a:r>
            <a:r>
              <a:rPr lang="zh-CN" altLang="zh-CN" b="1" dirty="0">
                <a:solidFill>
                  <a:srgbClr val="FFC000"/>
                </a:solidFill>
              </a:rPr>
              <a:t>达成共同认识或共同协议</a:t>
            </a:r>
            <a:r>
              <a:rPr lang="zh-CN" altLang="zh-CN" b="1" dirty="0" smtClean="0">
                <a:solidFill>
                  <a:srgbClr val="FFC000"/>
                </a:solidFill>
              </a:rPr>
              <a:t>。</a:t>
            </a:r>
            <a:endParaRPr lang="en-US" altLang="zh-CN" b="1" dirty="0" smtClean="0">
              <a:solidFill>
                <a:srgbClr val="7BC143"/>
              </a:solidFill>
            </a:endParaRPr>
          </a:p>
        </p:txBody>
      </p:sp>
      <p:sp>
        <p:nvSpPr>
          <p:cNvPr id="14" name="矩形 37"/>
          <p:cNvSpPr>
            <a:spLocks noChangeArrowheads="1"/>
          </p:cNvSpPr>
          <p:nvPr/>
        </p:nvSpPr>
        <p:spPr bwMode="auto">
          <a:xfrm>
            <a:off x="1345927" y="1453637"/>
            <a:ext cx="1727324" cy="45720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00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073251" y="1328070"/>
            <a:ext cx="0" cy="440518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48"/>
          <p:cNvSpPr>
            <a:spLocks noChangeArrowheads="1"/>
          </p:cNvSpPr>
          <p:nvPr/>
        </p:nvSpPr>
        <p:spPr bwMode="auto">
          <a:xfrm>
            <a:off x="1345059" y="1440941"/>
            <a:ext cx="1728193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沟通的定义</a:t>
            </a:r>
            <a:endParaRPr lang="en-US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沟通的作用</a:t>
            </a:r>
            <a:endParaRPr lang="en-US" altLang="zh-CN" sz="2000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燕尾形 33"/>
          <p:cNvSpPr>
            <a:spLocks noChangeArrowheads="1"/>
          </p:cNvSpPr>
          <p:nvPr/>
        </p:nvSpPr>
        <p:spPr bwMode="auto">
          <a:xfrm>
            <a:off x="1417365" y="1057209"/>
            <a:ext cx="252412" cy="252412"/>
          </a:xfrm>
          <a:prstGeom prst="chevron">
            <a:avLst>
              <a:gd name="adj" fmla="val 50000"/>
            </a:avLst>
          </a:prstGeom>
          <a:solidFill>
            <a:srgbClr val="FFC00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en-US">
              <a:solidFill>
                <a:srgbClr val="FFC000"/>
              </a:solidFill>
              <a:latin typeface="Calibri" pitchFamily="34" charset="0"/>
            </a:endParaRPr>
          </a:p>
        </p:txBody>
      </p:sp>
      <p:sp>
        <p:nvSpPr>
          <p:cNvPr id="18" name="燕尾形 34"/>
          <p:cNvSpPr>
            <a:spLocks noChangeArrowheads="1"/>
          </p:cNvSpPr>
          <p:nvPr/>
        </p:nvSpPr>
        <p:spPr bwMode="auto">
          <a:xfrm>
            <a:off x="1345928" y="1057209"/>
            <a:ext cx="252412" cy="252412"/>
          </a:xfrm>
          <a:prstGeom prst="chevron">
            <a:avLst>
              <a:gd name="adj" fmla="val 50000"/>
            </a:avLst>
          </a:prstGeom>
          <a:solidFill>
            <a:srgbClr val="C4950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en-US">
              <a:latin typeface="Calibri" pitchFamily="34" charset="0"/>
            </a:endParaRPr>
          </a:p>
        </p:txBody>
      </p:sp>
      <p:sp>
        <p:nvSpPr>
          <p:cNvPr id="19" name="燕尾形 35"/>
          <p:cNvSpPr>
            <a:spLocks noChangeArrowheads="1"/>
          </p:cNvSpPr>
          <p:nvPr/>
        </p:nvSpPr>
        <p:spPr bwMode="auto">
          <a:xfrm>
            <a:off x="2022203" y="1057209"/>
            <a:ext cx="252412" cy="252412"/>
          </a:xfrm>
          <a:prstGeom prst="chevron">
            <a:avLst>
              <a:gd name="adj" fmla="val 50000"/>
            </a:avLst>
          </a:prstGeom>
          <a:solidFill>
            <a:srgbClr val="FFE86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en-US">
              <a:latin typeface="Calibri" pitchFamily="34" charset="0"/>
            </a:endParaRPr>
          </a:p>
        </p:txBody>
      </p:sp>
      <p:sp>
        <p:nvSpPr>
          <p:cNvPr id="20" name="燕尾形 36"/>
          <p:cNvSpPr>
            <a:spLocks noChangeArrowheads="1"/>
          </p:cNvSpPr>
          <p:nvPr/>
        </p:nvSpPr>
        <p:spPr bwMode="auto">
          <a:xfrm>
            <a:off x="1631678" y="1057209"/>
            <a:ext cx="252412" cy="252412"/>
          </a:xfrm>
          <a:prstGeom prst="chevron">
            <a:avLst>
              <a:gd name="adj" fmla="val 50000"/>
            </a:avLst>
          </a:prstGeom>
          <a:solidFill>
            <a:srgbClr val="FFDE0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5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接连接符 25"/>
          <p:cNvCxnSpPr/>
          <p:nvPr/>
        </p:nvCxnSpPr>
        <p:spPr>
          <a:xfrm>
            <a:off x="1471551" y="5514075"/>
            <a:ext cx="1010160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561082" y="168148"/>
            <a:ext cx="37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.3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从解码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的角度来提升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1413298" y="1412778"/>
            <a:ext cx="10102908" cy="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413299" y="1024043"/>
            <a:ext cx="147782" cy="748775"/>
          </a:xfrm>
          <a:prstGeom prst="rect">
            <a:avLst/>
          </a:prstGeom>
          <a:solidFill>
            <a:srgbClr val="FFC000"/>
          </a:solidFill>
          <a:ln w="9525" cap="rnd">
            <a:noFill/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</a:pPr>
            <a:endParaRPr lang="zh-CN" altLang="en-US" b="1" kern="0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1561081" y="1024041"/>
            <a:ext cx="342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、用同理心去解码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0343" y="1801512"/>
            <a:ext cx="2397851" cy="3356992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1" name="矩形 3"/>
          <p:cNvSpPr>
            <a:spLocks noChangeArrowheads="1"/>
          </p:cNvSpPr>
          <p:nvPr/>
        </p:nvSpPr>
        <p:spPr bwMode="auto">
          <a:xfrm>
            <a:off x="1413300" y="3722248"/>
            <a:ext cx="4612279" cy="136293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中国人只要你站在他的立场上去说话，他都可以接受，你若跟他对立，他就会拒绝你，而且只要你有一句话讲到对方听不进去，你讲的再对也没有用。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曾仕强</a:t>
            </a:r>
          </a:p>
        </p:txBody>
      </p:sp>
      <p:sp>
        <p:nvSpPr>
          <p:cNvPr id="32" name="矩形 3"/>
          <p:cNvSpPr>
            <a:spLocks noChangeArrowheads="1"/>
          </p:cNvSpPr>
          <p:nvPr/>
        </p:nvSpPr>
        <p:spPr bwMode="auto">
          <a:xfrm>
            <a:off x="1413299" y="1820421"/>
            <a:ext cx="4612281" cy="136293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如果有所谓成功的秘诀，那必定就是指要能了解别人的立场。我们除了站在自己的立场上考虑之外，也必须要有站在别人的立场上考虑问题的处事能力。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福特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05899" y="1801512"/>
            <a:ext cx="2397600" cy="3356992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34" name="直接连接符 33"/>
          <p:cNvCxnSpPr/>
          <p:nvPr/>
        </p:nvCxnSpPr>
        <p:spPr>
          <a:xfrm>
            <a:off x="1471551" y="3454758"/>
            <a:ext cx="4338004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16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9504" y="1412778"/>
            <a:ext cx="6155796" cy="4101299"/>
          </a:xfrm>
          <a:prstGeom prst="rect">
            <a:avLst/>
          </a:prstGeom>
        </p:spPr>
      </p:pic>
      <p:cxnSp>
        <p:nvCxnSpPr>
          <p:cNvPr id="26" name="直接连接符 25"/>
          <p:cNvCxnSpPr/>
          <p:nvPr/>
        </p:nvCxnSpPr>
        <p:spPr>
          <a:xfrm>
            <a:off x="1413297" y="5514075"/>
            <a:ext cx="10152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561082" y="168148"/>
            <a:ext cx="37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.3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从解码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的角度来提升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1413297" y="1412778"/>
            <a:ext cx="10152000" cy="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413299" y="1024043"/>
            <a:ext cx="147782" cy="748775"/>
          </a:xfrm>
          <a:prstGeom prst="rect">
            <a:avLst/>
          </a:prstGeom>
          <a:solidFill>
            <a:srgbClr val="FFC000"/>
          </a:solidFill>
          <a:ln w="9525" cap="rnd">
            <a:noFill/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</a:pPr>
            <a:endParaRPr lang="zh-CN" altLang="en-US" b="1" kern="0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1561081" y="1024041"/>
            <a:ext cx="342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、用同理心去解码</a:t>
            </a:r>
          </a:p>
        </p:txBody>
      </p:sp>
      <p:sp>
        <p:nvSpPr>
          <p:cNvPr id="32" name="矩形 3"/>
          <p:cNvSpPr>
            <a:spLocks noChangeArrowheads="1"/>
          </p:cNvSpPr>
          <p:nvPr/>
        </p:nvSpPr>
        <p:spPr bwMode="auto">
          <a:xfrm>
            <a:off x="1413299" y="3141130"/>
            <a:ext cx="4612281" cy="21906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30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男人沟通，不要忘了他的面子；</a:t>
            </a:r>
          </a:p>
          <a:p>
            <a:pPr indent="457200">
              <a:lnSpc>
                <a:spcPct val="129000"/>
              </a:lnSpc>
              <a:spcAft>
                <a:spcPts val="30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女人沟通，不要忘了他的情绪；</a:t>
            </a:r>
          </a:p>
          <a:p>
            <a:pPr indent="457200">
              <a:lnSpc>
                <a:spcPct val="129000"/>
              </a:lnSpc>
              <a:spcAft>
                <a:spcPts val="30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领导沟通，不要忘了他的尊严；</a:t>
            </a:r>
          </a:p>
          <a:p>
            <a:pPr indent="457200">
              <a:lnSpc>
                <a:spcPct val="129000"/>
              </a:lnSpc>
              <a:spcAft>
                <a:spcPts val="30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下属沟通，不要忘了他的自尊；</a:t>
            </a:r>
          </a:p>
          <a:p>
            <a:pPr indent="457200">
              <a:lnSpc>
                <a:spcPct val="129000"/>
              </a:lnSpc>
              <a:spcAft>
                <a:spcPts val="30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年轻人沟通，不要忘了他的直接；</a:t>
            </a:r>
          </a:p>
          <a:p>
            <a:pPr indent="457200">
              <a:lnSpc>
                <a:spcPct val="129000"/>
              </a:lnSpc>
              <a:spcAft>
                <a:spcPts val="30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儿童沟通，不要忘了他的天真。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61083" y="1448550"/>
            <a:ext cx="5184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    【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同理心举例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endParaRPr lang="zh-CN" altLang="en-US" sz="16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531295" y="3212976"/>
            <a:ext cx="245812" cy="2016224"/>
            <a:chOff x="3649315" y="3024353"/>
            <a:chExt cx="245812" cy="2016224"/>
          </a:xfrm>
        </p:grpSpPr>
        <p:sp>
          <p:nvSpPr>
            <p:cNvPr id="24" name="椭圆 14"/>
            <p:cNvSpPr/>
            <p:nvPr/>
          </p:nvSpPr>
          <p:spPr bwMode="auto">
            <a:xfrm>
              <a:off x="3649315" y="3024353"/>
              <a:ext cx="245812" cy="314266"/>
            </a:xfrm>
            <a:custGeom>
              <a:avLst/>
              <a:gdLst/>
              <a:ahLst/>
              <a:cxnLst/>
              <a:rect l="l" t="t" r="r" b="b"/>
              <a:pathLst>
                <a:path w="683568" h="864094">
                  <a:moveTo>
                    <a:pt x="341785" y="75471"/>
                  </a:moveTo>
                  <a:cubicBezTo>
                    <a:pt x="218037" y="75471"/>
                    <a:pt x="117720" y="175788"/>
                    <a:pt x="117720" y="299536"/>
                  </a:cubicBezTo>
                  <a:cubicBezTo>
                    <a:pt x="117720" y="423284"/>
                    <a:pt x="218037" y="523601"/>
                    <a:pt x="341785" y="523601"/>
                  </a:cubicBezTo>
                  <a:cubicBezTo>
                    <a:pt x="465533" y="523601"/>
                    <a:pt x="565850" y="423284"/>
                    <a:pt x="565850" y="299536"/>
                  </a:cubicBezTo>
                  <a:cubicBezTo>
                    <a:pt x="565850" y="175788"/>
                    <a:pt x="465533" y="75471"/>
                    <a:pt x="341785" y="75471"/>
                  </a:cubicBezTo>
                  <a:close/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椭圆 14"/>
            <p:cNvSpPr/>
            <p:nvPr/>
          </p:nvSpPr>
          <p:spPr bwMode="auto">
            <a:xfrm>
              <a:off x="3649315" y="3449842"/>
              <a:ext cx="245812" cy="314266"/>
            </a:xfrm>
            <a:custGeom>
              <a:avLst/>
              <a:gdLst/>
              <a:ahLst/>
              <a:cxnLst/>
              <a:rect l="l" t="t" r="r" b="b"/>
              <a:pathLst>
                <a:path w="683568" h="864094">
                  <a:moveTo>
                    <a:pt x="341785" y="75471"/>
                  </a:moveTo>
                  <a:cubicBezTo>
                    <a:pt x="218037" y="75471"/>
                    <a:pt x="117720" y="175788"/>
                    <a:pt x="117720" y="299536"/>
                  </a:cubicBezTo>
                  <a:cubicBezTo>
                    <a:pt x="117720" y="423284"/>
                    <a:pt x="218037" y="523601"/>
                    <a:pt x="341785" y="523601"/>
                  </a:cubicBezTo>
                  <a:cubicBezTo>
                    <a:pt x="465533" y="523601"/>
                    <a:pt x="565850" y="423284"/>
                    <a:pt x="565850" y="299536"/>
                  </a:cubicBezTo>
                  <a:cubicBezTo>
                    <a:pt x="565850" y="175788"/>
                    <a:pt x="465533" y="75471"/>
                    <a:pt x="341785" y="75471"/>
                  </a:cubicBezTo>
                  <a:close/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椭圆 14"/>
            <p:cNvSpPr/>
            <p:nvPr/>
          </p:nvSpPr>
          <p:spPr bwMode="auto">
            <a:xfrm>
              <a:off x="3649315" y="3875332"/>
              <a:ext cx="245812" cy="314266"/>
            </a:xfrm>
            <a:custGeom>
              <a:avLst/>
              <a:gdLst/>
              <a:ahLst/>
              <a:cxnLst/>
              <a:rect l="l" t="t" r="r" b="b"/>
              <a:pathLst>
                <a:path w="683568" h="864094">
                  <a:moveTo>
                    <a:pt x="341785" y="75471"/>
                  </a:moveTo>
                  <a:cubicBezTo>
                    <a:pt x="218037" y="75471"/>
                    <a:pt x="117720" y="175788"/>
                    <a:pt x="117720" y="299536"/>
                  </a:cubicBezTo>
                  <a:cubicBezTo>
                    <a:pt x="117720" y="423284"/>
                    <a:pt x="218037" y="523601"/>
                    <a:pt x="341785" y="523601"/>
                  </a:cubicBezTo>
                  <a:cubicBezTo>
                    <a:pt x="465533" y="523601"/>
                    <a:pt x="565850" y="423284"/>
                    <a:pt x="565850" y="299536"/>
                  </a:cubicBezTo>
                  <a:cubicBezTo>
                    <a:pt x="565850" y="175788"/>
                    <a:pt x="465533" y="75471"/>
                    <a:pt x="341785" y="75471"/>
                  </a:cubicBezTo>
                  <a:close/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椭圆 14"/>
            <p:cNvSpPr/>
            <p:nvPr/>
          </p:nvSpPr>
          <p:spPr bwMode="auto">
            <a:xfrm>
              <a:off x="3649315" y="4300822"/>
              <a:ext cx="245812" cy="314266"/>
            </a:xfrm>
            <a:custGeom>
              <a:avLst/>
              <a:gdLst/>
              <a:ahLst/>
              <a:cxnLst/>
              <a:rect l="l" t="t" r="r" b="b"/>
              <a:pathLst>
                <a:path w="683568" h="864094">
                  <a:moveTo>
                    <a:pt x="341785" y="75471"/>
                  </a:moveTo>
                  <a:cubicBezTo>
                    <a:pt x="218037" y="75471"/>
                    <a:pt x="117720" y="175788"/>
                    <a:pt x="117720" y="299536"/>
                  </a:cubicBezTo>
                  <a:cubicBezTo>
                    <a:pt x="117720" y="423284"/>
                    <a:pt x="218037" y="523601"/>
                    <a:pt x="341785" y="523601"/>
                  </a:cubicBezTo>
                  <a:cubicBezTo>
                    <a:pt x="465533" y="523601"/>
                    <a:pt x="565850" y="423284"/>
                    <a:pt x="565850" y="299536"/>
                  </a:cubicBezTo>
                  <a:cubicBezTo>
                    <a:pt x="565850" y="175788"/>
                    <a:pt x="465533" y="75471"/>
                    <a:pt x="341785" y="75471"/>
                  </a:cubicBezTo>
                  <a:close/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椭圆 14"/>
            <p:cNvSpPr/>
            <p:nvPr/>
          </p:nvSpPr>
          <p:spPr bwMode="auto">
            <a:xfrm>
              <a:off x="3649315" y="4726311"/>
              <a:ext cx="245812" cy="314266"/>
            </a:xfrm>
            <a:custGeom>
              <a:avLst/>
              <a:gdLst/>
              <a:ahLst/>
              <a:cxnLst/>
              <a:rect l="l" t="t" r="r" b="b"/>
              <a:pathLst>
                <a:path w="683568" h="864094">
                  <a:moveTo>
                    <a:pt x="341785" y="75471"/>
                  </a:moveTo>
                  <a:cubicBezTo>
                    <a:pt x="218037" y="75471"/>
                    <a:pt x="117720" y="175788"/>
                    <a:pt x="117720" y="299536"/>
                  </a:cubicBezTo>
                  <a:cubicBezTo>
                    <a:pt x="117720" y="423284"/>
                    <a:pt x="218037" y="523601"/>
                    <a:pt x="341785" y="523601"/>
                  </a:cubicBezTo>
                  <a:cubicBezTo>
                    <a:pt x="465533" y="523601"/>
                    <a:pt x="565850" y="423284"/>
                    <a:pt x="565850" y="299536"/>
                  </a:cubicBezTo>
                  <a:cubicBezTo>
                    <a:pt x="565850" y="175788"/>
                    <a:pt x="465533" y="75471"/>
                    <a:pt x="341785" y="75471"/>
                  </a:cubicBezTo>
                  <a:close/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359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575215" y="2420888"/>
            <a:ext cx="1044000" cy="1044000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Impact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65216" y="2510888"/>
            <a:ext cx="864000" cy="864000"/>
          </a:xfrm>
          <a:prstGeom prst="ellipse">
            <a:avLst/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latin typeface="Impact" pitchFamily="34" charset="0"/>
              </a:rPr>
              <a:t>4</a:t>
            </a:r>
            <a:endParaRPr lang="zh-CN" altLang="en-US" sz="4400" dirty="0">
              <a:latin typeface="Impact" pitchFamily="34" charset="0"/>
            </a:endParaRPr>
          </a:p>
        </p:txBody>
      </p:sp>
      <p:cxnSp>
        <p:nvCxnSpPr>
          <p:cNvPr id="8" name="直接连接符 7"/>
          <p:cNvCxnSpPr>
            <a:stCxn id="6" idx="6"/>
          </p:cNvCxnSpPr>
          <p:nvPr/>
        </p:nvCxnSpPr>
        <p:spPr>
          <a:xfrm>
            <a:off x="4619215" y="2942888"/>
            <a:ext cx="4502708" cy="0"/>
          </a:xfrm>
          <a:prstGeom prst="line">
            <a:avLst/>
          </a:prstGeom>
          <a:ln w="28575">
            <a:solidFill>
              <a:srgbClr val="FFC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3"/>
          <p:cNvSpPr txBox="1"/>
          <p:nvPr/>
        </p:nvSpPr>
        <p:spPr>
          <a:xfrm>
            <a:off x="4709216" y="2204866"/>
            <a:ext cx="39086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职场沟通理念</a:t>
            </a:r>
          </a:p>
        </p:txBody>
      </p:sp>
      <p:sp>
        <p:nvSpPr>
          <p:cNvPr id="12" name="矩形 48"/>
          <p:cNvSpPr>
            <a:spLocks noChangeArrowheads="1"/>
          </p:cNvSpPr>
          <p:nvPr/>
        </p:nvSpPr>
        <p:spPr bwMode="auto">
          <a:xfrm>
            <a:off x="5359270" y="3068962"/>
            <a:ext cx="5130806" cy="124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向上沟通要有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“胆”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平行沟通要有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“肺”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向下沟通要有“心”</a:t>
            </a:r>
            <a:endParaRPr 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688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1082" y="168148"/>
            <a:ext cx="37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.1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向上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沟通要有“胆”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1413298" y="4293097"/>
            <a:ext cx="4396257" cy="104528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由于受到这种等级观念、潜在自我保护意识、及中国传统文化和环境的影响，结果是上下极之间的误会、隔阂和不理解越来越深。</a:t>
            </a: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413299" y="1412778"/>
            <a:ext cx="4248001" cy="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413298" y="1689175"/>
            <a:ext cx="4396257" cy="231589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上下级间的沟通并不是一件轻易的事。很少有员工会主动找上级沟通，即使有，也很少有人会讲真话、心里话。因为我们历来受的教育都是告诉我们要谦虚谨慎，要回避矛盾，回避冲突，不强出头，长期以来，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我们已经习惯于“即不反对，也不赞成”；“即不讨好，也不得罪”。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1471552" y="5514075"/>
            <a:ext cx="424800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76253" y="1412778"/>
            <a:ext cx="5737959" cy="4101299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46466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1413299" y="1412775"/>
            <a:ext cx="102996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413299" y="1024043"/>
            <a:ext cx="147782" cy="748775"/>
          </a:xfrm>
          <a:prstGeom prst="rect">
            <a:avLst/>
          </a:prstGeom>
          <a:solidFill>
            <a:srgbClr val="FFC000"/>
          </a:solidFill>
          <a:ln w="9525" cap="rnd">
            <a:noFill/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</a:pPr>
            <a:endParaRPr lang="zh-CN" altLang="en-US" b="1" kern="0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1561081" y="1024042"/>
            <a:ext cx="342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1. </a:t>
            </a:r>
            <a:r>
              <a:rPr lang="zh-CN" altLang="en-US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要</a:t>
            </a:r>
            <a:r>
              <a:rPr lang="zh-CN" altLang="en-US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克服</a:t>
            </a:r>
            <a:r>
              <a:rPr lang="zh-CN" altLang="en-US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惧怕</a:t>
            </a:r>
            <a:r>
              <a:rPr lang="zh-CN" altLang="en-US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上级</a:t>
            </a:r>
            <a:r>
              <a:rPr lang="zh-CN" altLang="en-US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心理</a:t>
            </a:r>
          </a:p>
        </p:txBody>
      </p: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1417068" y="2059645"/>
            <a:ext cx="5382484" cy="104528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上级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沟通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时，下属</a:t>
            </a:r>
            <a:r>
              <a:rPr lang="zh-CN" altLang="en-US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首先要做的就是去掉一个“怕”字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，即克服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惧怕上级的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心理，主动大胆地寻求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与上级的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认真交流，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征求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上级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意见。</a:t>
            </a: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1417068" y="3404596"/>
            <a:ext cx="5382484" cy="168058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即使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上级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批评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了自己，也不要认为天就塌下来了，要积极地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向上级寻求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帮助，寻求办法，能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得到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上级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帮助和指点，无疑对克服自己在工作上的缺点和不足有重要意义。这样有胆量的沟通能及时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消除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上级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自己的误解，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上级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的真实需求，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能更好地指导自己下一步的工作。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1471551" y="5514075"/>
            <a:ext cx="5328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561082" y="168148"/>
            <a:ext cx="37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.1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向上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沟通要有“胆”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6929" y="878140"/>
            <a:ext cx="4257334" cy="4635936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72795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1413299" y="1412775"/>
            <a:ext cx="102996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413299" y="1024043"/>
            <a:ext cx="147782" cy="748775"/>
          </a:xfrm>
          <a:prstGeom prst="rect">
            <a:avLst/>
          </a:prstGeom>
          <a:solidFill>
            <a:srgbClr val="FFC000"/>
          </a:solidFill>
          <a:ln w="9525" cap="rnd">
            <a:noFill/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</a:pPr>
            <a:endParaRPr lang="zh-CN" altLang="en-US" b="1" kern="0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1561081" y="1024042"/>
            <a:ext cx="342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2. </a:t>
            </a:r>
            <a:r>
              <a:rPr lang="zh-CN" altLang="en-US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要</a:t>
            </a:r>
            <a:r>
              <a:rPr lang="zh-CN" altLang="en-US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多出选择题，少出问答题</a:t>
            </a:r>
          </a:p>
        </p:txBody>
      </p: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1417068" y="1988842"/>
            <a:ext cx="5382484" cy="168058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一个善于思考、做事负责的手下，是不会一天到晚请示领导的。所以我们应该带着答案、预备好对策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走进上级的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办公室。也就是说，你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上级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沟通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的时候，</a:t>
            </a:r>
            <a:r>
              <a:rPr lang="zh-CN" altLang="en-US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应当尽可能多出选择题，而不出问答题，并且是尽可能出多选题，而非单选题。</a:t>
            </a: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1417068" y="3896784"/>
            <a:ext cx="5382484" cy="136293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因为假如你只带了一个答案，就表示除了这个没有更好的办法。另外还要注重，在给选择题的时候，应当罗列每种方案或办法的优缺点以及可能的后果，以提醒你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上级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决策时应该考虑到的因素。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1471551" y="5514075"/>
            <a:ext cx="5328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561082" y="168148"/>
            <a:ext cx="37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.1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向上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沟通要有“胆”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61684" y="2060848"/>
            <a:ext cx="4712191" cy="3453226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2530441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1413299" y="1412775"/>
            <a:ext cx="424800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413299" y="1024043"/>
            <a:ext cx="147782" cy="748775"/>
          </a:xfrm>
          <a:prstGeom prst="rect">
            <a:avLst/>
          </a:prstGeom>
          <a:solidFill>
            <a:srgbClr val="FFC000"/>
          </a:solidFill>
          <a:ln w="9525" cap="rnd">
            <a:noFill/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</a:pPr>
            <a:endParaRPr lang="zh-CN" altLang="en-US" b="1" kern="0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1561081" y="1024042"/>
            <a:ext cx="342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3. </a:t>
            </a:r>
            <a:r>
              <a:rPr lang="zh-CN" altLang="en-US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要</a:t>
            </a:r>
            <a:r>
              <a:rPr lang="zh-CN" altLang="en-US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主动地、及时地反馈</a:t>
            </a:r>
          </a:p>
        </p:txBody>
      </p: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1417067" y="1814304"/>
            <a:ext cx="4392488" cy="1998239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任何已经安排下来的事项，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上级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主动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去提醒或追问的时候，是下属工作失败的表现。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作为一个职业人，一件事交给你去做，你如何做的，进展到什么程度，有没有做好，收到了什么实效？这些问题永远都不要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等到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上级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你时才回答。</a:t>
            </a:r>
            <a:endParaRPr lang="zh-CN" altLang="en-US" sz="16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1417067" y="3938273"/>
            <a:ext cx="4392488" cy="136293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假如你能够不要让你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上级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象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秘书一样不断地提醒你，假如你能够让他省心、放心。那他对你的认可和授权就会越来越大，几次下来以后，事情交待给你，他也就不会再过问了。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1471552" y="5514075"/>
            <a:ext cx="417600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561082" y="168148"/>
            <a:ext cx="37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.1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向上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沟通要有“胆”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1564" y="1412775"/>
            <a:ext cx="5904656" cy="4101300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7176960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1413299" y="1412775"/>
            <a:ext cx="3852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1417067" y="1981286"/>
            <a:ext cx="3960440" cy="72763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平行沟通，又称横向沟通，指的是与平级间进行的与完成工作有关的交流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1417067" y="2996953"/>
            <a:ext cx="3960440" cy="231589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由于社会化分工越来越细，往往为完成一个目标、一项工程、一个产品，需要在不同企业之间、部门之间、同事之间，在营销、生产、管理等不同环节、不同阶段，共同利用同一资源为产生整体的效益而协同工作。为此，</a:t>
            </a:r>
            <a:r>
              <a:rPr lang="zh-CN" altLang="en-US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平级之间的沟通与合作是非常必要的。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1413299" y="5514075"/>
            <a:ext cx="3852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561082" y="168148"/>
            <a:ext cx="37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.2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平行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沟通要有“肺”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5537" y="1412775"/>
            <a:ext cx="6148948" cy="4101300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26007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1413299" y="1412775"/>
            <a:ext cx="1022890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1417068" y="1772817"/>
            <a:ext cx="4608512" cy="168058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同事与我们处于同一企业、同一部门、同一车间、同一班组或同一办公场所，为了生存和发展要感受同一种压力，工作中你中有我，我中有你，谁也少不了谁。每天与同事在一起的时间有时会大大超过自己的家人。</a:t>
            </a: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1417068" y="3650240"/>
            <a:ext cx="4608512" cy="168058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同事短暂，朋友长存。同事作为你工作中的伙伴，难免有利益上或其他方面的冲突，处理这些矛盾的时候，最好</a:t>
            </a:r>
            <a:r>
              <a:rPr lang="zh-CN" altLang="en-US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第一个想到的解决方法是以肺腑之言真诚沟通，共同协商解决问题的办法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而不是指责或者命令。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1413298" y="5514075"/>
            <a:ext cx="446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561082" y="168148"/>
            <a:ext cx="37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.2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平行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沟通要有“肺”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13610" y="3939988"/>
            <a:ext cx="5328593" cy="159012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6457627" y="4050179"/>
            <a:ext cx="5040560" cy="136293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9000"/>
              </a:lnSpc>
              <a:defRPr/>
            </a:pPr>
            <a:r>
              <a:rPr lang="en-US" altLang="zh-CN" sz="16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余世维观点</a:t>
            </a:r>
            <a:r>
              <a:rPr lang="en-US" altLang="zh-CN" sz="16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作为管理者，对于企业各个部门要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经常说“我们”，不要说“你们、他们”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。谈到自己公司时，只有一个代名词：“我们”，“你们、他们”会造成疏离感，破坏团结。</a:t>
            </a:r>
            <a:endParaRPr lang="zh-CN" altLang="en-US" sz="16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13610" y="980728"/>
            <a:ext cx="5328593" cy="2736304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9274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00"/>
                            </p:stCondLst>
                            <p:childTnLst>
                              <p:par>
                                <p:cTn id="1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9" grpId="0"/>
      <p:bldP spid="9" grpId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1413298" y="1412775"/>
            <a:ext cx="1029600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1417066" y="1772817"/>
            <a:ext cx="4968552" cy="72763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地位影响人的心理，领导者与下属沟通时，不可避免会产生一种“居高临下”的感觉。</a:t>
            </a: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1417066" y="2667668"/>
            <a:ext cx="4968552" cy="2633541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当下级汇报工作时，不管他说完没有，只要觉得听懂了下属要表达的意思，便打断下属的话，开始滔滔不绝地发表自己的观点，然后以某些指令结束谈话，比如“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这里轮不到你说话，你的任务就是好好听我说！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”“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怎么这么罗嗦，按照我说的去做就行了！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”这种上级单方面发出的语言信息，员工的情感或需求没有得到尊重，因此员工有可能对上级产生怨恨、恼怒和敌对的情绪。</a:t>
            </a:r>
            <a:endParaRPr lang="zh-CN" altLang="en-US" sz="16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413299" y="5514075"/>
            <a:ext cx="4860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561082" y="168148"/>
            <a:ext cx="37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.3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向下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沟通要有“心”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3651" y="836714"/>
            <a:ext cx="4823679" cy="4677363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682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61083" y="168148"/>
            <a:ext cx="3528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1.1 </a:t>
            </a:r>
            <a:r>
              <a:rPr lang="zh-CN" altLang="en-US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沟通的定义及作用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Text Box 44"/>
          <p:cNvSpPr txBox="1">
            <a:spLocks noChangeArrowheads="1"/>
          </p:cNvSpPr>
          <p:nvPr/>
        </p:nvSpPr>
        <p:spPr bwMode="auto">
          <a:xfrm>
            <a:off x="3361285" y="1268761"/>
            <a:ext cx="8477288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从</a:t>
            </a:r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沟通的定义中，我们可以将沟通的作用简单概括如下：</a:t>
            </a:r>
            <a:endParaRPr lang="en-US" altLang="zh-CN" sz="1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377508" y="2387518"/>
            <a:ext cx="5898810" cy="3057707"/>
            <a:chOff x="5377507" y="2387517"/>
            <a:chExt cx="5898811" cy="3057707"/>
          </a:xfrm>
        </p:grpSpPr>
        <p:grpSp>
          <p:nvGrpSpPr>
            <p:cNvPr id="20" name="组合 19"/>
            <p:cNvGrpSpPr/>
            <p:nvPr/>
          </p:nvGrpSpPr>
          <p:grpSpPr>
            <a:xfrm>
              <a:off x="5391317" y="2387517"/>
              <a:ext cx="5885001" cy="3057707"/>
              <a:chOff x="5449514" y="1883461"/>
              <a:chExt cx="5885001" cy="3057707"/>
            </a:xfrm>
          </p:grpSpPr>
          <p:sp>
            <p:nvSpPr>
              <p:cNvPr id="14" name="矩形 3"/>
              <p:cNvSpPr>
                <a:spLocks noChangeArrowheads="1"/>
              </p:cNvSpPr>
              <p:nvPr/>
            </p:nvSpPr>
            <p:spPr bwMode="auto">
              <a:xfrm>
                <a:off x="5809554" y="2663680"/>
                <a:ext cx="5524961" cy="2139047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400"/>
                  </a:spcAft>
                  <a:defRPr/>
                </a:pPr>
                <a:r>
                  <a:rPr lang="zh-CN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说明事物、传递信息，让人了解，让人</a:t>
                </a:r>
                <a:r>
                  <a:rPr lang="zh-CN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接受；</a:t>
                </a:r>
                <a:endPara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400"/>
                  </a:spcAft>
                  <a:defRPr/>
                </a:pPr>
                <a:r>
                  <a:rPr lang="zh-CN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获取信息，了解别人，为正确的决策做出</a:t>
                </a:r>
                <a:r>
                  <a:rPr lang="zh-CN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保障；</a:t>
                </a:r>
                <a:endPara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400"/>
                  </a:spcAft>
                  <a:defRPr/>
                </a:pPr>
                <a:r>
                  <a:rPr lang="zh-CN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交流情感、改善</a:t>
                </a:r>
                <a:r>
                  <a:rPr lang="zh-CN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关系；</a:t>
                </a:r>
                <a:endPara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400"/>
                  </a:spcAft>
                  <a:defRPr/>
                </a:pPr>
                <a:r>
                  <a:rPr lang="zh-CN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统一思想，营造团队精神，提升工作</a:t>
                </a:r>
                <a:r>
                  <a:rPr lang="zh-CN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士气。</a:t>
                </a:r>
                <a:endPara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矩形 17"/>
              <p:cNvSpPr>
                <a:spLocks noChangeArrowheads="1"/>
              </p:cNvSpPr>
              <p:nvPr/>
            </p:nvSpPr>
            <p:spPr bwMode="auto">
              <a:xfrm>
                <a:off x="5449514" y="1883461"/>
                <a:ext cx="5885001" cy="64293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r>
                  <a:rPr lang="zh-CN" altLang="en-US" sz="2400" b="1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沟通的</a:t>
                </a:r>
                <a:r>
                  <a:rPr lang="zh-CN" altLang="en-US" sz="3200" b="1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作用</a:t>
                </a: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5449515" y="1883461"/>
                <a:ext cx="5885000" cy="3057707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等腰三角形 20"/>
            <p:cNvSpPr/>
            <p:nvPr/>
          </p:nvSpPr>
          <p:spPr>
            <a:xfrm rot="5400000">
              <a:off x="5373317" y="4431133"/>
              <a:ext cx="216000" cy="18000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en-US" sz="24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5359507" y="3903075"/>
              <a:ext cx="216000" cy="18000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en-US" sz="24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5373317" y="4959192"/>
              <a:ext cx="216000" cy="18000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en-US" sz="24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5400000">
              <a:off x="5373328" y="3375006"/>
              <a:ext cx="216000" cy="180021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en-US" sz="24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矩形 37"/>
          <p:cNvSpPr>
            <a:spLocks noChangeArrowheads="1"/>
          </p:cNvSpPr>
          <p:nvPr/>
        </p:nvSpPr>
        <p:spPr bwMode="auto">
          <a:xfrm>
            <a:off x="1345927" y="1891680"/>
            <a:ext cx="1727324" cy="45720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00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3073251" y="1328070"/>
            <a:ext cx="0" cy="440518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48"/>
          <p:cNvSpPr>
            <a:spLocks noChangeArrowheads="1"/>
          </p:cNvSpPr>
          <p:nvPr/>
        </p:nvSpPr>
        <p:spPr bwMode="auto">
          <a:xfrm>
            <a:off x="1345059" y="1440941"/>
            <a:ext cx="1728193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沟通的定义</a:t>
            </a:r>
            <a:endParaRPr lang="en-US" sz="2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沟通的作用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燕尾形 33"/>
          <p:cNvSpPr>
            <a:spLocks noChangeArrowheads="1"/>
          </p:cNvSpPr>
          <p:nvPr/>
        </p:nvSpPr>
        <p:spPr bwMode="auto">
          <a:xfrm>
            <a:off x="1417365" y="1057209"/>
            <a:ext cx="252412" cy="252412"/>
          </a:xfrm>
          <a:prstGeom prst="chevron">
            <a:avLst>
              <a:gd name="adj" fmla="val 50000"/>
            </a:avLst>
          </a:prstGeom>
          <a:solidFill>
            <a:srgbClr val="FFC00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en-US">
              <a:solidFill>
                <a:srgbClr val="FFC000"/>
              </a:solidFill>
              <a:latin typeface="Calibri" pitchFamily="34" charset="0"/>
            </a:endParaRPr>
          </a:p>
        </p:txBody>
      </p:sp>
      <p:sp>
        <p:nvSpPr>
          <p:cNvPr id="30" name="燕尾形 34"/>
          <p:cNvSpPr>
            <a:spLocks noChangeArrowheads="1"/>
          </p:cNvSpPr>
          <p:nvPr/>
        </p:nvSpPr>
        <p:spPr bwMode="auto">
          <a:xfrm>
            <a:off x="1345928" y="1057209"/>
            <a:ext cx="252412" cy="252412"/>
          </a:xfrm>
          <a:prstGeom prst="chevron">
            <a:avLst>
              <a:gd name="adj" fmla="val 50000"/>
            </a:avLst>
          </a:prstGeom>
          <a:solidFill>
            <a:srgbClr val="C4950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en-US">
              <a:latin typeface="Calibri" pitchFamily="34" charset="0"/>
            </a:endParaRPr>
          </a:p>
        </p:txBody>
      </p:sp>
      <p:sp>
        <p:nvSpPr>
          <p:cNvPr id="31" name="燕尾形 35"/>
          <p:cNvSpPr>
            <a:spLocks noChangeArrowheads="1"/>
          </p:cNvSpPr>
          <p:nvPr/>
        </p:nvSpPr>
        <p:spPr bwMode="auto">
          <a:xfrm>
            <a:off x="2022203" y="1057209"/>
            <a:ext cx="252412" cy="252412"/>
          </a:xfrm>
          <a:prstGeom prst="chevron">
            <a:avLst>
              <a:gd name="adj" fmla="val 50000"/>
            </a:avLst>
          </a:prstGeom>
          <a:solidFill>
            <a:srgbClr val="FFE86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en-US">
              <a:latin typeface="Calibri" pitchFamily="34" charset="0"/>
            </a:endParaRPr>
          </a:p>
        </p:txBody>
      </p:sp>
      <p:sp>
        <p:nvSpPr>
          <p:cNvPr id="32" name="燕尾形 36"/>
          <p:cNvSpPr>
            <a:spLocks noChangeArrowheads="1"/>
          </p:cNvSpPr>
          <p:nvPr/>
        </p:nvSpPr>
        <p:spPr bwMode="auto">
          <a:xfrm>
            <a:off x="1631678" y="1057209"/>
            <a:ext cx="252412" cy="252412"/>
          </a:xfrm>
          <a:prstGeom prst="chevron">
            <a:avLst>
              <a:gd name="adj" fmla="val 50000"/>
            </a:avLst>
          </a:prstGeom>
          <a:solidFill>
            <a:srgbClr val="FFDE0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90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1413298" y="1412775"/>
            <a:ext cx="1029600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1417067" y="1628802"/>
            <a:ext cx="3744416" cy="1998239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韦尔奇认为，“真正的沟通不是演讲、文件和报告，而是</a:t>
            </a:r>
            <a:r>
              <a:rPr lang="zh-CN" altLang="en-US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一种态度，一种文化环境，是站在平等地位上开诚布公地、面对面地交流，是双向的互动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。只要花时间做面对面的沟通，大家总能取得共识”。</a:t>
            </a: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1417067" y="3746651"/>
            <a:ext cx="3744416" cy="168058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因此，上级与下级的沟通，关键是要用心去沟通，并以平等的心态倾听他们的呼声，尊重他们的想法，让他们参与决策，求同存异，达成共识，做到真正与员工交心。</a:t>
            </a:r>
            <a:endParaRPr lang="zh-CN" altLang="en-US" sz="16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413299" y="5514075"/>
            <a:ext cx="3708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561082" y="168148"/>
            <a:ext cx="37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.3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向下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沟通要有“心”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9349" y="980728"/>
            <a:ext cx="6173819" cy="4533348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79632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1413299" y="1412775"/>
            <a:ext cx="4032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1403621" y="1588461"/>
            <a:ext cx="4104457" cy="1998239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向下沟通，需要平等的态度。骆家辉单膝跪地和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岁女孩杨芷湄交谈的画面，极好地佐证了这一点。杨芷湄参加美国皮克斯动画展，有幸向骆家辉提问：“大使先生，您小学时功课怎么样？我这次英语考了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82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分，妈妈骂了我。”</a:t>
            </a: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1403621" y="3706310"/>
            <a:ext cx="4104457" cy="168058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骆大使单膝跪在小妹妹面前，讲了十几分钟昔往的菜鸟生涯。她回忆说：“我惊呆了，没有记住多少他的话，我的脑海只有他跪下来的画面。我清晰地看到他关爱的眼神，还有耳边的白发。”</a:t>
            </a:r>
            <a:endParaRPr lang="zh-CN" altLang="en-US" sz="16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413299" y="5514075"/>
            <a:ext cx="4032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561082" y="168148"/>
            <a:ext cx="37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.3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向下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沟通要有“心”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5539" y="1396765"/>
            <a:ext cx="6043760" cy="4117311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0712711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2317168" y="2564904"/>
            <a:ext cx="7560839" cy="1470025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sym typeface="Impact" pitchFamily="34" charset="0"/>
              </a:rPr>
              <a:t>Thank</a:t>
            </a:r>
            <a:r>
              <a:rPr lang="en-US" sz="7200" dirty="0" smtClean="0">
                <a:solidFill>
                  <a:srgbClr val="88E70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sym typeface="Impact" pitchFamily="34" charset="0"/>
              </a:rPr>
              <a:t> </a:t>
            </a:r>
            <a:r>
              <a:rPr lang="en-US" altLang="zh-CN" sz="7200" dirty="0" smtClean="0">
                <a:solidFill>
                  <a:srgbClr val="88E70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sym typeface="Impact" pitchFamily="34" charset="0"/>
              </a:rPr>
              <a:t>You</a:t>
            </a:r>
            <a:endParaRPr lang="zh-CN" altLang="en-US" sz="3200" dirty="0">
              <a:solidFill>
                <a:srgbClr val="88E70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1857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643E-7 -1.19861 L 3.30643E-7 2.59259E-6 L 0.00039 -0.12153 L 3.30643E-7 2.59259E-6 " pathEditMode="relative" rAng="0" ptsTypes="AAAA">
                                      <p:cBhvr>
                                        <p:cTn id="8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61083" y="168148"/>
            <a:ext cx="3528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1.2 </a:t>
            </a:r>
            <a:r>
              <a:rPr lang="zh-CN" altLang="en-US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沟通的重要性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9917" y="2217094"/>
            <a:ext cx="2865025" cy="3506326"/>
          </a:xfrm>
          <a:prstGeom prst="rect">
            <a:avLst/>
          </a:prstGeom>
        </p:spPr>
      </p:pic>
      <p:sp>
        <p:nvSpPr>
          <p:cNvPr id="34" name="TextBox 4"/>
          <p:cNvSpPr txBox="1"/>
          <p:nvPr/>
        </p:nvSpPr>
        <p:spPr>
          <a:xfrm>
            <a:off x="1345060" y="1052736"/>
            <a:ext cx="7416824" cy="1045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5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常常会出现这样的现象，有的员工辞职了，我们会很惋惜，其实他也不想走或者他不知道外面的情况，存在着一些不切实际的想法，因此出现了下面的一段对白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45060" y="2492897"/>
            <a:ext cx="7416824" cy="1357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300"/>
              </a:spcAft>
              <a:defRPr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一直以为你知道，</a:t>
            </a:r>
            <a:r>
              <a:rPr lang="zh-CN" altLang="en-US" sz="20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我真的很欣赏你，真的不想让你走</a:t>
            </a:r>
            <a:r>
              <a:rPr lang="zh-CN" altLang="en-US" sz="20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sz="16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9000"/>
              </a:lnSpc>
              <a:spcAft>
                <a:spcPts val="300"/>
              </a:spcAft>
              <a:defRPr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一直以为你知道，</a:t>
            </a:r>
            <a:r>
              <a:rPr lang="zh-CN" altLang="en-US" sz="20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我真的很在乎这个团队，真的舍不得走</a:t>
            </a:r>
            <a:r>
              <a:rPr lang="zh-CN" altLang="en-US" sz="20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sz="16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9000"/>
              </a:lnSpc>
              <a:spcBef>
                <a:spcPts val="600"/>
              </a:spcBef>
              <a:spcAft>
                <a:spcPts val="300"/>
              </a:spcAft>
              <a:defRPr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可是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，一切已成定局，非常遗憾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4" name="矩形 13"/>
          <p:cNvSpPr/>
          <p:nvPr/>
        </p:nvSpPr>
        <p:spPr>
          <a:xfrm>
            <a:off x="1345060" y="5005853"/>
            <a:ext cx="7416824" cy="727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9000"/>
              </a:lnSpc>
              <a:spcAft>
                <a:spcPts val="500"/>
              </a:spcAft>
              <a:defRPr/>
            </a:pPr>
            <a:r>
              <a:rPr lang="zh-CN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</a:t>
            </a:r>
            <a:r>
              <a:rPr lang="zh-CN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和生活中为什么会有那么多的不满、埋怨和误会？为什么“理解万岁”会让那么多的人产生共鸣？</a:t>
            </a:r>
          </a:p>
        </p:txBody>
      </p:sp>
      <p:sp>
        <p:nvSpPr>
          <p:cNvPr id="35" name="矩形 17"/>
          <p:cNvSpPr>
            <a:spLocks noChangeArrowheads="1"/>
          </p:cNvSpPr>
          <p:nvPr/>
        </p:nvSpPr>
        <p:spPr bwMode="auto">
          <a:xfrm>
            <a:off x="1948420" y="4255621"/>
            <a:ext cx="1574795" cy="642938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  <p:txBody>
          <a:bodyPr anchor="ctr"/>
          <a:lstStyle/>
          <a:p>
            <a:pPr algn="ctr"/>
            <a:r>
              <a:rPr lang="zh-CN" altLang="en-US" sz="32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请思考</a:t>
            </a:r>
            <a:endParaRPr lang="zh-CN" altLang="en-US" sz="3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4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17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17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7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12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62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" grpId="0"/>
      <p:bldP spid="14" grpId="0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61083" y="168148"/>
            <a:ext cx="3528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1.2 </a:t>
            </a:r>
            <a:r>
              <a:rPr lang="zh-CN" altLang="en-US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沟通的重要性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1437535" y="980728"/>
            <a:ext cx="9624322" cy="432048"/>
          </a:xfrm>
          <a:prstGeom prst="flowChartProcess">
            <a:avLst/>
          </a:prstGeom>
          <a:solidFill>
            <a:srgbClr val="FFC000"/>
          </a:solidFill>
          <a:ln w="9525" cap="rnd">
            <a:noFill/>
            <a:prstDash val="solid"/>
            <a:round/>
            <a:headEnd/>
            <a:tailEnd/>
          </a:ln>
        </p:spPr>
        <p:txBody>
          <a:bodyPr/>
          <a:lstStyle/>
          <a:p>
            <a:pPr lvl="0">
              <a:lnSpc>
                <a:spcPct val="120000"/>
              </a:lnSpc>
              <a:defRPr/>
            </a:pPr>
            <a:r>
              <a:rPr lang="en-US" altLang="zh-CN" b="1" kern="0" dirty="0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1.2.1  </a:t>
            </a:r>
            <a:r>
              <a:rPr lang="zh-CN" altLang="en-US" b="1" kern="0" dirty="0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沟通</a:t>
            </a:r>
            <a:r>
              <a:rPr lang="zh-CN" altLang="en-US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无处不在，无时不有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44"/>
          <p:cNvSpPr txBox="1">
            <a:spLocks noChangeArrowheads="1"/>
          </p:cNvSpPr>
          <p:nvPr/>
        </p:nvSpPr>
        <p:spPr bwMode="auto">
          <a:xfrm>
            <a:off x="1437534" y="1979432"/>
            <a:ext cx="6460253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沟通无处不在，无时不有。不论是语言或非语言、文字或符号、有意或无意、积极或消极，沟通是我们每个人每天都要做的事儿，是我们生活中必不可少的部分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例如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</a:t>
            </a:r>
            <a:r>
              <a:rPr lang="zh-CN" altLang="en-US" b="1" dirty="0">
                <a:solidFill>
                  <a:srgbClr val="FFC000"/>
                </a:solidFill>
              </a:rPr>
              <a:t>暗送秋波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”。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Box 44"/>
          <p:cNvSpPr txBox="1">
            <a:spLocks noChangeArrowheads="1"/>
          </p:cNvSpPr>
          <p:nvPr/>
        </p:nvSpPr>
        <p:spPr bwMode="auto">
          <a:xfrm>
            <a:off x="1437534" y="5120143"/>
            <a:ext cx="6460253" cy="72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事实上，我们大多数人花费</a:t>
            </a:r>
            <a:r>
              <a:rPr lang="en-US" altLang="zh-CN" dirty="0"/>
              <a:t>50</a:t>
            </a:r>
            <a:r>
              <a:rPr lang="zh-CN" altLang="en-US" dirty="0"/>
              <a:t>％</a:t>
            </a:r>
            <a:r>
              <a:rPr lang="en-US" altLang="zh-CN" dirty="0"/>
              <a:t>-75</a:t>
            </a:r>
            <a:r>
              <a:rPr lang="zh-CN" altLang="en-US" dirty="0"/>
              <a:t>％的工作时间，</a:t>
            </a:r>
            <a:r>
              <a:rPr lang="zh-CN" altLang="en-US" dirty="0" smtClean="0"/>
              <a:t>以书面形式（</a:t>
            </a:r>
            <a:r>
              <a:rPr lang="zh-CN" altLang="en-US" b="1" dirty="0">
                <a:solidFill>
                  <a:srgbClr val="FFC000"/>
                </a:solidFill>
              </a:rPr>
              <a:t>包括代码</a:t>
            </a:r>
            <a:r>
              <a:rPr lang="zh-CN" altLang="en-US" dirty="0" smtClean="0"/>
              <a:t>）、</a:t>
            </a:r>
            <a:r>
              <a:rPr lang="zh-CN" altLang="en-US" dirty="0"/>
              <a:t>面对面的形式或打电话等多种方式进行沟通。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8612" y="2250228"/>
            <a:ext cx="2833246" cy="362704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8228612" y="1988840"/>
            <a:ext cx="2833246" cy="38884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1437534" y="3512621"/>
            <a:ext cx="646025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indent="457200" eaLnBrk="1" hangingPunct="1">
              <a:lnSpc>
                <a:spcPct val="130000"/>
              </a:lnSpc>
            </a:pPr>
            <a:r>
              <a:rPr lang="zh-CN" altLang="en-US" sz="20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一个人不和别人打交道</a:t>
            </a:r>
            <a:r>
              <a:rPr lang="zh-CN" altLang="en-US" sz="20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，不是</a:t>
            </a:r>
            <a:r>
              <a:rPr lang="zh-CN" altLang="en-US" sz="20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一个神就是一个兽</a:t>
            </a:r>
            <a:r>
              <a:rPr lang="zh-CN" altLang="en-US" sz="20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4945460" y="4067227"/>
            <a:ext cx="24482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亚里士多德</a:t>
            </a:r>
          </a:p>
        </p:txBody>
      </p:sp>
      <p:sp>
        <p:nvSpPr>
          <p:cNvPr id="18" name="矩形 17"/>
          <p:cNvSpPr/>
          <p:nvPr/>
        </p:nvSpPr>
        <p:spPr>
          <a:xfrm>
            <a:off x="1561083" y="3356992"/>
            <a:ext cx="6336704" cy="12241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78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17033" y="2457272"/>
            <a:ext cx="2736002" cy="34200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40937" y="2457272"/>
            <a:ext cx="2736002" cy="342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93131" y="2457272"/>
            <a:ext cx="2736000" cy="3420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61083" y="168148"/>
            <a:ext cx="3528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1.2 </a:t>
            </a:r>
            <a:r>
              <a:rPr lang="zh-CN" altLang="en-US" sz="20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沟通的重要性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1437535" y="980728"/>
            <a:ext cx="9624322" cy="432048"/>
          </a:xfrm>
          <a:prstGeom prst="flowChartProcess">
            <a:avLst/>
          </a:prstGeom>
          <a:solidFill>
            <a:srgbClr val="FFC000"/>
          </a:solidFill>
          <a:ln w="9525" cap="rnd">
            <a:noFill/>
            <a:prstDash val="solid"/>
            <a:round/>
            <a:headEnd/>
            <a:tailEnd/>
          </a:ln>
        </p:spPr>
        <p:txBody>
          <a:bodyPr/>
          <a:lstStyle/>
          <a:p>
            <a:pPr lvl="0">
              <a:lnSpc>
                <a:spcPct val="120000"/>
              </a:lnSpc>
              <a:defRPr/>
            </a:pPr>
            <a:r>
              <a:rPr lang="en-US" altLang="zh-CN" b="1" kern="0" dirty="0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1.2.2  </a:t>
            </a:r>
            <a:r>
              <a:rPr lang="zh-CN" altLang="en-US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“管理就是沟通”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44"/>
          <p:cNvSpPr txBox="1">
            <a:spLocks noChangeArrowheads="1"/>
          </p:cNvSpPr>
          <p:nvPr/>
        </p:nvSpPr>
        <p:spPr bwMode="auto">
          <a:xfrm>
            <a:off x="1437535" y="1591750"/>
            <a:ext cx="9624322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很多时候，我们抱怨下属或同事工作不利，问题往往不是出在水平上而是出在沟通上。研究表明：我们工作中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70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％的错误是由于不善于沟通所造成的。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93132" y="4581130"/>
            <a:ext cx="2735998" cy="1180055"/>
          </a:xfrm>
          <a:prstGeom prst="rect">
            <a:avLst/>
          </a:prstGeom>
          <a:solidFill>
            <a:schemeClr val="accent6">
              <a:lumMod val="7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44"/>
          <p:cNvSpPr txBox="1">
            <a:spLocks noChangeArrowheads="1"/>
          </p:cNvSpPr>
          <p:nvPr/>
        </p:nvSpPr>
        <p:spPr bwMode="auto">
          <a:xfrm>
            <a:off x="1993130" y="4883549"/>
            <a:ext cx="2736002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/>
            <a:r>
              <a:rPr lang="zh-CN" altLang="en-US" dirty="0" smtClean="0">
                <a:solidFill>
                  <a:schemeClr val="bg1"/>
                </a:solidFill>
              </a:rPr>
              <a:t>管理</a:t>
            </a:r>
            <a:r>
              <a:rPr lang="zh-CN" altLang="en-US" dirty="0">
                <a:solidFill>
                  <a:schemeClr val="bg1"/>
                </a:solidFill>
              </a:rPr>
              <a:t>就是沟通、沟通再沟通。</a:t>
            </a:r>
          </a:p>
          <a:p>
            <a:pPr indent="0" algn="r"/>
            <a:r>
              <a:rPr lang="en-US" altLang="zh-CN" dirty="0" smtClean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rgbClr val="FFFF00"/>
                </a:solidFill>
              </a:rPr>
              <a:t>杰克</a:t>
            </a:r>
            <a:r>
              <a:rPr lang="en-US" altLang="zh-CN" b="1" dirty="0">
                <a:solidFill>
                  <a:srgbClr val="FFFF00"/>
                </a:solidFill>
              </a:rPr>
              <a:t>·</a:t>
            </a:r>
            <a:r>
              <a:rPr lang="zh-CN" altLang="en-US" b="1" dirty="0">
                <a:solidFill>
                  <a:srgbClr val="FFFF00"/>
                </a:solidFill>
              </a:rPr>
              <a:t>韦尔奇</a:t>
            </a:r>
            <a:endParaRPr lang="zh-CN" altLang="zh-CN" b="1" dirty="0">
              <a:solidFill>
                <a:srgbClr val="FFFF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17034" y="4581129"/>
            <a:ext cx="2736002" cy="1180055"/>
          </a:xfrm>
          <a:prstGeom prst="rect">
            <a:avLst/>
          </a:prstGeom>
          <a:solidFill>
            <a:schemeClr val="accent6">
              <a:lumMod val="7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Box 44"/>
          <p:cNvSpPr txBox="1">
            <a:spLocks noChangeArrowheads="1"/>
          </p:cNvSpPr>
          <p:nvPr/>
        </p:nvSpPr>
        <p:spPr bwMode="auto">
          <a:xfrm>
            <a:off x="5077136" y="4653138"/>
            <a:ext cx="2736002" cy="964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/>
            <a:r>
              <a:rPr lang="zh-CN" altLang="en-US" sz="1400" dirty="0">
                <a:solidFill>
                  <a:schemeClr val="bg1"/>
                </a:solidFill>
              </a:rPr>
              <a:t>最好的想法，最有创见的建议，最优秀的计划，不通过沟通都无法实现</a:t>
            </a:r>
            <a:r>
              <a:rPr lang="zh-CN" altLang="en-US" sz="1400" dirty="0" smtClean="0">
                <a:solidFill>
                  <a:schemeClr val="bg1"/>
                </a:solidFill>
              </a:rPr>
              <a:t>。</a:t>
            </a:r>
            <a:r>
              <a:rPr lang="en-US" altLang="zh-CN" sz="1400" dirty="0" smtClean="0">
                <a:solidFill>
                  <a:schemeClr val="bg1"/>
                </a:solidFill>
              </a:rPr>
              <a:t>——</a:t>
            </a:r>
            <a:r>
              <a:rPr lang="zh-CN" altLang="en-US" sz="1400" b="1" dirty="0">
                <a:solidFill>
                  <a:srgbClr val="FFFF00"/>
                </a:solidFill>
              </a:rPr>
              <a:t>斯蒂芬</a:t>
            </a:r>
            <a:r>
              <a:rPr lang="en-US" altLang="zh-CN" sz="1400" b="1" dirty="0">
                <a:solidFill>
                  <a:srgbClr val="FFFF00"/>
                </a:solidFill>
              </a:rPr>
              <a:t>•P•</a:t>
            </a:r>
            <a:r>
              <a:rPr lang="zh-CN" altLang="en-US" sz="1400" b="1" dirty="0">
                <a:solidFill>
                  <a:srgbClr val="FFFF00"/>
                </a:solidFill>
              </a:rPr>
              <a:t>罗宾斯</a:t>
            </a:r>
            <a:endParaRPr lang="zh-CN" altLang="zh-CN" sz="1400" b="1" dirty="0">
              <a:solidFill>
                <a:srgbClr val="FFFF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240936" y="4581130"/>
            <a:ext cx="2736000" cy="1180055"/>
          </a:xfrm>
          <a:prstGeom prst="rect">
            <a:avLst/>
          </a:prstGeom>
          <a:solidFill>
            <a:schemeClr val="accent6">
              <a:lumMod val="7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Box 44"/>
          <p:cNvSpPr txBox="1">
            <a:spLocks noChangeArrowheads="1"/>
          </p:cNvSpPr>
          <p:nvPr/>
        </p:nvSpPr>
        <p:spPr bwMode="auto">
          <a:xfrm>
            <a:off x="8240938" y="4653137"/>
            <a:ext cx="2736002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/>
            <a:r>
              <a:rPr lang="zh-CN" altLang="en-US" dirty="0">
                <a:solidFill>
                  <a:schemeClr val="bg1"/>
                </a:solidFill>
              </a:rPr>
              <a:t>企业管理过去是沟通，现在是沟通，将来还是沟通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zh-CN" altLang="en-US" dirty="0">
              <a:solidFill>
                <a:schemeClr val="bg1"/>
              </a:solidFill>
            </a:endParaRPr>
          </a:p>
          <a:p>
            <a:pPr indent="0" algn="r"/>
            <a:r>
              <a:rPr lang="en-US" altLang="zh-CN" dirty="0" smtClean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rgbClr val="FFFF00"/>
                </a:solidFill>
              </a:rPr>
              <a:t>松下幸之助</a:t>
            </a:r>
            <a:endParaRPr lang="zh-CN" altLang="zh-C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33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2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  <p:bldP spid="24" grpId="0"/>
      <p:bldP spid="2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10001</TotalTime>
  <Words>6833</Words>
  <Application>Microsoft Office PowerPoint</Application>
  <PresentationFormat>自定义</PresentationFormat>
  <Paragraphs>366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7" baseType="lpstr">
      <vt:lpstr>Arial Unicode MS</vt:lpstr>
      <vt:lpstr>经典繁仿黑</vt:lpstr>
      <vt:lpstr>楷体</vt:lpstr>
      <vt:lpstr>宋体</vt:lpstr>
      <vt:lpstr>微软雅黑</vt:lpstr>
      <vt:lpstr>Arial</vt:lpstr>
      <vt:lpstr>Arial Black</vt:lpstr>
      <vt:lpstr>Broadway</vt:lpstr>
      <vt:lpstr>Calibri</vt:lpstr>
      <vt:lpstr>Impact</vt:lpstr>
      <vt:lpstr>Segoe UI</vt:lpstr>
      <vt:lpstr>Tahoma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Frank</cp:lastModifiedBy>
  <cp:revision>1680</cp:revision>
  <dcterms:created xsi:type="dcterms:W3CDTF">2012-10-07T00:28:30Z</dcterms:created>
  <dcterms:modified xsi:type="dcterms:W3CDTF">2019-05-17T08:01:45Z</dcterms:modified>
</cp:coreProperties>
</file>