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0" r:id="rId3"/>
    <p:sldId id="263" r:id="rId4"/>
    <p:sldId id="264" r:id="rId5"/>
    <p:sldId id="291" r:id="rId6"/>
    <p:sldId id="257" r:id="rId7"/>
    <p:sldId id="260" r:id="rId8"/>
    <p:sldId id="258" r:id="rId9"/>
    <p:sldId id="265" r:id="rId10"/>
    <p:sldId id="266" r:id="rId11"/>
    <p:sldId id="287" r:id="rId12"/>
    <p:sldId id="267" r:id="rId13"/>
    <p:sldId id="292" r:id="rId14"/>
    <p:sldId id="262" r:id="rId15"/>
    <p:sldId id="268" r:id="rId16"/>
    <p:sldId id="269" r:id="rId17"/>
    <p:sldId id="293" r:id="rId18"/>
    <p:sldId id="294" r:id="rId19"/>
    <p:sldId id="270" r:id="rId20"/>
    <p:sldId id="272" r:id="rId21"/>
    <p:sldId id="295" r:id="rId22"/>
    <p:sldId id="296" r:id="rId23"/>
    <p:sldId id="297" r:id="rId24"/>
    <p:sldId id="288" r:id="rId25"/>
    <p:sldId id="27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C54"/>
    <a:srgbClr val="00B0F0"/>
    <a:srgbClr val="F2F2F2"/>
    <a:srgbClr val="25B9EC"/>
    <a:srgbClr val="E6E6E6"/>
    <a:srgbClr val="9AC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432" autoAdjust="0"/>
  </p:normalViewPr>
  <p:slideViewPr>
    <p:cSldViewPr>
      <p:cViewPr varScale="1">
        <p:scale>
          <a:sx n="104" d="100"/>
          <a:sy n="104" d="100"/>
        </p:scale>
        <p:origin x="7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5C5D7-B691-41A3-8111-EB0196FE6D25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4385E-BD9C-443B-83B0-83D819C99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23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32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041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07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24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7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2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81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、容器是分离的，共享</a:t>
            </a:r>
            <a:r>
              <a:rPr lang="en-US" altLang="zh-CN" dirty="0" smtClean="0"/>
              <a:t>OS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、更快的部署，大大减少性能开销，更容易迁移，启动速度更快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9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42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3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27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23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551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3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3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933B2-4600-4FF9-B3F1-2B5C39CCB751}" type="datetimeFigureOut">
              <a:rPr lang="zh-CN" altLang="en-US" smtClean="0"/>
              <a:pPr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192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Docker </a:t>
            </a:r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zh-CN" altLang="en-US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与运用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71728" y="3957638"/>
            <a:ext cx="4757726" cy="471494"/>
          </a:xfrm>
        </p:spPr>
        <p:txBody>
          <a:bodyPr>
            <a:normAutofit/>
          </a:bodyPr>
          <a:lstStyle/>
          <a:p>
            <a:pPr algn="r"/>
            <a:r>
              <a:rPr lang="zh-CN" altLang="en-US" sz="1800" dirty="0">
                <a:solidFill>
                  <a:srgbClr val="384C54"/>
                </a:solidFill>
                <a:latin typeface="方正姚体" pitchFamily="2" charset="-122"/>
                <a:ea typeface="方正姚体" pitchFamily="2" charset="-122"/>
              </a:rPr>
              <a:t>周文阳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三大核心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>
            <a:off x="464949" y="4980768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785918" y="2357430"/>
            <a:ext cx="2428892" cy="24288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143108" y="1428736"/>
            <a:ext cx="1500198" cy="1500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00" dirty="0" smtClean="0">
                <a:solidFill>
                  <a:srgbClr val="384C54"/>
                </a:solidFill>
              </a:rPr>
              <a:t>容器</a:t>
            </a:r>
            <a:endParaRPr lang="en-US" altLang="zh-CN" sz="1700" dirty="0" smtClean="0">
              <a:solidFill>
                <a:srgbClr val="384C54"/>
              </a:solidFill>
            </a:endParaRPr>
          </a:p>
          <a:p>
            <a:pPr algn="ctr"/>
            <a:r>
              <a:rPr lang="en-US" altLang="zh-CN" sz="1700" dirty="0" smtClean="0">
                <a:solidFill>
                  <a:srgbClr val="384C54"/>
                </a:solidFill>
              </a:rPr>
              <a:t>Container</a:t>
            </a:r>
            <a:endParaRPr lang="zh-CN" altLang="en-US" sz="1700" dirty="0">
              <a:solidFill>
                <a:srgbClr val="384C54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28662" y="3357562"/>
            <a:ext cx="1500198" cy="15001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镜像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images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643306" y="3357562"/>
            <a:ext cx="1500198" cy="15001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仓库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CN" sz="1300" dirty="0" smtClean="0">
                <a:solidFill>
                  <a:schemeClr val="accent3">
                    <a:lumMod val="75000"/>
                  </a:schemeClr>
                </a:solidFill>
              </a:rPr>
              <a:t>Repositories</a:t>
            </a:r>
            <a:endParaRPr lang="zh-CN" altLang="en-US"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923805" y="3286124"/>
            <a:ext cx="2862905" cy="1643074"/>
            <a:chOff x="4923805" y="3286124"/>
            <a:chExt cx="2862905" cy="1643074"/>
          </a:xfrm>
        </p:grpSpPr>
        <p:sp>
          <p:nvSpPr>
            <p:cNvPr id="8" name="圆角矩形 7"/>
            <p:cNvSpPr/>
            <p:nvPr/>
          </p:nvSpPr>
          <p:spPr>
            <a:xfrm>
              <a:off x="6072198" y="3286124"/>
              <a:ext cx="1714512" cy="5715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84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0" dirty="0" err="1" smtClean="0">
                  <a:solidFill>
                    <a:srgbClr val="384C54"/>
                  </a:solidFill>
                </a:rPr>
                <a:t>docker</a:t>
              </a:r>
              <a:r>
                <a:rPr lang="en-US" altLang="zh-CN" sz="1700" dirty="0" smtClean="0">
                  <a:solidFill>
                    <a:srgbClr val="384C54"/>
                  </a:solidFill>
                </a:rPr>
                <a:t> Hub</a:t>
              </a:r>
            </a:p>
            <a:p>
              <a:pPr algn="ctr"/>
              <a:r>
                <a:rPr lang="en-US" altLang="zh-CN" sz="1700" dirty="0" smtClean="0">
                  <a:solidFill>
                    <a:srgbClr val="384C54"/>
                  </a:solidFill>
                </a:rPr>
                <a:t>(public registry)</a:t>
              </a:r>
              <a:endParaRPr lang="zh-CN" altLang="en-US" sz="1700" dirty="0" smtClean="0">
                <a:solidFill>
                  <a:srgbClr val="384C54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072198" y="4357694"/>
              <a:ext cx="1714512" cy="57150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384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0" dirty="0" err="1" smtClean="0">
                  <a:solidFill>
                    <a:srgbClr val="384C54"/>
                  </a:solidFill>
                </a:rPr>
                <a:t>Docker</a:t>
              </a:r>
              <a:r>
                <a:rPr lang="en-US" altLang="zh-CN" sz="1700" dirty="0" smtClean="0">
                  <a:solidFill>
                    <a:srgbClr val="384C54"/>
                  </a:solidFill>
                </a:rPr>
                <a:t>-registry</a:t>
              </a:r>
            </a:p>
            <a:p>
              <a:pPr algn="ctr"/>
              <a:r>
                <a:rPr lang="en-US" altLang="zh-CN" sz="1700" dirty="0" smtClean="0">
                  <a:solidFill>
                    <a:srgbClr val="384C54"/>
                  </a:solidFill>
                </a:rPr>
                <a:t>(private registry)</a:t>
              </a:r>
              <a:endParaRPr lang="zh-CN" altLang="en-US" sz="1700" dirty="0" smtClean="0">
                <a:solidFill>
                  <a:srgbClr val="384C54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20" idx="7"/>
              <a:endCxn id="8" idx="1"/>
            </p:cNvCxnSpPr>
            <p:nvPr/>
          </p:nvCxnSpPr>
          <p:spPr>
            <a:xfrm rot="5400000" flipH="1" flipV="1">
              <a:off x="5495309" y="3000373"/>
              <a:ext cx="5385" cy="1148393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20" idx="5"/>
              <a:endCxn id="9" idx="1"/>
            </p:cNvCxnSpPr>
            <p:nvPr/>
          </p:nvCxnSpPr>
          <p:spPr>
            <a:xfrm rot="16200000" flipH="1">
              <a:off x="5495309" y="4066556"/>
              <a:ext cx="5385" cy="1148393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56207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三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大核心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6" name="Picture 2" descr="D:\Program Files\WizNote\note\temp\d9c07f65-bdae-40da-959c-5e42928a39dc\128\index_files\31d1d158-e353-4d03-9397-5514ee3a7d8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39" y="1412776"/>
            <a:ext cx="8312225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3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仓库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4" name="组合 5"/>
          <p:cNvGrpSpPr/>
          <p:nvPr/>
        </p:nvGrpSpPr>
        <p:grpSpPr>
          <a:xfrm>
            <a:off x="357158" y="1428736"/>
            <a:ext cx="3643338" cy="3429024"/>
            <a:chOff x="5338987" y="1617350"/>
            <a:chExt cx="3843709" cy="4000528"/>
          </a:xfrm>
        </p:grpSpPr>
        <p:grpSp>
          <p:nvGrpSpPr>
            <p:cNvPr id="15" name="组合 12"/>
            <p:cNvGrpSpPr/>
            <p:nvPr/>
          </p:nvGrpSpPr>
          <p:grpSpPr>
            <a:xfrm>
              <a:off x="5338987" y="1617350"/>
              <a:ext cx="3843709" cy="4000528"/>
              <a:chOff x="338327" y="1617350"/>
              <a:chExt cx="5193337" cy="4000528"/>
            </a:xfrm>
          </p:grpSpPr>
          <p:grpSp>
            <p:nvGrpSpPr>
              <p:cNvPr id="22" name="组合 17"/>
              <p:cNvGrpSpPr/>
              <p:nvPr/>
            </p:nvGrpSpPr>
            <p:grpSpPr>
              <a:xfrm>
                <a:off x="338327" y="1617350"/>
                <a:ext cx="5025376" cy="4000528"/>
                <a:chOff x="338327" y="1617351"/>
                <a:chExt cx="4225537" cy="3960764"/>
              </a:xfrm>
            </p:grpSpPr>
            <p:sp>
              <p:nvSpPr>
                <p:cNvPr id="24" name="Rounded Rectangle 9"/>
                <p:cNvSpPr/>
                <p:nvPr/>
              </p:nvSpPr>
              <p:spPr>
                <a:xfrm>
                  <a:off x="338328" y="2279347"/>
                  <a:ext cx="4201377" cy="3298768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search centos6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pull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centos:latest</a:t>
                  </a: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push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yorko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/mysql:v2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login</a:t>
                  </a:r>
                  <a:endParaRPr lang="en-US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25" name="Rounded Rectangle 7"/>
                <p:cNvSpPr/>
                <p:nvPr/>
              </p:nvSpPr>
              <p:spPr>
                <a:xfrm>
                  <a:off x="338327" y="1617351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514282" y="1723732"/>
                <a:ext cx="5017382" cy="341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>
                  <a:spcBef>
                    <a:spcPct val="20000"/>
                  </a:spcBef>
                  <a:defRPr/>
                </a:pPr>
                <a:r>
                  <a:rPr lang="zh-CN" altLang="en-US" sz="2200" b="1" dirty="0" smtClean="0">
                    <a:solidFill>
                      <a:srgbClr val="384C54"/>
                    </a:solidFill>
                  </a:rPr>
                  <a:t>仓库相关命令</a:t>
                </a: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实战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4" name="组合 5"/>
          <p:cNvGrpSpPr/>
          <p:nvPr/>
        </p:nvGrpSpPr>
        <p:grpSpPr>
          <a:xfrm>
            <a:off x="357158" y="1428736"/>
            <a:ext cx="8607330" cy="3429024"/>
            <a:chOff x="5338987" y="1617350"/>
            <a:chExt cx="3843709" cy="4000528"/>
          </a:xfrm>
        </p:grpSpPr>
        <p:grpSp>
          <p:nvGrpSpPr>
            <p:cNvPr id="15" name="组合 12"/>
            <p:cNvGrpSpPr/>
            <p:nvPr/>
          </p:nvGrpSpPr>
          <p:grpSpPr>
            <a:xfrm>
              <a:off x="5338987" y="1617350"/>
              <a:ext cx="3843709" cy="4000528"/>
              <a:chOff x="338327" y="1617350"/>
              <a:chExt cx="5193337" cy="4000528"/>
            </a:xfrm>
          </p:grpSpPr>
          <p:grpSp>
            <p:nvGrpSpPr>
              <p:cNvPr id="22" name="组合 17"/>
              <p:cNvGrpSpPr/>
              <p:nvPr/>
            </p:nvGrpSpPr>
            <p:grpSpPr>
              <a:xfrm>
                <a:off x="338327" y="1617350"/>
                <a:ext cx="5025376" cy="4000528"/>
                <a:chOff x="338327" y="1617351"/>
                <a:chExt cx="4225537" cy="3960764"/>
              </a:xfrm>
            </p:grpSpPr>
            <p:sp>
              <p:nvSpPr>
                <p:cNvPr id="24" name="Rounded Rectangle 9"/>
                <p:cNvSpPr/>
                <p:nvPr/>
              </p:nvSpPr>
              <p:spPr>
                <a:xfrm>
                  <a:off x="338328" y="2279347"/>
                  <a:ext cx="4225536" cy="3298768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yum install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–y 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pull mysql:5.7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run --name test-</a:t>
                  </a:r>
                  <a:r>
                    <a:rPr lang="en-US" altLang="zh-CN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mysql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-d 7faa3c53e6d6</a:t>
                  </a:r>
                </a:p>
              </p:txBody>
            </p:sp>
            <p:sp>
              <p:nvSpPr>
                <p:cNvPr id="25" name="Rounded Rectangle 7"/>
                <p:cNvSpPr/>
                <p:nvPr/>
              </p:nvSpPr>
              <p:spPr>
                <a:xfrm>
                  <a:off x="338327" y="1617351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514282" y="1723732"/>
                <a:ext cx="5017382" cy="341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>
                  <a:spcBef>
                    <a:spcPct val="20000"/>
                  </a:spcBef>
                  <a:defRPr/>
                </a:pPr>
                <a:r>
                  <a:rPr lang="zh-CN" altLang="en-US" sz="2200" b="1" noProof="0" dirty="0" smtClean="0">
                    <a:solidFill>
                      <a:srgbClr val="384C54"/>
                    </a:solidFill>
                  </a:rPr>
                  <a:t>安装一个最简单的</a:t>
                </a:r>
                <a:r>
                  <a:rPr lang="en-US" altLang="zh-CN" sz="2200" b="1" noProof="0" dirty="0" err="1" smtClean="0">
                    <a:solidFill>
                      <a:srgbClr val="384C54"/>
                    </a:solidFill>
                  </a:rPr>
                  <a:t>mysql</a:t>
                </a: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5229200"/>
            <a:ext cx="8328956" cy="5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3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文件系统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>
            <a:off x="464949" y="4980768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5"/>
          <p:cNvGrpSpPr/>
          <p:nvPr/>
        </p:nvGrpSpPr>
        <p:grpSpPr>
          <a:xfrm>
            <a:off x="357158" y="1428736"/>
            <a:ext cx="2928958" cy="4000528"/>
            <a:chOff x="5338987" y="1617350"/>
            <a:chExt cx="3761928" cy="4000528"/>
          </a:xfrm>
        </p:grpSpPr>
        <p:grpSp>
          <p:nvGrpSpPr>
            <p:cNvPr id="4" name="组合 12"/>
            <p:cNvGrpSpPr/>
            <p:nvPr/>
          </p:nvGrpSpPr>
          <p:grpSpPr>
            <a:xfrm>
              <a:off x="5338987" y="1617350"/>
              <a:ext cx="3719397" cy="4000528"/>
              <a:chOff x="338327" y="1617350"/>
              <a:chExt cx="5025376" cy="4000528"/>
            </a:xfrm>
          </p:grpSpPr>
          <p:grpSp>
            <p:nvGrpSpPr>
              <p:cNvPr id="5" name="组合 17"/>
              <p:cNvGrpSpPr/>
              <p:nvPr/>
            </p:nvGrpSpPr>
            <p:grpSpPr>
              <a:xfrm>
                <a:off x="338327" y="1617350"/>
                <a:ext cx="5025376" cy="4000528"/>
                <a:chOff x="338327" y="1617351"/>
                <a:chExt cx="4225537" cy="3960764"/>
              </a:xfrm>
            </p:grpSpPr>
            <p:sp>
              <p:nvSpPr>
                <p:cNvPr id="11" name="Rounded Rectangle 9"/>
                <p:cNvSpPr/>
                <p:nvPr/>
              </p:nvSpPr>
              <p:spPr>
                <a:xfrm>
                  <a:off x="338328" y="2279347"/>
                  <a:ext cx="4201377" cy="3298768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镜像位于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bootfs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之上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每一层镜像的下面一层称为其父镜像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(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父子关系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)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第一层镜像为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Base Image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容器在最顶层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其下的所有层都为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readonly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将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readonly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的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FS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层称作 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"image"</a:t>
                  </a:r>
                  <a:endParaRPr 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12" name="Rounded Rectangle 7"/>
                <p:cNvSpPr/>
                <p:nvPr/>
              </p:nvSpPr>
              <p:spPr>
                <a:xfrm>
                  <a:off x="338327" y="1617351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514282" y="1723732"/>
                <a:ext cx="4772098" cy="341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 algn="ctr">
                  <a:spcBef>
                    <a:spcPct val="20000"/>
                  </a:spcBef>
                  <a:defRPr/>
                </a:pPr>
                <a:r>
                  <a:rPr lang="en-US" altLang="zh-CN" sz="2200" b="1" dirty="0" err="1" smtClean="0">
                    <a:solidFill>
                      <a:srgbClr val="384C54"/>
                    </a:solidFill>
                  </a:rPr>
                  <a:t>Docker</a:t>
                </a:r>
                <a:r>
                  <a:rPr lang="en-US" altLang="zh-CN" sz="2200" b="1" dirty="0" smtClean="0">
                    <a:solidFill>
                      <a:srgbClr val="384C54"/>
                    </a:solidFill>
                  </a:rPr>
                  <a:t> AUFS</a:t>
                </a:r>
                <a:r>
                  <a:rPr lang="zh-CN" altLang="en-US" sz="2200" b="1" dirty="0" smtClean="0">
                    <a:solidFill>
                      <a:srgbClr val="384C54"/>
                    </a:solidFill>
                  </a:rPr>
                  <a:t>特性</a:t>
                </a: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357298"/>
            <a:ext cx="50482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镜像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5"/>
          <p:cNvGrpSpPr/>
          <p:nvPr/>
        </p:nvGrpSpPr>
        <p:grpSpPr>
          <a:xfrm>
            <a:off x="357158" y="1428737"/>
            <a:ext cx="6572296" cy="4572031"/>
            <a:chOff x="5338987" y="1617350"/>
            <a:chExt cx="3843709" cy="4903872"/>
          </a:xfrm>
        </p:grpSpPr>
        <p:grpSp>
          <p:nvGrpSpPr>
            <p:cNvPr id="4" name="组合 12"/>
            <p:cNvGrpSpPr/>
            <p:nvPr/>
          </p:nvGrpSpPr>
          <p:grpSpPr>
            <a:xfrm>
              <a:off x="5338987" y="1617350"/>
              <a:ext cx="3843709" cy="4903872"/>
              <a:chOff x="338327" y="1617350"/>
              <a:chExt cx="5193337" cy="4903872"/>
            </a:xfrm>
          </p:grpSpPr>
          <p:grpSp>
            <p:nvGrpSpPr>
              <p:cNvPr id="5" name="组合 17"/>
              <p:cNvGrpSpPr/>
              <p:nvPr/>
            </p:nvGrpSpPr>
            <p:grpSpPr>
              <a:xfrm>
                <a:off x="338327" y="1617350"/>
                <a:ext cx="5025376" cy="4903872"/>
                <a:chOff x="338327" y="1617351"/>
                <a:chExt cx="4225537" cy="4855130"/>
              </a:xfrm>
            </p:grpSpPr>
            <p:sp>
              <p:nvSpPr>
                <p:cNvPr id="24" name="Rounded Rectangle 9"/>
                <p:cNvSpPr/>
                <p:nvPr/>
              </p:nvSpPr>
              <p:spPr>
                <a:xfrm>
                  <a:off x="338328" y="2279347"/>
                  <a:ext cx="4201377" cy="4193134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images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rmi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centos:latest</a:t>
                  </a: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build -t="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yorko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/mysql:v1" .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export &lt;CONTAINER ID&gt; &gt; /home/export.tar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cat /home/export.tar |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import - yorko-1-export:latest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save yorko-1 &gt; /home/save.tar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load &lt; /home/save.tar</a:t>
                  </a:r>
                  <a:endParaRPr lang="en-US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25" name="Rounded Rectangle 7"/>
                <p:cNvSpPr/>
                <p:nvPr/>
              </p:nvSpPr>
              <p:spPr>
                <a:xfrm>
                  <a:off x="338327" y="1617351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514282" y="1723732"/>
                <a:ext cx="5017382" cy="341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>
                  <a:spcBef>
                    <a:spcPct val="20000"/>
                  </a:spcBef>
                  <a:defRPr/>
                </a:pPr>
                <a:r>
                  <a:rPr lang="zh-CN" altLang="en-US" sz="2200" b="1" dirty="0" smtClean="0">
                    <a:solidFill>
                      <a:srgbClr val="384C54"/>
                    </a:solidFill>
                  </a:rPr>
                  <a:t>镜像相关命令</a:t>
                </a: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 descr="docker_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500306"/>
            <a:ext cx="8086725" cy="2743200"/>
          </a:xfrm>
          <a:prstGeom prst="rect">
            <a:avLst/>
          </a:prstGeom>
        </p:spPr>
      </p:pic>
      <p:pic>
        <p:nvPicPr>
          <p:cNvPr id="12" name="图片 11" descr="docker_histor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119330"/>
            <a:ext cx="8305800" cy="3810000"/>
          </a:xfrm>
          <a:prstGeom prst="rect">
            <a:avLst/>
          </a:prstGeom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61" y="1214422"/>
            <a:ext cx="6357981" cy="496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5"/>
          <p:cNvGrpSpPr/>
          <p:nvPr/>
        </p:nvGrpSpPr>
        <p:grpSpPr>
          <a:xfrm>
            <a:off x="357158" y="1428736"/>
            <a:ext cx="8572560" cy="3714776"/>
            <a:chOff x="5338987" y="1617349"/>
            <a:chExt cx="3843709" cy="4903873"/>
          </a:xfrm>
        </p:grpSpPr>
        <p:grpSp>
          <p:nvGrpSpPr>
            <p:cNvPr id="4" name="组合 12"/>
            <p:cNvGrpSpPr/>
            <p:nvPr/>
          </p:nvGrpSpPr>
          <p:grpSpPr>
            <a:xfrm>
              <a:off x="5338987" y="1617349"/>
              <a:ext cx="3843709" cy="4903873"/>
              <a:chOff x="338327" y="1617349"/>
              <a:chExt cx="5193337" cy="4903873"/>
            </a:xfrm>
          </p:grpSpPr>
          <p:grpSp>
            <p:nvGrpSpPr>
              <p:cNvPr id="5" name="组合 17"/>
              <p:cNvGrpSpPr/>
              <p:nvPr/>
            </p:nvGrpSpPr>
            <p:grpSpPr>
              <a:xfrm>
                <a:off x="338327" y="1617350"/>
                <a:ext cx="5025376" cy="4903872"/>
                <a:chOff x="338327" y="1617351"/>
                <a:chExt cx="4225537" cy="4855130"/>
              </a:xfrm>
            </p:grpSpPr>
            <p:sp>
              <p:nvSpPr>
                <p:cNvPr id="24" name="Rounded Rectangle 9"/>
                <p:cNvSpPr/>
                <p:nvPr/>
              </p:nvSpPr>
              <p:spPr>
                <a:xfrm>
                  <a:off x="338328" y="2279347"/>
                  <a:ext cx="4201377" cy="4193134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run -d --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dns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172.17.42.1 -p 8080:80 -p 2022:22 </a:t>
                  </a:r>
                </a:p>
                <a:p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-v /data:/data –v /etc/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httpd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/conf:/etc/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httpd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/conf -v /etc/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httpd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conf.d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:/etc/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httpd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conf.d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–v /etc/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localtime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:/etc/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localtime:ro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--name webserver1 </a:t>
                  </a:r>
                </a:p>
                <a:p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webserver:v3  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usr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sbin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/apache2 -DFOREGROUND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start/stop/restart/attach/kill webserver1</a:t>
                  </a:r>
                </a:p>
              </p:txBody>
            </p:sp>
            <p:sp>
              <p:nvSpPr>
                <p:cNvPr id="25" name="Rounded Rectangle 7"/>
                <p:cNvSpPr/>
                <p:nvPr/>
              </p:nvSpPr>
              <p:spPr>
                <a:xfrm>
                  <a:off x="338327" y="1617351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514282" y="1617349"/>
                <a:ext cx="5017382" cy="34197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>
                  <a:spcBef>
                    <a:spcPct val="20000"/>
                  </a:spcBef>
                  <a:defRPr/>
                </a:pPr>
                <a:r>
                  <a:rPr lang="zh-CN" altLang="en-US" sz="2200" b="1" dirty="0" smtClean="0">
                    <a:solidFill>
                      <a:srgbClr val="384C54"/>
                    </a:solidFill>
                  </a:rPr>
                  <a:t>容器运行相关命令</a:t>
                </a: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4107559" y="2285992"/>
            <a:ext cx="250033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8596" y="2857496"/>
            <a:ext cx="8072494" cy="85725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8597" y="3929066"/>
            <a:ext cx="1500198" cy="3571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00232" y="3929066"/>
            <a:ext cx="41434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实战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4" name="组合 5"/>
          <p:cNvGrpSpPr/>
          <p:nvPr/>
        </p:nvGrpSpPr>
        <p:grpSpPr>
          <a:xfrm>
            <a:off x="357158" y="1428736"/>
            <a:ext cx="8607330" cy="3429024"/>
            <a:chOff x="5338987" y="1617350"/>
            <a:chExt cx="3843709" cy="4000528"/>
          </a:xfrm>
        </p:grpSpPr>
        <p:grpSp>
          <p:nvGrpSpPr>
            <p:cNvPr id="15" name="组合 12"/>
            <p:cNvGrpSpPr/>
            <p:nvPr/>
          </p:nvGrpSpPr>
          <p:grpSpPr>
            <a:xfrm>
              <a:off x="5338987" y="1617350"/>
              <a:ext cx="3843709" cy="4000528"/>
              <a:chOff x="338327" y="1617350"/>
              <a:chExt cx="5193337" cy="4000528"/>
            </a:xfrm>
          </p:grpSpPr>
          <p:grpSp>
            <p:nvGrpSpPr>
              <p:cNvPr id="22" name="组合 17"/>
              <p:cNvGrpSpPr/>
              <p:nvPr/>
            </p:nvGrpSpPr>
            <p:grpSpPr>
              <a:xfrm>
                <a:off x="338327" y="1617350"/>
                <a:ext cx="5025376" cy="4000528"/>
                <a:chOff x="338327" y="1617351"/>
                <a:chExt cx="4225537" cy="3960764"/>
              </a:xfrm>
            </p:grpSpPr>
            <p:sp>
              <p:nvSpPr>
                <p:cNvPr id="24" name="Rounded Rectangle 9"/>
                <p:cNvSpPr/>
                <p:nvPr/>
              </p:nvSpPr>
              <p:spPr>
                <a:xfrm>
                  <a:off x="338328" y="2279347"/>
                  <a:ext cx="4225536" cy="3298768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run -p 3307:3306 -v $PWD/</a:t>
                  </a:r>
                  <a:r>
                    <a:rPr lang="en-US" altLang="zh-CN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conf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:/</a:t>
                  </a:r>
                  <a:r>
                    <a:rPr lang="en-US" altLang="zh-CN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etc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mysql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conf.d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-v $PWD/data:/</a:t>
                  </a:r>
                  <a:r>
                    <a:rPr lang="en-US" altLang="zh-CN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var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/lib/</a:t>
                  </a:r>
                  <a:r>
                    <a:rPr lang="en-US" altLang="zh-CN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mysql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-e MYSQL_ROOT_PASSWORD=123456 --name test-</a:t>
                  </a:r>
                  <a:r>
                    <a:rPr lang="en-US" altLang="zh-CN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mysql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 -d b2e41f359b93</a:t>
                  </a: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25" name="Rounded Rectangle 7"/>
                <p:cNvSpPr/>
                <p:nvPr/>
              </p:nvSpPr>
              <p:spPr>
                <a:xfrm>
                  <a:off x="338327" y="1617351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514282" y="1723732"/>
                <a:ext cx="5017382" cy="341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>
                  <a:spcBef>
                    <a:spcPct val="20000"/>
                  </a:spcBef>
                  <a:defRPr/>
                </a:pPr>
                <a:r>
                  <a:rPr lang="zh-CN" altLang="en-US" sz="2200" b="1" dirty="0" smtClean="0">
                    <a:solidFill>
                      <a:srgbClr val="384C54"/>
                    </a:solidFill>
                  </a:rPr>
                  <a:t>快速安装一个完整的</a:t>
                </a:r>
                <a:r>
                  <a:rPr lang="en-US" altLang="zh-CN" sz="2200" b="1" dirty="0" err="1" smtClean="0">
                    <a:solidFill>
                      <a:srgbClr val="384C54"/>
                    </a:solidFill>
                  </a:rPr>
                  <a:t>mysql</a:t>
                </a: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5229200"/>
            <a:ext cx="8328956" cy="5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实战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4" name="组合 5"/>
          <p:cNvGrpSpPr/>
          <p:nvPr/>
        </p:nvGrpSpPr>
        <p:grpSpPr>
          <a:xfrm>
            <a:off x="357158" y="1428736"/>
            <a:ext cx="8607330" cy="3429024"/>
            <a:chOff x="5338987" y="1617350"/>
            <a:chExt cx="3843709" cy="4000528"/>
          </a:xfrm>
        </p:grpSpPr>
        <p:grpSp>
          <p:nvGrpSpPr>
            <p:cNvPr id="15" name="组合 12"/>
            <p:cNvGrpSpPr/>
            <p:nvPr/>
          </p:nvGrpSpPr>
          <p:grpSpPr>
            <a:xfrm>
              <a:off x="5338987" y="1617350"/>
              <a:ext cx="3843709" cy="4000528"/>
              <a:chOff x="338327" y="1617350"/>
              <a:chExt cx="5193337" cy="4000528"/>
            </a:xfrm>
          </p:grpSpPr>
          <p:grpSp>
            <p:nvGrpSpPr>
              <p:cNvPr id="22" name="组合 17"/>
              <p:cNvGrpSpPr/>
              <p:nvPr/>
            </p:nvGrpSpPr>
            <p:grpSpPr>
              <a:xfrm>
                <a:off x="338327" y="1617350"/>
                <a:ext cx="5025376" cy="4000528"/>
                <a:chOff x="338327" y="1617351"/>
                <a:chExt cx="4225537" cy="3960764"/>
              </a:xfrm>
            </p:grpSpPr>
            <p:sp>
              <p:nvSpPr>
                <p:cNvPr id="24" name="Rounded Rectangle 9"/>
                <p:cNvSpPr/>
                <p:nvPr/>
              </p:nvSpPr>
              <p:spPr>
                <a:xfrm>
                  <a:off x="338328" y="2279347"/>
                  <a:ext cx="4225536" cy="3298768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run -p 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3308:3306 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-v $PWD/</a:t>
                  </a:r>
                  <a:r>
                    <a:rPr lang="en-US" altLang="zh-CN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conf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:/</a:t>
                  </a:r>
                  <a:r>
                    <a:rPr lang="en-US" altLang="zh-CN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etc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mysql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conf.d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-v $PWD/data:/</a:t>
                  </a:r>
                  <a:r>
                    <a:rPr lang="en-US" altLang="zh-CN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var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/lib/</a:t>
                  </a:r>
                  <a:r>
                    <a:rPr lang="en-US" altLang="zh-CN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mysql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-e MYSQL_ROOT_PASSWORD=123456 --name 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test-mysql2  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-d b2e41f359b93</a:t>
                  </a: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25" name="Rounded Rectangle 7"/>
                <p:cNvSpPr/>
                <p:nvPr/>
              </p:nvSpPr>
              <p:spPr>
                <a:xfrm>
                  <a:off x="338327" y="1617351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514282" y="1723732"/>
                <a:ext cx="5017382" cy="341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>
                  <a:spcBef>
                    <a:spcPct val="20000"/>
                  </a:spcBef>
                  <a:defRPr/>
                </a:pPr>
                <a:r>
                  <a:rPr lang="zh-CN" altLang="en-US" sz="2200" b="1" dirty="0" smtClean="0">
                    <a:solidFill>
                      <a:srgbClr val="384C54"/>
                    </a:solidFill>
                  </a:rPr>
                  <a:t>快速安装多个完全一样的</a:t>
                </a:r>
                <a:r>
                  <a:rPr lang="en-US" altLang="zh-CN" sz="2200" b="1" dirty="0" err="1" smtClean="0">
                    <a:solidFill>
                      <a:srgbClr val="384C54"/>
                    </a:solidFill>
                  </a:rPr>
                  <a:t>mysql</a:t>
                </a: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5229200"/>
            <a:ext cx="8328956" cy="5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2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Dockerfile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4" name="组合 12"/>
          <p:cNvGrpSpPr/>
          <p:nvPr/>
        </p:nvGrpSpPr>
        <p:grpSpPr>
          <a:xfrm>
            <a:off x="357158" y="1247761"/>
            <a:ext cx="4429156" cy="4357717"/>
            <a:chOff x="338327" y="1617349"/>
            <a:chExt cx="5193337" cy="4378516"/>
          </a:xfrm>
        </p:grpSpPr>
        <p:grpSp>
          <p:nvGrpSpPr>
            <p:cNvPr id="5" name="组合 17"/>
            <p:cNvGrpSpPr/>
            <p:nvPr/>
          </p:nvGrpSpPr>
          <p:grpSpPr>
            <a:xfrm>
              <a:off x="338327" y="1617350"/>
              <a:ext cx="5025376" cy="4378515"/>
              <a:chOff x="338327" y="1617351"/>
              <a:chExt cx="4225537" cy="4334994"/>
            </a:xfrm>
          </p:grpSpPr>
          <p:sp>
            <p:nvSpPr>
              <p:cNvPr id="24" name="Rounded Rectangle 9"/>
              <p:cNvSpPr/>
              <p:nvPr/>
            </p:nvSpPr>
            <p:spPr>
              <a:xfrm>
                <a:off x="338328" y="2132288"/>
                <a:ext cx="4201377" cy="3820057"/>
              </a:xfrm>
              <a:prstGeom prst="roundRect">
                <a:avLst>
                  <a:gd name="adj" fmla="val 3630"/>
                </a:avLst>
              </a:prstGeom>
              <a:solidFill>
                <a:srgbClr val="E6E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FROM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ubuntu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/14.04</a:t>
                </a:r>
              </a:p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MAINTAINER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guol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## install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ssh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RUN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apt-get install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openssh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-server -y</a:t>
                </a:r>
              </a:p>
              <a:p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##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config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ssh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RUN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mkdir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var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/run/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sshd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RUN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useradd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–s /bin/bash –m –d /home/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guol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guol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RUN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echo ‘guol:123456’|chpasswd</a:t>
                </a:r>
              </a:p>
              <a:p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ENV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RUNNABLE_USER_DIR /home/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guol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EXPOSE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22</a:t>
                </a:r>
              </a:p>
              <a:p>
                <a:r>
                  <a:rPr lang="en-US" altLang="zh-CN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CMD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["/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usr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sbin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sshd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-D"]</a:t>
                </a:r>
              </a:p>
            </p:txBody>
          </p:sp>
          <p:sp>
            <p:nvSpPr>
              <p:cNvPr id="25" name="Rounded Rectangle 7"/>
              <p:cNvSpPr/>
              <p:nvPr/>
            </p:nvSpPr>
            <p:spPr>
              <a:xfrm>
                <a:off x="338327" y="1617351"/>
                <a:ext cx="4225537" cy="441374"/>
              </a:xfrm>
              <a:prstGeom prst="roundRect">
                <a:avLst>
                  <a:gd name="adj" fmla="val 15942"/>
                </a:avLst>
              </a:prstGeom>
              <a:solidFill>
                <a:srgbClr val="9AC8D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84C54"/>
                  </a:solidFill>
                </a:endParaRPr>
              </a:p>
            </p:txBody>
          </p:sp>
        </p:grp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514282" y="1617349"/>
              <a:ext cx="5017382" cy="34197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altLang="zh-CN" sz="2200" b="1" dirty="0" err="1" smtClean="0">
                  <a:solidFill>
                    <a:srgbClr val="384C54"/>
                  </a:solidFill>
                </a:rPr>
                <a:t>Dockerfile</a:t>
              </a:r>
              <a:r>
                <a:rPr lang="zh-CN" altLang="en-US" sz="2200" b="1" dirty="0" smtClean="0">
                  <a:solidFill>
                    <a:srgbClr val="384C54"/>
                  </a:solidFill>
                </a:rPr>
                <a:t>介绍</a:t>
              </a:r>
              <a:endPara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84C5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63947" y="1142984"/>
            <a:ext cx="5951721" cy="5143536"/>
            <a:chOff x="4714876" y="1285860"/>
            <a:chExt cx="5951721" cy="5143536"/>
          </a:xfrm>
        </p:grpSpPr>
        <p:pic>
          <p:nvPicPr>
            <p:cNvPr id="10" name="图片 9" descr="build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76" y="1376368"/>
              <a:ext cx="5951721" cy="505302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9072594" y="1285860"/>
              <a:ext cx="1571636" cy="5143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分享前对比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Rounded Rectangle 7"/>
          <p:cNvSpPr/>
          <p:nvPr/>
        </p:nvSpPr>
        <p:spPr>
          <a:xfrm>
            <a:off x="326729" y="1144249"/>
            <a:ext cx="8421735" cy="507391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384C54"/>
                </a:solidFill>
              </a:rPr>
              <a:t>在新机器上安装一个</a:t>
            </a:r>
            <a:r>
              <a:rPr lang="en-US" altLang="zh-CN" sz="2400" dirty="0" err="1" smtClean="0">
                <a:solidFill>
                  <a:srgbClr val="384C54"/>
                </a:solidFill>
              </a:rPr>
              <a:t>mysql</a:t>
            </a:r>
            <a:endParaRPr lang="en-US" sz="2400" dirty="0">
              <a:solidFill>
                <a:srgbClr val="384C54"/>
              </a:solidFill>
            </a:endParaRPr>
          </a:p>
        </p:txBody>
      </p:sp>
      <p:sp>
        <p:nvSpPr>
          <p:cNvPr id="13" name="Rounded Rectangle 6"/>
          <p:cNvSpPr/>
          <p:nvPr/>
        </p:nvSpPr>
        <p:spPr>
          <a:xfrm>
            <a:off x="326729" y="1758976"/>
            <a:ext cx="8421734" cy="1598016"/>
          </a:xfrm>
          <a:prstGeom prst="roundRect">
            <a:avLst>
              <a:gd name="adj" fmla="val 3457"/>
            </a:avLst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下载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mysql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sudo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rpm -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Uvh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platform-and-version-specific-package-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name.rpm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安装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mysql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服务端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yum install  -y  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mysql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-community-server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启动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mysql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service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mysqld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start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导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入数据、配置账号、设置权限</a:t>
            </a:r>
            <a:endParaRPr 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4" name="Rounded Rectangle 7"/>
          <p:cNvSpPr/>
          <p:nvPr/>
        </p:nvSpPr>
        <p:spPr>
          <a:xfrm>
            <a:off x="326728" y="3478714"/>
            <a:ext cx="8421735" cy="507391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384C54"/>
                </a:solidFill>
              </a:rPr>
              <a:t>在集群里安装多个实例</a:t>
            </a:r>
            <a:endParaRPr lang="en-US" sz="2400" dirty="0">
              <a:solidFill>
                <a:srgbClr val="384C54"/>
              </a:solidFill>
            </a:endParaRPr>
          </a:p>
        </p:txBody>
      </p:sp>
      <p:sp>
        <p:nvSpPr>
          <p:cNvPr id="15" name="Rounded Rectangle 6"/>
          <p:cNvSpPr/>
          <p:nvPr/>
        </p:nvSpPr>
        <p:spPr>
          <a:xfrm>
            <a:off x="326728" y="4107827"/>
            <a:ext cx="8421734" cy="545309"/>
          </a:xfrm>
          <a:prstGeom prst="roundRect">
            <a:avLst>
              <a:gd name="adj" fmla="val 3457"/>
            </a:avLst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重复以上操作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6" name="Rounded Rectangle 7"/>
          <p:cNvSpPr/>
          <p:nvPr/>
        </p:nvSpPr>
        <p:spPr>
          <a:xfrm>
            <a:off x="326727" y="4804145"/>
            <a:ext cx="8421735" cy="507391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384C54"/>
                </a:solidFill>
              </a:rPr>
              <a:t>疑问</a:t>
            </a:r>
            <a:endParaRPr lang="en-US" sz="2400" dirty="0">
              <a:solidFill>
                <a:srgbClr val="384C54"/>
              </a:solidFill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326728" y="5503488"/>
            <a:ext cx="8421734" cy="733824"/>
          </a:xfrm>
          <a:prstGeom prst="roundRect">
            <a:avLst>
              <a:gd name="adj" fmla="val 3457"/>
            </a:avLst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如何简化操作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如何在操作系统、硬件不同的情况下保证安装的所有环境都一致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1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第三部分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500034" y="1357298"/>
            <a:ext cx="2571768" cy="571504"/>
          </a:xfrm>
          <a:prstGeom prst="roundRect">
            <a:avLst>
              <a:gd name="adj" fmla="val 15942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000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集群与交互</a:t>
            </a:r>
            <a:endParaRPr lang="en-US" sz="2000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22" name="Picture 2" descr="https://d3oypxn00j2a10.cloudfront.net/0.8.0/images/pages/company/containership_g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071678"/>
            <a:ext cx="4762500" cy="3171826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noProof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的集群与交互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4" name="组合 12"/>
          <p:cNvGrpSpPr/>
          <p:nvPr/>
        </p:nvGrpSpPr>
        <p:grpSpPr>
          <a:xfrm>
            <a:off x="334791" y="1256691"/>
            <a:ext cx="4429156" cy="1028736"/>
            <a:chOff x="338327" y="1617349"/>
            <a:chExt cx="5193337" cy="3419779"/>
          </a:xfrm>
        </p:grpSpPr>
        <p:grpSp>
          <p:nvGrpSpPr>
            <p:cNvPr id="5" name="组合 17"/>
            <p:cNvGrpSpPr/>
            <p:nvPr/>
          </p:nvGrpSpPr>
          <p:grpSpPr>
            <a:xfrm>
              <a:off x="338327" y="1617350"/>
              <a:ext cx="5025376" cy="3419778"/>
              <a:chOff x="338327" y="1617351"/>
              <a:chExt cx="4225537" cy="3385786"/>
            </a:xfrm>
          </p:grpSpPr>
          <p:sp>
            <p:nvSpPr>
              <p:cNvPr id="24" name="Rounded Rectangle 9"/>
              <p:cNvSpPr/>
              <p:nvPr/>
            </p:nvSpPr>
            <p:spPr>
              <a:xfrm>
                <a:off x="350406" y="3108417"/>
                <a:ext cx="4201377" cy="1894720"/>
              </a:xfrm>
              <a:prstGeom prst="roundRect">
                <a:avLst>
                  <a:gd name="adj" fmla="val 3630"/>
                </a:avLst>
              </a:prstGeom>
              <a:solidFill>
                <a:srgbClr val="E6E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b="1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ifconfig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5" name="Rounded Rectangle 7"/>
              <p:cNvSpPr/>
              <p:nvPr/>
            </p:nvSpPr>
            <p:spPr>
              <a:xfrm>
                <a:off x="338327" y="1617351"/>
                <a:ext cx="4225537" cy="441374"/>
              </a:xfrm>
              <a:prstGeom prst="roundRect">
                <a:avLst>
                  <a:gd name="adj" fmla="val 15942"/>
                </a:avLst>
              </a:prstGeom>
              <a:solidFill>
                <a:srgbClr val="9AC8D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84C54"/>
                  </a:solidFill>
                </a:endParaRPr>
              </a:p>
            </p:txBody>
          </p:sp>
        </p:grp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514282" y="1617349"/>
              <a:ext cx="5017382" cy="34197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sz="2200" b="1" noProof="0" dirty="0" smtClean="0">
                  <a:solidFill>
                    <a:srgbClr val="384C54"/>
                  </a:solidFill>
                </a:rPr>
                <a:t>Docker</a:t>
              </a:r>
              <a:r>
                <a:rPr lang="zh-CN" altLang="en-US" sz="2200" b="1" noProof="0" dirty="0" smtClean="0">
                  <a:solidFill>
                    <a:srgbClr val="384C54"/>
                  </a:solidFill>
                </a:rPr>
                <a:t>的网卡</a:t>
              </a:r>
              <a:endPara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84C5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9121665" y="1142984"/>
            <a:ext cx="1571636" cy="5143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65" y="1256691"/>
            <a:ext cx="5143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noProof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的集群与交互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4" name="组合 12"/>
          <p:cNvGrpSpPr/>
          <p:nvPr/>
        </p:nvGrpSpPr>
        <p:grpSpPr>
          <a:xfrm>
            <a:off x="334790" y="1256690"/>
            <a:ext cx="9277769" cy="2892389"/>
            <a:chOff x="338327" y="1617349"/>
            <a:chExt cx="5193337" cy="3419779"/>
          </a:xfrm>
        </p:grpSpPr>
        <p:grpSp>
          <p:nvGrpSpPr>
            <p:cNvPr id="5" name="组合 17"/>
            <p:cNvGrpSpPr/>
            <p:nvPr/>
          </p:nvGrpSpPr>
          <p:grpSpPr>
            <a:xfrm>
              <a:off x="338327" y="1617350"/>
              <a:ext cx="5025376" cy="3419778"/>
              <a:chOff x="338327" y="1617351"/>
              <a:chExt cx="4225537" cy="3385786"/>
            </a:xfrm>
          </p:grpSpPr>
          <p:sp>
            <p:nvSpPr>
              <p:cNvPr id="24" name="Rounded Rectangle 9"/>
              <p:cNvSpPr/>
              <p:nvPr/>
            </p:nvSpPr>
            <p:spPr>
              <a:xfrm>
                <a:off x="350406" y="3108417"/>
                <a:ext cx="4201377" cy="1894720"/>
              </a:xfrm>
              <a:prstGeom prst="roundRect">
                <a:avLst>
                  <a:gd name="adj" fmla="val 3630"/>
                </a:avLst>
              </a:prstGeom>
              <a:solidFill>
                <a:srgbClr val="E6E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zh-CN" altLang="en-US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创建自定义网络：</a:t>
                </a:r>
                <a:r>
                  <a:rPr lang="en-US" altLang="zh-CN" sz="1400" b="1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network create --subnet=192.168.0.0/16 </a:t>
                </a:r>
                <a:r>
                  <a:rPr lang="en-US" altLang="zh-CN" sz="1400" b="1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staticnet</a:t>
                </a:r>
                <a:endParaRPr lang="en-US" altLang="zh-CN" sz="1400" b="1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zh-CN" altLang="en-US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给容器分配</a:t>
                </a:r>
                <a:r>
                  <a:rPr lang="en-US" altLang="zh-CN" sz="1400" b="1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ip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: </a:t>
                </a:r>
                <a:r>
                  <a:rPr lang="en-US" altLang="zh-CN" sz="1400" b="1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run -p 3308:3306 -v $PWD/</a:t>
                </a:r>
                <a:r>
                  <a:rPr lang="en-US" altLang="zh-CN" sz="1400" b="1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conf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:/</a:t>
                </a:r>
                <a:r>
                  <a:rPr lang="en-US" altLang="zh-CN" sz="1400" b="1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etc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</a:t>
                </a:r>
                <a:r>
                  <a:rPr lang="en-US" altLang="zh-CN" sz="1400" b="1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mysql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</a:t>
                </a:r>
                <a:r>
                  <a:rPr lang="en-US" altLang="zh-CN" sz="1400" b="1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conf.d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-v $PWD/data:/</a:t>
                </a:r>
                <a:r>
                  <a:rPr lang="en-US" altLang="zh-CN" sz="1400" b="1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var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/lib/</a:t>
                </a:r>
                <a:r>
                  <a:rPr lang="en-US" altLang="zh-CN" sz="1400" b="1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mysql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-e MYSQL_ROOT_PASSWORD=123456 --name test-mysql2 --net </a:t>
                </a:r>
                <a:r>
                  <a:rPr lang="en-US" altLang="zh-CN" sz="1400" b="1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staticnet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--</a:t>
                </a:r>
                <a:r>
                  <a:rPr lang="en-US" altLang="zh-CN" sz="1400" b="1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ip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192.168.0.2  -d 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b2e41f359b93</a:t>
                </a:r>
                <a:endParaRPr lang="en-US" altLang="zh-CN" sz="1400" dirty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altLang="zh-CN" sz="1400" b="1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5" name="Rounded Rectangle 7"/>
              <p:cNvSpPr/>
              <p:nvPr/>
            </p:nvSpPr>
            <p:spPr>
              <a:xfrm>
                <a:off x="338327" y="1617351"/>
                <a:ext cx="4225537" cy="441374"/>
              </a:xfrm>
              <a:prstGeom prst="roundRect">
                <a:avLst>
                  <a:gd name="adj" fmla="val 15942"/>
                </a:avLst>
              </a:prstGeom>
              <a:solidFill>
                <a:srgbClr val="9AC8D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84C54"/>
                  </a:solidFill>
                </a:endParaRPr>
              </a:p>
            </p:txBody>
          </p:sp>
        </p:grp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514282" y="1617349"/>
              <a:ext cx="5017382" cy="34197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sz="2200" b="1" noProof="0" dirty="0" smtClean="0">
                  <a:solidFill>
                    <a:srgbClr val="384C54"/>
                  </a:solidFill>
                </a:rPr>
                <a:t>Docker</a:t>
              </a:r>
              <a:r>
                <a:rPr lang="zh-CN" altLang="en-US" sz="2200" b="1" dirty="0" smtClean="0">
                  <a:solidFill>
                    <a:srgbClr val="384C54"/>
                  </a:solidFill>
                </a:rPr>
                <a:t>设置网络</a:t>
              </a:r>
              <a:endPara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84C5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9121665" y="1142984"/>
            <a:ext cx="1571636" cy="5143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9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实战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4" name="组合 5"/>
          <p:cNvGrpSpPr/>
          <p:nvPr/>
        </p:nvGrpSpPr>
        <p:grpSpPr>
          <a:xfrm>
            <a:off x="357158" y="1428736"/>
            <a:ext cx="8607330" cy="4952592"/>
            <a:chOff x="5338987" y="1617350"/>
            <a:chExt cx="3843709" cy="4000528"/>
          </a:xfrm>
        </p:grpSpPr>
        <p:grpSp>
          <p:nvGrpSpPr>
            <p:cNvPr id="15" name="组合 12"/>
            <p:cNvGrpSpPr/>
            <p:nvPr/>
          </p:nvGrpSpPr>
          <p:grpSpPr>
            <a:xfrm>
              <a:off x="5338987" y="1617350"/>
              <a:ext cx="3843709" cy="4000528"/>
              <a:chOff x="338327" y="1617350"/>
              <a:chExt cx="5193337" cy="4000528"/>
            </a:xfrm>
          </p:grpSpPr>
          <p:grpSp>
            <p:nvGrpSpPr>
              <p:cNvPr id="22" name="组合 17"/>
              <p:cNvGrpSpPr/>
              <p:nvPr/>
            </p:nvGrpSpPr>
            <p:grpSpPr>
              <a:xfrm>
                <a:off x="338327" y="1617350"/>
                <a:ext cx="5025376" cy="4000528"/>
                <a:chOff x="338327" y="1617351"/>
                <a:chExt cx="4225537" cy="3960764"/>
              </a:xfrm>
            </p:grpSpPr>
            <p:sp>
              <p:nvSpPr>
                <p:cNvPr id="24" name="Rounded Rectangle 9"/>
                <p:cNvSpPr/>
                <p:nvPr/>
              </p:nvSpPr>
              <p:spPr>
                <a:xfrm>
                  <a:off x="338328" y="2279347"/>
                  <a:ext cx="4225536" cy="3298768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拉</a:t>
                  </a:r>
                  <a:r>
                    <a:rPr lang="zh-CN" altLang="en-US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取个人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php</a:t>
                  </a:r>
                  <a:r>
                    <a:rPr lang="zh-CN" altLang="en-US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镜像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pull 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wenyangchou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/kunlunphp-fpm:v2</a:t>
                  </a:r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启动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php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run --name my-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php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-v /home/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zwy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kunlun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-test/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nginx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/www:/www -d c9ea6b7d1485</a:t>
                  </a:r>
                  <a:endParaRPr lang="en-US" altLang="zh-CN" sz="12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zh-CN" altLang="en-US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启动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nginx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run --name my-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nginx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-p 8088:80 -d -v www:/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usr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/share/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nginx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html:ro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-v /home/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zwy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kunlun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-test/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nginx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conf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conf.d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:/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etc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nginx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conf.d:ro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--link </a:t>
                  </a:r>
                  <a:r>
                    <a:rPr lang="en-US" altLang="zh-CN" sz="12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my-php:php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db0d789f8f08</a:t>
                  </a:r>
                </a:p>
                <a:p>
                  <a:pPr marL="342900" indent="-34290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解释</a:t>
                  </a:r>
                  <a:endParaRPr lang="en-US" altLang="zh-CN" sz="12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-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p 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8088:80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: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端口映射，把 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nginx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中的 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80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映射到本地的 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8088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端口。</a:t>
                  </a:r>
                </a:p>
                <a:p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~/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nginx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/www: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是本地 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html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文件的存储目录，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usr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/share/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nginx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/html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是容器内 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html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文件的存储目录。</a:t>
                  </a:r>
                </a:p>
                <a:p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~/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nginx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conf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conf.d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: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是本地 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nginx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配置文件的存储目录，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etc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nginx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conf.d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是容器内 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nginx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配置文件的存储目录。</a:t>
                  </a:r>
                </a:p>
                <a:p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--link 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myphp-fpm:php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: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把 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myphp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-fpm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的网络并入 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nginx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，并通过修改 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nginx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的 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etc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/hosts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，把域名 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php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映射成 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127.0.0.1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，让 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nginx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通过 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php:9000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访问 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php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-fpm</a:t>
                  </a:r>
                  <a:r>
                    <a:rPr lang="zh-CN" altLang="en-US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。</a:t>
                  </a:r>
                  <a:endParaRPr lang="en-US" altLang="zh-CN" sz="12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endParaRPr lang="en-US" altLang="zh-CN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注意事项  </a:t>
                  </a:r>
                  <a:endParaRPr lang="en-US" altLang="zh-CN" sz="12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挂</a:t>
                  </a:r>
                  <a:r>
                    <a:rPr lang="zh-CN" altLang="en-US" sz="12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接文件必须是绝对路径</a:t>
                  </a:r>
                  <a:endParaRPr lang="en-US" altLang="zh-CN" sz="12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25" name="Rounded Rectangle 7"/>
                <p:cNvSpPr/>
                <p:nvPr/>
              </p:nvSpPr>
              <p:spPr>
                <a:xfrm>
                  <a:off x="338327" y="1617351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514282" y="1723732"/>
                <a:ext cx="5017382" cy="341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>
                  <a:spcBef>
                    <a:spcPct val="20000"/>
                  </a:spcBef>
                  <a:defRPr/>
                </a:pPr>
                <a:r>
                  <a:rPr lang="zh-CN" altLang="en-US" sz="2200" b="1" dirty="0" smtClean="0">
                    <a:solidFill>
                      <a:srgbClr val="384C54"/>
                    </a:solidFill>
                  </a:rPr>
                  <a:t>快速部署一个简单的</a:t>
                </a:r>
                <a:r>
                  <a:rPr lang="en-US" altLang="zh-CN" sz="2200" b="1" dirty="0" err="1" smtClean="0">
                    <a:solidFill>
                      <a:srgbClr val="384C54"/>
                    </a:solidFill>
                  </a:rPr>
                  <a:t>nginx+php</a:t>
                </a:r>
                <a:r>
                  <a:rPr lang="zh-CN" altLang="en-US" sz="2200" b="1" dirty="0" smtClean="0">
                    <a:solidFill>
                      <a:srgbClr val="384C54"/>
                    </a:solidFill>
                  </a:rPr>
                  <a:t>集群</a:t>
                </a: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58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私有仓库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7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86116" y="2786058"/>
            <a:ext cx="2510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THANKS</a:t>
            </a:r>
            <a:endParaRPr lang="zh-CN" altLang="en-US" sz="5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主要内容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500035" y="1214422"/>
            <a:ext cx="2643206" cy="428628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384C54"/>
                </a:solidFill>
              </a:rPr>
              <a:t>一、</a:t>
            </a:r>
            <a:r>
              <a:rPr lang="en-US" altLang="zh-CN" b="1" dirty="0" err="1" smtClean="0">
                <a:solidFill>
                  <a:srgbClr val="384C54"/>
                </a:solidFill>
              </a:rPr>
              <a:t>Docker</a:t>
            </a:r>
            <a:r>
              <a:rPr lang="zh-CN" altLang="en-US" b="1" dirty="0" smtClean="0">
                <a:solidFill>
                  <a:srgbClr val="384C54"/>
                </a:solidFill>
              </a:rPr>
              <a:t>介绍及原理</a:t>
            </a:r>
            <a:endParaRPr lang="en-US" b="1" dirty="0">
              <a:solidFill>
                <a:srgbClr val="384C54"/>
              </a:solidFill>
            </a:endParaRPr>
          </a:p>
        </p:txBody>
      </p:sp>
      <p:sp>
        <p:nvSpPr>
          <p:cNvPr id="7" name="Rounded Rectangle 7"/>
          <p:cNvSpPr/>
          <p:nvPr/>
        </p:nvSpPr>
        <p:spPr>
          <a:xfrm>
            <a:off x="500034" y="3857628"/>
            <a:ext cx="2643206" cy="428628"/>
          </a:xfrm>
          <a:prstGeom prst="roundRect">
            <a:avLst>
              <a:gd name="adj" fmla="val 1594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384C54"/>
                </a:solidFill>
              </a:rPr>
              <a:t>二、</a:t>
            </a:r>
            <a:r>
              <a:rPr lang="en-US" altLang="zh-CN" b="1" dirty="0" err="1" smtClean="0">
                <a:solidFill>
                  <a:srgbClr val="384C54"/>
                </a:solidFill>
              </a:rPr>
              <a:t>Docker</a:t>
            </a:r>
            <a:r>
              <a:rPr lang="zh-CN" altLang="en-US" b="1" dirty="0" smtClean="0">
                <a:solidFill>
                  <a:srgbClr val="384C54"/>
                </a:solidFill>
              </a:rPr>
              <a:t>三大核心</a:t>
            </a:r>
            <a:endParaRPr lang="en-US" b="1" dirty="0">
              <a:solidFill>
                <a:srgbClr val="384C54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86248" y="1214422"/>
            <a:ext cx="2643206" cy="428628"/>
          </a:xfrm>
          <a:prstGeom prst="roundRect">
            <a:avLst>
              <a:gd name="adj" fmla="val 1594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384C54"/>
                </a:solidFill>
              </a:rPr>
              <a:t>三、</a:t>
            </a:r>
            <a:r>
              <a:rPr lang="en-US" altLang="zh-CN" b="1" dirty="0" err="1" smtClean="0">
                <a:solidFill>
                  <a:srgbClr val="384C54"/>
                </a:solidFill>
              </a:rPr>
              <a:t>Docker</a:t>
            </a:r>
            <a:r>
              <a:rPr lang="zh-CN" altLang="en-US" b="1" dirty="0" smtClean="0">
                <a:solidFill>
                  <a:srgbClr val="384C54"/>
                </a:solidFill>
              </a:rPr>
              <a:t>实践案例</a:t>
            </a:r>
            <a:endParaRPr lang="en-US" b="1" dirty="0">
              <a:solidFill>
                <a:srgbClr val="384C5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571612"/>
            <a:ext cx="242889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 什么是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的生态圈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ocker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与虚拟化的差别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文件系统</a:t>
            </a:r>
            <a:endParaRPr lang="en-US" sz="16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4228208"/>
            <a:ext cx="2643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仓库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镜像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容器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Dockerfile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3234" y="1621718"/>
            <a:ext cx="242889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XBRL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 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第一部分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500034" y="1428736"/>
            <a:ext cx="257176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000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介绍及原理</a:t>
            </a:r>
            <a:endParaRPr lang="en-US" sz="2000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/>
        </p:blipFill>
        <p:spPr>
          <a:xfrm>
            <a:off x="428596" y="1785926"/>
            <a:ext cx="7573785" cy="329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什么是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Rounded Rectangle 6"/>
          <p:cNvSpPr/>
          <p:nvPr/>
        </p:nvSpPr>
        <p:spPr>
          <a:xfrm>
            <a:off x="323528" y="1758976"/>
            <a:ext cx="8352927" cy="661912"/>
          </a:xfrm>
          <a:prstGeom prst="roundRect">
            <a:avLst>
              <a:gd name="adj" fmla="val 3457"/>
            </a:avLst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Docker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是一个虚拟环境容器。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Docker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的思想来自于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集装箱。</a:t>
            </a:r>
            <a:endParaRPr 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04202" y="1052736"/>
            <a:ext cx="4480456" cy="3658345"/>
            <a:chOff x="5311271" y="1625806"/>
            <a:chExt cx="3789644" cy="3419780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5311271" y="1625806"/>
              <a:ext cx="3531940" cy="34197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84C5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Rounded Rectangle 7"/>
          <p:cNvSpPr/>
          <p:nvPr/>
        </p:nvSpPr>
        <p:spPr>
          <a:xfrm>
            <a:off x="326729" y="1144249"/>
            <a:ext cx="8349727" cy="507391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384C54"/>
                </a:solidFill>
              </a:rPr>
              <a:t>Docker</a:t>
            </a:r>
            <a:endParaRPr lang="en-US" sz="2400" dirty="0">
              <a:solidFill>
                <a:srgbClr val="384C54"/>
              </a:solidFill>
            </a:endParaRPr>
          </a:p>
        </p:txBody>
      </p:sp>
      <p:sp>
        <p:nvSpPr>
          <p:cNvPr id="19" name="Rounded Rectangle 6"/>
          <p:cNvSpPr/>
          <p:nvPr/>
        </p:nvSpPr>
        <p:spPr>
          <a:xfrm>
            <a:off x="5658644" y="2912895"/>
            <a:ext cx="3109198" cy="2930767"/>
          </a:xfrm>
          <a:prstGeom prst="roundRect">
            <a:avLst>
              <a:gd name="adj" fmla="val 3457"/>
            </a:avLst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Docker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可以将运行的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.net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java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python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所需的系统环境以及依赖集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装连同程序一起打包。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只需要一个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开关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就可以在任何地方运行</a:t>
            </a:r>
            <a:endParaRPr 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529" y="2881908"/>
            <a:ext cx="4824536" cy="2961755"/>
            <a:chOff x="323529" y="2881908"/>
            <a:chExt cx="4824536" cy="296175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9" y="2881908"/>
              <a:ext cx="4824536" cy="2961755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3851920" y="5224114"/>
              <a:ext cx="1266000" cy="369332"/>
              <a:chOff x="3851920" y="5224114"/>
              <a:chExt cx="1266000" cy="369332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037800" y="5224114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云计算</a:t>
                </a:r>
                <a:endParaRPr lang="zh-CN" altLang="en-US" dirty="0"/>
              </a:p>
            </p:txBody>
          </p:sp>
          <p:cxnSp>
            <p:nvCxnSpPr>
              <p:cNvPr id="10" name="直接箭头连接符 9"/>
              <p:cNvCxnSpPr>
                <a:stCxn id="5" idx="1"/>
              </p:cNvCxnSpPr>
              <p:nvPr/>
            </p:nvCxnSpPr>
            <p:spPr>
              <a:xfrm flipH="1" flipV="1">
                <a:off x="3851920" y="5224114"/>
                <a:ext cx="185880" cy="184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683568" y="3645024"/>
              <a:ext cx="792088" cy="576064"/>
              <a:chOff x="683568" y="3645024"/>
              <a:chExt cx="792088" cy="576064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683568" y="3645024"/>
                <a:ext cx="7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C#</a:t>
                </a:r>
                <a:r>
                  <a:rPr lang="zh-CN" altLang="en-US" sz="1400" dirty="0" smtClean="0"/>
                  <a:t>应用</a:t>
                </a:r>
                <a:endParaRPr lang="zh-CN" altLang="en-US" sz="1400" dirty="0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>
                <a:off x="1187624" y="3952801"/>
                <a:ext cx="216024" cy="2682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/>
          </p:nvGrpSpPr>
          <p:grpSpPr>
            <a:xfrm>
              <a:off x="1850798" y="2988820"/>
              <a:ext cx="848994" cy="656204"/>
              <a:chOff x="1850798" y="2988820"/>
              <a:chExt cx="848994" cy="656204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1850798" y="2988820"/>
                <a:ext cx="8489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java</a:t>
                </a:r>
                <a:r>
                  <a:rPr lang="zh-CN" altLang="en-US" sz="1400" dirty="0" smtClean="0"/>
                  <a:t>应用</a:t>
                </a:r>
                <a:endParaRPr lang="zh-CN" altLang="en-US" sz="1400" dirty="0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2267744" y="3322632"/>
                <a:ext cx="134547" cy="322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3082077" y="3045549"/>
              <a:ext cx="1134260" cy="455459"/>
              <a:chOff x="3082077" y="3045549"/>
              <a:chExt cx="1134260" cy="455459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3082077" y="3045549"/>
                <a:ext cx="11342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python</a:t>
                </a:r>
                <a:r>
                  <a:rPr lang="zh-CN" altLang="en-US" sz="1400" dirty="0" smtClean="0"/>
                  <a:t>应用</a:t>
                </a:r>
                <a:endParaRPr lang="zh-CN" altLang="en-US" sz="1400" dirty="0"/>
              </a:p>
            </p:txBody>
          </p:sp>
          <p:cxnSp>
            <p:nvCxnSpPr>
              <p:cNvPr id="30" name="直接箭头连接符 29"/>
              <p:cNvCxnSpPr/>
              <p:nvPr/>
            </p:nvCxnSpPr>
            <p:spPr>
              <a:xfrm flipH="1">
                <a:off x="3082077" y="3322632"/>
                <a:ext cx="302206" cy="1783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9822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什么是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3528" y="1052737"/>
            <a:ext cx="8561130" cy="2880319"/>
            <a:chOff x="5311271" y="1625806"/>
            <a:chExt cx="3789644" cy="3419780"/>
          </a:xfrm>
        </p:grpSpPr>
        <p:grpSp>
          <p:nvGrpSpPr>
            <p:cNvPr id="17" name="组合 12"/>
            <p:cNvGrpSpPr/>
            <p:nvPr/>
          </p:nvGrpSpPr>
          <p:grpSpPr>
            <a:xfrm>
              <a:off x="5311271" y="1625806"/>
              <a:ext cx="3654775" cy="3419780"/>
              <a:chOff x="300879" y="1625806"/>
              <a:chExt cx="4938063" cy="3419780"/>
            </a:xfrm>
          </p:grpSpPr>
          <p:sp>
            <p:nvSpPr>
              <p:cNvPr id="21" name="Rounded Rectangle 9"/>
              <p:cNvSpPr/>
              <p:nvPr/>
            </p:nvSpPr>
            <p:spPr>
              <a:xfrm>
                <a:off x="335831" y="2263668"/>
                <a:ext cx="4903111" cy="2781917"/>
              </a:xfrm>
              <a:prstGeom prst="roundRect">
                <a:avLst>
                  <a:gd name="adj" fmla="val 3630"/>
                </a:avLst>
              </a:prstGeom>
              <a:solidFill>
                <a:srgbClr val="E6E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VM(VMware)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在宿主机器、宿主机器操作系统的基础上创建虚拟层、虚拟化的操作系统、虚拟化的仓库，然后再安装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应用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  <a:p>
                <a:endPara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Container(Docker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容器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)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，在宿主机器、宿主机器操作系统上创建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Docker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引擎，在引擎的基础上再安装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应用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  <a:p>
                <a:pPr>
                  <a:buFont typeface="Arial" pitchFamily="34" charset="0"/>
                  <a:buChar char="•"/>
                </a:pPr>
                <a:endParaRPr lang="en-US" altLang="zh-CN" sz="16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Docker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在宿主机器的操作系统上创建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Docker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引擎，直接在宿主主机的操作系统上调用硬件资源，而不是虚拟化操作系统和硬件资源，所以操作速度快。</a:t>
                </a:r>
                <a:endPara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300879" y="1625806"/>
                <a:ext cx="4772098" cy="341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Rounded Rectangle 7"/>
          <p:cNvSpPr/>
          <p:nvPr/>
        </p:nvSpPr>
        <p:spPr>
          <a:xfrm>
            <a:off x="323528" y="1132200"/>
            <a:ext cx="8256449" cy="542005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zh-CN" sz="2400" dirty="0" smtClean="0">
                <a:solidFill>
                  <a:srgbClr val="384C54"/>
                </a:solidFill>
              </a:rPr>
              <a:t>Docker</a:t>
            </a:r>
            <a:r>
              <a:rPr lang="zh-CN" altLang="en-US" sz="2400" dirty="0" smtClean="0">
                <a:solidFill>
                  <a:srgbClr val="384C54"/>
                </a:solidFill>
              </a:rPr>
              <a:t>与虚拟机的区别</a:t>
            </a:r>
            <a:endParaRPr lang="en-US" altLang="zh-CN" sz="2400" dirty="0">
              <a:solidFill>
                <a:srgbClr val="384C54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3235"/>
            <a:ext cx="3779912" cy="245397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635896" y="4077072"/>
            <a:ext cx="5162550" cy="1049848"/>
            <a:chOff x="3635896" y="4077072"/>
            <a:chExt cx="5162550" cy="104984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4393495"/>
              <a:ext cx="5162550" cy="73342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779912" y="4077072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虚拟机虚拟安装</a:t>
              </a:r>
              <a:r>
                <a:rPr lang="en-US" altLang="zh-CN" dirty="0" err="1" smtClean="0"/>
                <a:t>ubuntu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79912" y="5229200"/>
            <a:ext cx="5312321" cy="1115785"/>
            <a:chOff x="3779912" y="5229200"/>
            <a:chExt cx="5312321" cy="111578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912" y="5621085"/>
              <a:ext cx="5312321" cy="7239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779912" y="5229200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Docker</a:t>
              </a:r>
              <a:r>
                <a:rPr lang="zh-CN" altLang="en-US" dirty="0" smtClean="0"/>
                <a:t>虚拟安装</a:t>
              </a:r>
              <a:r>
                <a:rPr lang="en-US" altLang="zh-CN" dirty="0" err="1" smtClean="0"/>
                <a:t>ubuntu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VS VM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>
            <a:off x="464949" y="4980768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http://img.blog.csdn.net/201403060948287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71612"/>
            <a:ext cx="8717218" cy="4214842"/>
          </a:xfrm>
          <a:prstGeom prst="rect">
            <a:avLst/>
          </a:prstGeom>
          <a:noFill/>
        </p:spPr>
      </p:pic>
      <p:grpSp>
        <p:nvGrpSpPr>
          <p:cNvPr id="14" name="组合 13"/>
          <p:cNvGrpSpPr/>
          <p:nvPr/>
        </p:nvGrpSpPr>
        <p:grpSpPr>
          <a:xfrm>
            <a:off x="160984" y="878812"/>
            <a:ext cx="8763000" cy="3081359"/>
            <a:chOff x="142844" y="1633525"/>
            <a:chExt cx="8763000" cy="3081359"/>
          </a:xfrm>
        </p:grpSpPr>
        <p:pic>
          <p:nvPicPr>
            <p:cNvPr id="4097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44" y="1752609"/>
              <a:ext cx="8763000" cy="296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矩形 12"/>
            <p:cNvSpPr/>
            <p:nvPr/>
          </p:nvSpPr>
          <p:spPr>
            <a:xfrm>
              <a:off x="147607" y="1633525"/>
              <a:ext cx="8748744" cy="142876"/>
            </a:xfrm>
            <a:prstGeom prst="rect">
              <a:avLst/>
            </a:prstGeom>
            <a:solidFill>
              <a:srgbClr val="384C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的生态圈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7" name="Straight Arrow Connector 19"/>
          <p:cNvCxnSpPr/>
          <p:nvPr/>
        </p:nvCxnSpPr>
        <p:spPr>
          <a:xfrm>
            <a:off x="7015276" y="3306469"/>
            <a:ext cx="0" cy="360579"/>
          </a:xfrm>
          <a:prstGeom prst="straightConnector1">
            <a:avLst/>
          </a:prstGeom>
          <a:ln w="57150">
            <a:solidFill>
              <a:srgbClr val="28A8D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10"/>
          <p:cNvGrpSpPr/>
          <p:nvPr/>
        </p:nvGrpSpPr>
        <p:grpSpPr>
          <a:xfrm>
            <a:off x="1925119" y="1572769"/>
            <a:ext cx="5199886" cy="4169663"/>
            <a:chOff x="3592374" y="2084832"/>
            <a:chExt cx="2099462" cy="2099462"/>
          </a:xfrm>
        </p:grpSpPr>
        <p:sp>
          <p:nvSpPr>
            <p:cNvPr id="9" name="Arc 7"/>
            <p:cNvSpPr/>
            <p:nvPr/>
          </p:nvSpPr>
          <p:spPr>
            <a:xfrm>
              <a:off x="3592374" y="2084832"/>
              <a:ext cx="2099462" cy="2099462"/>
            </a:xfrm>
            <a:prstGeom prst="arc">
              <a:avLst>
                <a:gd name="adj1" fmla="val 12438329"/>
                <a:gd name="adj2" fmla="val 14297971"/>
              </a:avLst>
            </a:prstGeom>
            <a:ln w="57150">
              <a:solidFill>
                <a:srgbClr val="28A8D5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11"/>
            <p:cNvSpPr/>
            <p:nvPr/>
          </p:nvSpPr>
          <p:spPr>
            <a:xfrm>
              <a:off x="3592374" y="2084832"/>
              <a:ext cx="2099462" cy="2099462"/>
            </a:xfrm>
            <a:prstGeom prst="arc">
              <a:avLst>
                <a:gd name="adj1" fmla="val 6520206"/>
                <a:gd name="adj2" fmla="val 8700790"/>
              </a:avLst>
            </a:prstGeom>
            <a:ln w="57150">
              <a:solidFill>
                <a:srgbClr val="28A8D5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2"/>
            <p:cNvSpPr/>
            <p:nvPr/>
          </p:nvSpPr>
          <p:spPr>
            <a:xfrm>
              <a:off x="3592374" y="2084832"/>
              <a:ext cx="2099462" cy="2099462"/>
            </a:xfrm>
            <a:prstGeom prst="arc">
              <a:avLst>
                <a:gd name="adj1" fmla="val 918491"/>
                <a:gd name="adj2" fmla="val 3367204"/>
              </a:avLst>
            </a:prstGeom>
            <a:ln w="57150">
              <a:solidFill>
                <a:srgbClr val="28A8D5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3"/>
            <p:cNvSpPr/>
            <p:nvPr/>
          </p:nvSpPr>
          <p:spPr>
            <a:xfrm>
              <a:off x="3592374" y="2084832"/>
              <a:ext cx="2099462" cy="2099462"/>
            </a:xfrm>
            <a:prstGeom prst="arc">
              <a:avLst>
                <a:gd name="adj1" fmla="val 16200000"/>
                <a:gd name="adj2" fmla="val 19081489"/>
              </a:avLst>
            </a:prstGeom>
            <a:ln w="57150">
              <a:solidFill>
                <a:srgbClr val="28A8D5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36"/>
          <p:cNvSpPr/>
          <p:nvPr/>
        </p:nvSpPr>
        <p:spPr>
          <a:xfrm>
            <a:off x="5943600" y="2133600"/>
            <a:ext cx="2370666" cy="1295400"/>
          </a:xfrm>
          <a:prstGeom prst="roundRect">
            <a:avLst>
              <a:gd name="adj" fmla="val 4248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37"/>
          <p:cNvSpPr/>
          <p:nvPr/>
        </p:nvSpPr>
        <p:spPr>
          <a:xfrm>
            <a:off x="872067" y="2133600"/>
            <a:ext cx="2370666" cy="1295400"/>
          </a:xfrm>
          <a:prstGeom prst="roundRect">
            <a:avLst>
              <a:gd name="adj" fmla="val 4248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38"/>
          <p:cNvSpPr/>
          <p:nvPr/>
        </p:nvSpPr>
        <p:spPr>
          <a:xfrm>
            <a:off x="3386667" y="4673600"/>
            <a:ext cx="2370666" cy="1295400"/>
          </a:xfrm>
          <a:prstGeom prst="roundRect">
            <a:avLst>
              <a:gd name="adj" fmla="val 4248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"/>
          <p:cNvSpPr/>
          <p:nvPr/>
        </p:nvSpPr>
        <p:spPr>
          <a:xfrm>
            <a:off x="3386667" y="1380067"/>
            <a:ext cx="2370666" cy="1295400"/>
          </a:xfrm>
          <a:prstGeom prst="roundRect">
            <a:avLst>
              <a:gd name="adj" fmla="val 6209"/>
            </a:avLst>
          </a:prstGeom>
          <a:solidFill>
            <a:srgbClr val="28A8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34"/>
          <p:cNvSpPr/>
          <p:nvPr/>
        </p:nvSpPr>
        <p:spPr>
          <a:xfrm>
            <a:off x="872067" y="3674534"/>
            <a:ext cx="2370666" cy="1295400"/>
          </a:xfrm>
          <a:prstGeom prst="roundRect">
            <a:avLst>
              <a:gd name="adj" fmla="val 6863"/>
            </a:avLst>
          </a:prstGeom>
          <a:solidFill>
            <a:srgbClr val="28A8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35"/>
          <p:cNvSpPr/>
          <p:nvPr/>
        </p:nvSpPr>
        <p:spPr>
          <a:xfrm>
            <a:off x="5943600" y="3674534"/>
            <a:ext cx="2370666" cy="1295400"/>
          </a:xfrm>
          <a:prstGeom prst="roundRect">
            <a:avLst>
              <a:gd name="adj" fmla="val 4248"/>
            </a:avLst>
          </a:prstGeom>
          <a:solidFill>
            <a:srgbClr val="28A8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21"/>
          <p:cNvCxnSpPr/>
          <p:nvPr/>
        </p:nvCxnSpPr>
        <p:spPr>
          <a:xfrm flipV="1">
            <a:off x="2000708" y="3430828"/>
            <a:ext cx="0" cy="380389"/>
          </a:xfrm>
          <a:prstGeom prst="straightConnector1">
            <a:avLst/>
          </a:prstGeom>
          <a:ln w="57150">
            <a:solidFill>
              <a:srgbClr val="28A8D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54"/>
          <p:cNvSpPr/>
          <p:nvPr/>
        </p:nvSpPr>
        <p:spPr>
          <a:xfrm>
            <a:off x="3414288" y="4981596"/>
            <a:ext cx="2329484" cy="259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300"/>
              </a:lnSpc>
            </a:pPr>
            <a:r>
              <a:rPr lang="en-US" sz="950" dirty="0" smtClean="0">
                <a:solidFill>
                  <a:srgbClr val="28A8D5"/>
                </a:solidFill>
              </a:rPr>
              <a:t>Official Repos &amp; 14K+ </a:t>
            </a:r>
            <a:r>
              <a:rPr lang="en-US" sz="950" dirty="0" err="1" smtClean="0">
                <a:solidFill>
                  <a:srgbClr val="28A8D5"/>
                </a:solidFill>
              </a:rPr>
              <a:t>Dockerized</a:t>
            </a:r>
            <a:r>
              <a:rPr lang="en-US" sz="950" dirty="0" smtClean="0">
                <a:solidFill>
                  <a:srgbClr val="28A8D5"/>
                </a:solidFill>
              </a:rPr>
              <a:t> Apps</a:t>
            </a:r>
            <a:endParaRPr lang="en-US" sz="950" dirty="0">
              <a:solidFill>
                <a:srgbClr val="28A8D5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477309" y="1482428"/>
            <a:ext cx="2031797" cy="1197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•"/>
              <a:defRPr sz="32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–"/>
              <a:defRPr sz="28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•"/>
              <a:defRPr sz="24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–"/>
              <a:defRPr sz="20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»"/>
              <a:defRPr sz="20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00"/>
              </a:lnSpc>
              <a:buFont typeface="Arial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Community</a:t>
            </a:r>
          </a:p>
          <a:p>
            <a:pPr marL="0" indent="0">
              <a:lnSpc>
                <a:spcPts val="1300"/>
              </a:lnSpc>
              <a:spcBef>
                <a:spcPts val="600"/>
              </a:spcBef>
              <a:buFont typeface="Arial"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460+ Contributors</a:t>
            </a:r>
          </a:p>
          <a:p>
            <a:pPr marL="0" indent="0">
              <a:lnSpc>
                <a:spcPts val="1300"/>
              </a:lnSpc>
              <a:buFont typeface="Arial"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250+ </a:t>
            </a:r>
            <a:r>
              <a:rPr lang="en-US" sz="1200" dirty="0" err="1" smtClean="0">
                <a:solidFill>
                  <a:schemeClr val="bg1"/>
                </a:solidFill>
              </a:rPr>
              <a:t>Meetups</a:t>
            </a:r>
            <a:r>
              <a:rPr lang="en-US" sz="1200" dirty="0" smtClean="0">
                <a:solidFill>
                  <a:schemeClr val="bg1"/>
                </a:solidFill>
              </a:rPr>
              <a:t> on </a:t>
            </a:r>
            <a:r>
              <a:rPr lang="en-US" sz="1200" dirty="0" err="1" smtClean="0">
                <a:solidFill>
                  <a:schemeClr val="bg1"/>
                </a:solidFill>
              </a:rPr>
              <a:t>Docker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1300"/>
              </a:lnSpc>
              <a:buFont typeface="Arial"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2.75M Downloads</a:t>
            </a:r>
          </a:p>
          <a:p>
            <a:pPr marL="0" indent="0">
              <a:lnSpc>
                <a:spcPts val="1300"/>
              </a:lnSpc>
              <a:buFont typeface="Arial"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6.7K Projects on </a:t>
            </a:r>
            <a:r>
              <a:rPr lang="en-US" sz="1200" dirty="0" err="1" smtClean="0">
                <a:solidFill>
                  <a:schemeClr val="bg1"/>
                </a:solidFill>
              </a:rPr>
              <a:t>GitHub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45697" y="3772221"/>
            <a:ext cx="2624605" cy="123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•"/>
              <a:defRPr sz="32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–"/>
              <a:defRPr sz="28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•"/>
              <a:defRPr sz="24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–"/>
              <a:defRPr sz="20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»"/>
              <a:defRPr sz="20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ts val="1300"/>
              </a:lnSpc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Support</a:t>
            </a:r>
            <a:endParaRPr lang="en-US" sz="1100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1300"/>
              </a:lnSpc>
              <a:spcBef>
                <a:spcPts val="600"/>
              </a:spcBef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Enterprise Support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Robust </a:t>
            </a:r>
            <a:r>
              <a:rPr lang="en-US" sz="1100" dirty="0">
                <a:solidFill>
                  <a:schemeClr val="bg1"/>
                </a:solidFill>
              </a:rPr>
              <a:t>Documentation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Implementation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smtClean="0">
                <a:solidFill>
                  <a:schemeClr val="bg1"/>
                </a:solidFill>
              </a:rPr>
              <a:t>Integration,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smtClean="0">
                <a:solidFill>
                  <a:schemeClr val="bg1"/>
                </a:solidFill>
              </a:rPr>
              <a:t>Training </a:t>
            </a:r>
            <a:endParaRPr lang="en-US" sz="1100" dirty="0">
              <a:solidFill>
                <a:schemeClr val="bg1"/>
              </a:solidFill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Network </a:t>
            </a:r>
            <a:r>
              <a:rPr lang="en-US" sz="1100" dirty="0">
                <a:solidFill>
                  <a:schemeClr val="bg1"/>
                </a:solidFill>
              </a:rPr>
              <a:t>of </a:t>
            </a:r>
            <a:r>
              <a:rPr lang="en-US" sz="1100" dirty="0" smtClean="0">
                <a:solidFill>
                  <a:schemeClr val="bg1"/>
                </a:solidFill>
              </a:rPr>
              <a:t>Partners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982406" y="3757702"/>
            <a:ext cx="2232356" cy="1044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•"/>
              <a:defRPr sz="32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–"/>
              <a:defRPr sz="28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•"/>
              <a:defRPr sz="24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–"/>
              <a:defRPr sz="20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»"/>
              <a:defRPr sz="20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ts val="1300"/>
              </a:lnSpc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The </a:t>
            </a:r>
            <a:r>
              <a:rPr lang="en-US" sz="1400" b="1" dirty="0" err="1" smtClean="0">
                <a:solidFill>
                  <a:schemeClr val="bg1"/>
                </a:solidFill>
              </a:rPr>
              <a:t>Docker</a:t>
            </a:r>
            <a:r>
              <a:rPr lang="en-US" sz="1400" b="1" dirty="0" smtClean="0">
                <a:solidFill>
                  <a:schemeClr val="bg1"/>
                </a:solidFill>
              </a:rPr>
              <a:t> Platform</a:t>
            </a:r>
            <a:endParaRPr lang="en-US" sz="1200" dirty="0">
              <a:solidFill>
                <a:schemeClr val="bg1"/>
              </a:solidFill>
            </a:endParaRPr>
          </a:p>
          <a:p>
            <a:pPr marL="0" lvl="0" indent="0">
              <a:lnSpc>
                <a:spcPts val="1300"/>
              </a:lnSpc>
              <a:spcBef>
                <a:spcPts val="0"/>
              </a:spcBef>
              <a:buClrTx/>
              <a:buNone/>
            </a:pPr>
            <a:endParaRPr lang="en-US" sz="900" dirty="0" smtClean="0">
              <a:solidFill>
                <a:schemeClr val="bg1"/>
              </a:solidFill>
            </a:endParaRPr>
          </a:p>
          <a:p>
            <a:pPr marL="0" lvl="0" indent="0">
              <a:lnSpc>
                <a:spcPts val="1300"/>
              </a:lnSpc>
              <a:spcBef>
                <a:spcPts val="0"/>
              </a:spcBef>
              <a:buClrTx/>
              <a:buNone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Docker</a:t>
            </a:r>
            <a:r>
              <a:rPr lang="en-US" sz="1400" dirty="0" smtClean="0">
                <a:solidFill>
                  <a:schemeClr val="bg1"/>
                </a:solidFill>
              </a:rPr>
              <a:t> Engine</a:t>
            </a:r>
            <a:endParaRPr lang="en-US" sz="100" dirty="0">
              <a:solidFill>
                <a:schemeClr val="bg1"/>
              </a:solidFill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Docker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Hub 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1300"/>
              </a:lnSpc>
              <a:buNone/>
            </a:pPr>
            <a:endParaRPr lang="en-US" sz="900" dirty="0">
              <a:solidFill>
                <a:schemeClr val="bg1"/>
              </a:solidFill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sz="1200" b="1" dirty="0" smtClean="0">
                <a:solidFill>
                  <a:schemeClr val="bg1"/>
                </a:solidFill>
              </a:rPr>
              <a:t>Build</a:t>
            </a:r>
            <a:r>
              <a:rPr lang="en-US" sz="1200" b="1" dirty="0">
                <a:solidFill>
                  <a:schemeClr val="bg1"/>
                </a:solidFill>
              </a:rPr>
              <a:t>, </a:t>
            </a:r>
            <a:r>
              <a:rPr lang="en-US" sz="1200" b="1" dirty="0" smtClean="0">
                <a:solidFill>
                  <a:schemeClr val="bg1"/>
                </a:solidFill>
              </a:rPr>
              <a:t>Ship</a:t>
            </a:r>
            <a:r>
              <a:rPr lang="en-US" sz="1200" b="1" dirty="0">
                <a:solidFill>
                  <a:schemeClr val="bg1"/>
                </a:solidFill>
              </a:rPr>
              <a:t>, and </a:t>
            </a:r>
            <a:r>
              <a:rPr lang="en-US" sz="1200" b="1" dirty="0" smtClean="0">
                <a:solidFill>
                  <a:schemeClr val="bg1"/>
                </a:solidFill>
              </a:rPr>
              <a:t>Run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Rectangle 29"/>
          <p:cNvSpPr/>
          <p:nvPr/>
        </p:nvSpPr>
        <p:spPr>
          <a:xfrm>
            <a:off x="876606" y="2220486"/>
            <a:ext cx="1016625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300"/>
              </a:lnSpc>
            </a:pPr>
            <a:r>
              <a:rPr lang="en-US" sz="1600" b="1" dirty="0" smtClean="0">
                <a:solidFill>
                  <a:srgbClr val="28A8D5"/>
                </a:solidFill>
              </a:rPr>
              <a:t>Partners</a:t>
            </a:r>
            <a:endParaRPr lang="en-US" sz="1400" b="1" dirty="0">
              <a:solidFill>
                <a:srgbClr val="28A8D5"/>
              </a:solidFill>
            </a:endParaRPr>
          </a:p>
        </p:txBody>
      </p:sp>
      <p:sp>
        <p:nvSpPr>
          <p:cNvPr id="25" name="Rectangle 30"/>
          <p:cNvSpPr/>
          <p:nvPr/>
        </p:nvSpPr>
        <p:spPr>
          <a:xfrm>
            <a:off x="3401568" y="4746531"/>
            <a:ext cx="958917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300"/>
              </a:lnSpc>
            </a:pPr>
            <a:r>
              <a:rPr lang="en-US" sz="1600" b="1" dirty="0" smtClean="0">
                <a:solidFill>
                  <a:srgbClr val="28A8D5"/>
                </a:solidFill>
              </a:rPr>
              <a:t>Content</a:t>
            </a:r>
            <a:endParaRPr lang="en-US" sz="1600" b="1" dirty="0">
              <a:solidFill>
                <a:srgbClr val="28A8D5"/>
              </a:solidFill>
            </a:endParaRPr>
          </a:p>
        </p:txBody>
      </p:sp>
      <p:sp>
        <p:nvSpPr>
          <p:cNvPr id="26" name="Rectangle 31"/>
          <p:cNvSpPr/>
          <p:nvPr/>
        </p:nvSpPr>
        <p:spPr>
          <a:xfrm>
            <a:off x="5968454" y="2252983"/>
            <a:ext cx="825867" cy="269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300"/>
              </a:lnSpc>
            </a:pPr>
            <a:r>
              <a:rPr lang="en-US" b="1" dirty="0" smtClean="0">
                <a:solidFill>
                  <a:srgbClr val="28A8D5"/>
                </a:solidFill>
              </a:rPr>
              <a:t>Users</a:t>
            </a:r>
            <a:endParaRPr lang="en-US" sz="1400" b="1" dirty="0">
              <a:solidFill>
                <a:srgbClr val="28A8D5"/>
              </a:solidFill>
            </a:endParaRPr>
          </a:p>
        </p:txBody>
      </p:sp>
      <p:pic>
        <p:nvPicPr>
          <p:cNvPr id="27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" r="57386"/>
          <a:stretch/>
        </p:blipFill>
        <p:spPr>
          <a:xfrm>
            <a:off x="3253759" y="2476749"/>
            <a:ext cx="2498167" cy="2222513"/>
          </a:xfrm>
          <a:prstGeom prst="rect">
            <a:avLst/>
          </a:prstGeom>
        </p:spPr>
      </p:pic>
      <p:pic>
        <p:nvPicPr>
          <p:cNvPr id="28" name="Picture 3" descr="\\psf\Home\Desktop\Pic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77" y="2205275"/>
            <a:ext cx="2224856" cy="115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\\psf\Home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27" y="2235452"/>
            <a:ext cx="2206570" cy="115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\\psf\Home\Desktop\Pictur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07" y="4746531"/>
            <a:ext cx="2176092" cy="117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第二部分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196302" y="1340768"/>
            <a:ext cx="3567910" cy="571504"/>
          </a:xfrm>
          <a:prstGeom prst="roundRect">
            <a:avLst>
              <a:gd name="adj" fmla="val 1594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000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0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三大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核心</a:t>
            </a:r>
            <a:r>
              <a:rPr lang="zh-CN" altLang="en-US" sz="2000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及基本操作</a:t>
            </a:r>
            <a:endParaRPr lang="en-US" sz="2000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http://www.itclips.net/wp-content/plugins/RSSPoster_PRO/cache/0c6aa_solomon_hykes_twit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214422"/>
            <a:ext cx="4071966" cy="4088255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1052</Words>
  <Application>Microsoft Office PowerPoint</Application>
  <PresentationFormat>全屏显示(4:3)</PresentationFormat>
  <Paragraphs>198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 Unicode MS</vt:lpstr>
      <vt:lpstr>方正姚体</vt:lpstr>
      <vt:lpstr>宋体</vt:lpstr>
      <vt:lpstr>微软雅黑</vt:lpstr>
      <vt:lpstr>Arial</vt:lpstr>
      <vt:lpstr>Bauhaus 93</vt:lpstr>
      <vt:lpstr>Calibri</vt:lpstr>
      <vt:lpstr>Wingdings</vt:lpstr>
      <vt:lpstr>Office 主题</vt:lpstr>
      <vt:lpstr>Docker 介绍与运用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三大核心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Docker私有仓库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</dc:creator>
  <cp:lastModifiedBy>fooww</cp:lastModifiedBy>
  <cp:revision>2076</cp:revision>
  <dcterms:created xsi:type="dcterms:W3CDTF">2014-10-10T08:34:32Z</dcterms:created>
  <dcterms:modified xsi:type="dcterms:W3CDTF">2019-05-24T05:15:02Z</dcterms:modified>
</cp:coreProperties>
</file>