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67" r:id="rId6"/>
  </p:sldMasterIdLst>
  <p:notesMasterIdLst>
    <p:notesMasterId r:id="rId34"/>
  </p:notesMasterIdLst>
  <p:handoutMasterIdLst>
    <p:handoutMasterId r:id="rId35"/>
  </p:handoutMasterIdLst>
  <p:sldIdLst>
    <p:sldId id="326" r:id="rId7"/>
    <p:sldId id="317" r:id="rId8"/>
    <p:sldId id="321" r:id="rId9"/>
    <p:sldId id="335" r:id="rId10"/>
    <p:sldId id="318" r:id="rId11"/>
    <p:sldId id="329" r:id="rId12"/>
    <p:sldId id="330" r:id="rId13"/>
    <p:sldId id="327" r:id="rId14"/>
    <p:sldId id="333" r:id="rId15"/>
    <p:sldId id="331" r:id="rId16"/>
    <p:sldId id="332" r:id="rId17"/>
    <p:sldId id="334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7" r:id="rId27"/>
    <p:sldId id="344" r:id="rId28"/>
    <p:sldId id="348" r:id="rId29"/>
    <p:sldId id="345" r:id="rId30"/>
    <p:sldId id="349" r:id="rId31"/>
    <p:sldId id="346" r:id="rId32"/>
    <p:sldId id="280" r:id="rId33"/>
  </p:sldIdLst>
  <p:sldSz cx="16257588" cy="9144000"/>
  <p:notesSz cx="6858000" cy="9144000"/>
  <p:defaultTextStyle>
    <a:defPPr>
      <a:defRPr lang="en-US"/>
    </a:defPPr>
    <a:lvl1pPr marL="0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700"/>
    <a:srgbClr val="FFCC00"/>
    <a:srgbClr val="87BC40"/>
    <a:srgbClr val="FFAA11"/>
    <a:srgbClr val="2288CC"/>
    <a:srgbClr val="008888"/>
    <a:srgbClr val="1155AA"/>
    <a:srgbClr val="FF3300"/>
    <a:srgbClr val="32BCAD"/>
    <a:srgbClr val="00AB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8" autoAdjust="0"/>
    <p:restoredTop sz="96702" autoAdjust="0"/>
  </p:normalViewPr>
  <p:slideViewPr>
    <p:cSldViewPr snapToGrid="0" snapToObjects="1">
      <p:cViewPr>
        <p:scale>
          <a:sx n="70" d="100"/>
          <a:sy n="70" d="100"/>
        </p:scale>
        <p:origin x="-1428" y="-540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55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426765"/>
            <a:ext cx="16257588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06" tIns="51003" rIns="102006" bIns="51003"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12881" y="3243123"/>
            <a:ext cx="9596241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4500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5000" dirty="0" smtClean="0"/>
              <a:t>Main title can extend over one or two lines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2885" y="5159375"/>
            <a:ext cx="959623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2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12881" y="5675715"/>
            <a:ext cx="9596241" cy="420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4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9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50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8261452" y="1890186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8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6257588" cy="824656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14000" b="1" i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xmlns="" val="46574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61374" y="1890186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50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61374" y="4771173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261374" y="5136888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261374" y="8017875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923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2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tc_ppt_footer_band_16x9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14500" y="8597676"/>
            <a:ext cx="1486508" cy="5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512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53" r:id="rId3"/>
    <p:sldLayoutId id="2147483649" r:id="rId4"/>
    <p:sldLayoutId id="214748366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6735" rtl="0" eaLnBrk="1" latinLnBrk="0" hangingPunct="1">
        <a:spcBef>
          <a:spcPct val="0"/>
        </a:spcBef>
        <a:buNone/>
        <a:defRPr sz="50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765047" indent="-765047" algn="l" defTabSz="906735" rtl="0" eaLnBrk="1" latinLnBrk="0" hangingPunct="1">
        <a:spcBef>
          <a:spcPts val="0"/>
        </a:spcBef>
        <a:buFont typeface="Wingdings" charset="2"/>
        <a:buChar char="§"/>
        <a:defRPr sz="50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473444" indent="-566709" algn="l" defTabSz="906735" rtl="0" eaLnBrk="1" latinLnBrk="0" hangingPunct="1">
        <a:spcBef>
          <a:spcPct val="20000"/>
        </a:spcBef>
        <a:buFont typeface="Wingdings" charset="2"/>
        <a:buChar char="§"/>
        <a:defRPr sz="4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266836" indent="-453367" algn="l" defTabSz="906735" rtl="0" eaLnBrk="1" latinLnBrk="0" hangingPunct="1">
        <a:spcBef>
          <a:spcPct val="20000"/>
        </a:spcBef>
        <a:buFont typeface="Wingdings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3173571" indent="-453367" algn="l" defTabSz="906735" rtl="0" eaLnBrk="1" latinLnBrk="0" hangingPunct="1">
        <a:spcBef>
          <a:spcPct val="20000"/>
        </a:spcBef>
        <a:buFont typeface="Wingdings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4080306" indent="-453367" algn="l" defTabSz="906735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987040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3775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0509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07243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6735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346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20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693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367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0407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7141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3876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8774" y="3211068"/>
            <a:ext cx="7940040" cy="27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02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5100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24" indent="-382524" algn="l" defTabSz="51003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8802" indent="-318770" algn="l" defTabSz="51003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indent="-255016" algn="l" defTabSz="51003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111" indent="-255016" algn="l" defTabSz="51003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143" indent="-255016" algn="l" defTabSz="51003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175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206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239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5270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03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063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096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127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159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0191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022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255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022c08a6-deca-40da-b9a3-d77d621d37cf"/>
          <p:cNvGrpSpPr>
            <a:grpSpLocks noChangeAspect="1"/>
          </p:cNvGrpSpPr>
          <p:nvPr/>
        </p:nvGrpSpPr>
        <p:grpSpPr>
          <a:xfrm>
            <a:off x="-709684" y="0"/>
            <a:ext cx="17864920" cy="8639033"/>
            <a:chOff x="-549927" y="0"/>
            <a:chExt cx="13935420" cy="6858000"/>
          </a:xfrm>
        </p:grpSpPr>
        <p:sp>
          <p:nvSpPr>
            <p:cNvPr id="7" name="矩形 6"/>
            <p:cNvSpPr/>
            <p:nvPr/>
          </p:nvSpPr>
          <p:spPr>
            <a:xfrm>
              <a:off x="-1" y="0"/>
              <a:ext cx="12685288" cy="685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08676" y="6495361"/>
              <a:ext cx="11089627" cy="231398"/>
              <a:chOff x="608676" y="6495361"/>
              <a:chExt cx="11089627" cy="231398"/>
            </a:xfrm>
          </p:grpSpPr>
          <p:sp>
            <p:nvSpPr>
              <p:cNvPr id="23" name="文本框 5"/>
              <p:cNvSpPr txBox="1"/>
              <p:nvPr/>
            </p:nvSpPr>
            <p:spPr>
              <a:xfrm>
                <a:off x="5397732" y="6495927"/>
                <a:ext cx="1396536" cy="2308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www.websitename.com</a:t>
                </a:r>
              </a:p>
            </p:txBody>
          </p:sp>
          <p:sp>
            <p:nvSpPr>
              <p:cNvPr id="24" name="文本框 21"/>
              <p:cNvSpPr txBox="1"/>
              <p:nvPr/>
            </p:nvSpPr>
            <p:spPr>
              <a:xfrm>
                <a:off x="11378985" y="6495361"/>
                <a:ext cx="319318" cy="2308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01</a:t>
                </a:r>
              </a:p>
            </p:txBody>
          </p:sp>
          <p:sp>
            <p:nvSpPr>
              <p:cNvPr id="25" name="任意多边形 24">
                <a:hlinkClick r:id="" action="ppaction://hlinkshowjump?jump=nextslide"/>
              </p:cNvPr>
              <p:cNvSpPr/>
              <p:nvPr/>
            </p:nvSpPr>
            <p:spPr>
              <a:xfrm>
                <a:off x="952500" y="6498159"/>
                <a:ext cx="2286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28600">
                    <a:moveTo>
                      <a:pt x="124067" y="68591"/>
                    </a:moveTo>
                    <a:cubicBezTo>
                      <a:pt x="125741" y="68554"/>
                      <a:pt x="127397" y="69354"/>
                      <a:pt x="129034" y="70991"/>
                    </a:cubicBezTo>
                    <a:lnTo>
                      <a:pt x="171004" y="114300"/>
                    </a:lnTo>
                    <a:lnTo>
                      <a:pt x="129034" y="157609"/>
                    </a:lnTo>
                    <a:cubicBezTo>
                      <a:pt x="127546" y="159097"/>
                      <a:pt x="125834" y="159841"/>
                      <a:pt x="123900" y="159841"/>
                    </a:cubicBezTo>
                    <a:cubicBezTo>
                      <a:pt x="121965" y="159841"/>
                      <a:pt x="120253" y="159097"/>
                      <a:pt x="118765" y="157609"/>
                    </a:cubicBezTo>
                    <a:cubicBezTo>
                      <a:pt x="115491" y="154334"/>
                      <a:pt x="115491" y="151060"/>
                      <a:pt x="118765" y="147786"/>
                    </a:cubicBezTo>
                    <a:lnTo>
                      <a:pt x="145108" y="121443"/>
                    </a:lnTo>
                    <a:lnTo>
                      <a:pt x="64294" y="121443"/>
                    </a:lnTo>
                    <a:cubicBezTo>
                      <a:pt x="62210" y="121443"/>
                      <a:pt x="60499" y="120699"/>
                      <a:pt x="59159" y="119211"/>
                    </a:cubicBezTo>
                    <a:cubicBezTo>
                      <a:pt x="57820" y="117723"/>
                      <a:pt x="57150" y="116011"/>
                      <a:pt x="57150" y="114076"/>
                    </a:cubicBezTo>
                    <a:cubicBezTo>
                      <a:pt x="57150" y="112142"/>
                      <a:pt x="57820" y="110505"/>
                      <a:pt x="59159" y="109165"/>
                    </a:cubicBezTo>
                    <a:cubicBezTo>
                      <a:pt x="60499" y="107826"/>
                      <a:pt x="62210" y="107156"/>
                      <a:pt x="64294" y="107156"/>
                    </a:cubicBezTo>
                    <a:lnTo>
                      <a:pt x="144661" y="107156"/>
                    </a:lnTo>
                    <a:lnTo>
                      <a:pt x="118765" y="81260"/>
                    </a:lnTo>
                    <a:cubicBezTo>
                      <a:pt x="115491" y="77986"/>
                      <a:pt x="115565" y="74637"/>
                      <a:pt x="118988" y="71214"/>
                    </a:cubicBezTo>
                    <a:cubicBezTo>
                      <a:pt x="120700" y="69502"/>
                      <a:pt x="122393" y="68628"/>
                      <a:pt x="124067" y="68591"/>
                    </a:cubicBezTo>
                    <a:close/>
                    <a:moveTo>
                      <a:pt x="114300" y="14287"/>
                    </a:moveTo>
                    <a:cubicBezTo>
                      <a:pt x="86618" y="14287"/>
                      <a:pt x="63029" y="24035"/>
                      <a:pt x="43532" y="43532"/>
                    </a:cubicBezTo>
                    <a:cubicBezTo>
                      <a:pt x="24036" y="63028"/>
                      <a:pt x="14288" y="86618"/>
                      <a:pt x="14288" y="114300"/>
                    </a:cubicBezTo>
                    <a:cubicBezTo>
                      <a:pt x="14288" y="141982"/>
                      <a:pt x="24036" y="165645"/>
                      <a:pt x="43532" y="185291"/>
                    </a:cubicBezTo>
                    <a:cubicBezTo>
                      <a:pt x="63029" y="204936"/>
                      <a:pt x="86618" y="214759"/>
                      <a:pt x="114300" y="214759"/>
                    </a:cubicBezTo>
                    <a:cubicBezTo>
                      <a:pt x="141982" y="214759"/>
                      <a:pt x="165571" y="204936"/>
                      <a:pt x="185068" y="185291"/>
                    </a:cubicBezTo>
                    <a:cubicBezTo>
                      <a:pt x="204564" y="165645"/>
                      <a:pt x="214313" y="141982"/>
                      <a:pt x="214313" y="114300"/>
                    </a:cubicBezTo>
                    <a:cubicBezTo>
                      <a:pt x="214313" y="86618"/>
                      <a:pt x="204564" y="63028"/>
                      <a:pt x="185068" y="43532"/>
                    </a:cubicBezTo>
                    <a:cubicBezTo>
                      <a:pt x="165571" y="24035"/>
                      <a:pt x="141982" y="14287"/>
                      <a:pt x="114300" y="14287"/>
                    </a:cubicBezTo>
                    <a:close/>
                    <a:moveTo>
                      <a:pt x="114300" y="0"/>
                    </a:moveTo>
                    <a:cubicBezTo>
                      <a:pt x="145852" y="0"/>
                      <a:pt x="172790" y="11162"/>
                      <a:pt x="195114" y="33486"/>
                    </a:cubicBezTo>
                    <a:cubicBezTo>
                      <a:pt x="217438" y="55810"/>
                      <a:pt x="228600" y="82748"/>
                      <a:pt x="228600" y="114300"/>
                    </a:cubicBezTo>
                    <a:cubicBezTo>
                      <a:pt x="228600" y="145851"/>
                      <a:pt x="217438" y="172789"/>
                      <a:pt x="195114" y="195113"/>
                    </a:cubicBezTo>
                    <a:cubicBezTo>
                      <a:pt x="172790" y="217438"/>
                      <a:pt x="145852" y="228600"/>
                      <a:pt x="114300" y="228600"/>
                    </a:cubicBezTo>
                    <a:cubicBezTo>
                      <a:pt x="82749" y="228600"/>
                      <a:pt x="55811" y="217438"/>
                      <a:pt x="33486" y="195113"/>
                    </a:cubicBezTo>
                    <a:cubicBezTo>
                      <a:pt x="11162" y="172789"/>
                      <a:pt x="0" y="145851"/>
                      <a:pt x="0" y="114300"/>
                    </a:cubicBezTo>
                    <a:cubicBezTo>
                      <a:pt x="0" y="82748"/>
                      <a:pt x="11162" y="55810"/>
                      <a:pt x="33486" y="33486"/>
                    </a:cubicBezTo>
                    <a:cubicBezTo>
                      <a:pt x="55811" y="11162"/>
                      <a:pt x="82749" y="0"/>
                      <a:pt x="11430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 25">
                <a:hlinkClick r:id="" action="ppaction://hlinkshowjump?jump=previousslide"/>
              </p:cNvPr>
              <p:cNvSpPr/>
              <p:nvPr/>
            </p:nvSpPr>
            <p:spPr>
              <a:xfrm>
                <a:off x="608676" y="6498159"/>
                <a:ext cx="2286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28600">
                    <a:moveTo>
                      <a:pt x="104533" y="68591"/>
                    </a:moveTo>
                    <a:cubicBezTo>
                      <a:pt x="106208" y="68628"/>
                      <a:pt x="107901" y="69502"/>
                      <a:pt x="109612" y="71214"/>
                    </a:cubicBezTo>
                    <a:cubicBezTo>
                      <a:pt x="113035" y="74637"/>
                      <a:pt x="113110" y="77986"/>
                      <a:pt x="109835" y="81260"/>
                    </a:cubicBezTo>
                    <a:lnTo>
                      <a:pt x="83939" y="107156"/>
                    </a:lnTo>
                    <a:lnTo>
                      <a:pt x="164306" y="107156"/>
                    </a:lnTo>
                    <a:cubicBezTo>
                      <a:pt x="166390" y="107156"/>
                      <a:pt x="168102" y="107826"/>
                      <a:pt x="169441" y="109165"/>
                    </a:cubicBezTo>
                    <a:cubicBezTo>
                      <a:pt x="170781" y="110505"/>
                      <a:pt x="171450" y="112142"/>
                      <a:pt x="171450" y="114076"/>
                    </a:cubicBezTo>
                    <a:cubicBezTo>
                      <a:pt x="171450" y="116011"/>
                      <a:pt x="170781" y="117723"/>
                      <a:pt x="169441" y="119211"/>
                    </a:cubicBezTo>
                    <a:cubicBezTo>
                      <a:pt x="168102" y="120699"/>
                      <a:pt x="166390" y="121443"/>
                      <a:pt x="164306" y="121443"/>
                    </a:cubicBezTo>
                    <a:lnTo>
                      <a:pt x="83493" y="121443"/>
                    </a:lnTo>
                    <a:lnTo>
                      <a:pt x="109835" y="147786"/>
                    </a:lnTo>
                    <a:cubicBezTo>
                      <a:pt x="113110" y="151060"/>
                      <a:pt x="113110" y="154334"/>
                      <a:pt x="109835" y="157609"/>
                    </a:cubicBezTo>
                    <a:cubicBezTo>
                      <a:pt x="108347" y="159097"/>
                      <a:pt x="106636" y="159841"/>
                      <a:pt x="104701" y="159841"/>
                    </a:cubicBezTo>
                    <a:cubicBezTo>
                      <a:pt x="102766" y="159841"/>
                      <a:pt x="101055" y="159097"/>
                      <a:pt x="99566" y="157609"/>
                    </a:cubicBezTo>
                    <a:lnTo>
                      <a:pt x="57597" y="114300"/>
                    </a:lnTo>
                    <a:lnTo>
                      <a:pt x="99566" y="70991"/>
                    </a:lnTo>
                    <a:cubicBezTo>
                      <a:pt x="101203" y="69354"/>
                      <a:pt x="102859" y="68554"/>
                      <a:pt x="104533" y="68591"/>
                    </a:cubicBezTo>
                    <a:close/>
                    <a:moveTo>
                      <a:pt x="114300" y="14287"/>
                    </a:moveTo>
                    <a:cubicBezTo>
                      <a:pt x="86618" y="14287"/>
                      <a:pt x="63029" y="24035"/>
                      <a:pt x="43532" y="43532"/>
                    </a:cubicBezTo>
                    <a:cubicBezTo>
                      <a:pt x="24036" y="63028"/>
                      <a:pt x="14288" y="86618"/>
                      <a:pt x="14288" y="114300"/>
                    </a:cubicBezTo>
                    <a:cubicBezTo>
                      <a:pt x="14288" y="141982"/>
                      <a:pt x="24036" y="165645"/>
                      <a:pt x="43532" y="185291"/>
                    </a:cubicBezTo>
                    <a:cubicBezTo>
                      <a:pt x="63029" y="204936"/>
                      <a:pt x="86618" y="214759"/>
                      <a:pt x="114300" y="214759"/>
                    </a:cubicBezTo>
                    <a:cubicBezTo>
                      <a:pt x="141982" y="214759"/>
                      <a:pt x="165572" y="204936"/>
                      <a:pt x="185068" y="185291"/>
                    </a:cubicBezTo>
                    <a:cubicBezTo>
                      <a:pt x="204564" y="165645"/>
                      <a:pt x="214313" y="141982"/>
                      <a:pt x="214313" y="114300"/>
                    </a:cubicBezTo>
                    <a:cubicBezTo>
                      <a:pt x="214313" y="86618"/>
                      <a:pt x="204564" y="63028"/>
                      <a:pt x="185068" y="43532"/>
                    </a:cubicBezTo>
                    <a:cubicBezTo>
                      <a:pt x="165572" y="24035"/>
                      <a:pt x="141982" y="14287"/>
                      <a:pt x="114300" y="14287"/>
                    </a:cubicBezTo>
                    <a:close/>
                    <a:moveTo>
                      <a:pt x="114300" y="0"/>
                    </a:moveTo>
                    <a:cubicBezTo>
                      <a:pt x="145852" y="0"/>
                      <a:pt x="172790" y="11162"/>
                      <a:pt x="195114" y="33486"/>
                    </a:cubicBezTo>
                    <a:cubicBezTo>
                      <a:pt x="217438" y="55810"/>
                      <a:pt x="228600" y="82748"/>
                      <a:pt x="228600" y="114300"/>
                    </a:cubicBezTo>
                    <a:cubicBezTo>
                      <a:pt x="228600" y="145851"/>
                      <a:pt x="217438" y="172789"/>
                      <a:pt x="195114" y="195113"/>
                    </a:cubicBezTo>
                    <a:cubicBezTo>
                      <a:pt x="172790" y="217438"/>
                      <a:pt x="145852" y="228600"/>
                      <a:pt x="114300" y="228600"/>
                    </a:cubicBezTo>
                    <a:cubicBezTo>
                      <a:pt x="82749" y="228600"/>
                      <a:pt x="55811" y="217438"/>
                      <a:pt x="33487" y="195113"/>
                    </a:cubicBezTo>
                    <a:cubicBezTo>
                      <a:pt x="11162" y="172789"/>
                      <a:pt x="0" y="145851"/>
                      <a:pt x="0" y="114300"/>
                    </a:cubicBezTo>
                    <a:cubicBezTo>
                      <a:pt x="0" y="82748"/>
                      <a:pt x="11162" y="55810"/>
                      <a:pt x="33487" y="33486"/>
                    </a:cubicBezTo>
                    <a:cubicBezTo>
                      <a:pt x="55811" y="11162"/>
                      <a:pt x="82749" y="0"/>
                      <a:pt x="11430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-549927" y="1212111"/>
              <a:ext cx="13935420" cy="5645888"/>
            </a:xfrm>
            <a:custGeom>
              <a:avLst/>
              <a:gdLst>
                <a:gd name="connsiteX0" fmla="*/ 12373331 w 13425955"/>
                <a:gd name="connsiteY0" fmla="*/ 0 h 5645888"/>
                <a:gd name="connsiteX1" fmla="*/ 13425955 w 13425955"/>
                <a:gd name="connsiteY1" fmla="*/ 659219 h 5645888"/>
                <a:gd name="connsiteX2" fmla="*/ 12783060 w 13425955"/>
                <a:gd name="connsiteY2" fmla="*/ 1266633 h 5645888"/>
                <a:gd name="connsiteX3" fmla="*/ 12741926 w 13425955"/>
                <a:gd name="connsiteY3" fmla="*/ 1274630 h 5645888"/>
                <a:gd name="connsiteX4" fmla="*/ 12741926 w 13425955"/>
                <a:gd name="connsiteY4" fmla="*/ 2137145 h 5645888"/>
                <a:gd name="connsiteX5" fmla="*/ 12741926 w 13425955"/>
                <a:gd name="connsiteY5" fmla="*/ 3002895 h 5645888"/>
                <a:gd name="connsiteX6" fmla="*/ 12741926 w 13425955"/>
                <a:gd name="connsiteY6" fmla="*/ 3202972 h 5645888"/>
                <a:gd name="connsiteX7" fmla="*/ 12741926 w 13425955"/>
                <a:gd name="connsiteY7" fmla="*/ 4360152 h 5645888"/>
                <a:gd name="connsiteX8" fmla="*/ 12741926 w 13425955"/>
                <a:gd name="connsiteY8" fmla="*/ 5007935 h 5645888"/>
                <a:gd name="connsiteX9" fmla="*/ 12741926 w 13425955"/>
                <a:gd name="connsiteY9" fmla="*/ 5645888 h 5645888"/>
                <a:gd name="connsiteX10" fmla="*/ 542306 w 13425955"/>
                <a:gd name="connsiteY10" fmla="*/ 5645888 h 5645888"/>
                <a:gd name="connsiteX11" fmla="*/ 542306 w 13425955"/>
                <a:gd name="connsiteY11" fmla="*/ 5007935 h 5645888"/>
                <a:gd name="connsiteX12" fmla="*/ 542306 w 13425955"/>
                <a:gd name="connsiteY12" fmla="*/ 4702839 h 5645888"/>
                <a:gd name="connsiteX13" fmla="*/ 477663 w 13425955"/>
                <a:gd name="connsiteY13" fmla="*/ 4671971 h 5645888"/>
                <a:gd name="connsiteX14" fmla="*/ 264306 w 13425955"/>
                <a:gd name="connsiteY14" fmla="*/ 4510912 h 5645888"/>
                <a:gd name="connsiteX15" fmla="*/ 0 w 13425955"/>
                <a:gd name="connsiteY15" fmla="*/ 3874767 h 5645888"/>
                <a:gd name="connsiteX16" fmla="*/ 142718 w 13425955"/>
                <a:gd name="connsiteY16" fmla="*/ 3389375 h 5645888"/>
                <a:gd name="connsiteX17" fmla="*/ 518575 w 13425955"/>
                <a:gd name="connsiteY17" fmla="*/ 3060754 h 5645888"/>
                <a:gd name="connsiteX18" fmla="*/ 514541 w 13425955"/>
                <a:gd name="connsiteY18" fmla="*/ 2974317 h 5645888"/>
                <a:gd name="connsiteX19" fmla="*/ 816030 w 13425955"/>
                <a:gd name="connsiteY19" fmla="*/ 2246725 h 5645888"/>
                <a:gd name="connsiteX20" fmla="*/ 1543638 w 13425955"/>
                <a:gd name="connsiteY20" fmla="*/ 1945236 h 5645888"/>
                <a:gd name="connsiteX21" fmla="*/ 2119484 w 13425955"/>
                <a:gd name="connsiteY21" fmla="*/ 2122112 h 5645888"/>
                <a:gd name="connsiteX22" fmla="*/ 2496334 w 13425955"/>
                <a:gd name="connsiteY22" fmla="*/ 2584390 h 5645888"/>
                <a:gd name="connsiteX23" fmla="*/ 2829997 w 13425955"/>
                <a:gd name="connsiteY23" fmla="*/ 2459777 h 5645888"/>
                <a:gd name="connsiteX24" fmla="*/ 3114520 w 13425955"/>
                <a:gd name="connsiteY24" fmla="*/ 2544573 h 5645888"/>
                <a:gd name="connsiteX25" fmla="*/ 3156710 w 13425955"/>
                <a:gd name="connsiteY25" fmla="*/ 2579678 h 5645888"/>
                <a:gd name="connsiteX26" fmla="*/ 3219715 w 13425955"/>
                <a:gd name="connsiteY26" fmla="*/ 2452565 h 5645888"/>
                <a:gd name="connsiteX27" fmla="*/ 4780164 w 13425955"/>
                <a:gd name="connsiteY27" fmla="*/ 1804799 h 5645888"/>
                <a:gd name="connsiteX28" fmla="*/ 6184471 w 13425955"/>
                <a:gd name="connsiteY28" fmla="*/ 2272407 h 5645888"/>
                <a:gd name="connsiteX29" fmla="*/ 6318947 w 13425955"/>
                <a:gd name="connsiteY29" fmla="*/ 2427565 h 5645888"/>
                <a:gd name="connsiteX30" fmla="*/ 6323698 w 13425955"/>
                <a:gd name="connsiteY30" fmla="*/ 2422039 h 5645888"/>
                <a:gd name="connsiteX31" fmla="*/ 6401199 w 13425955"/>
                <a:gd name="connsiteY31" fmla="*/ 2371826 h 5645888"/>
                <a:gd name="connsiteX32" fmla="*/ 6399713 w 13425955"/>
                <a:gd name="connsiteY32" fmla="*/ 2340010 h 5645888"/>
                <a:gd name="connsiteX33" fmla="*/ 6510686 w 13425955"/>
                <a:gd name="connsiteY33" fmla="*/ 2072194 h 5645888"/>
                <a:gd name="connsiteX34" fmla="*/ 6778508 w 13425955"/>
                <a:gd name="connsiteY34" fmla="*/ 1961220 h 5645888"/>
                <a:gd name="connsiteX35" fmla="*/ 6990469 w 13425955"/>
                <a:gd name="connsiteY35" fmla="*/ 2026326 h 5645888"/>
                <a:gd name="connsiteX36" fmla="*/ 7129182 w 13425955"/>
                <a:gd name="connsiteY36" fmla="*/ 2196483 h 5645888"/>
                <a:gd name="connsiteX37" fmla="*/ 7185782 w 13425955"/>
                <a:gd name="connsiteY37" fmla="*/ 2162082 h 5645888"/>
                <a:gd name="connsiteX38" fmla="*/ 7209615 w 13425955"/>
                <a:gd name="connsiteY38" fmla="*/ 2157954 h 5645888"/>
                <a:gd name="connsiteX39" fmla="*/ 7209615 w 13425955"/>
                <a:gd name="connsiteY39" fmla="*/ 2137145 h 5645888"/>
                <a:gd name="connsiteX40" fmla="*/ 7223392 w 13425955"/>
                <a:gd name="connsiteY40" fmla="*/ 2137145 h 5645888"/>
                <a:gd name="connsiteX41" fmla="*/ 7222221 w 13425955"/>
                <a:gd name="connsiteY41" fmla="*/ 2124443 h 5645888"/>
                <a:gd name="connsiteX42" fmla="*/ 7319371 w 13425955"/>
                <a:gd name="connsiteY42" fmla="*/ 1794027 h 5645888"/>
                <a:gd name="connsiteX43" fmla="*/ 7575225 w 13425955"/>
                <a:gd name="connsiteY43" fmla="*/ 1570328 h 5645888"/>
                <a:gd name="connsiteX44" fmla="*/ 7572479 w 13425955"/>
                <a:gd name="connsiteY44" fmla="*/ 1511489 h 5645888"/>
                <a:gd name="connsiteX45" fmla="*/ 7777709 w 13425955"/>
                <a:gd name="connsiteY45" fmla="*/ 1016203 h 5645888"/>
                <a:gd name="connsiteX46" fmla="*/ 8273005 w 13425955"/>
                <a:gd name="connsiteY46" fmla="*/ 810973 h 5645888"/>
                <a:gd name="connsiteX47" fmla="*/ 8664995 w 13425955"/>
                <a:gd name="connsiteY47" fmla="*/ 931376 h 5645888"/>
                <a:gd name="connsiteX48" fmla="*/ 8921525 w 13425955"/>
                <a:gd name="connsiteY48" fmla="*/ 1246058 h 5645888"/>
                <a:gd name="connsiteX49" fmla="*/ 8957204 w 13425955"/>
                <a:gd name="connsiteY49" fmla="*/ 1219635 h 5645888"/>
                <a:gd name="connsiteX50" fmla="*/ 8957204 w 13425955"/>
                <a:gd name="connsiteY50" fmla="*/ 1218768 h 5645888"/>
                <a:gd name="connsiteX51" fmla="*/ 8955863 w 13425955"/>
                <a:gd name="connsiteY51" fmla="*/ 1214448 h 5645888"/>
                <a:gd name="connsiteX52" fmla="*/ 8939014 w 13425955"/>
                <a:gd name="connsiteY52" fmla="*/ 1047307 h 5645888"/>
                <a:gd name="connsiteX53" fmla="*/ 9768354 w 13425955"/>
                <a:gd name="connsiteY53" fmla="*/ 217967 h 5645888"/>
                <a:gd name="connsiteX54" fmla="*/ 10456056 w 13425955"/>
                <a:gd name="connsiteY54" fmla="*/ 583615 h 5645888"/>
                <a:gd name="connsiteX55" fmla="*/ 10461337 w 13425955"/>
                <a:gd name="connsiteY55" fmla="*/ 593345 h 5645888"/>
                <a:gd name="connsiteX56" fmla="*/ 10532549 w 13425955"/>
                <a:gd name="connsiteY56" fmla="*/ 556549 h 5645888"/>
                <a:gd name="connsiteX57" fmla="*/ 10940724 w 13425955"/>
                <a:gd name="connsiteY57" fmla="*/ 478466 h 5645888"/>
                <a:gd name="connsiteX58" fmla="*/ 11224891 w 13425955"/>
                <a:gd name="connsiteY58" fmla="*/ 514395 h 5645888"/>
                <a:gd name="connsiteX59" fmla="*/ 11337839 w 13425955"/>
                <a:gd name="connsiteY59" fmla="*/ 552789 h 5645888"/>
                <a:gd name="connsiteX60" fmla="*/ 11342093 w 13425955"/>
                <a:gd name="connsiteY60" fmla="*/ 526364 h 5645888"/>
                <a:gd name="connsiteX61" fmla="*/ 12373331 w 13425955"/>
                <a:gd name="connsiteY61" fmla="*/ 0 h 564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3425955" h="5645888">
                  <a:moveTo>
                    <a:pt x="12373331" y="0"/>
                  </a:moveTo>
                  <a:cubicBezTo>
                    <a:pt x="12954679" y="0"/>
                    <a:pt x="13425955" y="295142"/>
                    <a:pt x="13425955" y="659219"/>
                  </a:cubicBezTo>
                  <a:cubicBezTo>
                    <a:pt x="13425955" y="932277"/>
                    <a:pt x="13160862" y="1166559"/>
                    <a:pt x="12783060" y="1266633"/>
                  </a:cubicBezTo>
                  <a:lnTo>
                    <a:pt x="12741926" y="1274630"/>
                  </a:lnTo>
                  <a:lnTo>
                    <a:pt x="12741926" y="2137145"/>
                  </a:lnTo>
                  <a:lnTo>
                    <a:pt x="12741926" y="3002895"/>
                  </a:lnTo>
                  <a:lnTo>
                    <a:pt x="12741926" y="3202972"/>
                  </a:lnTo>
                  <a:lnTo>
                    <a:pt x="12741926" y="4360152"/>
                  </a:lnTo>
                  <a:lnTo>
                    <a:pt x="12741926" y="5007935"/>
                  </a:lnTo>
                  <a:lnTo>
                    <a:pt x="12741926" y="5645888"/>
                  </a:lnTo>
                  <a:lnTo>
                    <a:pt x="542306" y="5645888"/>
                  </a:lnTo>
                  <a:lnTo>
                    <a:pt x="542306" y="5007935"/>
                  </a:lnTo>
                  <a:lnTo>
                    <a:pt x="542306" y="4702839"/>
                  </a:lnTo>
                  <a:lnTo>
                    <a:pt x="477663" y="4671971"/>
                  </a:lnTo>
                  <a:cubicBezTo>
                    <a:pt x="401505" y="4630673"/>
                    <a:pt x="330386" y="4576987"/>
                    <a:pt x="264306" y="4510912"/>
                  </a:cubicBezTo>
                  <a:cubicBezTo>
                    <a:pt x="88107" y="4334714"/>
                    <a:pt x="0" y="4122655"/>
                    <a:pt x="0" y="3874767"/>
                  </a:cubicBezTo>
                  <a:cubicBezTo>
                    <a:pt x="0" y="3697891"/>
                    <a:pt x="47568" y="3536094"/>
                    <a:pt x="142718" y="3389375"/>
                  </a:cubicBezTo>
                  <a:cubicBezTo>
                    <a:pt x="237852" y="3242640"/>
                    <a:pt x="363127" y="3133105"/>
                    <a:pt x="518575" y="3060754"/>
                  </a:cubicBezTo>
                  <a:cubicBezTo>
                    <a:pt x="515880" y="3023224"/>
                    <a:pt x="514541" y="2994422"/>
                    <a:pt x="514541" y="2974317"/>
                  </a:cubicBezTo>
                  <a:cubicBezTo>
                    <a:pt x="514541" y="2690254"/>
                    <a:pt x="615048" y="2447723"/>
                    <a:pt x="816030" y="2246725"/>
                  </a:cubicBezTo>
                  <a:cubicBezTo>
                    <a:pt x="1017028" y="2045727"/>
                    <a:pt x="1259559" y="1945236"/>
                    <a:pt x="1543638" y="1945236"/>
                  </a:cubicBezTo>
                  <a:cubicBezTo>
                    <a:pt x="1755349" y="1945236"/>
                    <a:pt x="1947288" y="2004195"/>
                    <a:pt x="2119484" y="2122112"/>
                  </a:cubicBezTo>
                  <a:cubicBezTo>
                    <a:pt x="2291665" y="2240029"/>
                    <a:pt x="2417287" y="2394122"/>
                    <a:pt x="2496334" y="2584390"/>
                  </a:cubicBezTo>
                  <a:cubicBezTo>
                    <a:pt x="2590145" y="2501309"/>
                    <a:pt x="2701350" y="2459777"/>
                    <a:pt x="2829997" y="2459777"/>
                  </a:cubicBezTo>
                  <a:cubicBezTo>
                    <a:pt x="2936515" y="2459777"/>
                    <a:pt x="3031360" y="2488040"/>
                    <a:pt x="3114520" y="2544573"/>
                  </a:cubicBezTo>
                  <a:lnTo>
                    <a:pt x="3156710" y="2579678"/>
                  </a:lnTo>
                  <a:lnTo>
                    <a:pt x="3219715" y="2452565"/>
                  </a:lnTo>
                  <a:cubicBezTo>
                    <a:pt x="3476808" y="2071900"/>
                    <a:pt x="4078679" y="1804799"/>
                    <a:pt x="4780164" y="1804799"/>
                  </a:cubicBezTo>
                  <a:cubicBezTo>
                    <a:pt x="5364735" y="1804799"/>
                    <a:pt x="5880130" y="1990286"/>
                    <a:pt x="6184471" y="2272407"/>
                  </a:cubicBezTo>
                  <a:lnTo>
                    <a:pt x="6318947" y="2427565"/>
                  </a:lnTo>
                  <a:lnTo>
                    <a:pt x="6323698" y="2422039"/>
                  </a:lnTo>
                  <a:cubicBezTo>
                    <a:pt x="6346757" y="2401879"/>
                    <a:pt x="6372588" y="2385142"/>
                    <a:pt x="6401199" y="2371826"/>
                  </a:cubicBezTo>
                  <a:cubicBezTo>
                    <a:pt x="6400205" y="2358012"/>
                    <a:pt x="6399713" y="2347410"/>
                    <a:pt x="6399713" y="2340010"/>
                  </a:cubicBezTo>
                  <a:cubicBezTo>
                    <a:pt x="6399713" y="2235450"/>
                    <a:pt x="6436708" y="2146178"/>
                    <a:pt x="6510686" y="2072194"/>
                  </a:cubicBezTo>
                  <a:cubicBezTo>
                    <a:pt x="6584672" y="1998209"/>
                    <a:pt x="6673944" y="1961220"/>
                    <a:pt x="6778508" y="1961220"/>
                  </a:cubicBezTo>
                  <a:cubicBezTo>
                    <a:pt x="6856436" y="1961220"/>
                    <a:pt x="6927086" y="1982922"/>
                    <a:pt x="6990469" y="2026326"/>
                  </a:cubicBezTo>
                  <a:cubicBezTo>
                    <a:pt x="7053846" y="2069729"/>
                    <a:pt x="7100086" y="2126448"/>
                    <a:pt x="7129182" y="2196483"/>
                  </a:cubicBezTo>
                  <a:cubicBezTo>
                    <a:pt x="7146447" y="2181193"/>
                    <a:pt x="7165313" y="2169726"/>
                    <a:pt x="7185782" y="2162082"/>
                  </a:cubicBezTo>
                  <a:lnTo>
                    <a:pt x="7209615" y="2157954"/>
                  </a:lnTo>
                  <a:lnTo>
                    <a:pt x="7209615" y="2137145"/>
                  </a:lnTo>
                  <a:lnTo>
                    <a:pt x="7223392" y="2137145"/>
                  </a:lnTo>
                  <a:lnTo>
                    <a:pt x="7222221" y="2124443"/>
                  </a:lnTo>
                  <a:cubicBezTo>
                    <a:pt x="7222221" y="2004040"/>
                    <a:pt x="7254601" y="1893901"/>
                    <a:pt x="7319371" y="1794027"/>
                  </a:cubicBezTo>
                  <a:cubicBezTo>
                    <a:pt x="7384131" y="1694142"/>
                    <a:pt x="7469408" y="1619579"/>
                    <a:pt x="7575225" y="1570328"/>
                  </a:cubicBezTo>
                  <a:cubicBezTo>
                    <a:pt x="7573391" y="1544780"/>
                    <a:pt x="7572479" y="1525174"/>
                    <a:pt x="7572479" y="1511489"/>
                  </a:cubicBezTo>
                  <a:cubicBezTo>
                    <a:pt x="7572479" y="1318121"/>
                    <a:pt x="7640896" y="1153026"/>
                    <a:pt x="7777709" y="1016203"/>
                  </a:cubicBezTo>
                  <a:cubicBezTo>
                    <a:pt x="7914532" y="879380"/>
                    <a:pt x="8079627" y="810973"/>
                    <a:pt x="8273005" y="810973"/>
                  </a:cubicBezTo>
                  <a:cubicBezTo>
                    <a:pt x="8417122" y="810973"/>
                    <a:pt x="8547778" y="851108"/>
                    <a:pt x="8664995" y="931376"/>
                  </a:cubicBezTo>
                  <a:cubicBezTo>
                    <a:pt x="8782202" y="1011644"/>
                    <a:pt x="8867715" y="1116538"/>
                    <a:pt x="8921525" y="1246058"/>
                  </a:cubicBezTo>
                  <a:lnTo>
                    <a:pt x="8957204" y="1219635"/>
                  </a:lnTo>
                  <a:lnTo>
                    <a:pt x="8957204" y="1218768"/>
                  </a:lnTo>
                  <a:lnTo>
                    <a:pt x="8955863" y="1214448"/>
                  </a:lnTo>
                  <a:cubicBezTo>
                    <a:pt x="8944816" y="1160460"/>
                    <a:pt x="8939014" y="1104561"/>
                    <a:pt x="8939014" y="1047307"/>
                  </a:cubicBezTo>
                  <a:cubicBezTo>
                    <a:pt x="8939014" y="589275"/>
                    <a:pt x="9310322" y="217967"/>
                    <a:pt x="9768354" y="217967"/>
                  </a:cubicBezTo>
                  <a:cubicBezTo>
                    <a:pt x="10054624" y="217967"/>
                    <a:pt x="10307017" y="363009"/>
                    <a:pt x="10456056" y="583615"/>
                  </a:cubicBezTo>
                  <a:lnTo>
                    <a:pt x="10461337" y="593345"/>
                  </a:lnTo>
                  <a:lnTo>
                    <a:pt x="10532549" y="556549"/>
                  </a:lnTo>
                  <a:cubicBezTo>
                    <a:pt x="10649065" y="507251"/>
                    <a:pt x="10789527" y="478466"/>
                    <a:pt x="10940724" y="478466"/>
                  </a:cubicBezTo>
                  <a:cubicBezTo>
                    <a:pt x="11041522" y="478466"/>
                    <a:pt x="11137549" y="491260"/>
                    <a:pt x="11224891" y="514395"/>
                  </a:cubicBezTo>
                  <a:lnTo>
                    <a:pt x="11337839" y="552789"/>
                  </a:lnTo>
                  <a:lnTo>
                    <a:pt x="11342093" y="526364"/>
                  </a:lnTo>
                  <a:cubicBezTo>
                    <a:pt x="11440246" y="225968"/>
                    <a:pt x="11864652" y="0"/>
                    <a:pt x="12373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dirty="0" smtClean="0"/>
                <a:t>梵讯后台基础操作梵讯后台基础操作</a:t>
              </a:r>
              <a:endParaRPr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899390" y="3592653"/>
              <a:ext cx="369747" cy="369747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椭圆 10"/>
            <p:cNvSpPr/>
            <p:nvPr/>
          </p:nvSpPr>
          <p:spPr>
            <a:xfrm>
              <a:off x="4230578" y="1765005"/>
              <a:ext cx="628501" cy="628501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椭圆 11"/>
            <p:cNvSpPr/>
            <p:nvPr/>
          </p:nvSpPr>
          <p:spPr>
            <a:xfrm>
              <a:off x="5049819" y="2204377"/>
              <a:ext cx="447264" cy="447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椭圆 12"/>
            <p:cNvSpPr/>
            <p:nvPr/>
          </p:nvSpPr>
          <p:spPr>
            <a:xfrm>
              <a:off x="5545420" y="1462116"/>
              <a:ext cx="812088" cy="812088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椭圆 13"/>
            <p:cNvSpPr/>
            <p:nvPr/>
          </p:nvSpPr>
          <p:spPr>
            <a:xfrm>
              <a:off x="3816065" y="2426304"/>
              <a:ext cx="234940" cy="234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椭圆 14"/>
            <p:cNvSpPr/>
            <p:nvPr/>
          </p:nvSpPr>
          <p:spPr>
            <a:xfrm>
              <a:off x="3292322" y="1400381"/>
              <a:ext cx="628501" cy="62850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椭圆 15"/>
            <p:cNvSpPr/>
            <p:nvPr/>
          </p:nvSpPr>
          <p:spPr>
            <a:xfrm>
              <a:off x="638249" y="1526360"/>
              <a:ext cx="628501" cy="62850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椭圆 16"/>
            <p:cNvSpPr/>
            <p:nvPr/>
          </p:nvSpPr>
          <p:spPr>
            <a:xfrm>
              <a:off x="1752721" y="668486"/>
              <a:ext cx="456347" cy="456347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椭圆 17"/>
            <p:cNvSpPr/>
            <p:nvPr/>
          </p:nvSpPr>
          <p:spPr>
            <a:xfrm>
              <a:off x="2237741" y="955785"/>
              <a:ext cx="554501" cy="554501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椭圆 18"/>
            <p:cNvSpPr/>
            <p:nvPr/>
          </p:nvSpPr>
          <p:spPr>
            <a:xfrm>
              <a:off x="4006475" y="1147874"/>
              <a:ext cx="320976" cy="320976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/>
            <p:cNvSpPr/>
            <p:nvPr/>
          </p:nvSpPr>
          <p:spPr>
            <a:xfrm>
              <a:off x="4333418" y="2523850"/>
              <a:ext cx="447264" cy="447264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椭圆 20"/>
            <p:cNvSpPr/>
            <p:nvPr/>
          </p:nvSpPr>
          <p:spPr>
            <a:xfrm>
              <a:off x="1851337" y="1309454"/>
              <a:ext cx="234940" cy="234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椭圆 21"/>
            <p:cNvSpPr/>
            <p:nvPr/>
          </p:nvSpPr>
          <p:spPr>
            <a:xfrm>
              <a:off x="29577" y="2398070"/>
              <a:ext cx="456347" cy="456347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7" name="文本框 36"/>
          <p:cNvSpPr txBox="1"/>
          <p:nvPr/>
        </p:nvSpPr>
        <p:spPr>
          <a:xfrm>
            <a:off x="4067996" y="5409435"/>
            <a:ext cx="6421757" cy="692503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spAutoFit/>
          </a:bodyPr>
          <a:lstStyle/>
          <a:p>
            <a:r>
              <a:rPr lang="zh-CN" altLang="en-US" sz="3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梵讯</a:t>
            </a:r>
            <a:r>
              <a:rPr lang="en-US" altLang="zh-CN" sz="3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MSSQL</a:t>
            </a:r>
            <a:r>
              <a:rPr lang="zh-CN" altLang="en-US" sz="3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en-US" altLang="zh-CN" sz="3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减号 27"/>
          <p:cNvSpPr/>
          <p:nvPr/>
        </p:nvSpPr>
        <p:spPr>
          <a:xfrm>
            <a:off x="3243906" y="6358857"/>
            <a:ext cx="7227923" cy="1073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/>
          </a:p>
        </p:txBody>
      </p:sp>
      <p:sp>
        <p:nvSpPr>
          <p:cNvPr id="29" name="减号 28"/>
          <p:cNvSpPr/>
          <p:nvPr/>
        </p:nvSpPr>
        <p:spPr>
          <a:xfrm>
            <a:off x="3863222" y="6514060"/>
            <a:ext cx="7227923" cy="1073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65"/>
          <p:cNvSpPr txBox="1"/>
          <p:nvPr/>
        </p:nvSpPr>
        <p:spPr>
          <a:xfrm>
            <a:off x="8455476" y="6987821"/>
            <a:ext cx="2512880" cy="538615"/>
          </a:xfrm>
          <a:prstGeom prst="rect">
            <a:avLst/>
          </a:prstGeom>
          <a:noFill/>
        </p:spPr>
        <p:txBody>
          <a:bodyPr wrap="none" lIns="121926" tIns="60963" rIns="121926" bIns="60963" rtlCol="0">
            <a:spAutoFit/>
          </a:bodyPr>
          <a:lstStyle/>
          <a:p>
            <a:r>
              <a:rPr lang="zh-CN" altLang="en-US" sz="2700" b="1" dirty="0" smtClean="0">
                <a:latin typeface="+mj-ea"/>
                <a:ea typeface="+mj-ea"/>
              </a:rPr>
              <a:t>黄明华</a:t>
            </a:r>
            <a:r>
              <a:rPr lang="en-US" altLang="zh-CN" sz="2700" b="1" dirty="0" smtClean="0">
                <a:latin typeface="+mj-ea"/>
                <a:ea typeface="+mj-ea"/>
              </a:rPr>
              <a:t>@2018.3</a:t>
            </a:r>
            <a:endParaRPr lang="zh-CN" altLang="en-US" sz="2700" b="1" dirty="0">
              <a:latin typeface="+mj-ea"/>
              <a:ea typeface="+mj-ea"/>
            </a:endParaRPr>
          </a:p>
        </p:txBody>
      </p:sp>
      <p:sp>
        <p:nvSpPr>
          <p:cNvPr id="31" name="减号 30"/>
          <p:cNvSpPr/>
          <p:nvPr/>
        </p:nvSpPr>
        <p:spPr>
          <a:xfrm>
            <a:off x="4608964" y="6663602"/>
            <a:ext cx="7227923" cy="1073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33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344267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索引为什么能够提高查询效率？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endParaRPr lang="en-US" altLang="zh-CN" sz="2200" dirty="0" smtClean="0"/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、其次要知道索引层数的概念</a:t>
            </a:r>
            <a:endParaRPr lang="en-US" altLang="zh-CN" sz="2400" dirty="0" smtClean="0"/>
          </a:p>
          <a:p>
            <a:pPr marL="800100" lvl="1" indent="-342900" defTabSz="-13873163">
              <a:buFontTx/>
              <a:buChar char="•"/>
            </a:pPr>
            <a:r>
              <a:rPr lang="zh-CN" altLang="en-US" sz="2400" dirty="0" smtClean="0"/>
              <a:t>假设每页放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条索引，一个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万笔记录的大表，那么叶级索引约有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万页，二级索引有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页，三级索引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页，根索引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页，每一级都是上一级的</a:t>
            </a:r>
            <a:r>
              <a:rPr lang="en-US" altLang="zh-CN" sz="2400" dirty="0" smtClean="0"/>
              <a:t>1/100</a:t>
            </a:r>
            <a:r>
              <a:rPr lang="zh-CN" altLang="en-US" sz="2400" dirty="0" smtClean="0"/>
              <a:t>，这个表的索引共有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层。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3875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62379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索引为什么能够提高查询效率？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endParaRPr lang="en-US" altLang="zh-CN" sz="2200" dirty="0" smtClean="0"/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、具体看一下是如何根据索引查找记录的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9334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391370" y="7311125"/>
            <a:ext cx="1512887" cy="174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solidFill>
                  <a:srgbClr val="FF0066"/>
                </a:solidFill>
              </a:rPr>
              <a:t>工号  指针</a:t>
            </a:r>
            <a:endParaRPr lang="en-US" altLang="zh-CN" sz="1600" dirty="0">
              <a:solidFill>
                <a:srgbClr val="FF0066"/>
              </a:solidFill>
            </a:endParaRP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b="1" dirty="0"/>
              <a:t>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654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655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656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b="1" dirty="0"/>
              <a:t>…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6834721" y="7801685"/>
            <a:ext cx="1223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-13873163"/>
            <a:r>
              <a:rPr lang="zh-CN" altLang="en-US" sz="2000" dirty="0"/>
              <a:t>叶级索引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132138" y="3486642"/>
            <a:ext cx="1655762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solidFill>
                  <a:srgbClr val="FF0066"/>
                </a:solidFill>
              </a:rPr>
              <a:t>工号  指针</a:t>
            </a:r>
            <a:endParaRPr lang="en-US" altLang="zh-CN" sz="1600" dirty="0">
              <a:solidFill>
                <a:srgbClr val="FF0066"/>
              </a:solidFill>
            </a:endParaRP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b="1" dirty="0"/>
              <a:t>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501  </a:t>
            </a:r>
            <a:r>
              <a:rPr lang="zh-CN" altLang="en-US" sz="1600" dirty="0"/>
              <a:t>第</a:t>
            </a:r>
            <a:r>
              <a:rPr lang="en-US" altLang="zh-CN" sz="1600" dirty="0"/>
              <a:t>5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601  </a:t>
            </a:r>
            <a:r>
              <a:rPr lang="zh-CN" altLang="en-US" sz="1600" dirty="0"/>
              <a:t>第</a:t>
            </a:r>
            <a:r>
              <a:rPr lang="en-US" altLang="zh-CN" sz="1600" dirty="0"/>
              <a:t>6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701  </a:t>
            </a:r>
            <a:r>
              <a:rPr lang="zh-CN" altLang="en-US" sz="1600" dirty="0"/>
              <a:t>第</a:t>
            </a:r>
            <a:r>
              <a:rPr lang="en-US" altLang="zh-CN" sz="1600" dirty="0"/>
              <a:t>7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b="1" dirty="0"/>
              <a:t>...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576284" y="3558079"/>
            <a:ext cx="10080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-13873163"/>
            <a:r>
              <a:rPr lang="zh-CN" altLang="en-US" sz="2000" dirty="0"/>
              <a:t>根索引</a:t>
            </a: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 flipV="1">
            <a:off x="4932363" y="4637579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>
            <a:off x="5073046" y="3544431"/>
            <a:ext cx="1512888" cy="431800"/>
          </a:xfrm>
          <a:prstGeom prst="leftArrowCallout">
            <a:avLst>
              <a:gd name="adj1" fmla="val 25000"/>
              <a:gd name="adj2" fmla="val 25000"/>
              <a:gd name="adj3" fmla="val 58395"/>
              <a:gd name="adj4" fmla="val 6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6364821" y="7819148"/>
            <a:ext cx="1597025" cy="431800"/>
          </a:xfrm>
          <a:prstGeom prst="leftArrowCallout">
            <a:avLst>
              <a:gd name="adj1" fmla="val 36769"/>
              <a:gd name="adj2" fmla="val 32722"/>
              <a:gd name="adj3" fmla="val 85922"/>
              <a:gd name="adj4" fmla="val 6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971550" y="3596179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</a:rPr>
              <a:t>要求：用户要查工号是</a:t>
            </a:r>
            <a:r>
              <a:rPr lang="en-US" altLang="zh-CN" sz="1600" b="1" dirty="0">
                <a:solidFill>
                  <a:schemeClr val="accent2"/>
                </a:solidFill>
              </a:rPr>
              <a:t>655</a:t>
            </a:r>
            <a:r>
              <a:rPr lang="zh-CN" altLang="en-US" sz="1600" b="1" dirty="0">
                <a:solidFill>
                  <a:schemeClr val="accent2"/>
                </a:solidFill>
              </a:rPr>
              <a:t>的员工的信息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5651500" y="3987411"/>
            <a:ext cx="29527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sz="1600" dirty="0"/>
              <a:t>扫描根页，工号</a:t>
            </a:r>
            <a:r>
              <a:rPr lang="en-US" altLang="zh-CN" sz="1600" dirty="0"/>
              <a:t>655</a:t>
            </a:r>
            <a:r>
              <a:rPr lang="zh-CN" altLang="en-US" sz="1600" dirty="0"/>
              <a:t>介于第</a:t>
            </a:r>
            <a:r>
              <a:rPr lang="en-US" altLang="zh-CN" sz="1600" dirty="0"/>
              <a:t>6</a:t>
            </a:r>
            <a:r>
              <a:rPr lang="zh-CN" altLang="en-US" sz="1600" dirty="0"/>
              <a:t>页和第</a:t>
            </a:r>
            <a:r>
              <a:rPr lang="en-US" altLang="zh-CN" sz="1600" dirty="0"/>
              <a:t>7</a:t>
            </a:r>
            <a:r>
              <a:rPr lang="zh-CN" altLang="en-US" sz="1600" dirty="0"/>
              <a:t>页之间，第</a:t>
            </a:r>
            <a:r>
              <a:rPr lang="en-US" altLang="zh-CN" sz="1600" dirty="0"/>
              <a:t>7</a:t>
            </a:r>
            <a:r>
              <a:rPr lang="zh-CN" altLang="en-US" sz="1600" dirty="0"/>
              <a:t>页的第</a:t>
            </a:r>
            <a:r>
              <a:rPr lang="en-US" altLang="zh-CN" sz="1600" dirty="0"/>
              <a:t>1</a:t>
            </a:r>
            <a:r>
              <a:rPr lang="zh-CN" altLang="en-US" sz="1600" dirty="0"/>
              <a:t>行大于</a:t>
            </a:r>
            <a:r>
              <a:rPr lang="en-US" altLang="zh-CN" sz="1600" dirty="0"/>
              <a:t>655</a:t>
            </a:r>
            <a:r>
              <a:rPr lang="zh-CN" altLang="en-US" sz="1600" dirty="0"/>
              <a:t>，那么去在中间级搜索第</a:t>
            </a:r>
            <a:r>
              <a:rPr lang="en-US" altLang="zh-CN" sz="1600" dirty="0"/>
              <a:t>6</a:t>
            </a:r>
            <a:r>
              <a:rPr lang="zh-CN" altLang="en-US" sz="1600" dirty="0"/>
              <a:t>页。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5076825" y="5358304"/>
            <a:ext cx="172720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solidFill>
                  <a:srgbClr val="FF0066"/>
                </a:solidFill>
              </a:rPr>
              <a:t>工号  指针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b="1" dirty="0"/>
              <a:t>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641  </a:t>
            </a:r>
            <a:r>
              <a:rPr lang="zh-CN" altLang="en-US" sz="1600" dirty="0"/>
              <a:t>第</a:t>
            </a:r>
            <a:r>
              <a:rPr lang="en-US" altLang="zh-CN" sz="1600" dirty="0"/>
              <a:t>41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651  </a:t>
            </a:r>
            <a:r>
              <a:rPr lang="zh-CN" altLang="en-US" sz="1600" dirty="0"/>
              <a:t>第</a:t>
            </a:r>
            <a:r>
              <a:rPr lang="en-US" altLang="zh-CN" sz="1600" dirty="0"/>
              <a:t>42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661  </a:t>
            </a:r>
            <a:r>
              <a:rPr lang="zh-CN" altLang="en-US" sz="1600" dirty="0"/>
              <a:t>第</a:t>
            </a:r>
            <a:r>
              <a:rPr lang="en-US" altLang="zh-CN" sz="1600" dirty="0"/>
              <a:t>43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b="1" dirty="0"/>
              <a:t>…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451725" y="5934567"/>
            <a:ext cx="1223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-13873163"/>
            <a:r>
              <a:rPr lang="zh-CN" altLang="en-US" sz="2000" dirty="0"/>
              <a:t>中间索引</a:t>
            </a:r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6948488" y="5934567"/>
            <a:ext cx="1655762" cy="431800"/>
          </a:xfrm>
          <a:prstGeom prst="leftArrowCallout">
            <a:avLst>
              <a:gd name="adj1" fmla="val 25000"/>
              <a:gd name="adj2" fmla="val 25000"/>
              <a:gd name="adj3" fmla="val 63909"/>
              <a:gd name="adj4" fmla="val 6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V="1">
            <a:off x="3995738" y="6467967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1509337" y="5729847"/>
            <a:ext cx="25193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2.</a:t>
            </a:r>
            <a:r>
              <a:rPr lang="en-US" altLang="zh-CN" dirty="0"/>
              <a:t>  </a:t>
            </a:r>
            <a:r>
              <a:rPr lang="zh-CN" altLang="en-US" sz="1600" dirty="0"/>
              <a:t>扫描中间级页，工号</a:t>
            </a:r>
            <a:r>
              <a:rPr lang="en-US" altLang="zh-CN" sz="1600" dirty="0"/>
              <a:t>655</a:t>
            </a:r>
            <a:r>
              <a:rPr lang="zh-CN" altLang="en-US" sz="1600" dirty="0"/>
              <a:t>介于第</a:t>
            </a:r>
            <a:r>
              <a:rPr lang="en-US" altLang="zh-CN" sz="1600" dirty="0"/>
              <a:t>42</a:t>
            </a:r>
            <a:r>
              <a:rPr lang="zh-CN" altLang="en-US" sz="1600" dirty="0"/>
              <a:t>页和第</a:t>
            </a:r>
            <a:r>
              <a:rPr lang="en-US" altLang="zh-CN" sz="1600" dirty="0"/>
              <a:t>43</a:t>
            </a:r>
            <a:r>
              <a:rPr lang="zh-CN" altLang="en-US" sz="1600" dirty="0"/>
              <a:t>页之间，接着去下级搜索第</a:t>
            </a:r>
            <a:r>
              <a:rPr lang="en-US" altLang="zh-CN" sz="1600" dirty="0"/>
              <a:t>42</a:t>
            </a:r>
            <a:r>
              <a:rPr lang="zh-CN" altLang="en-US" sz="1600" dirty="0"/>
              <a:t>页。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4651420" y="7469965"/>
            <a:ext cx="16557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3. </a:t>
            </a:r>
            <a:r>
              <a:rPr lang="zh-CN" altLang="en-US" sz="1600" dirty="0"/>
              <a:t>扫描第</a:t>
            </a:r>
            <a:r>
              <a:rPr lang="en-US" altLang="zh-CN" sz="1600" dirty="0"/>
              <a:t>42</a:t>
            </a:r>
            <a:r>
              <a:rPr lang="zh-CN" altLang="en-US" sz="1600" dirty="0"/>
              <a:t>页，查找到工号</a:t>
            </a:r>
            <a:r>
              <a:rPr lang="en-US" altLang="zh-CN" sz="1600" dirty="0"/>
              <a:t>655</a:t>
            </a:r>
            <a:r>
              <a:rPr lang="zh-CN" altLang="en-US" sz="1600" dirty="0"/>
              <a:t>，根据指针定位到所在的数据页，取得</a:t>
            </a:r>
            <a:r>
              <a:rPr lang="zh-CN" altLang="en-US" sz="1600" dirty="0" smtClean="0"/>
              <a:t>数据。</a:t>
            </a:r>
            <a:endParaRPr lang="zh-CN" altLang="en-US" dirty="0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 flipV="1">
            <a:off x="3924300" y="8095154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840800" y="2410461"/>
            <a:ext cx="7416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SQL</a:t>
            </a:r>
            <a:r>
              <a:rPr lang="zh-CN" altLang="en-US" sz="2000" dirty="0" smtClean="0"/>
              <a:t>根据索引查找记录时，只需要对索引中的每一级扫描一页，最后再扫描一个数据页就可以了。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索引字段一般都很短，每个页上可能会存放几百条索引记录。假设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万笔记录、一个</a:t>
            </a:r>
            <a:r>
              <a:rPr lang="en-US" altLang="zh-CN" sz="2000" dirty="0" smtClean="0"/>
              <a:t>2G</a:t>
            </a:r>
            <a:r>
              <a:rPr lang="zh-CN" altLang="en-US" sz="2000" dirty="0" smtClean="0"/>
              <a:t>的大表，每页放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条索引，根据索引查找记录，只需扫描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个页，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个索引页</a:t>
            </a:r>
            <a:r>
              <a:rPr lang="en-US" altLang="zh-CN" sz="2000" dirty="0" smtClean="0"/>
              <a:t>+1</a:t>
            </a:r>
            <a:r>
              <a:rPr lang="zh-CN" altLang="en-US" sz="2000" dirty="0" smtClean="0"/>
              <a:t>个数据页，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个页是多少？硬盘要做多少动作？</a:t>
            </a:r>
            <a:r>
              <a:rPr lang="en-US" altLang="zh-CN" sz="2000" dirty="0" smtClean="0"/>
              <a:t>5*8K=40K</a:t>
            </a:r>
            <a:r>
              <a:rPr lang="zh-CN" altLang="en-US" sz="2000" dirty="0" smtClean="0"/>
              <a:t>而。不论记录是在表的任何一个地方：前面、后面或中间。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如果对一个只有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条记录的表建索引，是没有什么效率的，因为表的数据一共可能只有一两页。使用了索引不会有任何速度提升。</a:t>
            </a:r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1" grpId="0" animBg="1"/>
      <p:bldP spid="42" grpId="0"/>
      <p:bldP spid="45" grpId="0" animBg="1"/>
      <p:bldP spid="47" grpId="0" animBg="1"/>
      <p:bldP spid="48" grpId="0"/>
      <p:bldP spid="48" grpId="1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303323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顺便说一下索引适用的场景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endParaRPr lang="en-US" altLang="zh-CN" sz="2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频繁的从一个大表中选择很少量的数据的情况。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重复值非常少的时候。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经常用于和其他表做关联的字段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频繁更改的列不适合建索引，特别是聚集索引。这将导致频繁的整行移动或拆页。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宽键不适合建立聚集索引。如果表没有聚集索引，非聚集索引的行定位器就是指向行的指针；如果表有聚集索引，则行定位器就是聚集索引键；因此让聚集索引的键尽可能的小很重要；因为宽键值不仅导致聚集索引变大，而且会导致所有的非聚集索引都变大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5240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35083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分享目标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索引介绍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表设计的原则和规范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常见性能问题及调整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66051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5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3429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表设计的原则和规范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828800" y="1414779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通过前面的介绍，我们可以知道：索引之所以能够提高查询性能，主要是通过降低查询数据时需要访问的数据页数来实现的。那么我们在设计表的过程中，一般需要注意哪些原则和规范呢？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Frutiger Next LT W1G"/>
            </a:endParaRP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Frutiger Next LT W1G"/>
            </a:endParaRPr>
          </a:p>
          <a:p>
            <a:pPr marL="680051" lvl="0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每个表都尽量包含适合（列的宽度很小、重复率低、经常用作多表关联查询的连接项或者用作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group by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字句查询、会用作范围查找、不会频繁变更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）创建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聚集索引的列。</a:t>
            </a: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数据类型在满足够用的前提下，要尽量的小。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Frutiger Next LT W1G"/>
            </a:endParaRP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对于会频繁用作查询</a:t>
            </a:r>
            <a:r>
              <a:rPr lang="en-US" altLang="zh-CN" sz="2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where</a:t>
            </a:r>
            <a:r>
              <a:rPr lang="zh-CN" altLang="en-US" sz="2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条件的列，要设置</a:t>
            </a:r>
            <a:r>
              <a:rPr lang="en-US" altLang="zh-CN" sz="2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not null default()</a:t>
            </a:r>
            <a:r>
              <a:rPr lang="zh-CN" altLang="en-US" sz="2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属性。</a:t>
            </a:r>
            <a:endParaRPr lang="en-US" altLang="zh-CN" sz="2400" noProof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rutiger Next LT W1G"/>
            </a:endParaRP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对于多个表可能用来作为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join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条件的列，数据类型必须要一致。</a:t>
            </a:r>
            <a:endParaRPr lang="en-US" altLang="zh-CN" sz="2400" noProof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rutiger Next LT W1G"/>
            </a:endParaRP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Text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、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ntext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、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image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类型不许用。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07787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分享目标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索引介绍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表设计的原则和规范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5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48731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场景一：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非参数化，产生编译开销。所谓参数化，指的是使用</a:t>
            </a:r>
            <a:r>
              <a:rPr lang="en-US" altLang="zh-CN" sz="2400" dirty="0" smtClean="0"/>
              <a:t>sp_executesql</a:t>
            </a:r>
            <a:r>
              <a:rPr lang="zh-CN" altLang="en-US" sz="2400" dirty="0" smtClean="0"/>
              <a:t>执行即时的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语句。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参数化的好处：相同结构的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语句，省去编译的成本开销。验证：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示例一：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参数化</a:t>
            </a:r>
            <a:r>
              <a:rPr lang="en-US" altLang="zh-CN" sz="2400" dirty="0" smtClean="0"/>
              <a:t>.sql》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80" y="2796962"/>
            <a:ext cx="12520983" cy="524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12880" y="2085762"/>
          <a:ext cx="2135037" cy="711200"/>
        </p:xfrm>
        <a:graphic>
          <a:graphicData uri="http://schemas.openxmlformats.org/presentationml/2006/ole">
            <p:oleObj spid="_x0000_s1031" name="包装程序外壳对象" showAsIcon="1" r:id="rId4" imgW="203112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48731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场景二：</a:t>
            </a:r>
            <a:r>
              <a:rPr lang="zh-CN" altLang="zh-CN" sz="2400" dirty="0" smtClean="0"/>
              <a:t>显式或隐式的类型转换</a:t>
            </a:r>
            <a:r>
              <a:rPr lang="zh-CN" altLang="en-US" sz="2400" dirty="0" smtClean="0"/>
              <a:t>，导致无法正确使用索引。所谓强制类型转换，指的是不相同却兼容的两种数据类型进行匹配查询。数据库的有些数据类型是可以无缝兼容的，比如</a:t>
            </a:r>
            <a:r>
              <a:rPr lang="en-US" altLang="zh-CN" sz="2400" dirty="0" smtClean="0"/>
              <a:t>int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smallint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tinyint</a:t>
            </a:r>
            <a:r>
              <a:rPr lang="zh-CN" altLang="en-US" sz="2400" dirty="0" smtClean="0"/>
              <a:t>虽然他们存储时占用的屋里空间不一样，但是查询时却不会对性能造成影响。也有一些数据类型虽然可以兼容，但是效果却不尽人意，最典型的当属</a:t>
            </a:r>
            <a:r>
              <a:rPr lang="en-US" altLang="zh-CN" sz="2400" dirty="0" smtClean="0"/>
              <a:t>varchar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nvarchar</a:t>
            </a:r>
            <a:r>
              <a:rPr lang="zh-CN" altLang="en-US" sz="2400" dirty="0" smtClean="0"/>
              <a:t>的转换，会明显影响性能。所以写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的好习惯是看看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条件涉及的表字段的数据类型是什么样的，然后下手（</a:t>
            </a:r>
            <a:r>
              <a:rPr lang="en-US" altLang="zh-CN" sz="2400" dirty="0" smtClean="0"/>
              <a:t>SQL2014</a:t>
            </a:r>
            <a:r>
              <a:rPr lang="zh-CN" altLang="en-US" sz="2400" dirty="0" smtClean="0"/>
              <a:t>以前的版本表现尤为突出，</a:t>
            </a:r>
            <a:r>
              <a:rPr lang="en-US" altLang="zh-CN" sz="2400" dirty="0" smtClean="0"/>
              <a:t>SQL2014</a:t>
            </a:r>
            <a:r>
              <a:rPr lang="zh-CN" altLang="en-US" sz="2400" dirty="0" smtClean="0"/>
              <a:t>以后的版本已对这个做了优化，不过还是建议自己做好优化）。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796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2423" y="3603003"/>
            <a:ext cx="12188043" cy="519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3866125" y="4667534"/>
            <a:ext cx="1467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看见我们公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司字符串类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型统一都是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nvarchar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很机智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303323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场景三：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使用反向查询，比如</a:t>
            </a:r>
            <a:r>
              <a:rPr lang="en-US" altLang="zh-CN" sz="2400" dirty="0" smtClean="0"/>
              <a:t>&lt;&gt; , not in , not exists </a:t>
            </a:r>
            <a:r>
              <a:rPr lang="zh-CN" altLang="en-US" sz="2400" dirty="0" smtClean="0"/>
              <a:t>（我们公司目前没有因为这一块而导致严重性能问题的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出现，例子是以前做的优化）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79" y="2178733"/>
            <a:ext cx="12698406" cy="696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303323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场景四：对列做计算，比如</a:t>
            </a:r>
            <a:r>
              <a:rPr lang="en-US" altLang="zh-CN" sz="2400" dirty="0" smtClean="0"/>
              <a:t>convert(date,CreateTime,121) =‘2018-01-01’</a:t>
            </a:r>
            <a:r>
              <a:rPr lang="zh-CN" altLang="en-US" sz="2400" dirty="0" smtClean="0"/>
              <a:t>或者 </a:t>
            </a:r>
            <a:r>
              <a:rPr lang="en-US" altLang="zh-CN" sz="2400" dirty="0" smtClean="0"/>
              <a:t>isnull(column,</a:t>
            </a:r>
            <a:r>
              <a:rPr lang="zh-CN" altLang="en-US" sz="2400" dirty="0" smtClean="0"/>
              <a:t>‘’</a:t>
            </a:r>
            <a:r>
              <a:rPr lang="en-US" altLang="zh-CN" sz="2400" dirty="0" smtClean="0"/>
              <a:t>)=‘’ </a:t>
            </a:r>
            <a:r>
              <a:rPr lang="zh-CN" altLang="en-US" sz="2400" dirty="0" smtClean="0"/>
              <a:t>这种。</a:t>
            </a:r>
            <a:r>
              <a:rPr lang="zh-CN" altLang="en-US" sz="2000" dirty="0" smtClean="0"/>
              <a:t> </a:t>
            </a:r>
            <a:r>
              <a:rPr lang="zh-CN" altLang="en-US" sz="2400" dirty="0" smtClean="0"/>
              <a:t>（我们公司目前没有因为这一块而导致严重性能问题的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出现，例子是以前做的优化）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80" y="2593076"/>
            <a:ext cx="11183502" cy="547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439803"/>
            <a:ext cx="14631908" cy="63563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分享目标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索引存储结构介绍</a:t>
            </a:r>
            <a:endParaRPr lang="en-US" altLang="zh-CN" dirty="0" smtClean="0"/>
          </a:p>
          <a:p>
            <a:r>
              <a:rPr lang="zh-CN" altLang="en-US" dirty="0" smtClean="0"/>
              <a:t>表设计的原则和规范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常见性能问题及调整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34290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5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0048" y="1357915"/>
            <a:ext cx="14631908" cy="6356375"/>
          </a:xfrm>
        </p:spPr>
        <p:txBody>
          <a:bodyPr/>
          <a:lstStyle/>
          <a:p>
            <a:r>
              <a:rPr lang="zh-CN" altLang="en-US" sz="2400" dirty="0" smtClean="0"/>
              <a:t>场景五：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谓词使用不当（</a:t>
            </a:r>
            <a:r>
              <a:rPr lang="en-US" altLang="zh-CN" sz="2400" dirty="0" smtClean="0"/>
              <a:t> Weizhan_GetWeizhanTrailVisitSta</a:t>
            </a:r>
            <a:r>
              <a:rPr lang="zh-CN" altLang="en-US" sz="2400" dirty="0" smtClean="0"/>
              <a:t>）。谓词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内包含带有谓词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的子查询会导致</a:t>
            </a:r>
            <a:r>
              <a:rPr lang="en-US" altLang="zh-CN" sz="2400" dirty="0" smtClean="0"/>
              <a:t>SQL OS</a:t>
            </a:r>
            <a:r>
              <a:rPr lang="zh-CN" altLang="en-US" sz="2400" dirty="0" smtClean="0"/>
              <a:t>无法判断出正确的数据量，进而生成错误的执行计划，优化将谓词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内的子查询用临时表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代替，下图为不妥的执行计划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080" y="2819972"/>
            <a:ext cx="821055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48630" y="4556538"/>
            <a:ext cx="9002642" cy="405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9482232" y="2628900"/>
          <a:ext cx="2896288" cy="711200"/>
        </p:xfrm>
        <a:graphic>
          <a:graphicData uri="http://schemas.openxmlformats.org/presentationml/2006/ole">
            <p:oleObj spid="_x0000_s5126" name="包装程序外壳对象" showAsIcon="1" r:id="rId5" imgW="223416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398859"/>
            <a:ext cx="14631908" cy="6356375"/>
          </a:xfrm>
        </p:spPr>
        <p:txBody>
          <a:bodyPr/>
          <a:lstStyle/>
          <a:p>
            <a:r>
              <a:rPr lang="zh-CN" altLang="en-US" sz="2400" dirty="0" smtClean="0"/>
              <a:t>场景五：谓词使用不当（</a:t>
            </a:r>
            <a:r>
              <a:rPr lang="en-US" altLang="zh-CN" sz="2400" dirty="0" smtClean="0"/>
              <a:t> Weizhan_GetWeizhanTrailVisitSta</a:t>
            </a:r>
            <a:r>
              <a:rPr lang="zh-CN" altLang="en-US" sz="2400" dirty="0" smtClean="0"/>
              <a:t>）。下图为妥妥的执行计划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164657"/>
            <a:ext cx="8020050" cy="697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2850" y="2164658"/>
            <a:ext cx="7790123" cy="620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3696" y="1412507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场景六：跨表的列进行 </a:t>
            </a:r>
            <a:r>
              <a:rPr lang="en-US" altLang="zh-CN" sz="2400" dirty="0" smtClean="0"/>
              <a:t>or </a:t>
            </a:r>
            <a:r>
              <a:rPr lang="zh-CN" altLang="en-US" sz="2400" dirty="0" smtClean="0"/>
              <a:t>运算，</a:t>
            </a:r>
            <a:r>
              <a:rPr lang="en-US" altLang="zh-CN" sz="2400" dirty="0" smtClean="0"/>
              <a:t>SQL OS</a:t>
            </a:r>
            <a:r>
              <a:rPr lang="zh-CN" altLang="en-US" sz="2400" dirty="0" smtClean="0"/>
              <a:t>无法正确选择索引（</a:t>
            </a:r>
            <a:r>
              <a:rPr lang="en-US" altLang="zh-CN" sz="2400" dirty="0" smtClean="0"/>
              <a:t> NewSta_Activity_AddReservationUser</a:t>
            </a:r>
            <a:r>
              <a:rPr lang="zh-CN" altLang="en-US" sz="2400" dirty="0" smtClean="0"/>
              <a:t>）。优化：拆分后用</a:t>
            </a:r>
            <a:r>
              <a:rPr lang="en-US" altLang="zh-CN" sz="2400" dirty="0" smtClean="0"/>
              <a:t>union all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union</a:t>
            </a:r>
            <a:r>
              <a:rPr lang="zh-CN" altLang="en-US" sz="2400" dirty="0" smtClean="0"/>
              <a:t>合并。验证：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示例六：跨表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运算</a:t>
            </a:r>
            <a:r>
              <a:rPr lang="en-US" altLang="zh-CN" sz="2400" dirty="0" smtClean="0"/>
              <a:t>.sql》</a:t>
            </a:r>
            <a:r>
              <a:rPr lang="zh-CN" altLang="en-US" sz="2400" dirty="0" smtClean="0"/>
              <a:t>。下图为不妥的执行计划。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796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3198247"/>
            <a:ext cx="77343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8488" y="3225543"/>
            <a:ext cx="80391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812880" y="2399658"/>
          <a:ext cx="2055812" cy="711200"/>
        </p:xfrm>
        <a:graphic>
          <a:graphicData uri="http://schemas.openxmlformats.org/presentationml/2006/ole">
            <p:oleObj spid="_x0000_s6150" name="包装程序外壳对象" showAsIcon="1" r:id="rId5" imgW="205632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412507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场景六：跨表的列进行 </a:t>
            </a:r>
            <a:r>
              <a:rPr lang="en-US" altLang="zh-CN" sz="2400" dirty="0" smtClean="0"/>
              <a:t>or </a:t>
            </a:r>
            <a:r>
              <a:rPr lang="zh-CN" altLang="en-US" sz="2400" dirty="0" smtClean="0"/>
              <a:t>运算，</a:t>
            </a:r>
            <a:r>
              <a:rPr lang="en-US" altLang="zh-CN" sz="2400" dirty="0" smtClean="0"/>
              <a:t>SQL OS</a:t>
            </a:r>
            <a:r>
              <a:rPr lang="zh-CN" altLang="en-US" sz="2400" dirty="0" smtClean="0"/>
              <a:t>无法正确选择索引（</a:t>
            </a:r>
            <a:r>
              <a:rPr lang="en-US" altLang="zh-CN" sz="2400" dirty="0" smtClean="0"/>
              <a:t> NewSta_Activity_AddReservationUser</a:t>
            </a:r>
            <a:r>
              <a:rPr lang="zh-CN" altLang="en-US" sz="2400" dirty="0" smtClean="0"/>
              <a:t>）。下图为妥妥的执行计划。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796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9455" y="2417854"/>
            <a:ext cx="9463964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80" y="2404206"/>
            <a:ext cx="68865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412507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场景七：未即时对结果集进行筛选（</a:t>
            </a:r>
            <a:r>
              <a:rPr lang="en-US" altLang="zh-CN" sz="2400" dirty="0" smtClean="0"/>
              <a:t>Expert_OA_GetCompanyTackingByType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优化：尽早对结果集进行限制。验证：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示例七：结果集筛选位置不妥</a:t>
            </a:r>
            <a:r>
              <a:rPr lang="en-US" altLang="zh-CN" sz="2400" dirty="0" smtClean="0"/>
              <a:t>.sql》</a:t>
            </a:r>
            <a:r>
              <a:rPr lang="zh-CN" altLang="en-US" sz="2400" dirty="0" smtClean="0"/>
              <a:t>。具体执行计划没贴。</a:t>
            </a:r>
            <a:endParaRPr lang="en-US" altLang="zh-CN" sz="2400" dirty="0" smtClean="0"/>
          </a:p>
          <a:p>
            <a:pPr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993032"/>
            <a:ext cx="13380872" cy="519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812800" y="2281831"/>
          <a:ext cx="2805112" cy="711200"/>
        </p:xfrm>
        <a:graphic>
          <a:graphicData uri="http://schemas.openxmlformats.org/presentationml/2006/ole">
            <p:oleObj spid="_x0000_s7174" name="包装程序外壳对象" showAsIcon="1" r:id="rId4" imgW="280548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412507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</a:t>
            </a:r>
            <a:r>
              <a:rPr lang="zh-CN" altLang="en-US" sz="2400" dirty="0" smtClean="0"/>
              <a:t>景</a:t>
            </a:r>
            <a:r>
              <a:rPr lang="zh-CN" altLang="en-US" sz="2400" dirty="0" smtClean="0"/>
              <a:t>八</a:t>
            </a:r>
            <a:r>
              <a:rPr lang="zh-CN" altLang="en-US" sz="2400" dirty="0" smtClean="0"/>
              <a:t>：不恰当的</a:t>
            </a:r>
            <a:r>
              <a:rPr lang="en-US" altLang="zh-CN" sz="2400" dirty="0" smtClean="0"/>
              <a:t>case when </a:t>
            </a:r>
            <a:r>
              <a:rPr lang="zh-CN" altLang="en-US" sz="2400" dirty="0" smtClean="0"/>
              <a:t>使用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812800" y="2235887"/>
          <a:ext cx="2805112" cy="711200"/>
        </p:xfrm>
        <a:graphic>
          <a:graphicData uri="http://schemas.openxmlformats.org/presentationml/2006/ole">
            <p:oleObj spid="_x0000_s35843" name="包装程序外壳对象" showAsIcon="1" r:id="rId3" imgW="280548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8069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常见性能问题及调整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812880" y="1412507"/>
            <a:ext cx="14631908" cy="63563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场</a:t>
            </a:r>
            <a:r>
              <a:rPr lang="zh-CN" altLang="en-US" sz="2400" dirty="0" smtClean="0"/>
              <a:t>景九：</a:t>
            </a:r>
            <a:r>
              <a:rPr lang="en-US" altLang="zh-CN" sz="2400" dirty="0" smtClean="0"/>
              <a:t>int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uniqueidentifier</a:t>
            </a:r>
            <a:r>
              <a:rPr lang="zh-CN" altLang="en-US" sz="2400" dirty="0" smtClean="0"/>
              <a:t> 类型聚集索引主键的比较。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200" dirty="0" smtClean="0"/>
              <a:t>通过设置</a:t>
            </a:r>
            <a:r>
              <a:rPr lang="en-US" altLang="zh-CN" sz="2200" dirty="0" smtClean="0"/>
              <a:t> int </a:t>
            </a:r>
            <a:r>
              <a:rPr lang="zh-CN" altLang="en-US" sz="2200" dirty="0" smtClean="0"/>
              <a:t>和 </a:t>
            </a:r>
            <a:r>
              <a:rPr lang="en-US" altLang="zh-CN" sz="2400" dirty="0" smtClean="0"/>
              <a:t>uniqueidentifier </a:t>
            </a:r>
            <a:r>
              <a:rPr lang="zh-CN" altLang="en-US" sz="2400" dirty="0" smtClean="0"/>
              <a:t>两种数据类型的聚集索引主键，先插入</a:t>
            </a:r>
            <a:r>
              <a:rPr lang="en-US" altLang="zh-CN" sz="2400" dirty="0" smtClean="0"/>
              <a:t>2000W</a:t>
            </a:r>
            <a:r>
              <a:rPr lang="zh-CN" altLang="en-US" sz="2400" dirty="0" smtClean="0"/>
              <a:t>条数据，再插入</a:t>
            </a:r>
            <a:r>
              <a:rPr lang="en-US" altLang="zh-CN" sz="2400" dirty="0" smtClean="0"/>
              <a:t>200W</a:t>
            </a:r>
            <a:r>
              <a:rPr lang="zh-CN" altLang="en-US" sz="2400" dirty="0" smtClean="0"/>
              <a:t>条数据，对比性能差异，索引碎片等信息。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200" dirty="0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003562" y="2879678"/>
          <a:ext cx="1776412" cy="711200"/>
        </p:xfrm>
        <a:graphic>
          <a:graphicData uri="http://schemas.openxmlformats.org/presentationml/2006/ole">
            <p:oleObj spid="_x0000_s34818" name="包装程序外壳对象" showAsIcon="1" r:id="rId3" imgW="1776960" imgH="711360" progId="Package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812800" y="3859213"/>
          <a:ext cx="2982912" cy="711200"/>
        </p:xfrm>
        <a:graphic>
          <a:graphicData uri="http://schemas.openxmlformats.org/presentationml/2006/ole">
            <p:oleObj spid="_x0000_s34819" name="包装程序外壳对象" showAsIcon="1" r:id="rId4" imgW="2982960" imgH="711360" progId="Package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003562" y="4926013"/>
          <a:ext cx="2297112" cy="711200"/>
        </p:xfrm>
        <a:graphic>
          <a:graphicData uri="http://schemas.openxmlformats.org/presentationml/2006/ole">
            <p:oleObj spid="_x0000_s34820" name="包装程序外壳对象" showAsIcon="1" r:id="rId5" imgW="229752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84" y="4987096"/>
            <a:ext cx="206019" cy="657010"/>
          </a:xfrm>
          <a:prstGeom prst="rect">
            <a:avLst/>
          </a:prstGeom>
          <a:noFill/>
        </p:spPr>
        <p:txBody>
          <a:bodyPr wrap="none" lIns="102006" tIns="51003" rIns="102006" bIns="51003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7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480747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设计出相对高效且易于维护的表结构</a:t>
            </a:r>
            <a:endParaRPr lang="en-US" altLang="zh-CN" dirty="0" smtClean="0"/>
          </a:p>
          <a:p>
            <a:r>
              <a:rPr lang="zh-CN" altLang="en-US" dirty="0" smtClean="0"/>
              <a:t>写出相对高性能的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6605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分享目标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2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371563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分享目标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表设计的原则和规范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常见性能问题及调整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52403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5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76027"/>
            <a:ext cx="14631908" cy="6929727"/>
          </a:xfrm>
        </p:spPr>
        <p:txBody>
          <a:bodyPr/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索引的存储结构</a:t>
            </a:r>
            <a:endParaRPr lang="en-US" altLang="zh-CN" sz="2400" dirty="0" smtClean="0"/>
          </a:p>
          <a:p>
            <a:pPr marL="342900" indent="-342900" defTabSz="-13873163">
              <a:spcBef>
                <a:spcPct val="20000"/>
              </a:spcBef>
              <a:buNone/>
            </a:pPr>
            <a:r>
              <a:rPr lang="en-US" altLang="zh-CN" sz="2400" dirty="0" smtClean="0"/>
              <a:t>	</a:t>
            </a:r>
          </a:p>
          <a:p>
            <a:pPr marL="342900" indent="-342900" defTabSz="-13873163">
              <a:spcBef>
                <a:spcPct val="20000"/>
              </a:spcBef>
              <a:buNone/>
            </a:pPr>
            <a:r>
              <a:rPr lang="zh-CN" altLang="en-US" sz="2400" dirty="0" smtClean="0"/>
              <a:t>前言：了解表和索引的存储结构是设计出合理的表结构以及优化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的基础。</a:t>
            </a:r>
            <a:endParaRPr lang="en-US" altLang="zh-CN" sz="2400" dirty="0" smtClean="0"/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、在</a:t>
            </a:r>
            <a:r>
              <a:rPr lang="en-US" altLang="zh-CN" sz="2400" dirty="0" smtClean="0"/>
              <a:t>SQL SERVER</a:t>
            </a:r>
            <a:r>
              <a:rPr lang="zh-CN" altLang="en-US" sz="2400" dirty="0" smtClean="0"/>
              <a:t>里，存储数据的基本单位是页</a:t>
            </a:r>
            <a:r>
              <a:rPr lang="en-US" altLang="zh-CN" sz="2400" dirty="0" smtClean="0"/>
              <a:t>(Page)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0100" lvl="1" indent="-342900" defTabSz="-13873163">
              <a:buFontTx/>
              <a:buChar char="•"/>
            </a:pPr>
            <a:r>
              <a:rPr lang="zh-CN" altLang="en-US" sz="2400" dirty="0" smtClean="0"/>
              <a:t>数据是一行行存在页上，而不是直接存在表中的，页是存储数据的基本单位。</a:t>
            </a:r>
            <a:endParaRPr lang="en-US" altLang="zh-CN" sz="2400" dirty="0" smtClean="0"/>
          </a:p>
          <a:p>
            <a:pPr marL="800100" lvl="1" indent="-342900" defTabSz="-13873163">
              <a:buFontTx/>
              <a:buChar char="•"/>
            </a:pPr>
            <a:r>
              <a:rPr lang="zh-CN" altLang="en-US" sz="2400" dirty="0" smtClean="0"/>
              <a:t>每个页上存放几十条或几百条记录，多个页组成一个表，每个页大小固定是</a:t>
            </a:r>
            <a:r>
              <a:rPr lang="en-US" altLang="zh-CN" sz="2400" dirty="0" smtClean="0"/>
              <a:t>8KB</a:t>
            </a:r>
            <a:r>
              <a:rPr lang="zh-CN" altLang="en-US" sz="2400" dirty="0" smtClean="0"/>
              <a:t>，其中开始部分是</a:t>
            </a:r>
            <a:r>
              <a:rPr lang="en-US" altLang="zh-CN" sz="2400" dirty="0" smtClean="0"/>
              <a:t>96</a:t>
            </a:r>
            <a:r>
              <a:rPr lang="zh-CN" altLang="en-US" sz="2400" dirty="0" smtClean="0"/>
              <a:t>字节的页首，用来存放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中的管理字节（管理字节包括本页编号、上页编号、下页编号等）。</a:t>
            </a:r>
            <a:endParaRPr lang="en-US" altLang="zh-CN" sz="2400" dirty="0" smtClean="0"/>
          </a:p>
          <a:p>
            <a:pPr marL="800100" lvl="1" indent="-342900" defTabSz="-13873163">
              <a:buFontTx/>
              <a:buChar char="•"/>
            </a:pPr>
            <a:r>
              <a:rPr lang="zh-CN" altLang="en-US" sz="2400" dirty="0" smtClean="0"/>
              <a:t>下面是一个页的大致结构。</a:t>
            </a:r>
          </a:p>
          <a:p>
            <a:pPr marL="800100" lvl="1" indent="-342900" defTabSz="-13873163">
              <a:buFontTx/>
              <a:buChar char="•"/>
            </a:pPr>
            <a:endParaRPr lang="en-US" altLang="zh-CN" sz="2200" dirty="0" smtClean="0"/>
          </a:p>
          <a:p>
            <a:pPr marL="800100" lvl="1" indent="-342900" defTabSz="-13873163">
              <a:buFontTx/>
              <a:buChar char="•"/>
            </a:pPr>
            <a:endParaRPr lang="en-US" altLang="zh-CN" sz="2200" dirty="0" smtClean="0"/>
          </a:p>
          <a:p>
            <a:pPr marL="800100" lvl="1" indent="-342900" defTabSz="-13873163">
              <a:buFontTx/>
              <a:buChar char="•"/>
            </a:pPr>
            <a:endParaRPr lang="zh-CN" altLang="en-US" sz="2200" dirty="0" smtClean="0"/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61592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8107" y="5005887"/>
            <a:ext cx="2881313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324090" y="5327239"/>
            <a:ext cx="60166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3324090" y="5063714"/>
            <a:ext cx="601663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963728" y="7008401"/>
            <a:ext cx="974725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963728" y="5711414"/>
            <a:ext cx="974725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68328" y="5085939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96</a:t>
            </a:r>
            <a:r>
              <a:rPr lang="zh-CN" altLang="en-US" sz="2400" dirty="0"/>
              <a:t>字节页首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910576" y="6814064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/>
              <a:t>数据区</a:t>
            </a:r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76027"/>
            <a:ext cx="14631908" cy="6929727"/>
          </a:xfrm>
        </p:spPr>
        <p:txBody>
          <a:bodyPr/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索引的存储结构</a:t>
            </a:r>
            <a:endParaRPr lang="en-US" altLang="zh-CN" sz="2400" dirty="0" smtClean="0"/>
          </a:p>
          <a:p>
            <a:pPr marL="342900" indent="-342900" defTabSz="-13873163">
              <a:spcBef>
                <a:spcPct val="20000"/>
              </a:spcBef>
              <a:buNone/>
            </a:pPr>
            <a:r>
              <a:rPr lang="en-US" altLang="zh-CN" sz="2400" dirty="0" smtClean="0"/>
              <a:t>	</a:t>
            </a:r>
            <a:endParaRPr lang="en-US" altLang="zh-CN" sz="2200" dirty="0" smtClean="0"/>
          </a:p>
          <a:p>
            <a:pPr marL="800100" lvl="1" indent="-342900" defTabSz="-13873163">
              <a:buFontTx/>
              <a:buChar char="•"/>
            </a:pPr>
            <a:r>
              <a:rPr lang="en-US" altLang="zh-CN" sz="2400" dirty="0" smtClean="0"/>
              <a:t>SQL</a:t>
            </a:r>
            <a:r>
              <a:rPr lang="zh-CN" altLang="en-US" sz="2400" dirty="0" smtClean="0"/>
              <a:t>通过页上的编号把所有的页串成一个链，这个链组成一张表，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通过页链依次找到表的所有页和记录。</a:t>
            </a:r>
            <a:endParaRPr lang="en-US" altLang="zh-CN" sz="2400" dirty="0" smtClean="0"/>
          </a:p>
          <a:p>
            <a:pPr marL="800100" lvl="1" indent="-342900" defTabSz="-13873163">
              <a:buFontTx/>
              <a:buChar char="•"/>
            </a:pPr>
            <a:endParaRPr lang="en-US" altLang="zh-CN" sz="2200" dirty="0" smtClean="0"/>
          </a:p>
          <a:p>
            <a:pPr marL="800100" lvl="1" indent="-342900" defTabSz="-13873163">
              <a:buFontTx/>
              <a:buChar char="•"/>
            </a:pPr>
            <a:endParaRPr lang="zh-CN" altLang="en-US" sz="2200" dirty="0" smtClean="0"/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90931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522" y="3800816"/>
            <a:ext cx="1371600" cy="1371600"/>
          </a:xfrm>
          <a:prstGeom prst="rect">
            <a:avLst/>
          </a:prstGeom>
          <a:noFill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5609" y="3800816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84" y="5429591"/>
            <a:ext cx="18383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763134" y="4972391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上一页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9104872" y="4453458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下一页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841914" y="7512127"/>
            <a:ext cx="12239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当前页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131559" y="5424828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dirty="0"/>
              <a:t>上一页号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644697" y="548418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dirty="0"/>
              <a:t>下一页号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787322" y="4661241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dirty="0"/>
              <a:t>当前页页号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019347" y="6361122"/>
            <a:ext cx="1081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 dirty="0"/>
              <a:t>数据区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6371647" y="6509091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6328784" y="5616916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4068184" y="5616916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5420734" y="4997791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616227">
            <a:off x="2683884" y="4643778"/>
            <a:ext cx="21590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281121">
            <a:off x="5939847" y="4664416"/>
            <a:ext cx="22320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850697" y="3989728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800" b="1" dirty="0"/>
              <a:t>通过</a:t>
            </a:r>
            <a:r>
              <a:rPr lang="en-US" altLang="zh-CN" sz="1800" b="1" dirty="0"/>
              <a:t>”</a:t>
            </a:r>
            <a:r>
              <a:rPr lang="zh-CN" altLang="en-US" sz="1800" b="1" dirty="0"/>
              <a:t>上一页</a:t>
            </a:r>
            <a:r>
              <a:rPr lang="en-US" altLang="zh-CN" sz="1800" b="1" dirty="0"/>
              <a:t>”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”</a:t>
            </a:r>
            <a:r>
              <a:rPr lang="zh-CN" altLang="en-US" sz="1800" b="1" dirty="0"/>
              <a:t>下一页</a:t>
            </a:r>
            <a:r>
              <a:rPr lang="en-US" altLang="zh-CN" sz="1800" b="1" dirty="0"/>
              <a:t>”</a:t>
            </a:r>
            <a:r>
              <a:rPr lang="zh-CN" altLang="en-US" sz="1800" b="1" dirty="0"/>
              <a:t>串起来</a:t>
            </a:r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76027"/>
            <a:ext cx="14631908" cy="6929727"/>
          </a:xfrm>
        </p:spPr>
        <p:txBody>
          <a:bodyPr/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索引的存储结构</a:t>
            </a:r>
            <a:endParaRPr lang="en-US" altLang="zh-CN" sz="2400" dirty="0" smtClean="0"/>
          </a:p>
          <a:p>
            <a:pPr marL="342900" indent="-342900" defTabSz="-13873163">
              <a:spcBef>
                <a:spcPct val="20000"/>
              </a:spcBef>
              <a:buNone/>
            </a:pPr>
            <a:r>
              <a:rPr lang="en-US" altLang="zh-CN" sz="2400" dirty="0" smtClean="0"/>
              <a:t>		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、每个页上最大存储</a:t>
            </a:r>
            <a:r>
              <a:rPr lang="en-US" altLang="zh-CN" sz="2400" dirty="0" smtClean="0"/>
              <a:t>8192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96=8096</a:t>
            </a:r>
            <a:r>
              <a:rPr lang="zh-CN" altLang="en-US" sz="2400" dirty="0" smtClean="0"/>
              <a:t>个字节的数据。</a:t>
            </a:r>
            <a:endParaRPr lang="en-US" altLang="zh-CN" sz="2400" dirty="0" smtClean="0"/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、记录不可以跨页存储，也就是说假如一条记录长度为</a:t>
            </a:r>
            <a:r>
              <a:rPr lang="en-US" altLang="zh-CN" sz="2400" dirty="0" smtClean="0"/>
              <a:t>5000</a:t>
            </a:r>
            <a:r>
              <a:rPr lang="zh-CN" altLang="en-US" sz="2400" dirty="0" smtClean="0"/>
              <a:t>个字节，那么一页上只能存放一条记录，而页上剩余的</a:t>
            </a:r>
            <a:r>
              <a:rPr lang="en-US" altLang="zh-CN" sz="2400" dirty="0" smtClean="0"/>
              <a:t>3096</a:t>
            </a:r>
            <a:r>
              <a:rPr lang="zh-CN" altLang="en-US" sz="2400" dirty="0" smtClean="0"/>
              <a:t>个字节就浪费了，而且没有办法回收利用。</a:t>
            </a:r>
            <a:endParaRPr lang="en-US" altLang="zh-CN" sz="2400" dirty="0" smtClean="0"/>
          </a:p>
          <a:p>
            <a:pPr marL="342900" indent="-342900" defTabSz="-13873163">
              <a:spcBef>
                <a:spcPct val="20000"/>
              </a:spcBef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60227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357915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索引为什么能够提高查询效率？</a:t>
            </a:r>
            <a:endParaRPr lang="en-US" altLang="zh-CN" dirty="0" smtClean="0"/>
          </a:p>
          <a:p>
            <a:endParaRPr lang="en-US" altLang="zh-CN" sz="2200" dirty="0" smtClean="0"/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、需要先看一下索引的存储结构</a:t>
            </a:r>
            <a:endParaRPr lang="en-US" altLang="zh-CN" sz="2400" dirty="0" smtClean="0"/>
          </a:p>
          <a:p>
            <a:pPr marL="800100" lvl="1" indent="-342900" defTabSz="-13873163">
              <a:buFontTx/>
              <a:buChar char="•"/>
            </a:pPr>
            <a:r>
              <a:rPr lang="zh-CN" altLang="en-US" sz="2400" dirty="0" smtClean="0"/>
              <a:t>索引的存储结构和表类似，也是存储在页上，只是表中存储的字段多（一行中的所有字段），而索引中存的字段非常少（基本上是一行中的某一个或者几个字段，而且字段长度非常小）。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796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08837" y="4410499"/>
            <a:ext cx="3000644" cy="30956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>
            <a:noAutofit/>
          </a:bodyPr>
          <a:lstStyle/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工号    姓名  性别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Frutiger Next LT W1G"/>
            </a:endParaRP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380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献宇   男</a:t>
            </a: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347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刘晶   女</a:t>
            </a: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963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陆续   男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Frutiger Next LT W1G"/>
            </a:endParaRP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621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张伟   男</a:t>
            </a: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641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魏李   男</a:t>
            </a: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264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大鹏   男</a:t>
            </a:r>
          </a:p>
          <a:p>
            <a:pPr marL="680051" marR="0" lvl="0" indent="-561035" algn="l" defTabSz="9067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045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rutiger Next LT W1G"/>
              </a:rPr>
              <a:t>龚克   男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2074" y="4008463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/>
                </a:solidFill>
              </a:rPr>
              <a:t>Table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96174" y="7798247"/>
            <a:ext cx="2447925" cy="720725"/>
          </a:xfrm>
          <a:prstGeom prst="cloudCallout">
            <a:avLst>
              <a:gd name="adj1" fmla="val -33593"/>
              <a:gd name="adj2" fmla="val -95815"/>
            </a:avLst>
          </a:prstGeom>
          <a:solidFill>
            <a:srgbClr val="CCFFFF"/>
          </a:solidFill>
          <a:ln w="9525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chemeClr val="accent2"/>
                </a:solidFill>
              </a:rPr>
              <a:t>工号是乱的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76124" y="3937026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</a:rPr>
              <a:t>以工号建索引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60224" y="4366358"/>
            <a:ext cx="3240088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rgbClr val="FF0066"/>
                </a:solidFill>
              </a:rPr>
              <a:t>工号  指针</a:t>
            </a:r>
            <a:r>
              <a:rPr lang="en-US" altLang="zh-CN" sz="2000" dirty="0">
                <a:solidFill>
                  <a:srgbClr val="FF0066"/>
                </a:solidFill>
              </a:rPr>
              <a:t>(</a:t>
            </a:r>
            <a:r>
              <a:rPr lang="zh-CN" altLang="en-US" sz="2000" dirty="0">
                <a:solidFill>
                  <a:srgbClr val="FF0066"/>
                </a:solidFill>
              </a:rPr>
              <a:t>指向表中行</a:t>
            </a:r>
            <a:r>
              <a:rPr lang="en-US" altLang="zh-CN" sz="2000" dirty="0">
                <a:solidFill>
                  <a:srgbClr val="FF0066"/>
                </a:solidFill>
              </a:rPr>
              <a:t>)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000" dirty="0"/>
              <a:t>045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000" dirty="0"/>
              <a:t>264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000" dirty="0"/>
              <a:t>347     …</a:t>
            </a:r>
            <a:endParaRPr lang="zh-CN" altLang="en-US" sz="2000" dirty="0"/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000" dirty="0"/>
              <a:t>380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000" dirty="0"/>
              <a:t>621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000" dirty="0"/>
              <a:t>641     …</a:t>
            </a:r>
            <a:endParaRPr lang="zh-CN" altLang="en-US" sz="2000" dirty="0"/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000" dirty="0"/>
              <a:t>963     …</a:t>
            </a:r>
            <a:endParaRPr lang="zh-CN" altLang="en-US" sz="2000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660224" y="7830328"/>
            <a:ext cx="3024188" cy="720725"/>
          </a:xfrm>
          <a:prstGeom prst="cloudCallout">
            <a:avLst>
              <a:gd name="adj1" fmla="val -28426"/>
              <a:gd name="adj2" fmla="val -116519"/>
            </a:avLst>
          </a:prstGeom>
          <a:solidFill>
            <a:srgbClr val="CCFFFF"/>
          </a:solidFill>
          <a:ln w="9525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chemeClr val="accent2"/>
                </a:solidFill>
              </a:rPr>
              <a:t>工号按顺序排列</a:t>
            </a:r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221435"/>
            <a:ext cx="14631908" cy="6356375"/>
          </a:xfrm>
        </p:spPr>
        <p:txBody>
          <a:bodyPr/>
          <a:lstStyle/>
          <a:p>
            <a:r>
              <a:rPr lang="zh-CN" altLang="en-US" dirty="0" smtClean="0"/>
              <a:t>索引为什么能够提高查询效率？</a:t>
            </a:r>
            <a:endParaRPr lang="en-US" altLang="zh-CN" dirty="0" smtClean="0"/>
          </a:p>
          <a:p>
            <a:endParaRPr lang="en-US" altLang="zh-CN" sz="2200" dirty="0" smtClean="0"/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、需要先看一下索引的存储结构</a:t>
            </a:r>
            <a:endParaRPr lang="en-US" altLang="zh-CN" sz="2400" dirty="0" smtClean="0"/>
          </a:p>
          <a:p>
            <a:pPr marL="800100" lvl="1" indent="-342900" defTabSz="-13873163">
              <a:buFontTx/>
              <a:buChar char="•"/>
            </a:pPr>
            <a:r>
              <a:rPr lang="zh-CN" altLang="en-US" sz="2400" dirty="0" smtClean="0"/>
              <a:t>索引是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树结构，而且索引是分层级的，上级索引取下级索引每一页的第一条记录做为索引，叶级索引指针指向的是记录，但上级索引的指针是指向下级的索引页。如果每页放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条索引，那每一级索引页都只是下级索引页的</a:t>
            </a:r>
            <a:r>
              <a:rPr lang="en-US" altLang="zh-CN" sz="2400" dirty="0" smtClean="0"/>
              <a:t>1/100</a:t>
            </a:r>
            <a:r>
              <a:rPr lang="zh-CN" altLang="en-US" sz="2400" dirty="0" smtClean="0"/>
              <a:t>，如果上级索引多于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页，则会对上级索引再建立上级索引，直到最上级索引只有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页为止，该页被称为：“根”。</a:t>
            </a:r>
            <a:endParaRPr lang="en-US" altLang="zh-CN" sz="2400" dirty="0" smtClean="0"/>
          </a:p>
          <a:p>
            <a:pPr marL="800100" lvl="1" indent="-342900" defTabSz="-13873163">
              <a:buFontTx/>
              <a:buChar char="•"/>
            </a:pPr>
            <a:endParaRPr lang="zh-CN" altLang="en-US" sz="2400" dirty="0" smtClean="0"/>
          </a:p>
          <a:p>
            <a:pPr marL="800100" lvl="1" indent="-342900" defTabSz="-13873163">
              <a:buFontTx/>
              <a:buChar char="•"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72510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索引介绍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00113" y="7369329"/>
            <a:ext cx="1512887" cy="182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solidFill>
                  <a:srgbClr val="FF0066"/>
                </a:solidFill>
              </a:rPr>
              <a:t>工号  指针</a:t>
            </a:r>
            <a:endParaRPr lang="en-US" altLang="zh-CN" sz="1600" dirty="0">
              <a:solidFill>
                <a:srgbClr val="FF0066"/>
              </a:solidFill>
            </a:endParaRP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001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002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003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010     …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346450" y="7369329"/>
            <a:ext cx="1512888" cy="182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solidFill>
                  <a:srgbClr val="FF0066"/>
                </a:solidFill>
              </a:rPr>
              <a:t>工号  指针</a:t>
            </a:r>
            <a:endParaRPr lang="en-US" altLang="zh-CN" sz="1600" dirty="0">
              <a:solidFill>
                <a:srgbClr val="FF0066"/>
              </a:solidFill>
            </a:endParaRP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011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012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013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020     …</a:t>
            </a:r>
            <a:endParaRPr lang="zh-CN" altLang="en-US" sz="16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651500" y="7389967"/>
            <a:ext cx="1512888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zh-CN" altLang="en-US" sz="1600">
                <a:solidFill>
                  <a:srgbClr val="FF0066"/>
                </a:solidFill>
              </a:rPr>
              <a:t>工号  指针</a:t>
            </a:r>
            <a:endParaRPr lang="en-US" altLang="zh-CN" sz="1600">
              <a:solidFill>
                <a:srgbClr val="FF0066"/>
              </a:solidFill>
            </a:endParaRP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/>
              <a:t>091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/>
              <a:t>092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/>
              <a:t>093     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/>
              <a:t>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/>
              <a:t>100     …</a:t>
            </a:r>
            <a:endParaRPr lang="zh-CN" altLang="en-US" sz="16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419475" y="4653117"/>
            <a:ext cx="1655763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solidFill>
                  <a:srgbClr val="FF0066"/>
                </a:solidFill>
              </a:rPr>
              <a:t>工号  指针</a:t>
            </a:r>
            <a:endParaRPr lang="en-US" altLang="zh-CN" sz="1600" dirty="0">
              <a:solidFill>
                <a:srgbClr val="FF0066"/>
              </a:solidFill>
            </a:endParaRP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001  </a:t>
            </a: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011  </a:t>
            </a:r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021  </a:t>
            </a:r>
            <a:r>
              <a:rPr lang="zh-CN" altLang="en-US" sz="1600" dirty="0"/>
              <a:t>第</a:t>
            </a:r>
            <a:r>
              <a:rPr lang="en-US" altLang="zh-CN" sz="1600" dirty="0"/>
              <a:t>3</a:t>
            </a:r>
            <a:r>
              <a:rPr lang="zh-CN" altLang="en-US" sz="1600" dirty="0"/>
              <a:t>页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…</a:t>
            </a:r>
          </a:p>
          <a:p>
            <a:pPr marL="342900" indent="-342900" defTabSz="-13873163">
              <a:spcBef>
                <a:spcPct val="20000"/>
              </a:spcBef>
              <a:buFontTx/>
              <a:buChar char="•"/>
            </a:pPr>
            <a:r>
              <a:rPr lang="en-US" altLang="zh-CN" sz="1600" dirty="0"/>
              <a:t>091  </a:t>
            </a:r>
            <a:r>
              <a:rPr lang="zh-CN" altLang="en-US" sz="1600" dirty="0"/>
              <a:t>第</a:t>
            </a:r>
            <a:r>
              <a:rPr lang="en-US" altLang="zh-CN" sz="1600" dirty="0"/>
              <a:t>10</a:t>
            </a:r>
            <a:r>
              <a:rPr lang="zh-CN" altLang="en-US" sz="1600" dirty="0"/>
              <a:t>页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220261" y="9230872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-13873163"/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页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492500" y="9261629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-13873163"/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页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33709" y="9247981"/>
            <a:ext cx="1008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-13873163"/>
            <a:r>
              <a:rPr lang="zh-CN" altLang="en-US" sz="2000" dirty="0"/>
              <a:t>第</a:t>
            </a:r>
            <a:r>
              <a:rPr lang="en-US" altLang="zh-CN" sz="2000" dirty="0"/>
              <a:t>10</a:t>
            </a:r>
            <a:r>
              <a:rPr lang="zh-CN" altLang="en-US" sz="2000" dirty="0"/>
              <a:t>页</a:t>
            </a:r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2436813" y="5084917"/>
            <a:ext cx="3214687" cy="2808287"/>
            <a:chOff x="1535" y="1071"/>
            <a:chExt cx="2025" cy="1769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717" y="1071"/>
              <a:ext cx="1" cy="1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717" y="1071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1535" y="281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1836" y="1298"/>
              <a:ext cx="1" cy="1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837" y="129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1836" y="280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3379" y="1842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>
              <a:off x="3198" y="184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379" y="283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5272981" y="5144294"/>
            <a:ext cx="1584325" cy="431800"/>
            <a:chOff x="4422" y="1117"/>
            <a:chExt cx="998" cy="272"/>
          </a:xfrm>
        </p:grpSpPr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785" y="1117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defTabSz="-13873163"/>
              <a:r>
                <a:rPr lang="zh-CN" altLang="en-US" sz="2000" dirty="0"/>
                <a:t>根索引</a:t>
              </a:r>
            </a:p>
          </p:txBody>
        </p:sp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4422" y="1117"/>
              <a:ext cx="953" cy="272"/>
            </a:xfrm>
            <a:prstGeom prst="leftArrowCallout">
              <a:avLst>
                <a:gd name="adj1" fmla="val 25000"/>
                <a:gd name="adj2" fmla="val 25000"/>
                <a:gd name="adj3" fmla="val 58395"/>
                <a:gd name="adj4" fmla="val 6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>
            <a:grpSpLocks/>
          </p:cNvGrpSpPr>
          <p:nvPr/>
        </p:nvGrpSpPr>
        <p:grpSpPr bwMode="auto">
          <a:xfrm>
            <a:off x="7189788" y="8182129"/>
            <a:ext cx="1693862" cy="449263"/>
            <a:chOff x="4529" y="3022"/>
            <a:chExt cx="1067" cy="283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4825" y="3022"/>
              <a:ext cx="77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defTabSz="-13873163"/>
              <a:r>
                <a:rPr lang="zh-CN" altLang="en-US" sz="2000" dirty="0"/>
                <a:t>叶级索引</a:t>
              </a: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>
              <a:off x="4529" y="3033"/>
              <a:ext cx="1006" cy="272"/>
            </a:xfrm>
            <a:prstGeom prst="leftArrowCallout">
              <a:avLst>
                <a:gd name="adj1" fmla="val 36769"/>
                <a:gd name="adj2" fmla="val 32722"/>
                <a:gd name="adj3" fmla="val 85922"/>
                <a:gd name="adj4" fmla="val 6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7202208" y="4653117"/>
            <a:ext cx="5978525" cy="146367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/>
              <a:t>假设每页存放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条索引，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条记录会用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个索引页。</a:t>
            </a:r>
          </a:p>
          <a:p>
            <a:pPr eaLnBrk="1" hangingPunct="1"/>
            <a:r>
              <a:rPr lang="en-US" altLang="zh-CN" sz="2000" b="1" dirty="0"/>
              <a:t>SQL</a:t>
            </a:r>
            <a:r>
              <a:rPr lang="zh-CN" altLang="en-US" sz="2000" b="1" dirty="0"/>
              <a:t>还会对这些索引页再建立索引的索引，取每页的第一条建立索引，就象把每个页视同一条记录一样。</a:t>
            </a:r>
          </a:p>
        </p:txBody>
      </p:sp>
    </p:spTree>
    <p:extLst>
      <p:ext uri="{BB962C8B-B14F-4D97-AF65-F5344CB8AC3E}">
        <p14:creationId xmlns:p14="http://schemas.microsoft.com/office/powerpoint/2010/main" xmlns="" val="429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33" grpId="0"/>
    </p:bldLst>
  </p:timing>
</p:sld>
</file>

<file path=ppt/theme/theme1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B7EFB683BDAC4DA21FA9A0CE8F9BF9" ma:contentTypeVersion="11" ma:contentTypeDescription="Create a new document." ma:contentTypeScope="" ma:versionID="832dc91b33ae0b0b46188eed08d2f0b5">
  <xsd:schema xmlns:xsd="http://www.w3.org/2001/XMLSchema" xmlns:xs="http://www.w3.org/2001/XMLSchema" xmlns:p="http://schemas.microsoft.com/office/2006/metadata/properties" xmlns:ns2="ed47ed88-0e2d-4936-a3e3-b2fc614f906c" targetNamespace="http://schemas.microsoft.com/office/2006/metadata/properties" ma:root="true" ma:fieldsID="0430b7cc50e9dd43dcd43ea73c4ad7ba" ns2:_="">
    <xsd:import namespace="ed47ed88-0e2d-4936-a3e3-b2fc614f90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ed88-0e2d-4936-a3e3-b2fc614f90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47ed88-0e2d-4936-a3e3-b2fc614f906c">UVFVKF53VTD2-4606-48</_dlc_DocId>
    <_dlc_DocIdUrl xmlns="ed47ed88-0e2d-4936-a3e3-b2fc614f906c">
      <Url>https://share.autodesk.com/sales/events_programs/sales/OTC2013/_layouts/DocIdRedir.aspx?ID=UVFVKF53VTD2-4606-48</Url>
      <Description>UVFVKF53VTD2-4606-48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BEB475-973E-4A3F-BEDF-5D94FB0B3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763EAA-BE1A-4634-981E-29E3DD3F1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E5F35-A56E-4F23-9E39-F1CE738C70BB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d47ed88-0e2d-4936-a3e3-b2fc614f906c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37B1F45-2148-407E-BB55-47CC2EBAEFC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12124</TotalTime>
  <Words>2215</Words>
  <Application>Microsoft Office PowerPoint</Application>
  <PresentationFormat>自定义</PresentationFormat>
  <Paragraphs>206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Fooww Theme</vt:lpstr>
      <vt:lpstr>Custom Design</vt:lpstr>
      <vt:lpstr>包装程序外壳对象</vt:lpstr>
      <vt:lpstr>程序包</vt:lpstr>
      <vt:lpstr>幻灯片 1</vt:lpstr>
      <vt:lpstr>内容</vt:lpstr>
      <vt:lpstr>分享目标</vt:lpstr>
      <vt:lpstr>内容</vt:lpstr>
      <vt:lpstr>表/索引介绍 </vt:lpstr>
      <vt:lpstr>表/索引介绍 </vt:lpstr>
      <vt:lpstr>表/索引介绍 </vt:lpstr>
      <vt:lpstr>表/索引介绍</vt:lpstr>
      <vt:lpstr>表/索引介绍 </vt:lpstr>
      <vt:lpstr>表/索引介绍 </vt:lpstr>
      <vt:lpstr>表/索引介绍 </vt:lpstr>
      <vt:lpstr>表/索引介绍 </vt:lpstr>
      <vt:lpstr>内容</vt:lpstr>
      <vt:lpstr>表设计的原则和规范 </vt:lpstr>
      <vt:lpstr>内容</vt:lpstr>
      <vt:lpstr>SQL常见性能问题及调整 </vt:lpstr>
      <vt:lpstr>SQL常见性能问题及调整 </vt:lpstr>
      <vt:lpstr>SQL常见性能问题及调整 </vt:lpstr>
      <vt:lpstr>SQL常见性能问题及调整 </vt:lpstr>
      <vt:lpstr>SQL常见性能问题及调整 </vt:lpstr>
      <vt:lpstr>SQL常见性能问题及调整 </vt:lpstr>
      <vt:lpstr>SQL常见性能问题及调整 </vt:lpstr>
      <vt:lpstr>SQL常见性能问题及调整 </vt:lpstr>
      <vt:lpstr>SQL常见性能问题及调整 </vt:lpstr>
      <vt:lpstr>SQL常见性能问题及调整 </vt:lpstr>
      <vt:lpstr>SQL常见性能问题及调整 </vt:lpstr>
      <vt:lpstr>幻灯片 27</vt:lpstr>
    </vt:vector>
  </TitlesOfParts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Pasquale Volpintesta</dc:creator>
  <cp:lastModifiedBy>freeuser</cp:lastModifiedBy>
  <cp:revision>588</cp:revision>
  <dcterms:created xsi:type="dcterms:W3CDTF">2012-10-19T15:38:24Z</dcterms:created>
  <dcterms:modified xsi:type="dcterms:W3CDTF">2018-04-23T09:00:17Z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0x010100D4B7EFB683BDAC4DA21FA9A0CE8F9BF9</vt:lpwstr>
  </property>
  <property fmtid="{D5CDD505-2E9C-101B-9397-08002B2CF9AE}" pid="3" name="_dlc_DocIdItemGuid">
    <vt:lpwstr>0bae515e-b881-439e-b572-331f86191e5e</vt:lpwstr>
  </property>
</Properties>
</file>