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handoutMasterIdLst>
    <p:handoutMasterId r:id="rId22"/>
  </p:handoutMasterIdLst>
  <p:sldIdLst>
    <p:sldId id="272" r:id="rId2"/>
    <p:sldId id="271" r:id="rId3"/>
    <p:sldId id="281" r:id="rId4"/>
    <p:sldId id="270" r:id="rId5"/>
    <p:sldId id="282" r:id="rId6"/>
    <p:sldId id="283" r:id="rId7"/>
    <p:sldId id="267" r:id="rId8"/>
    <p:sldId id="289" r:id="rId9"/>
    <p:sldId id="288" r:id="rId10"/>
    <p:sldId id="290" r:id="rId11"/>
    <p:sldId id="291" r:id="rId12"/>
    <p:sldId id="292" r:id="rId13"/>
    <p:sldId id="286" r:id="rId14"/>
    <p:sldId id="293" r:id="rId15"/>
    <p:sldId id="295" r:id="rId16"/>
    <p:sldId id="296" r:id="rId17"/>
    <p:sldId id="294" r:id="rId18"/>
    <p:sldId id="276" r:id="rId19"/>
    <p:sldId id="274" r:id="rId20"/>
  </p:sldIdLst>
  <p:sldSz cx="9144000" cy="5143500" type="screen16x9"/>
  <p:notesSz cx="6797675" cy="9926638"/>
  <p:custDataLst>
    <p:tags r:id="rId2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 userDrawn="1">
          <p15:clr>
            <a:srgbClr val="A4A3A4"/>
          </p15:clr>
        </p15:guide>
        <p15:guide id="2" orient="horz" pos="486" userDrawn="1">
          <p15:clr>
            <a:srgbClr val="A4A3A4"/>
          </p15:clr>
        </p15:guide>
        <p15:guide id="3" orient="horz" pos="826" userDrawn="1">
          <p15:clr>
            <a:srgbClr val="A4A3A4"/>
          </p15:clr>
        </p15:guide>
        <p15:guide id="4" orient="horz" pos="3208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272" userDrawn="1">
          <p15:clr>
            <a:srgbClr val="A4A3A4"/>
          </p15:clr>
        </p15:guide>
        <p15:guide id="7" pos="5568" userDrawn="1">
          <p15:clr>
            <a:srgbClr val="A4A3A4"/>
          </p15:clr>
        </p15:guide>
        <p15:guide id="8" orient="horz" pos="5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guang Zhu" initials="YZ" lastIdx="1" clrIdx="0">
    <p:extLst>
      <p:ext uri="{19B8F6BF-5375-455C-9EA6-DF929625EA0E}">
        <p15:presenceInfo xmlns:p15="http://schemas.microsoft.com/office/powerpoint/2012/main" userId="f73516baeac509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400"/>
    <a:srgbClr val="FFFFFF"/>
    <a:srgbClr val="009530"/>
    <a:srgbClr val="626469"/>
    <a:srgbClr val="B10043"/>
    <a:srgbClr val="4F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72999" autoAdjust="0"/>
  </p:normalViewPr>
  <p:slideViewPr>
    <p:cSldViewPr snapToGrid="0" showGuides="1">
      <p:cViewPr varScale="1">
        <p:scale>
          <a:sx n="71" d="100"/>
          <a:sy n="71" d="100"/>
        </p:scale>
        <p:origin x="1320" y="66"/>
      </p:cViewPr>
      <p:guideLst>
        <p:guide orient="horz" pos="2834"/>
        <p:guide orient="horz" pos="486"/>
        <p:guide orient="horz" pos="826"/>
        <p:guide orient="horz" pos="3208"/>
        <p:guide pos="2880"/>
        <p:guide pos="272"/>
        <p:guide pos="5568"/>
        <p:guide orient="horz" pos="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93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4B985-F2E9-4A69-846E-FAB9365F9DEB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FE903-874C-4FA7-94A9-32BDA1F223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8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8EC96-98E9-4CC2-BFA9-9377A4769D3D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5DE47-0BB6-4A6F-A808-98DBC59AED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system.web.httpcontext(v=vs.110).aspx" TargetMode="External"/><Relationship Id="rId3" Type="http://schemas.openxmlformats.org/officeDocument/2006/relationships/hyperlink" Target="http://odetocode.com/articles/305.aspx" TargetMode="External"/><Relationship Id="rId7" Type="http://schemas.openxmlformats.org/officeDocument/2006/relationships/hyperlink" Target="http://msdn.microsoft.com/en-us/library/system.threading.executioncontext.aspx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iis.net/configreference/system.applicationhost/applicationpools/add/processmodel" TargetMode="External"/><Relationship Id="rId5" Type="http://schemas.openxmlformats.org/officeDocument/2006/relationships/hyperlink" Target="http://msdn.microsoft.com/en-us/library/system.web.configuration.httpruntimesection.shutdowntimeout(v=vs.110).aspx" TargetMode="External"/><Relationship Id="rId10" Type="http://schemas.openxmlformats.org/officeDocument/2006/relationships/hyperlink" Target="http://msdn.microsoft.com/en-us/library/system.threading.cancellationtoken(v=vs.110).aspx" TargetMode="External"/><Relationship Id="rId4" Type="http://schemas.openxmlformats.org/officeDocument/2006/relationships/hyperlink" Target="http://msdn.microsoft.com/en-us/library/cxk374d9.aspx" TargetMode="External"/><Relationship Id="rId9" Type="http://schemas.openxmlformats.org/officeDocument/2006/relationships/hyperlink" Target="http://msdn.microsoft.com/en-us/library/system.web.httpcontext.request(v=vs.110).aspx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1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Hangfire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starup</a:t>
            </a:r>
            <a:r>
              <a:rPr lang="zh-CN" altLang="en-US" dirty="0" smtClean="0"/>
              <a:t>配置、数据库配置、实际邮件发送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http://azure.microsoft.com/blog/2014/10/22/webjobs-goes-into-full-production/</a:t>
            </a:r>
          </a:p>
          <a:p>
            <a:r>
              <a:rPr lang="en-US" altLang="zh-CN" dirty="0" smtClean="0"/>
              <a:t>http://azure.microsoft.com/blog/2014/10/25/announcing-the-1-0-0-rtm-of-microsoft-azure-webjobs-sdk/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WebJobs</a:t>
            </a:r>
            <a:r>
              <a:rPr lang="zh-CN" altLang="en-US" dirty="0" smtClean="0"/>
              <a:t>独立项目及其代码结构、使用方式（利用队列）、提醒机制的变化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0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51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2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/>
              <a:t>Async</a:t>
            </a:r>
            <a:r>
              <a:rPr lang="en-US" altLang="zh-CN" b="1" dirty="0" smtClean="0"/>
              <a:t> and Await make it easier</a:t>
            </a:r>
            <a:r>
              <a:rPr lang="en-US" altLang="zh-CN" dirty="0" smtClean="0"/>
              <a:t> for the server to manage the context switching, but they don’t get the request back to the user any quicker. Some people started firing off </a:t>
            </a:r>
            <a:r>
              <a:rPr lang="en-US" altLang="zh-CN" b="1" dirty="0" smtClean="0"/>
              <a:t>Task&lt;T&gt;</a:t>
            </a:r>
            <a:r>
              <a:rPr lang="en-US" altLang="zh-CN" dirty="0" smtClean="0"/>
              <a:t>’s to do the hard work, but these tasks become sensitive to app domain recycles – while they’re probably good enough, the </a:t>
            </a:r>
            <a:r>
              <a:rPr lang="en-US" altLang="zh-CN" dirty="0" err="1" smtClean="0"/>
              <a:t>behaviour</a:t>
            </a:r>
            <a:r>
              <a:rPr lang="en-US" altLang="zh-CN" dirty="0" smtClean="0"/>
              <a:t> isn’t guaranteed.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59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r>
              <a:rPr lang="en-US" altLang="zh-CN" dirty="0" smtClean="0"/>
              <a:t>eF</a:t>
            </a:r>
            <a:r>
              <a:rPr lang="zh-CN" altLang="en-US" dirty="0" smtClean="0"/>
              <a:t>、招聘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抽象层：自动适配多种后台任务方案</a:t>
            </a:r>
            <a:endParaRPr lang="en-US" altLang="zh-CN" dirty="0" smtClean="0"/>
          </a:p>
          <a:p>
            <a:r>
              <a:rPr lang="zh-CN" altLang="en-US" smtClean="0"/>
              <a:t>让后台任务支持重启（断点续传）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8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48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28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3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0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为什么要在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应用中执行后台任务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3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罗列一些常见的后台任务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解释为什么强调“在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应用”中？</a:t>
            </a:r>
            <a:endParaRPr lang="en-US" altLang="zh-CN" dirty="0" smtClean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if your tasks take longer than 30 seconds, and the app pool recycles, then all bets are off</a:t>
            </a:r>
            <a:r>
              <a:rPr lang="en-US" altLang="zh-CN" dirty="0" smtClean="0"/>
              <a:t> again and your tasks will be terminated for failing to </a:t>
            </a:r>
            <a:r>
              <a:rPr lang="en-US" altLang="zh-CN" b="1" dirty="0" smtClean="0"/>
              <a:t>complete within the graceful shutdown window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5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6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/>
              <a:t>QueueBackgroundWorkItem</a:t>
            </a:r>
            <a:r>
              <a:rPr lang="en-US" altLang="zh-CN" b="1" dirty="0" smtClean="0"/>
              <a:t> limitations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QBWI API cannot be called outside of an ASP.NET-managed </a:t>
            </a:r>
            <a:r>
              <a:rPr lang="en-US" altLang="zh-CN" dirty="0" err="1" smtClean="0">
                <a:hlinkClick r:id="rId3"/>
              </a:rPr>
              <a:t>AppDomain</a:t>
            </a:r>
            <a:r>
              <a:rPr lang="en-US" altLang="zh-CN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 err="1" smtClean="0">
                <a:hlinkClick r:id="rId4"/>
              </a:rPr>
              <a:t>AppDomain</a:t>
            </a:r>
            <a:r>
              <a:rPr lang="en-US" altLang="zh-CN" dirty="0" smtClean="0"/>
              <a:t> shutdown can only be delayed 90 seconds (It's actually the minimum of </a:t>
            </a:r>
            <a:r>
              <a:rPr lang="en-US" altLang="zh-CN" dirty="0" err="1" smtClean="0">
                <a:hlinkClick r:id="rId5"/>
              </a:rPr>
              <a:t>HttpRuntimeSection.ShutdownTimeout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processModel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hlinkClick r:id="rId6"/>
              </a:rPr>
              <a:t>shutdownTimeLimit</a:t>
            </a:r>
            <a:r>
              <a:rPr lang="en-US" altLang="zh-CN" dirty="0" smtClean="0"/>
              <a:t>). If you have so many items queued that they can’t be completed in 90 seconds, the ASP.NET runtime will unload the </a:t>
            </a:r>
            <a:r>
              <a:rPr lang="en-US" altLang="zh-CN" dirty="0" err="1" smtClean="0"/>
              <a:t>AppDomain</a:t>
            </a:r>
            <a:r>
              <a:rPr lang="en-US" altLang="zh-CN" dirty="0" smtClean="0"/>
              <a:t> without waiting for the work items to finish.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caller's </a:t>
            </a:r>
            <a:r>
              <a:rPr lang="en-US" altLang="zh-CN" dirty="0" err="1" smtClean="0">
                <a:hlinkClick r:id="rId7"/>
              </a:rPr>
              <a:t>ExecutionContext</a:t>
            </a:r>
            <a:r>
              <a:rPr lang="en-US" altLang="zh-CN" dirty="0" smtClean="0"/>
              <a:t> is not flowed to the work item. For example, the code that you run in the background thread doesn’t have access to commonly used context properties. If you need </a:t>
            </a:r>
            <a:r>
              <a:rPr lang="en-US" altLang="zh-CN" dirty="0" err="1" smtClean="0">
                <a:hlinkClick r:id="rId8"/>
              </a:rPr>
              <a:t>HttpContext</a:t>
            </a:r>
            <a:r>
              <a:rPr lang="en-US" altLang="zh-CN" dirty="0" smtClean="0"/>
              <a:t> information, copy the values you care about to a state object or inside a closure and pass it in to the background worker.  Don’t pass the </a:t>
            </a:r>
            <a:r>
              <a:rPr lang="en-US" altLang="zh-CN" dirty="0" err="1" smtClean="0">
                <a:hlinkClick r:id="rId8"/>
              </a:rPr>
              <a:t>HttpContext</a:t>
            </a:r>
            <a:r>
              <a:rPr lang="en-US" altLang="zh-CN" dirty="0" smtClean="0"/>
              <a:t> instance itself, as it’s not a thread-safe object and even simple property getters (like </a:t>
            </a:r>
            <a:r>
              <a:rPr lang="en-US" altLang="zh-CN" dirty="0" err="1" smtClean="0">
                <a:hlinkClick r:id="rId9"/>
              </a:rPr>
              <a:t>HttpContext.Request</a:t>
            </a:r>
            <a:r>
              <a:rPr lang="en-US" altLang="zh-CN" dirty="0" err="1" smtClean="0"/>
              <a:t>.Url</a:t>
            </a:r>
            <a:r>
              <a:rPr lang="en-US" altLang="zh-CN" dirty="0" smtClean="0"/>
              <a:t>) might throw.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Scheduled work items are not guaranteed to ever execute, once the app pool starts to shut down, </a:t>
            </a:r>
            <a:r>
              <a:rPr lang="en-US" altLang="zh-CN" dirty="0" err="1" smtClean="0"/>
              <a:t>QueueBackgroundWorkItem</a:t>
            </a:r>
            <a:r>
              <a:rPr lang="en-US" altLang="zh-CN" dirty="0" smtClean="0"/>
              <a:t> calls will not be honored.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provided </a:t>
            </a:r>
            <a:r>
              <a:rPr lang="en-US" altLang="zh-CN" dirty="0" err="1" smtClean="0">
                <a:hlinkClick r:id="rId10"/>
              </a:rPr>
              <a:t>CancellationToken</a:t>
            </a:r>
            <a:r>
              <a:rPr lang="en-US" altLang="zh-CN" dirty="0" smtClean="0"/>
              <a:t> will be signaled when the application is shutting down. The work item should make every effort to honor this token.  If a work item does not honor this token and continues executing, the ASP.NET runtime will unload the </a:t>
            </a:r>
            <a:r>
              <a:rPr lang="en-US" altLang="zh-CN" dirty="0" err="1" smtClean="0"/>
              <a:t>AppDomain</a:t>
            </a:r>
            <a:r>
              <a:rPr lang="en-US" altLang="zh-CN" dirty="0" smtClean="0"/>
              <a:t> without waiting for the work item to finish.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We don’t guarantee that background work items will ever get invoked or will run to completion.  For instance, if we believe a background work item is misbehaving, we’ll kill it.  And if the w3wp.exe process crashes, all background work items are obviously dead.  If you need reliability, you should use Azure’s built-in scheduling functions.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4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整体讲解代码结构、提醒的机制、实际演示一下邮件发送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部署模式：单进程、</a:t>
            </a:r>
            <a:r>
              <a:rPr lang="en-US" altLang="zh-CN" dirty="0" smtClean="0"/>
              <a:t>Web Farm</a:t>
            </a:r>
            <a:r>
              <a:rPr lang="zh-CN" altLang="en-US" dirty="0" smtClean="0"/>
              <a:t>、独立访问、独立服务器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Dashboard</a:t>
            </a:r>
            <a:r>
              <a:rPr lang="zh-CN" altLang="en-US" dirty="0" smtClean="0"/>
              <a:t>默认只能本地访问，远程访问需要授权控制</a:t>
            </a:r>
            <a:endParaRPr lang="en-US" altLang="zh-CN" dirty="0" smtClean="0"/>
          </a:p>
          <a:p>
            <a:r>
              <a:rPr lang="zh-CN" altLang="en-US" dirty="0" smtClean="0"/>
              <a:t>最佳实践：参数少而简、支持任务重启、让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网站总是运行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E47-0BB6-4A6F-A808-98DBC59AED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5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"/>
            <a:ext cx="9144000" cy="51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1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74"/>
            <a:ext cx="9144000" cy="5162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736" y="435497"/>
            <a:ext cx="6907263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736" y="2226197"/>
            <a:ext cx="6907263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26C0B9A-46F4-40DB-8051-2AD96D265736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552421A-EF41-4848-922E-3FE93DA84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09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74"/>
            <a:ext cx="9144000" cy="5162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836" y="583645"/>
            <a:ext cx="6907263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26C0B9A-46F4-40DB-8051-2AD96D265736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552421A-EF41-4848-922E-3FE93DA84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57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4"/>
          <p:cNvSpPr>
            <a:spLocks noGrp="1"/>
          </p:cNvSpPr>
          <p:nvPr>
            <p:ph type="title"/>
          </p:nvPr>
        </p:nvSpPr>
        <p:spPr>
          <a:xfrm>
            <a:off x="0" y="168311"/>
            <a:ext cx="7886700" cy="40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7" name="内容占位符 16"/>
          <p:cNvSpPr>
            <a:spLocks noGrp="1"/>
          </p:cNvSpPr>
          <p:nvPr>
            <p:ph sz="quarter" idx="13"/>
          </p:nvPr>
        </p:nvSpPr>
        <p:spPr>
          <a:xfrm>
            <a:off x="240230" y="944144"/>
            <a:ext cx="8306870" cy="358975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822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6"/>
          <p:cNvSpPr>
            <a:spLocks noGrp="1"/>
          </p:cNvSpPr>
          <p:nvPr>
            <p:ph sz="quarter" idx="13"/>
          </p:nvPr>
        </p:nvSpPr>
        <p:spPr>
          <a:xfrm>
            <a:off x="240230" y="944144"/>
            <a:ext cx="8306870" cy="358975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标题 24"/>
          <p:cNvSpPr>
            <a:spLocks noGrp="1"/>
          </p:cNvSpPr>
          <p:nvPr>
            <p:ph type="title"/>
          </p:nvPr>
        </p:nvSpPr>
        <p:spPr>
          <a:xfrm>
            <a:off x="0" y="168311"/>
            <a:ext cx="7886700" cy="40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690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联机映像占位符 2"/>
          <p:cNvSpPr>
            <a:spLocks noGrp="1"/>
          </p:cNvSpPr>
          <p:nvPr>
            <p:ph type="clipArt" sz="quarter" idx="10"/>
          </p:nvPr>
        </p:nvSpPr>
        <p:spPr>
          <a:xfrm>
            <a:off x="991402" y="1136386"/>
            <a:ext cx="6420051" cy="32816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标题 24"/>
          <p:cNvSpPr>
            <a:spLocks noGrp="1"/>
          </p:cNvSpPr>
          <p:nvPr>
            <p:ph type="title"/>
          </p:nvPr>
        </p:nvSpPr>
        <p:spPr>
          <a:xfrm>
            <a:off x="0" y="168311"/>
            <a:ext cx="7886700" cy="40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547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16"/>
          <p:cNvSpPr>
            <a:spLocks noGrp="1"/>
          </p:cNvSpPr>
          <p:nvPr>
            <p:ph sz="quarter" idx="13"/>
          </p:nvPr>
        </p:nvSpPr>
        <p:spPr>
          <a:xfrm>
            <a:off x="240230" y="944144"/>
            <a:ext cx="8306870" cy="358975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标题 24"/>
          <p:cNvSpPr>
            <a:spLocks noGrp="1"/>
          </p:cNvSpPr>
          <p:nvPr>
            <p:ph type="title"/>
          </p:nvPr>
        </p:nvSpPr>
        <p:spPr>
          <a:xfrm>
            <a:off x="0" y="168311"/>
            <a:ext cx="7886700" cy="40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09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 marL="457200" indent="-457200">
              <a:defRPr lang="zh-CN" altLang="en-US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39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74"/>
            <a:ext cx="9144000" cy="51620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280622" y="1533548"/>
            <a:ext cx="25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  谢</a:t>
            </a:r>
            <a:endParaRPr lang="en-US" altLang="zh-CN" sz="7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58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9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1" r:id="rId2"/>
    <p:sldLayoutId id="2147483697" r:id="rId3"/>
    <p:sldLayoutId id="2147483692" r:id="rId4"/>
    <p:sldLayoutId id="2147483693" r:id="rId5"/>
    <p:sldLayoutId id="2147483694" r:id="rId6"/>
    <p:sldLayoutId id="2147483695" r:id="rId7"/>
    <p:sldLayoutId id="2147483702" r:id="rId8"/>
    <p:sldLayoutId id="2147483698" r:id="rId9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vidwhitney.co.uk/Blog/2014/05/09/exploring-the-queuebackgroundworkitem-in-asp-net-framework-4-5-2/?utm_source=tuicoo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azure.microsoft.com/en-us/documentation/articles/websites-webjobs-resources" TargetMode="External"/><Relationship Id="rId5" Type="http://schemas.openxmlformats.org/officeDocument/2006/relationships/hyperlink" Target="http://hangfire.io/" TargetMode="External"/><Relationship Id="rId4" Type="http://schemas.openxmlformats.org/officeDocument/2006/relationships/hyperlink" Target="http://blogs.msdn.com/b/webdev/archive/2014/06/04/queuebackgroundworkitem-to-reliably-schedule-and-run-long-background-process-in-asp-net.asp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5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</a:rPr>
              <a:t>：使用</a:t>
            </a:r>
            <a:r>
              <a:rPr lang="en-US" altLang="zh-CN" dirty="0" smtClean="0">
                <a:latin typeface="微软雅黑" pitchFamily="34" charset="-122"/>
              </a:rPr>
              <a:t>Hangfire</a:t>
            </a:r>
            <a:r>
              <a:rPr lang="zh-CN" altLang="en-US" dirty="0" smtClean="0">
                <a:latin typeface="微软雅黑" pitchFamily="34" charset="-122"/>
              </a:rPr>
              <a:t>发送邮件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0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</a:rPr>
              <a:t>选择</a:t>
            </a:r>
            <a:r>
              <a:rPr lang="en-US" altLang="zh-CN" dirty="0">
                <a:latin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</a:rPr>
              <a:t>Azure WebJobs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4294967295"/>
          </p:nvPr>
        </p:nvSpPr>
        <p:spPr>
          <a:xfrm>
            <a:off x="354530" y="809040"/>
            <a:ext cx="8306870" cy="3589755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为大家提供了一种在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Azure Websites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的后台进程中运行脚本和程序的方法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脚本支持：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bat, exe, ps1,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py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jar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支持所有后台任务类型，可并行执行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有监控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，提供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REST API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WebJobs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极大简化使用托管语言编写后台程序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充分利用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Azure Storage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Azure Service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Bus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（通过丰富的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Binding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Trigger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，非常容易集成）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有错误处理机制（可重试，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Poison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机制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Visual Studio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集成（方便部署和管理）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Azure Websites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从而实现自动缩放等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Install-Package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Microsoft.Azure.WebJobs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15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</a:rPr>
              <a:t>：使用</a:t>
            </a:r>
            <a:r>
              <a:rPr lang="en-US" altLang="zh-CN" dirty="0" smtClean="0">
                <a:latin typeface="微软雅黑" pitchFamily="34" charset="-122"/>
              </a:rPr>
              <a:t>WebJobs</a:t>
            </a:r>
            <a:r>
              <a:rPr lang="zh-CN" altLang="en-US" dirty="0" smtClean="0">
                <a:latin typeface="微软雅黑" pitchFamily="34" charset="-122"/>
              </a:rPr>
              <a:t>发送邮件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3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0743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</a:rPr>
              <a:t>方案比较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52833734"/>
              </p:ext>
            </p:extLst>
          </p:nvPr>
        </p:nvGraphicFramePr>
        <p:xfrm>
          <a:off x="239713" y="944563"/>
          <a:ext cx="83073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77"/>
                <a:gridCol w="1661477"/>
                <a:gridCol w="1661477"/>
                <a:gridCol w="1661477"/>
                <a:gridCol w="166147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QBWI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Hangfire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Azure WebJobs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后台服务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获取方便性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支持任务类型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仅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即发即弃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全部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全部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全部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扩展能力和便捷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伸缩性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依赖宿主应用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部署便捷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监控</a:t>
                      </a:r>
                      <a:r>
                        <a:rPr lang="en-US" altLang="zh-CN" dirty="0" smtClean="0"/>
                        <a:t>UI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需自定义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开发体验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为什么不用</a:t>
            </a:r>
            <a:r>
              <a:rPr lang="en-US" altLang="zh-CN" dirty="0" err="1" smtClean="0"/>
              <a:t>Async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Await</a:t>
            </a:r>
          </a:p>
          <a:p>
            <a:r>
              <a:rPr lang="zh-CN" altLang="en-US" dirty="0" smtClean="0"/>
              <a:t>为什么不用</a:t>
            </a:r>
            <a:r>
              <a:rPr lang="en-US" altLang="zh-CN" dirty="0"/>
              <a:t>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3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真实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内部</a:t>
            </a:r>
            <a:r>
              <a:rPr lang="en-US" altLang="zh-CN" dirty="0" smtClean="0"/>
              <a:t>CRM</a:t>
            </a:r>
            <a:r>
              <a:rPr lang="zh-CN" altLang="en-US" dirty="0" smtClean="0"/>
              <a:t>系统需要群发邮件</a:t>
            </a:r>
            <a:endParaRPr lang="en-US" altLang="zh-CN" dirty="0" smtClean="0"/>
          </a:p>
          <a:p>
            <a:r>
              <a:rPr lang="en-US" altLang="zh-CN" dirty="0" smtClean="0"/>
              <a:t>eFootprint</a:t>
            </a:r>
            <a:r>
              <a:rPr lang="zh-CN" altLang="en-US" dirty="0"/>
              <a:t>进行</a:t>
            </a:r>
            <a:r>
              <a:rPr lang="zh-CN" altLang="en-US" dirty="0" smtClean="0"/>
              <a:t>大量数据分析计算</a:t>
            </a:r>
            <a:endParaRPr lang="en-US" altLang="zh-CN" dirty="0" smtClean="0"/>
          </a:p>
          <a:p>
            <a:r>
              <a:rPr lang="zh-CN" altLang="en-US" dirty="0" smtClean="0"/>
              <a:t>接下来需要完善的地方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0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</a:rPr>
              <a:t>相关资源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邮件发送代码示例：</a:t>
            </a:r>
            <a:r>
              <a:rPr lang="en-US" altLang="zh-CN" dirty="0"/>
              <a:t>https://github.com/heavenwing/MailSender</a:t>
            </a:r>
            <a:endParaRPr lang="en-US" altLang="zh-CN" dirty="0" smtClean="0"/>
          </a:p>
          <a:p>
            <a:r>
              <a:rPr lang="en-US" altLang="zh-CN" dirty="0" smtClean="0"/>
              <a:t>QBWI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3"/>
              </a:rPr>
              <a:t>参考</a:t>
            </a:r>
            <a:r>
              <a:rPr lang="en-US" altLang="zh-CN" dirty="0" smtClean="0">
                <a:hlinkClick r:id="rId3"/>
              </a:rPr>
              <a:t>1</a:t>
            </a:r>
            <a:r>
              <a:rPr lang="zh-CN" altLang="en-US" dirty="0" smtClean="0"/>
              <a:t>，</a:t>
            </a:r>
            <a:r>
              <a:rPr lang="zh-CN" altLang="en-US" dirty="0" smtClean="0">
                <a:hlinkClick r:id="rId4"/>
              </a:rPr>
              <a:t>参考</a:t>
            </a:r>
            <a:r>
              <a:rPr lang="en-US" altLang="zh-CN" dirty="0" smtClean="0">
                <a:hlinkClick r:id="rId4"/>
              </a:rPr>
              <a:t>2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://hangfire.io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Azure WebJobs</a:t>
            </a:r>
            <a:r>
              <a:rPr lang="zh-CN" altLang="en-US" dirty="0" smtClean="0">
                <a:hlinkClick r:id="rId6"/>
              </a:rPr>
              <a:t>推荐资源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6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内文</a:t>
            </a:r>
            <a:r>
              <a:rPr lang="en-US" altLang="zh-CN" dirty="0"/>
              <a:t>18</a:t>
            </a:r>
            <a:r>
              <a:rPr lang="zh-CN" altLang="en-US" dirty="0"/>
              <a:t>号字</a:t>
            </a:r>
            <a:r>
              <a:rPr lang="en-US" altLang="zh-CN" dirty="0"/>
              <a:t>,</a:t>
            </a:r>
            <a:r>
              <a:rPr lang="zh-CN" altLang="en-US" dirty="0"/>
              <a:t>内文</a:t>
            </a:r>
            <a:r>
              <a:rPr lang="en-US" altLang="zh-CN" dirty="0"/>
              <a:t>18</a:t>
            </a:r>
            <a:r>
              <a:rPr lang="zh-CN" altLang="en-US" dirty="0"/>
              <a:t>号字内文</a:t>
            </a:r>
            <a:r>
              <a:rPr lang="en-US" altLang="zh-CN" dirty="0"/>
              <a:t>18</a:t>
            </a:r>
            <a:r>
              <a:rPr lang="zh-CN" altLang="en-US" dirty="0"/>
              <a:t>号字</a:t>
            </a:r>
            <a:r>
              <a:rPr lang="en-US" altLang="zh-CN" dirty="0"/>
              <a:t>,</a:t>
            </a:r>
            <a:r>
              <a:rPr lang="zh-CN" altLang="en-US" dirty="0"/>
              <a:t>内文</a:t>
            </a:r>
            <a:r>
              <a:rPr lang="en-US" altLang="zh-CN" dirty="0"/>
              <a:t>18</a:t>
            </a:r>
            <a:r>
              <a:rPr lang="zh-CN" altLang="en-US" dirty="0"/>
              <a:t>号字内文</a:t>
            </a:r>
            <a:r>
              <a:rPr lang="en-US" altLang="zh-CN" dirty="0"/>
              <a:t>18</a:t>
            </a:r>
            <a:r>
              <a:rPr lang="zh-CN" altLang="en-US" dirty="0"/>
              <a:t>号字</a:t>
            </a:r>
            <a:r>
              <a:rPr lang="en-US" altLang="zh-CN" dirty="0"/>
              <a:t>,</a:t>
            </a:r>
            <a:r>
              <a:rPr lang="zh-CN" altLang="en-US" dirty="0"/>
              <a:t>内文</a:t>
            </a:r>
            <a:r>
              <a:rPr lang="en-US" altLang="zh-CN" dirty="0"/>
              <a:t>18</a:t>
            </a:r>
            <a:r>
              <a:rPr lang="zh-CN" altLang="en-US" dirty="0"/>
              <a:t>号字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</a:t>
            </a:r>
            <a:r>
              <a:rPr lang="en-US" altLang="zh-CN" dirty="0"/>
              <a:t>18</a:t>
            </a:r>
            <a:r>
              <a:rPr lang="zh-CN" altLang="en-US" dirty="0"/>
              <a:t>号字</a:t>
            </a:r>
            <a:r>
              <a:rPr lang="en-US" altLang="zh-CN" dirty="0"/>
              <a:t>,</a:t>
            </a:r>
            <a:r>
              <a:rPr lang="zh-CN" altLang="en-US" dirty="0"/>
              <a:t>内文</a:t>
            </a:r>
            <a:r>
              <a:rPr lang="en-US" altLang="zh-CN" dirty="0"/>
              <a:t>18</a:t>
            </a:r>
            <a:r>
              <a:rPr lang="zh-CN" altLang="en-US" dirty="0"/>
              <a:t>号字内文</a:t>
            </a:r>
            <a:r>
              <a:rPr lang="en-US" altLang="zh-CN" dirty="0"/>
              <a:t>18</a:t>
            </a:r>
            <a:r>
              <a:rPr lang="zh-CN" altLang="en-US" dirty="0"/>
              <a:t>号字</a:t>
            </a:r>
            <a:r>
              <a:rPr lang="en-US" altLang="zh-CN" dirty="0"/>
              <a:t>,</a:t>
            </a:r>
            <a:r>
              <a:rPr lang="zh-CN" altLang="en-US" dirty="0"/>
              <a:t>内文</a:t>
            </a:r>
            <a:r>
              <a:rPr lang="en-US" altLang="zh-CN" dirty="0"/>
              <a:t>18</a:t>
            </a:r>
            <a:r>
              <a:rPr lang="zh-CN" altLang="en-US" dirty="0"/>
              <a:t>号字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55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08521" y="2876364"/>
            <a:ext cx="15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@</a:t>
            </a:r>
            <a:r>
              <a:rPr lang="zh-CN" altLang="en-US" sz="1800" dirty="0" smtClean="0"/>
              <a:t>亿科朱永光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46" y="948766"/>
            <a:ext cx="1927598" cy="19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ASP.NET</a:t>
            </a:r>
            <a:r>
              <a:rPr lang="zh-CN" altLang="en-US" b="1" dirty="0" smtClean="0"/>
              <a:t>应用中执行后台任务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朱永</a:t>
            </a:r>
            <a:r>
              <a:rPr lang="zh-CN" altLang="en-US" dirty="0" smtClean="0"/>
              <a:t>光</a:t>
            </a:r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博：</a:t>
            </a:r>
            <a:r>
              <a:rPr lang="en-US" altLang="zh-CN" dirty="0" smtClean="0"/>
              <a:t>@</a:t>
            </a:r>
            <a:r>
              <a:rPr lang="zh-CN" altLang="en-US" smtClean="0"/>
              <a:t>亿科朱永光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4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637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</a:rPr>
              <a:t>因为：处理</a:t>
            </a:r>
            <a:r>
              <a:rPr lang="en-US" altLang="zh-CN" dirty="0" smtClean="0">
                <a:latin typeface="微软雅黑" pitchFamily="34" charset="-122"/>
              </a:rPr>
              <a:t>CPU</a:t>
            </a:r>
            <a:r>
              <a:rPr lang="zh-CN" altLang="en-US" dirty="0" smtClean="0">
                <a:latin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</a:rPr>
              <a:t>IO</a:t>
            </a:r>
            <a:r>
              <a:rPr lang="zh-CN" altLang="en-US" dirty="0" smtClean="0">
                <a:latin typeface="微软雅黑" pitchFamily="34" charset="-122"/>
              </a:rPr>
              <a:t>密集的计算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大量的提醒和新闻邮件发送</a:t>
            </a:r>
            <a:endParaRPr lang="en-US" altLang="zh-CN" dirty="0" smtClean="0"/>
          </a:p>
          <a:p>
            <a:r>
              <a:rPr lang="zh-CN" altLang="en-US" dirty="0" smtClean="0"/>
              <a:t>图片和视频处理（比如批量创建缩略图、格式转换）</a:t>
            </a:r>
            <a:endParaRPr lang="en-US" altLang="zh-CN" dirty="0" smtClean="0"/>
          </a:p>
          <a:p>
            <a:r>
              <a:rPr lang="zh-CN" altLang="en-US" dirty="0" smtClean="0"/>
              <a:t>从外部文件导入大量数据或导出数据（</a:t>
            </a:r>
            <a:r>
              <a:rPr lang="en-US" altLang="zh-CN" dirty="0" smtClean="0"/>
              <a:t>RSS</a:t>
            </a:r>
            <a:r>
              <a:rPr lang="zh-CN" altLang="en-US" dirty="0" smtClean="0"/>
              <a:t>聚合）</a:t>
            </a:r>
            <a:endParaRPr lang="en-US" altLang="zh-CN" dirty="0" smtClean="0"/>
          </a:p>
          <a:p>
            <a:r>
              <a:rPr lang="zh-CN" altLang="en-US" dirty="0" smtClean="0"/>
              <a:t>文件操作（创建归档、清理临时文件、日志文件维护）</a:t>
            </a:r>
            <a:endParaRPr lang="en-US" altLang="zh-CN" dirty="0" smtClean="0"/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定时生成自动化报告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数据库维护</a:t>
            </a:r>
            <a:endParaRPr lang="en-US" altLang="zh-CN" dirty="0" smtClean="0"/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4532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</a:rPr>
              <a:t>因为：需要同一服务器独立线程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不想单独部署服务器：开发、部署简单，伸缩简单，省钱</a:t>
            </a:r>
            <a:endParaRPr lang="en-US" altLang="zh-CN" dirty="0"/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不能在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ASP.NET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请求线程中。为什么？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95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有什么？怎么用？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354530" y="809040"/>
            <a:ext cx="8306870" cy="3589755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.NET 4.5.2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的新特性，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HostingEnvironment.QueueBackgroundWorkItem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(Action&lt;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CancellationToken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workItem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CancellationToken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Task&gt;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workItem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让你调度小型的后台任务，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ASP.NET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的运行时会跟踪这些任务，并阻止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IIS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突然结束工作进程直到其完成。由此让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ASP.NET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应用程序能够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可靠地调度异步任务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.NET 4.5.2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和开发包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把项目配置为使用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.NET 4.5.2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在构建服务器和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服务器上安装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.NET 4.5.2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Azure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WebSites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4.5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支持类型单一，存在一定限制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</a:rPr>
              <a:t>选择</a:t>
            </a:r>
            <a:r>
              <a:rPr lang="en-US" altLang="zh-CN" dirty="0" smtClean="0">
                <a:latin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</a:rPr>
              <a:t>QBWI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29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</a:rPr>
              <a:t>：使用</a:t>
            </a:r>
            <a:r>
              <a:rPr lang="en-US" altLang="zh-CN" dirty="0" smtClean="0">
                <a:latin typeface="微软雅黑" pitchFamily="34" charset="-122"/>
              </a:rPr>
              <a:t>QBWI</a:t>
            </a:r>
            <a:r>
              <a:rPr lang="zh-CN" altLang="en-US" dirty="0" smtClean="0">
                <a:latin typeface="微软雅黑" pitchFamily="34" charset="-122"/>
              </a:rPr>
              <a:t>发送邮件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1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</a:rPr>
              <a:t>选择</a:t>
            </a:r>
            <a:r>
              <a:rPr lang="en-US" altLang="zh-CN" dirty="0">
                <a:latin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</a:rPr>
              <a:t>Hangfire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54530" y="809040"/>
            <a:ext cx="8306870" cy="35897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一系列帮助你创建、处理和管理后台任务的开源库（提供额外扩展和商业支持）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支持所有后台任务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类型：即发即弃（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fire-and-forget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）、延迟执行、重复执行（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CRON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表达式）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支持多种持久保存方案：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SQL Server/MSMQ/Azure Queue Storage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PostgreSQL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可以自动重试：出现异常、应用程序停止、意外进程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中断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灵活的部署模式，根据需要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伸缩部署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集成监控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，具备良好的扩展接口，依赖注入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/>
              <a:t>Install-Package Hangfire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最佳实践、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Culture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捕获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6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3"/>
</p:tagLst>
</file>

<file path=ppt/theme/theme1.xml><?xml version="1.0" encoding="utf-8"?>
<a:theme xmlns:a="http://schemas.openxmlformats.org/drawingml/2006/main" name="新建 Microsoft PowerPoint 演示文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4309</TotalTime>
  <Words>1043</Words>
  <Application>Microsoft Office PowerPoint</Application>
  <PresentationFormat>全屏显示(16:9)</PresentationFormat>
  <Paragraphs>148</Paragraphs>
  <Slides>19</Slides>
  <Notes>19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Arial Black</vt:lpstr>
      <vt:lpstr>Calibri</vt:lpstr>
      <vt:lpstr>新建 Microsoft PowerPoint 演示文稿</vt:lpstr>
      <vt:lpstr>PowerPoint 演示文稿</vt:lpstr>
      <vt:lpstr>在ASP.NET应用中执行后台任务 </vt:lpstr>
      <vt:lpstr>为什么？</vt:lpstr>
      <vt:lpstr>因为：处理CPU或IO密集的计算</vt:lpstr>
      <vt:lpstr>因为：需要同一服务器独立线程</vt:lpstr>
      <vt:lpstr>有什么？怎么用？</vt:lpstr>
      <vt:lpstr>选择1：QBWI</vt:lpstr>
      <vt:lpstr>演示1：使用QBWI发送邮件</vt:lpstr>
      <vt:lpstr>选择2：Hangfire</vt:lpstr>
      <vt:lpstr>演示2：使用Hangfire发送邮件</vt:lpstr>
      <vt:lpstr>选择3：Azure WebJobs</vt:lpstr>
      <vt:lpstr>演示3：使用WebJobs发送邮件</vt:lpstr>
      <vt:lpstr>总结</vt:lpstr>
      <vt:lpstr>方案比较</vt:lpstr>
      <vt:lpstr>其他问题</vt:lpstr>
      <vt:lpstr>真实案例</vt:lpstr>
      <vt:lpstr>相关资源</vt:lpstr>
      <vt:lpstr>内文18号字,内文18号字内文18号字,内文18号字内文18号字,内文18号字,文18号字,内文18号字内文18号字,内文18号字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文件标题，字号40</dc:title>
  <dc:creator>apple</dc:creator>
  <cp:lastModifiedBy>Yongguang Zhu</cp:lastModifiedBy>
  <cp:revision>261</cp:revision>
  <cp:lastPrinted>2014-01-03T06:06:39Z</cp:lastPrinted>
  <dcterms:created xsi:type="dcterms:W3CDTF">2012-11-30T10:56:28Z</dcterms:created>
  <dcterms:modified xsi:type="dcterms:W3CDTF">2015-02-01T12:53:40Z</dcterms:modified>
</cp:coreProperties>
</file>