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9" r:id="rId3"/>
    <p:sldId id="265" r:id="rId4"/>
    <p:sldId id="266" r:id="rId5"/>
    <p:sldId id="267" r:id="rId6"/>
    <p:sldId id="268" r:id="rId7"/>
    <p:sldId id="272" r:id="rId8"/>
    <p:sldId id="261" r:id="rId9"/>
    <p:sldId id="262" r:id="rId10"/>
    <p:sldId id="273" r:id="rId11"/>
    <p:sldId id="263" r:id="rId12"/>
    <p:sldId id="274" r:id="rId13"/>
    <p:sldId id="275" r:id="rId14"/>
    <p:sldId id="264" r:id="rId15"/>
    <p:sldId id="270" r:id="rId16"/>
    <p:sldId id="271" r:id="rId17"/>
    <p:sldId id="276" r:id="rId18"/>
    <p:sldId id="279" r:id="rId19"/>
    <p:sldId id="280" r:id="rId20"/>
    <p:sldId id="281" r:id="rId21"/>
    <p:sldId id="282" r:id="rId22"/>
    <p:sldId id="283" r:id="rId23"/>
    <p:sldId id="284" r:id="rId24"/>
    <p:sldId id="277" r:id="rId25"/>
    <p:sldId id="2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64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586B75A-687E-405C-8A0B-8D00578BA2C3}" type="datetimeFigureOut">
              <a:rPr lang="en-US" dirty="0"/>
              <a:pPr/>
              <a:t>9/28/2018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9/28/2018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9/28/2018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smtClean="0"/>
              <a:t>单击此处编辑母版标题样式</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9/28/2018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9/28/2018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8" name="Date Placeholder 7"/>
          <p:cNvSpPr>
            <a:spLocks noGrp="1"/>
          </p:cNvSpPr>
          <p:nvPr>
            <p:ph type="dt" sz="half" idx="10"/>
          </p:nvPr>
        </p:nvSpPr>
        <p:spPr/>
        <p:txBody>
          <a:bodyPr/>
          <a:lstStyle/>
          <a:p>
            <a:fld id="{5586B75A-687E-405C-8A0B-8D00578BA2C3}" type="datetimeFigureOut">
              <a:rPr lang="en-US" dirty="0"/>
              <a:pPr/>
              <a:t>9/28/2018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8" name="Date Placeholder 7"/>
          <p:cNvSpPr>
            <a:spLocks noGrp="1"/>
          </p:cNvSpPr>
          <p:nvPr>
            <p:ph type="dt" sz="half" idx="10"/>
          </p:nvPr>
        </p:nvSpPr>
        <p:spPr/>
        <p:txBody>
          <a:bodyPr/>
          <a:lstStyle/>
          <a:p>
            <a:fld id="{5586B75A-687E-405C-8A0B-8D00578BA2C3}" type="datetimeFigureOut">
              <a:rPr lang="en-US" dirty="0"/>
              <a:pPr/>
              <a:t>9/28/2018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9/28/2018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1541" y="1373604"/>
            <a:ext cx="7973944" cy="3255264"/>
          </a:xfrm>
        </p:spPr>
        <p:txBody>
          <a:bodyPr/>
          <a:lstStyle/>
          <a:p>
            <a:r>
              <a:rPr lang="zh-CN" altLang="en-US" dirty="0" smtClean="0"/>
              <a:t>对</a:t>
            </a:r>
            <a:r>
              <a:rPr lang="en-US" altLang="zh-CN" dirty="0" err="1" smtClean="0"/>
              <a:t>IoC</a:t>
            </a:r>
            <a:r>
              <a:rPr lang="zh-CN" altLang="en-US" dirty="0" smtClean="0"/>
              <a:t>（控制反转）和</a:t>
            </a:r>
            <a:r>
              <a:rPr lang="en-US" altLang="zh-CN" dirty="0" smtClean="0"/>
              <a:t>DI</a:t>
            </a:r>
            <a:r>
              <a:rPr lang="zh-CN" altLang="en-US" dirty="0" smtClean="0"/>
              <a:t>（依赖注入）的理解</a:t>
            </a:r>
            <a:endParaRPr lang="zh-CN" altLang="en-US" dirty="0"/>
          </a:p>
        </p:txBody>
      </p:sp>
    </p:spTree>
    <p:extLst>
      <p:ext uri="{BB962C8B-B14F-4D97-AF65-F5344CB8AC3E}">
        <p14:creationId xmlns:p14="http://schemas.microsoft.com/office/powerpoint/2010/main" val="3953035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模板方法模式实现</a:t>
            </a:r>
            <a:r>
              <a:rPr lang="en-US" altLang="zh-CN" dirty="0" err="1"/>
              <a:t>IoC</a:t>
            </a:r>
            <a:r>
              <a:rPr lang="zh-CN" altLang="en-US" dirty="0"/>
              <a:t>示例</a:t>
            </a:r>
          </a:p>
        </p:txBody>
      </p:sp>
      <p:sp>
        <p:nvSpPr>
          <p:cNvPr id="4" name="文本框 3"/>
          <p:cNvSpPr txBox="1"/>
          <p:nvPr/>
        </p:nvSpPr>
        <p:spPr>
          <a:xfrm>
            <a:off x="3920647" y="0"/>
            <a:ext cx="7690980" cy="6463308"/>
          </a:xfrm>
          <a:prstGeom prst="rect">
            <a:avLst/>
          </a:prstGeom>
          <a:noFill/>
        </p:spPr>
        <p:txBody>
          <a:bodyPr wrap="square" rtlCol="0">
            <a:spAutoFit/>
          </a:bodyPr>
          <a:lstStyle/>
          <a:p>
            <a:r>
              <a:rPr lang="zh-CN" altLang="en-US" dirty="0"/>
              <a:t>如果该</a:t>
            </a:r>
            <a:r>
              <a:rPr lang="en-US" altLang="zh-CN" dirty="0"/>
              <a:t>MVC</a:t>
            </a:r>
            <a:r>
              <a:rPr lang="zh-CN" altLang="en-US" dirty="0"/>
              <a:t>引擎处理请求的某个环节不能满足它的要求，它可以创建</a:t>
            </a:r>
            <a:r>
              <a:rPr lang="en-US" altLang="zh-CN" dirty="0" err="1"/>
              <a:t>MvcEngine</a:t>
            </a:r>
            <a:r>
              <a:rPr lang="zh-CN" altLang="en-US" dirty="0"/>
              <a:t>的派生类，并重写实现该环节的相应虚</a:t>
            </a:r>
            <a:r>
              <a:rPr lang="zh-CN" altLang="en-US" dirty="0" smtClean="0"/>
              <a:t>方法即可</a:t>
            </a:r>
            <a:endParaRPr lang="en-US" altLang="zh-CN" dirty="0" smtClean="0"/>
          </a:p>
          <a:p>
            <a:endParaRPr lang="en-US" altLang="zh-CN" dirty="0" smtClean="0"/>
          </a:p>
          <a:p>
            <a:r>
              <a:rPr lang="zh-CN" altLang="en-US" dirty="0" smtClean="0"/>
              <a:t>例如某个</a:t>
            </a:r>
            <a:r>
              <a:rPr lang="zh-CN" altLang="en-US" dirty="0"/>
              <a:t>应用程序中的</a:t>
            </a:r>
            <a:r>
              <a:rPr lang="en-US" altLang="zh-CN" dirty="0"/>
              <a:t>Controller</a:t>
            </a:r>
            <a:r>
              <a:rPr lang="zh-CN" altLang="en-US" dirty="0"/>
              <a:t>都是无状态的，它希望采用单</a:t>
            </a:r>
            <a:r>
              <a:rPr lang="zh-CN" altLang="en-US" dirty="0" smtClean="0"/>
              <a:t>例的</a:t>
            </a:r>
            <a:r>
              <a:rPr lang="zh-CN" altLang="en-US" dirty="0"/>
              <a:t>方式重用已经激活的</a:t>
            </a:r>
            <a:r>
              <a:rPr lang="en-US" altLang="zh-CN" dirty="0"/>
              <a:t>Controller</a:t>
            </a:r>
            <a:r>
              <a:rPr lang="zh-CN" altLang="en-US" dirty="0"/>
              <a:t>以提高</a:t>
            </a:r>
            <a:r>
              <a:rPr lang="zh-CN" altLang="en-US" dirty="0" smtClean="0"/>
              <a:t>性能</a:t>
            </a:r>
            <a:endParaRPr lang="en-US" altLang="zh-CN" dirty="0" smtClean="0"/>
          </a:p>
          <a:p>
            <a:endParaRPr lang="en-US" altLang="zh-CN" dirty="0" smtClean="0"/>
          </a:p>
          <a:p>
            <a:r>
              <a:rPr lang="en-US" altLang="zh-CN" dirty="0" smtClean="0"/>
              <a:t>public </a:t>
            </a:r>
            <a:r>
              <a:rPr lang="en-US" altLang="zh-CN" dirty="0"/>
              <a:t>class </a:t>
            </a:r>
            <a:r>
              <a:rPr lang="en-US" altLang="zh-CN" dirty="0" err="1"/>
              <a:t>MyMvcEngine</a:t>
            </a:r>
            <a:r>
              <a:rPr lang="en-US" altLang="zh-CN" dirty="0"/>
              <a:t> : </a:t>
            </a:r>
            <a:r>
              <a:rPr lang="en-US" altLang="zh-CN" dirty="0" err="1"/>
              <a:t>MvcEngine</a:t>
            </a:r>
            <a:endParaRPr lang="en-US" altLang="zh-CN" dirty="0"/>
          </a:p>
          <a:p>
            <a:r>
              <a:rPr lang="en-US" altLang="zh-CN" dirty="0"/>
              <a:t>{</a:t>
            </a:r>
          </a:p>
          <a:p>
            <a:r>
              <a:rPr lang="en-US" altLang="zh-CN" dirty="0"/>
              <a:t>     protected override Controller </a:t>
            </a:r>
            <a:r>
              <a:rPr lang="en-US" altLang="zh-CN" dirty="0" err="1"/>
              <a:t>OnActivateController</a:t>
            </a:r>
            <a:r>
              <a:rPr lang="en-US" altLang="zh-CN" dirty="0"/>
              <a:t>(Request request)</a:t>
            </a:r>
          </a:p>
          <a:p>
            <a:r>
              <a:rPr lang="en-US" altLang="zh-CN" dirty="0"/>
              <a:t>     {</a:t>
            </a:r>
          </a:p>
          <a:p>
            <a:r>
              <a:rPr lang="en-US" altLang="zh-CN" dirty="0"/>
              <a:t>         //</a:t>
            </a:r>
            <a:r>
              <a:rPr lang="en-US" altLang="zh-CN" dirty="0" err="1"/>
              <a:t>todo</a:t>
            </a:r>
            <a:r>
              <a:rPr lang="en-US" altLang="zh-CN" dirty="0"/>
              <a:t> </a:t>
            </a:r>
            <a:r>
              <a:rPr lang="zh-CN" altLang="en-US" dirty="0"/>
              <a:t>采用单例的方式重用已经激活的</a:t>
            </a:r>
            <a:r>
              <a:rPr lang="en-US" altLang="zh-CN" dirty="0"/>
              <a:t>Controller</a:t>
            </a:r>
            <a:r>
              <a:rPr lang="zh-CN" altLang="en-US" dirty="0"/>
              <a:t>以提高性能</a:t>
            </a:r>
          </a:p>
          <a:p>
            <a:r>
              <a:rPr lang="zh-CN" altLang="en-US" dirty="0"/>
              <a:t>     </a:t>
            </a:r>
            <a:r>
              <a:rPr lang="en-US" altLang="zh-CN" dirty="0"/>
              <a:t>}</a:t>
            </a:r>
          </a:p>
          <a:p>
            <a:r>
              <a:rPr lang="en-US" altLang="zh-CN" dirty="0"/>
              <a:t>}</a:t>
            </a:r>
          </a:p>
          <a:p>
            <a:endParaRPr lang="en-US" altLang="zh-CN" dirty="0" smtClean="0"/>
          </a:p>
          <a:p>
            <a:endParaRPr lang="en-US" altLang="zh-CN" dirty="0"/>
          </a:p>
          <a:p>
            <a:r>
              <a:rPr lang="en-US" altLang="zh-CN" dirty="0"/>
              <a:t>public class App</a:t>
            </a:r>
          </a:p>
          <a:p>
            <a:r>
              <a:rPr lang="en-US" altLang="zh-CN" dirty="0"/>
              <a:t>{</a:t>
            </a:r>
          </a:p>
          <a:p>
            <a:r>
              <a:rPr lang="en-US" altLang="zh-CN" dirty="0"/>
              <a:t>    static void Main(string[] </a:t>
            </a:r>
            <a:r>
              <a:rPr lang="en-US" altLang="zh-CN" dirty="0" err="1"/>
              <a:t>args</a:t>
            </a:r>
            <a:r>
              <a:rPr lang="en-US" altLang="zh-CN" dirty="0"/>
              <a:t>)</a:t>
            </a:r>
          </a:p>
          <a:p>
            <a:r>
              <a:rPr lang="en-US" altLang="zh-CN" dirty="0"/>
              <a:t>    {</a:t>
            </a:r>
          </a:p>
          <a:p>
            <a:r>
              <a:rPr lang="en-US" altLang="zh-CN" dirty="0"/>
              <a:t>        </a:t>
            </a:r>
            <a:r>
              <a:rPr lang="en-US" altLang="zh-CN" dirty="0" err="1"/>
              <a:t>MyMvcEngine</a:t>
            </a:r>
            <a:r>
              <a:rPr lang="en-US" altLang="zh-CN" dirty="0"/>
              <a:t> </a:t>
            </a:r>
            <a:r>
              <a:rPr lang="en-US" altLang="zh-CN" dirty="0" err="1"/>
              <a:t>myMvc</a:t>
            </a:r>
            <a:r>
              <a:rPr lang="en-US" altLang="zh-CN" dirty="0"/>
              <a:t> = new </a:t>
            </a:r>
            <a:r>
              <a:rPr lang="en-US" altLang="zh-CN" dirty="0" err="1"/>
              <a:t>MyMvcEngine</a:t>
            </a:r>
            <a:r>
              <a:rPr lang="en-US" altLang="zh-CN" dirty="0"/>
              <a:t>();</a:t>
            </a:r>
          </a:p>
          <a:p>
            <a:r>
              <a:rPr lang="en-US" altLang="zh-CN" dirty="0"/>
              <a:t>        </a:t>
            </a:r>
            <a:r>
              <a:rPr lang="en-US" altLang="zh-CN" dirty="0" err="1"/>
              <a:t>myMvc.Start</a:t>
            </a:r>
            <a:r>
              <a:rPr lang="en-US" altLang="zh-CN" dirty="0"/>
              <a:t>();</a:t>
            </a:r>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2646934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工厂方法实现</a:t>
            </a:r>
            <a:r>
              <a:rPr lang="en-US" altLang="zh-CN" dirty="0" err="1" smtClean="0"/>
              <a:t>IoC</a:t>
            </a:r>
            <a:r>
              <a:rPr lang="zh-CN" altLang="en-US" dirty="0" smtClean="0"/>
              <a:t>示例</a:t>
            </a:r>
            <a:endParaRPr lang="zh-CN" altLang="en-US" dirty="0"/>
          </a:p>
        </p:txBody>
      </p:sp>
      <p:sp>
        <p:nvSpPr>
          <p:cNvPr id="3" name="文本框 2"/>
          <p:cNvSpPr txBox="1"/>
          <p:nvPr/>
        </p:nvSpPr>
        <p:spPr>
          <a:xfrm>
            <a:off x="3795386" y="187890"/>
            <a:ext cx="7766137" cy="6740307"/>
          </a:xfrm>
          <a:prstGeom prst="rect">
            <a:avLst/>
          </a:prstGeom>
          <a:noFill/>
        </p:spPr>
        <p:txBody>
          <a:bodyPr wrap="square" rtlCol="0">
            <a:spAutoFit/>
          </a:bodyPr>
          <a:lstStyle/>
          <a:p>
            <a:r>
              <a:rPr lang="zh-CN" altLang="en-US" dirty="0"/>
              <a:t>对于一个复杂的流程来说，我们倾向于将组成该流程的各个环节实现在相应独立的组件之中，那么针对流程的定制就可以通过提供不同组件的形式来</a:t>
            </a:r>
            <a:r>
              <a:rPr lang="zh-CN" altLang="en-US" dirty="0" smtClean="0"/>
              <a:t>实现。</a:t>
            </a:r>
            <a:r>
              <a:rPr lang="zh-CN" altLang="en-US" dirty="0"/>
              <a:t>“工厂方法”和</a:t>
            </a:r>
            <a:r>
              <a:rPr lang="zh-CN" altLang="en-US" dirty="0" smtClean="0"/>
              <a:t>“抽象工厂”都属于“创建型模式”，所以</a:t>
            </a:r>
            <a:r>
              <a:rPr lang="en-US" altLang="zh-CN" dirty="0" err="1"/>
              <a:t>IoC</a:t>
            </a:r>
            <a:r>
              <a:rPr lang="zh-CN" altLang="en-US" dirty="0"/>
              <a:t>所体现的针对流程的共享与定制可以通过它们来</a:t>
            </a:r>
            <a:r>
              <a:rPr lang="zh-CN" altLang="en-US" dirty="0" smtClean="0"/>
              <a:t>完成。</a:t>
            </a:r>
            <a:endParaRPr lang="en-US" altLang="zh-CN" dirty="0" smtClean="0"/>
          </a:p>
          <a:p>
            <a:endParaRPr lang="en-US" altLang="zh-CN" dirty="0"/>
          </a:p>
          <a:p>
            <a:r>
              <a:rPr lang="en-US" altLang="zh-CN" dirty="0"/>
              <a:t>public class Listener</a:t>
            </a:r>
          </a:p>
          <a:p>
            <a:r>
              <a:rPr lang="en-US" altLang="zh-CN" dirty="0"/>
              <a:t>{</a:t>
            </a:r>
          </a:p>
          <a:p>
            <a:r>
              <a:rPr lang="en-US" altLang="zh-CN" dirty="0"/>
              <a:t>    public virtual Request Listen(Uri address) ;</a:t>
            </a:r>
          </a:p>
          <a:p>
            <a:r>
              <a:rPr lang="en-US" altLang="zh-CN" dirty="0"/>
              <a:t>}</a:t>
            </a:r>
          </a:p>
          <a:p>
            <a:endParaRPr lang="en-US" altLang="zh-CN" dirty="0"/>
          </a:p>
          <a:p>
            <a:r>
              <a:rPr lang="en-US" altLang="zh-CN" dirty="0"/>
              <a:t>public class </a:t>
            </a:r>
            <a:r>
              <a:rPr lang="en-US" altLang="zh-CN" dirty="0" err="1"/>
              <a:t>ControllerActivator</a:t>
            </a:r>
            <a:endParaRPr lang="en-US" altLang="zh-CN" dirty="0"/>
          </a:p>
          <a:p>
            <a:r>
              <a:rPr lang="en-US" altLang="zh-CN" dirty="0"/>
              <a:t>{</a:t>
            </a:r>
          </a:p>
          <a:p>
            <a:r>
              <a:rPr lang="en-US" altLang="zh-CN" dirty="0"/>
              <a:t>    public virtual Controller </a:t>
            </a:r>
            <a:r>
              <a:rPr lang="en-US" altLang="zh-CN" dirty="0" err="1"/>
              <a:t>ActivateController</a:t>
            </a:r>
            <a:r>
              <a:rPr lang="en-US" altLang="zh-CN" dirty="0"/>
              <a:t>(Request request) ;</a:t>
            </a:r>
          </a:p>
          <a:p>
            <a:r>
              <a:rPr lang="en-US" altLang="zh-CN" dirty="0"/>
              <a:t>}</a:t>
            </a:r>
          </a:p>
          <a:p>
            <a:endParaRPr lang="en-US" altLang="zh-CN" dirty="0"/>
          </a:p>
          <a:p>
            <a:r>
              <a:rPr lang="en-US" altLang="zh-CN" dirty="0"/>
              <a:t>public class </a:t>
            </a:r>
            <a:r>
              <a:rPr lang="en-US" altLang="zh-CN" dirty="0" err="1"/>
              <a:t>ControllerExecutor</a:t>
            </a:r>
            <a:endParaRPr lang="en-US" altLang="zh-CN" dirty="0"/>
          </a:p>
          <a:p>
            <a:r>
              <a:rPr lang="en-US" altLang="zh-CN" dirty="0"/>
              <a:t>{</a:t>
            </a:r>
          </a:p>
          <a:p>
            <a:r>
              <a:rPr lang="en-US" altLang="zh-CN" dirty="0"/>
              <a:t>    public virtual View </a:t>
            </a:r>
            <a:r>
              <a:rPr lang="en-US" altLang="zh-CN" dirty="0" err="1"/>
              <a:t>ExecuteController</a:t>
            </a:r>
            <a:r>
              <a:rPr lang="en-US" altLang="zh-CN" dirty="0"/>
              <a:t>(Controller controller) ;</a:t>
            </a:r>
          </a:p>
          <a:p>
            <a:r>
              <a:rPr lang="en-US" altLang="zh-CN" dirty="0"/>
              <a:t>}</a:t>
            </a:r>
          </a:p>
          <a:p>
            <a:endParaRPr lang="en-US" altLang="zh-CN" dirty="0"/>
          </a:p>
          <a:p>
            <a:r>
              <a:rPr lang="en-US" altLang="zh-CN" dirty="0"/>
              <a:t>public class </a:t>
            </a:r>
            <a:r>
              <a:rPr lang="en-US" altLang="zh-CN" dirty="0" err="1"/>
              <a:t>ViewRenderer</a:t>
            </a:r>
            <a:endParaRPr lang="en-US" altLang="zh-CN" dirty="0"/>
          </a:p>
          <a:p>
            <a:r>
              <a:rPr lang="en-US" altLang="zh-CN" dirty="0"/>
              <a:t>{</a:t>
            </a:r>
          </a:p>
          <a:p>
            <a:r>
              <a:rPr lang="en-US" altLang="zh-CN" dirty="0"/>
              <a:t>    public virtual void </a:t>
            </a:r>
            <a:r>
              <a:rPr lang="en-US" altLang="zh-CN" dirty="0" err="1"/>
              <a:t>RenderView</a:t>
            </a:r>
            <a:r>
              <a:rPr lang="en-US" altLang="zh-CN" dirty="0"/>
              <a:t>(View view) ;</a:t>
            </a:r>
          </a:p>
          <a:p>
            <a:r>
              <a:rPr lang="en-US" altLang="zh-CN" dirty="0"/>
              <a:t>}</a:t>
            </a:r>
            <a:endParaRPr lang="zh-CN" altLang="en-US" dirty="0"/>
          </a:p>
        </p:txBody>
      </p:sp>
    </p:spTree>
    <p:extLst>
      <p:ext uri="{BB962C8B-B14F-4D97-AF65-F5344CB8AC3E}">
        <p14:creationId xmlns:p14="http://schemas.microsoft.com/office/powerpoint/2010/main" val="21889244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工厂方法实现</a:t>
            </a:r>
            <a:r>
              <a:rPr lang="en-US" altLang="zh-CN" dirty="0" err="1"/>
              <a:t>IoC</a:t>
            </a:r>
            <a:r>
              <a:rPr lang="zh-CN" altLang="en-US" dirty="0"/>
              <a:t>示例</a:t>
            </a:r>
          </a:p>
        </p:txBody>
      </p:sp>
      <p:sp>
        <p:nvSpPr>
          <p:cNvPr id="4" name="文本框 3"/>
          <p:cNvSpPr txBox="1"/>
          <p:nvPr/>
        </p:nvSpPr>
        <p:spPr>
          <a:xfrm>
            <a:off x="3895594" y="0"/>
            <a:ext cx="7716033" cy="7294305"/>
          </a:xfrm>
          <a:prstGeom prst="rect">
            <a:avLst/>
          </a:prstGeom>
          <a:noFill/>
        </p:spPr>
        <p:txBody>
          <a:bodyPr wrap="square" rtlCol="0">
            <a:spAutoFit/>
          </a:bodyPr>
          <a:lstStyle/>
          <a:p>
            <a:r>
              <a:rPr lang="en-US" altLang="zh-CN" dirty="0"/>
              <a:t>public class </a:t>
            </a:r>
            <a:r>
              <a:rPr lang="en-US" altLang="zh-CN" dirty="0" err="1"/>
              <a:t>MvcEngine</a:t>
            </a:r>
            <a:endParaRPr lang="en-US" altLang="zh-CN" dirty="0"/>
          </a:p>
          <a:p>
            <a:r>
              <a:rPr lang="en-US" altLang="zh-CN" dirty="0"/>
              <a:t>{</a:t>
            </a:r>
          </a:p>
          <a:p>
            <a:r>
              <a:rPr lang="en-US" altLang="zh-CN" dirty="0"/>
              <a:t>    public void Start(Uri address)</a:t>
            </a:r>
          </a:p>
          <a:p>
            <a:r>
              <a:rPr lang="en-US" altLang="zh-CN" dirty="0"/>
              <a:t>    {</a:t>
            </a:r>
          </a:p>
          <a:p>
            <a:r>
              <a:rPr lang="en-US" altLang="zh-CN" dirty="0"/>
              <a:t>        while (true)</a:t>
            </a:r>
          </a:p>
          <a:p>
            <a:r>
              <a:rPr lang="en-US" altLang="zh-CN" dirty="0"/>
              <a:t>        {</a:t>
            </a:r>
          </a:p>
          <a:p>
            <a:r>
              <a:rPr lang="en-US" altLang="zh-CN" dirty="0"/>
              <a:t>            Request </a:t>
            </a:r>
            <a:r>
              <a:rPr lang="en-US" altLang="zh-CN" dirty="0" err="1"/>
              <a:t>request</a:t>
            </a:r>
            <a:r>
              <a:rPr lang="en-US" altLang="zh-CN" dirty="0"/>
              <a:t> = </a:t>
            </a:r>
            <a:r>
              <a:rPr lang="en-US" altLang="zh-CN" dirty="0" err="1"/>
              <a:t>this.GetListener</a:t>
            </a:r>
            <a:r>
              <a:rPr lang="en-US" altLang="zh-CN" dirty="0"/>
              <a:t>().Listen(address);</a:t>
            </a:r>
          </a:p>
          <a:p>
            <a:r>
              <a:rPr lang="en-US" altLang="zh-CN" dirty="0"/>
              <a:t>            </a:t>
            </a:r>
            <a:r>
              <a:rPr lang="en-US" altLang="zh-CN" dirty="0" err="1"/>
              <a:t>Task.Run</a:t>
            </a:r>
            <a:r>
              <a:rPr lang="en-US" altLang="zh-CN" dirty="0"/>
              <a:t>(() =&gt;</a:t>
            </a:r>
          </a:p>
          <a:p>
            <a:r>
              <a:rPr lang="en-US" altLang="zh-CN" dirty="0"/>
              <a:t>            {</a:t>
            </a:r>
          </a:p>
          <a:p>
            <a:r>
              <a:rPr lang="en-US" altLang="zh-CN" dirty="0"/>
              <a:t>                Controller </a:t>
            </a:r>
            <a:r>
              <a:rPr lang="en-US" altLang="zh-CN" dirty="0" err="1"/>
              <a:t>controller</a:t>
            </a:r>
            <a:r>
              <a:rPr lang="en-US" altLang="zh-CN" dirty="0"/>
              <a:t> = </a:t>
            </a:r>
            <a:r>
              <a:rPr lang="en-US" altLang="zh-CN" dirty="0" err="1"/>
              <a:t>this.GetControllerActivator</a:t>
            </a:r>
            <a:r>
              <a:rPr lang="en-US" altLang="zh-CN" dirty="0"/>
              <a:t>()</a:t>
            </a:r>
          </a:p>
          <a:p>
            <a:r>
              <a:rPr lang="en-US" altLang="zh-CN" dirty="0"/>
              <a:t>                    .</a:t>
            </a:r>
            <a:r>
              <a:rPr lang="en-US" altLang="zh-CN" dirty="0" err="1"/>
              <a:t>ActivateController</a:t>
            </a:r>
            <a:r>
              <a:rPr lang="en-US" altLang="zh-CN" dirty="0"/>
              <a:t>(request);</a:t>
            </a:r>
          </a:p>
          <a:p>
            <a:r>
              <a:rPr lang="en-US" altLang="zh-CN" dirty="0"/>
              <a:t>                View </a:t>
            </a:r>
            <a:r>
              <a:rPr lang="en-US" altLang="zh-CN" dirty="0" err="1"/>
              <a:t>view</a:t>
            </a:r>
            <a:r>
              <a:rPr lang="en-US" altLang="zh-CN" dirty="0"/>
              <a:t> = </a:t>
            </a:r>
            <a:r>
              <a:rPr lang="en-US" altLang="zh-CN" dirty="0" err="1"/>
              <a:t>this.GetControllerExecutor</a:t>
            </a:r>
            <a:r>
              <a:rPr lang="en-US" altLang="zh-CN" dirty="0"/>
              <a:t>()</a:t>
            </a:r>
          </a:p>
          <a:p>
            <a:r>
              <a:rPr lang="en-US" altLang="zh-CN" dirty="0"/>
              <a:t>                    .</a:t>
            </a:r>
            <a:r>
              <a:rPr lang="en-US" altLang="zh-CN" dirty="0" err="1"/>
              <a:t>ExecuteController</a:t>
            </a:r>
            <a:r>
              <a:rPr lang="en-US" altLang="zh-CN" dirty="0"/>
              <a:t>(controller);</a:t>
            </a:r>
          </a:p>
          <a:p>
            <a:r>
              <a:rPr lang="en-US" altLang="zh-CN" dirty="0"/>
              <a:t>                </a:t>
            </a:r>
            <a:r>
              <a:rPr lang="en-US" altLang="zh-CN" dirty="0" err="1"/>
              <a:t>this.GetViewRenderer</a:t>
            </a:r>
            <a:r>
              <a:rPr lang="en-US" altLang="zh-CN" dirty="0"/>
              <a:t>().</a:t>
            </a:r>
            <a:r>
              <a:rPr lang="en-US" altLang="zh-CN" dirty="0" err="1"/>
              <a:t>RenderView</a:t>
            </a:r>
            <a:r>
              <a:rPr lang="en-US" altLang="zh-CN" dirty="0"/>
              <a:t>(view);</a:t>
            </a:r>
          </a:p>
          <a:p>
            <a:r>
              <a:rPr lang="en-US" altLang="zh-CN" dirty="0"/>
              <a:t>            });</a:t>
            </a:r>
          </a:p>
          <a:p>
            <a:r>
              <a:rPr lang="en-US" altLang="zh-CN" dirty="0"/>
              <a:t>        }</a:t>
            </a:r>
          </a:p>
          <a:p>
            <a:r>
              <a:rPr lang="en-US" altLang="zh-CN" dirty="0"/>
              <a:t>    }</a:t>
            </a:r>
          </a:p>
          <a:p>
            <a:r>
              <a:rPr lang="en-US" altLang="zh-CN" dirty="0"/>
              <a:t>    protected virtual Listener </a:t>
            </a:r>
            <a:r>
              <a:rPr lang="en-US" altLang="zh-CN" dirty="0" err="1"/>
              <a:t>GetListener</a:t>
            </a:r>
            <a:r>
              <a:rPr lang="en-US" altLang="zh-CN" dirty="0"/>
              <a:t>()</a:t>
            </a:r>
          </a:p>
          <a:p>
            <a:r>
              <a:rPr lang="en-US" altLang="zh-CN" dirty="0"/>
              <a:t>    {   return new Listener(); }</a:t>
            </a:r>
          </a:p>
          <a:p>
            <a:r>
              <a:rPr lang="en-US" altLang="zh-CN" dirty="0"/>
              <a:t>    protected virtual </a:t>
            </a:r>
            <a:r>
              <a:rPr lang="en-US" altLang="zh-CN" dirty="0" err="1"/>
              <a:t>ControllerActivator</a:t>
            </a:r>
            <a:r>
              <a:rPr lang="en-US" altLang="zh-CN" dirty="0"/>
              <a:t> </a:t>
            </a:r>
            <a:r>
              <a:rPr lang="en-US" altLang="zh-CN" dirty="0" err="1"/>
              <a:t>GetControllerActivator</a:t>
            </a:r>
            <a:r>
              <a:rPr lang="en-US" altLang="zh-CN" dirty="0"/>
              <a:t>()</a:t>
            </a:r>
          </a:p>
          <a:p>
            <a:r>
              <a:rPr lang="en-US" altLang="zh-CN" dirty="0"/>
              <a:t>    {   return new </a:t>
            </a:r>
            <a:r>
              <a:rPr lang="en-US" altLang="zh-CN" dirty="0" err="1"/>
              <a:t>ControllerActivator</a:t>
            </a:r>
            <a:r>
              <a:rPr lang="en-US" altLang="zh-CN" dirty="0"/>
              <a:t>(); }</a:t>
            </a:r>
          </a:p>
          <a:p>
            <a:r>
              <a:rPr lang="en-US" altLang="zh-CN" dirty="0"/>
              <a:t>    protected virtual </a:t>
            </a:r>
            <a:r>
              <a:rPr lang="en-US" altLang="zh-CN" dirty="0" err="1"/>
              <a:t>ControllerExecutor</a:t>
            </a:r>
            <a:r>
              <a:rPr lang="en-US" altLang="zh-CN" dirty="0"/>
              <a:t> </a:t>
            </a:r>
            <a:r>
              <a:rPr lang="en-US" altLang="zh-CN" dirty="0" err="1"/>
              <a:t>GetControllerExecutor</a:t>
            </a:r>
            <a:r>
              <a:rPr lang="en-US" altLang="zh-CN" dirty="0"/>
              <a:t>()</a:t>
            </a:r>
          </a:p>
          <a:p>
            <a:r>
              <a:rPr lang="en-US" altLang="zh-CN" dirty="0"/>
              <a:t>    {   return new </a:t>
            </a:r>
            <a:r>
              <a:rPr lang="en-US" altLang="zh-CN" dirty="0" err="1"/>
              <a:t>ControllerExecutor</a:t>
            </a:r>
            <a:r>
              <a:rPr lang="en-US" altLang="zh-CN" dirty="0"/>
              <a:t>(); }</a:t>
            </a:r>
          </a:p>
          <a:p>
            <a:r>
              <a:rPr lang="en-US" altLang="zh-CN" dirty="0"/>
              <a:t>    protected virtual </a:t>
            </a:r>
            <a:r>
              <a:rPr lang="en-US" altLang="zh-CN" dirty="0" err="1"/>
              <a:t>ViewRenderer</a:t>
            </a:r>
            <a:r>
              <a:rPr lang="en-US" altLang="zh-CN" dirty="0"/>
              <a:t> </a:t>
            </a:r>
            <a:r>
              <a:rPr lang="en-US" altLang="zh-CN" dirty="0" err="1"/>
              <a:t>GetViewRenderer</a:t>
            </a:r>
            <a:r>
              <a:rPr lang="en-US" altLang="zh-CN" dirty="0"/>
              <a:t>()</a:t>
            </a:r>
          </a:p>
          <a:p>
            <a:r>
              <a:rPr lang="en-US" altLang="zh-CN" dirty="0"/>
              <a:t>    {   return new </a:t>
            </a:r>
            <a:r>
              <a:rPr lang="en-US" altLang="zh-CN" dirty="0" err="1"/>
              <a:t>ViewRenderer</a:t>
            </a:r>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1453736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工厂方法实现</a:t>
            </a:r>
            <a:r>
              <a:rPr lang="en-US" altLang="zh-CN" dirty="0" err="1"/>
              <a:t>IoC</a:t>
            </a:r>
            <a:r>
              <a:rPr lang="zh-CN" altLang="en-US" dirty="0"/>
              <a:t>示例</a:t>
            </a:r>
          </a:p>
        </p:txBody>
      </p:sp>
      <p:sp>
        <p:nvSpPr>
          <p:cNvPr id="4" name="文本框 3"/>
          <p:cNvSpPr txBox="1"/>
          <p:nvPr/>
        </p:nvSpPr>
        <p:spPr>
          <a:xfrm>
            <a:off x="4008329" y="325677"/>
            <a:ext cx="7503090" cy="5078313"/>
          </a:xfrm>
          <a:prstGeom prst="rect">
            <a:avLst/>
          </a:prstGeom>
          <a:noFill/>
        </p:spPr>
        <p:txBody>
          <a:bodyPr wrap="square" rtlCol="0">
            <a:spAutoFit/>
          </a:bodyPr>
          <a:lstStyle/>
          <a:p>
            <a:r>
              <a:rPr lang="zh-CN" altLang="en-US" dirty="0" smtClean="0"/>
              <a:t>同样，我们也可以采用</a:t>
            </a:r>
            <a:r>
              <a:rPr lang="zh-CN" altLang="en-US" dirty="0"/>
              <a:t>单例的方式重用已经激活的</a:t>
            </a:r>
            <a:r>
              <a:rPr lang="en-US" altLang="zh-CN" dirty="0"/>
              <a:t>Controller</a:t>
            </a:r>
            <a:r>
              <a:rPr lang="zh-CN" altLang="en-US" dirty="0"/>
              <a:t>以提高</a:t>
            </a:r>
            <a:r>
              <a:rPr lang="zh-CN" altLang="en-US" dirty="0" smtClean="0"/>
              <a:t>性能，只需要做出如下的定制</a:t>
            </a:r>
            <a:endParaRPr lang="en-US" altLang="zh-CN" dirty="0"/>
          </a:p>
          <a:p>
            <a:endParaRPr lang="en-US" altLang="zh-CN" dirty="0" smtClean="0"/>
          </a:p>
          <a:p>
            <a:r>
              <a:rPr lang="en-US" altLang="zh-CN" dirty="0" smtClean="0"/>
              <a:t>public </a:t>
            </a:r>
            <a:r>
              <a:rPr lang="en-US" altLang="zh-CN" dirty="0"/>
              <a:t>class </a:t>
            </a:r>
            <a:r>
              <a:rPr lang="en-US" altLang="zh-CN" dirty="0" err="1"/>
              <a:t>SingletonControllerActivator</a:t>
            </a:r>
            <a:r>
              <a:rPr lang="en-US" altLang="zh-CN" dirty="0"/>
              <a:t> : </a:t>
            </a:r>
            <a:r>
              <a:rPr lang="en-US" altLang="zh-CN" dirty="0" err="1"/>
              <a:t>ControllerActivator</a:t>
            </a:r>
            <a:endParaRPr lang="en-US" altLang="zh-CN" dirty="0"/>
          </a:p>
          <a:p>
            <a:r>
              <a:rPr lang="en-US" altLang="zh-CN" dirty="0"/>
              <a:t>{</a:t>
            </a:r>
          </a:p>
          <a:p>
            <a:r>
              <a:rPr lang="en-US" altLang="zh-CN" dirty="0"/>
              <a:t>    public override Controller </a:t>
            </a:r>
            <a:r>
              <a:rPr lang="en-US" altLang="zh-CN" dirty="0" err="1"/>
              <a:t>ActivateController</a:t>
            </a:r>
            <a:r>
              <a:rPr lang="en-US" altLang="zh-CN" dirty="0"/>
              <a:t>(Request request)</a:t>
            </a:r>
          </a:p>
          <a:p>
            <a:r>
              <a:rPr lang="en-US" altLang="zh-CN" dirty="0"/>
              <a:t>    {</a:t>
            </a:r>
          </a:p>
          <a:p>
            <a:r>
              <a:rPr lang="en-US" altLang="zh-CN" dirty="0"/>
              <a:t>        //</a:t>
            </a:r>
            <a:r>
              <a:rPr lang="en-US" altLang="zh-CN" dirty="0" err="1"/>
              <a:t>todo</a:t>
            </a:r>
            <a:r>
              <a:rPr lang="en-US" altLang="zh-CN" dirty="0"/>
              <a:t> </a:t>
            </a:r>
            <a:r>
              <a:rPr lang="zh-CN" altLang="en-US" dirty="0"/>
              <a:t>采用单例的方式重用已经激活的</a:t>
            </a:r>
            <a:r>
              <a:rPr lang="en-US" altLang="zh-CN" dirty="0"/>
              <a:t>Controller</a:t>
            </a:r>
            <a:r>
              <a:rPr lang="zh-CN" altLang="en-US" dirty="0"/>
              <a:t>以提高</a:t>
            </a:r>
            <a:r>
              <a:rPr lang="zh-CN" altLang="en-US" dirty="0" smtClean="0"/>
              <a:t>性能</a:t>
            </a:r>
            <a:endParaRPr lang="en-US" altLang="zh-CN" dirty="0"/>
          </a:p>
          <a:p>
            <a:r>
              <a:rPr lang="en-US" altLang="zh-CN" dirty="0"/>
              <a:t>    }</a:t>
            </a:r>
          </a:p>
          <a:p>
            <a:r>
              <a:rPr lang="en-US" altLang="zh-CN" dirty="0"/>
              <a:t>}</a:t>
            </a:r>
          </a:p>
          <a:p>
            <a:r>
              <a:rPr lang="en-US" altLang="zh-CN" dirty="0"/>
              <a:t> </a:t>
            </a:r>
          </a:p>
          <a:p>
            <a:r>
              <a:rPr lang="en-US" altLang="zh-CN" dirty="0"/>
              <a:t>public class </a:t>
            </a:r>
            <a:r>
              <a:rPr lang="en-US" altLang="zh-CN" dirty="0" err="1"/>
              <a:t>MyMvcEngine</a:t>
            </a:r>
            <a:r>
              <a:rPr lang="en-US" altLang="zh-CN" dirty="0"/>
              <a:t> : </a:t>
            </a:r>
            <a:r>
              <a:rPr lang="en-US" altLang="zh-CN" dirty="0" err="1"/>
              <a:t>MvcEngine</a:t>
            </a:r>
            <a:endParaRPr lang="en-US" altLang="zh-CN" dirty="0"/>
          </a:p>
          <a:p>
            <a:r>
              <a:rPr lang="en-US" altLang="zh-CN" dirty="0"/>
              <a:t>{</a:t>
            </a:r>
          </a:p>
          <a:p>
            <a:r>
              <a:rPr lang="en-US" altLang="zh-CN" dirty="0"/>
              <a:t>    protected override </a:t>
            </a:r>
            <a:r>
              <a:rPr lang="en-US" altLang="zh-CN" dirty="0" err="1"/>
              <a:t>ControllerActivator</a:t>
            </a:r>
            <a:r>
              <a:rPr lang="en-US" altLang="zh-CN" dirty="0"/>
              <a:t> </a:t>
            </a:r>
            <a:r>
              <a:rPr lang="en-US" altLang="zh-CN" dirty="0" err="1"/>
              <a:t>GetControllerActivator</a:t>
            </a:r>
            <a:r>
              <a:rPr lang="en-US" altLang="zh-CN" dirty="0"/>
              <a:t>()</a:t>
            </a:r>
          </a:p>
          <a:p>
            <a:r>
              <a:rPr lang="en-US" altLang="zh-CN" dirty="0"/>
              <a:t>    {</a:t>
            </a:r>
          </a:p>
          <a:p>
            <a:r>
              <a:rPr lang="en-US" altLang="zh-CN" dirty="0"/>
              <a:t>        return new </a:t>
            </a:r>
            <a:r>
              <a:rPr lang="en-US" altLang="zh-CN" dirty="0" err="1"/>
              <a:t>SingletonControllerActivator</a:t>
            </a:r>
            <a:r>
              <a:rPr lang="en-US" altLang="zh-CN" dirty="0"/>
              <a:t>();</a:t>
            </a:r>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277977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抽象工厂实现</a:t>
            </a:r>
            <a:r>
              <a:rPr lang="en-US" altLang="zh-CN" dirty="0" err="1" smtClean="0"/>
              <a:t>IoC</a:t>
            </a:r>
            <a:r>
              <a:rPr lang="zh-CN" altLang="en-US" dirty="0" smtClean="0"/>
              <a:t>示例</a:t>
            </a:r>
            <a:endParaRPr lang="zh-CN" altLang="en-US" dirty="0"/>
          </a:p>
        </p:txBody>
      </p:sp>
      <p:sp>
        <p:nvSpPr>
          <p:cNvPr id="4" name="文本框 3"/>
          <p:cNvSpPr txBox="1"/>
          <p:nvPr/>
        </p:nvSpPr>
        <p:spPr>
          <a:xfrm>
            <a:off x="4133589" y="608272"/>
            <a:ext cx="5999967" cy="6463308"/>
          </a:xfrm>
          <a:prstGeom prst="rect">
            <a:avLst/>
          </a:prstGeom>
          <a:noFill/>
        </p:spPr>
        <p:txBody>
          <a:bodyPr wrap="square" rtlCol="0">
            <a:spAutoFit/>
          </a:bodyPr>
          <a:lstStyle/>
          <a:p>
            <a:r>
              <a:rPr lang="zh-CN" altLang="en-US" dirty="0" smtClean="0"/>
              <a:t>更进一步，我们可以从抽象工厂中获取流程用到的组件对象。为了让框架做到开箱即用，可以让抽象工厂提供一组默认的流程组件对象。</a:t>
            </a:r>
            <a:endParaRPr lang="en-US" altLang="zh-CN" dirty="0" smtClean="0"/>
          </a:p>
          <a:p>
            <a:r>
              <a:rPr lang="en-US" altLang="zh-CN" dirty="0" smtClean="0"/>
              <a:t>public </a:t>
            </a:r>
            <a:r>
              <a:rPr lang="en-US" altLang="zh-CN" dirty="0"/>
              <a:t>class </a:t>
            </a:r>
            <a:r>
              <a:rPr lang="en-US" altLang="zh-CN" dirty="0" err="1"/>
              <a:t>EngineFactory</a:t>
            </a:r>
            <a:endParaRPr lang="en-US" altLang="zh-CN" dirty="0"/>
          </a:p>
          <a:p>
            <a:r>
              <a:rPr lang="en-US" altLang="zh-CN" dirty="0"/>
              <a:t>{</a:t>
            </a:r>
          </a:p>
          <a:p>
            <a:pPr lvl="1"/>
            <a:r>
              <a:rPr lang="en-US" altLang="zh-CN" dirty="0"/>
              <a:t>public virtual Listener </a:t>
            </a:r>
            <a:r>
              <a:rPr lang="en-US" altLang="zh-CN" dirty="0" err="1"/>
              <a:t>GetListener</a:t>
            </a:r>
            <a:r>
              <a:rPr lang="en-US" altLang="zh-CN" dirty="0"/>
              <a:t>()</a:t>
            </a:r>
          </a:p>
          <a:p>
            <a:pPr lvl="1"/>
            <a:r>
              <a:rPr lang="en-US" altLang="zh-CN" dirty="0"/>
              <a:t>{</a:t>
            </a:r>
          </a:p>
          <a:p>
            <a:pPr lvl="2"/>
            <a:r>
              <a:rPr lang="en-US" altLang="zh-CN" dirty="0"/>
              <a:t>return new Listener();</a:t>
            </a:r>
          </a:p>
          <a:p>
            <a:pPr lvl="1"/>
            <a:r>
              <a:rPr lang="en-US" altLang="zh-CN" dirty="0"/>
              <a:t>}</a:t>
            </a:r>
          </a:p>
          <a:p>
            <a:pPr lvl="1"/>
            <a:r>
              <a:rPr lang="en-US" altLang="zh-CN" dirty="0"/>
              <a:t>public virtual </a:t>
            </a:r>
            <a:r>
              <a:rPr lang="en-US" altLang="zh-CN" dirty="0" err="1"/>
              <a:t>ControllerActivator</a:t>
            </a:r>
            <a:r>
              <a:rPr lang="en-US" altLang="zh-CN" dirty="0"/>
              <a:t> </a:t>
            </a:r>
            <a:r>
              <a:rPr lang="en-US" altLang="zh-CN" dirty="0" err="1"/>
              <a:t>GetControllerActivator</a:t>
            </a:r>
            <a:r>
              <a:rPr lang="en-US" altLang="zh-CN" dirty="0"/>
              <a:t>()</a:t>
            </a:r>
          </a:p>
          <a:p>
            <a:pPr lvl="1"/>
            <a:r>
              <a:rPr lang="en-US" altLang="zh-CN" dirty="0"/>
              <a:t>{</a:t>
            </a:r>
          </a:p>
          <a:p>
            <a:pPr lvl="2"/>
            <a:r>
              <a:rPr lang="en-US" altLang="zh-CN" dirty="0"/>
              <a:t>return new </a:t>
            </a:r>
            <a:r>
              <a:rPr lang="en-US" altLang="zh-CN" dirty="0" err="1"/>
              <a:t>ControllerActivator</a:t>
            </a:r>
            <a:r>
              <a:rPr lang="en-US" altLang="zh-CN" dirty="0"/>
              <a:t>();</a:t>
            </a:r>
          </a:p>
          <a:p>
            <a:pPr lvl="1"/>
            <a:r>
              <a:rPr lang="en-US" altLang="zh-CN" dirty="0"/>
              <a:t>}</a:t>
            </a:r>
          </a:p>
          <a:p>
            <a:pPr lvl="1"/>
            <a:r>
              <a:rPr lang="en-US" altLang="zh-CN" dirty="0"/>
              <a:t>public virtual </a:t>
            </a:r>
            <a:r>
              <a:rPr lang="en-US" altLang="zh-CN" dirty="0" err="1"/>
              <a:t>ControllerExecutor</a:t>
            </a:r>
            <a:r>
              <a:rPr lang="en-US" altLang="zh-CN" dirty="0"/>
              <a:t> </a:t>
            </a:r>
            <a:r>
              <a:rPr lang="en-US" altLang="zh-CN" dirty="0" err="1"/>
              <a:t>GetControllerExecutor</a:t>
            </a:r>
            <a:r>
              <a:rPr lang="en-US" altLang="zh-CN" dirty="0"/>
              <a:t>()</a:t>
            </a:r>
          </a:p>
          <a:p>
            <a:pPr lvl="1"/>
            <a:r>
              <a:rPr lang="en-US" altLang="zh-CN" dirty="0"/>
              <a:t>{</a:t>
            </a:r>
          </a:p>
          <a:p>
            <a:pPr lvl="2"/>
            <a:r>
              <a:rPr lang="en-US" altLang="zh-CN" dirty="0"/>
              <a:t>return new </a:t>
            </a:r>
            <a:r>
              <a:rPr lang="en-US" altLang="zh-CN" dirty="0" err="1"/>
              <a:t>ControllerExecutor</a:t>
            </a:r>
            <a:r>
              <a:rPr lang="en-US" altLang="zh-CN" dirty="0"/>
              <a:t>();</a:t>
            </a:r>
          </a:p>
          <a:p>
            <a:pPr lvl="1"/>
            <a:r>
              <a:rPr lang="en-US" altLang="zh-CN" dirty="0"/>
              <a:t>}</a:t>
            </a:r>
          </a:p>
          <a:p>
            <a:pPr lvl="1"/>
            <a:r>
              <a:rPr lang="en-US" altLang="zh-CN" dirty="0"/>
              <a:t>public virtual </a:t>
            </a:r>
            <a:r>
              <a:rPr lang="en-US" altLang="zh-CN" dirty="0" err="1"/>
              <a:t>ViewRenderer</a:t>
            </a:r>
            <a:r>
              <a:rPr lang="en-US" altLang="zh-CN" dirty="0"/>
              <a:t> </a:t>
            </a:r>
            <a:r>
              <a:rPr lang="en-US" altLang="zh-CN" dirty="0" err="1"/>
              <a:t>GetViewRenderer</a:t>
            </a:r>
            <a:r>
              <a:rPr lang="en-US" altLang="zh-CN" dirty="0"/>
              <a:t>()</a:t>
            </a:r>
          </a:p>
          <a:p>
            <a:pPr lvl="1"/>
            <a:r>
              <a:rPr lang="en-US" altLang="zh-CN" dirty="0"/>
              <a:t>{</a:t>
            </a:r>
          </a:p>
          <a:p>
            <a:pPr lvl="2"/>
            <a:r>
              <a:rPr lang="en-US" altLang="zh-CN" dirty="0"/>
              <a:t>return new </a:t>
            </a:r>
            <a:r>
              <a:rPr lang="en-US" altLang="zh-CN" dirty="0" err="1"/>
              <a:t>ViewRenderer</a:t>
            </a:r>
            <a:r>
              <a:rPr lang="en-US" altLang="zh-CN" dirty="0"/>
              <a:t>();</a:t>
            </a:r>
          </a:p>
          <a:p>
            <a:pPr lvl="1"/>
            <a:r>
              <a:rPr lang="en-US" altLang="zh-CN" dirty="0"/>
              <a:t>}</a:t>
            </a:r>
          </a:p>
          <a:p>
            <a:r>
              <a:rPr lang="en-US" altLang="zh-CN" dirty="0"/>
              <a:t>}</a:t>
            </a:r>
          </a:p>
          <a:p>
            <a:endParaRPr lang="en-US" altLang="zh-CN" dirty="0"/>
          </a:p>
        </p:txBody>
      </p:sp>
    </p:spTree>
    <p:extLst>
      <p:ext uri="{BB962C8B-B14F-4D97-AF65-F5344CB8AC3E}">
        <p14:creationId xmlns:p14="http://schemas.microsoft.com/office/powerpoint/2010/main" val="466429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抽象工厂实现</a:t>
            </a:r>
            <a:r>
              <a:rPr lang="en-US" altLang="zh-CN" dirty="0" err="1"/>
              <a:t>IoC</a:t>
            </a:r>
            <a:r>
              <a:rPr lang="zh-CN" altLang="en-US" dirty="0"/>
              <a:t>示例</a:t>
            </a:r>
          </a:p>
        </p:txBody>
      </p:sp>
      <p:sp>
        <p:nvSpPr>
          <p:cNvPr id="4" name="文本框 3"/>
          <p:cNvSpPr txBox="1"/>
          <p:nvPr/>
        </p:nvSpPr>
        <p:spPr>
          <a:xfrm>
            <a:off x="3970751" y="0"/>
            <a:ext cx="7553194" cy="7017306"/>
          </a:xfrm>
          <a:prstGeom prst="rect">
            <a:avLst/>
          </a:prstGeom>
          <a:noFill/>
        </p:spPr>
        <p:txBody>
          <a:bodyPr wrap="square" rtlCol="0">
            <a:spAutoFit/>
          </a:bodyPr>
          <a:lstStyle/>
          <a:p>
            <a:r>
              <a:rPr lang="en-US" altLang="zh-CN" dirty="0"/>
              <a:t>public class </a:t>
            </a:r>
            <a:r>
              <a:rPr lang="en-US" altLang="zh-CN" dirty="0" err="1"/>
              <a:t>MvcEngine</a:t>
            </a:r>
            <a:endParaRPr lang="en-US" altLang="zh-CN" dirty="0"/>
          </a:p>
          <a:p>
            <a:r>
              <a:rPr lang="en-US" altLang="zh-CN" dirty="0"/>
              <a:t>{</a:t>
            </a:r>
          </a:p>
          <a:p>
            <a:r>
              <a:rPr lang="en-US" altLang="zh-CN" dirty="0"/>
              <a:t>    public </a:t>
            </a:r>
            <a:r>
              <a:rPr lang="en-US" altLang="zh-CN" dirty="0" err="1"/>
              <a:t>EngineFactory</a:t>
            </a:r>
            <a:r>
              <a:rPr lang="en-US" altLang="zh-CN" dirty="0"/>
              <a:t> Factory { get; private set; }</a:t>
            </a:r>
          </a:p>
          <a:p>
            <a:endParaRPr lang="en-US" altLang="zh-CN" dirty="0"/>
          </a:p>
          <a:p>
            <a:r>
              <a:rPr lang="en-US" altLang="zh-CN" dirty="0"/>
              <a:t>    public </a:t>
            </a:r>
            <a:r>
              <a:rPr lang="en-US" altLang="zh-CN" dirty="0" err="1"/>
              <a:t>MvcEngine</a:t>
            </a:r>
            <a:r>
              <a:rPr lang="en-US" altLang="zh-CN" dirty="0"/>
              <a:t>(</a:t>
            </a:r>
            <a:r>
              <a:rPr lang="en-US" altLang="zh-CN" dirty="0" err="1"/>
              <a:t>EngineFactory</a:t>
            </a:r>
            <a:r>
              <a:rPr lang="en-US" altLang="zh-CN" dirty="0"/>
              <a:t> factory = null)</a:t>
            </a:r>
          </a:p>
          <a:p>
            <a:r>
              <a:rPr lang="en-US" altLang="zh-CN" dirty="0"/>
              <a:t>    {</a:t>
            </a:r>
          </a:p>
          <a:p>
            <a:r>
              <a:rPr lang="en-US" altLang="zh-CN" dirty="0"/>
              <a:t>        </a:t>
            </a:r>
            <a:r>
              <a:rPr lang="en-US" altLang="zh-CN" dirty="0" err="1"/>
              <a:t>this.Factory</a:t>
            </a:r>
            <a:r>
              <a:rPr lang="en-US" altLang="zh-CN" dirty="0"/>
              <a:t> = factory ?? new </a:t>
            </a:r>
            <a:r>
              <a:rPr lang="en-US" altLang="zh-CN" dirty="0" err="1"/>
              <a:t>EngineFactory</a:t>
            </a:r>
            <a:r>
              <a:rPr lang="en-US" altLang="zh-CN" dirty="0"/>
              <a:t>();</a:t>
            </a:r>
          </a:p>
          <a:p>
            <a:r>
              <a:rPr lang="en-US" altLang="zh-CN" dirty="0"/>
              <a:t>    }</a:t>
            </a:r>
          </a:p>
          <a:p>
            <a:endParaRPr lang="en-US" altLang="zh-CN" dirty="0"/>
          </a:p>
          <a:p>
            <a:r>
              <a:rPr lang="en-US" altLang="zh-CN" dirty="0"/>
              <a:t>    public void Start(Uri address)</a:t>
            </a:r>
          </a:p>
          <a:p>
            <a:r>
              <a:rPr lang="en-US" altLang="zh-CN" dirty="0"/>
              <a:t>    {</a:t>
            </a:r>
          </a:p>
          <a:p>
            <a:r>
              <a:rPr lang="en-US" altLang="zh-CN" dirty="0"/>
              <a:t>        while (true)</a:t>
            </a:r>
          </a:p>
          <a:p>
            <a:r>
              <a:rPr lang="en-US" altLang="zh-CN" dirty="0"/>
              <a:t>        {</a:t>
            </a:r>
          </a:p>
          <a:p>
            <a:r>
              <a:rPr lang="en-US" altLang="zh-CN" dirty="0"/>
              <a:t>            Request </a:t>
            </a:r>
            <a:r>
              <a:rPr lang="en-US" altLang="zh-CN" dirty="0" err="1"/>
              <a:t>request</a:t>
            </a:r>
            <a:r>
              <a:rPr lang="en-US" altLang="zh-CN" dirty="0"/>
              <a:t> = </a:t>
            </a:r>
            <a:r>
              <a:rPr lang="en-US" altLang="zh-CN" dirty="0" err="1"/>
              <a:t>this.Factory.GetListener</a:t>
            </a:r>
            <a:r>
              <a:rPr lang="en-US" altLang="zh-CN" dirty="0"/>
              <a:t>().Listen(address);</a:t>
            </a:r>
          </a:p>
          <a:p>
            <a:r>
              <a:rPr lang="en-US" altLang="zh-CN" dirty="0"/>
              <a:t>            </a:t>
            </a:r>
            <a:r>
              <a:rPr lang="en-US" altLang="zh-CN" dirty="0" err="1"/>
              <a:t>Task.Run</a:t>
            </a:r>
            <a:r>
              <a:rPr lang="en-US" altLang="zh-CN" dirty="0"/>
              <a:t>(() =&gt;</a:t>
            </a:r>
          </a:p>
          <a:p>
            <a:r>
              <a:rPr lang="en-US" altLang="zh-CN" dirty="0"/>
              <a:t>            {</a:t>
            </a:r>
          </a:p>
          <a:p>
            <a:r>
              <a:rPr lang="en-US" altLang="zh-CN" dirty="0"/>
              <a:t>                Controller </a:t>
            </a:r>
            <a:r>
              <a:rPr lang="en-US" altLang="zh-CN" dirty="0" err="1"/>
              <a:t>controller</a:t>
            </a:r>
            <a:r>
              <a:rPr lang="en-US" altLang="zh-CN" dirty="0"/>
              <a:t> = </a:t>
            </a:r>
            <a:r>
              <a:rPr lang="en-US" altLang="zh-CN" dirty="0" err="1"/>
              <a:t>this.Factory.GetControllerActivator</a:t>
            </a:r>
            <a:r>
              <a:rPr lang="en-US" altLang="zh-CN" dirty="0"/>
              <a:t>()</a:t>
            </a:r>
          </a:p>
          <a:p>
            <a:r>
              <a:rPr lang="en-US" altLang="zh-CN" dirty="0"/>
              <a:t>                    .</a:t>
            </a:r>
            <a:r>
              <a:rPr lang="en-US" altLang="zh-CN" dirty="0" err="1"/>
              <a:t>ActivateController</a:t>
            </a:r>
            <a:r>
              <a:rPr lang="en-US" altLang="zh-CN" dirty="0"/>
              <a:t>(request);</a:t>
            </a:r>
          </a:p>
          <a:p>
            <a:r>
              <a:rPr lang="en-US" altLang="zh-CN" dirty="0"/>
              <a:t>                View </a:t>
            </a:r>
            <a:r>
              <a:rPr lang="en-US" altLang="zh-CN" dirty="0" err="1"/>
              <a:t>view</a:t>
            </a:r>
            <a:r>
              <a:rPr lang="en-US" altLang="zh-CN" dirty="0"/>
              <a:t> = </a:t>
            </a:r>
            <a:r>
              <a:rPr lang="en-US" altLang="zh-CN" dirty="0" err="1"/>
              <a:t>this.Factory.GetControllerExecutor</a:t>
            </a:r>
            <a:r>
              <a:rPr lang="en-US" altLang="zh-CN" dirty="0"/>
              <a:t>()</a:t>
            </a:r>
          </a:p>
          <a:p>
            <a:r>
              <a:rPr lang="en-US" altLang="zh-CN" dirty="0"/>
              <a:t>                    .</a:t>
            </a:r>
            <a:r>
              <a:rPr lang="en-US" altLang="zh-CN" dirty="0" err="1"/>
              <a:t>ExecuteController</a:t>
            </a:r>
            <a:r>
              <a:rPr lang="en-US" altLang="zh-CN" dirty="0"/>
              <a:t>(controller);</a:t>
            </a:r>
          </a:p>
          <a:p>
            <a:r>
              <a:rPr lang="en-US" altLang="zh-CN" dirty="0"/>
              <a:t>                </a:t>
            </a:r>
            <a:r>
              <a:rPr lang="en-US" altLang="zh-CN" dirty="0" err="1"/>
              <a:t>this.Factory.GetViewRenderer</a:t>
            </a:r>
            <a:r>
              <a:rPr lang="en-US" altLang="zh-CN" dirty="0"/>
              <a:t>().</a:t>
            </a:r>
            <a:r>
              <a:rPr lang="en-US" altLang="zh-CN" dirty="0" err="1"/>
              <a:t>RenderView</a:t>
            </a:r>
            <a:r>
              <a:rPr lang="en-US" altLang="zh-CN" dirty="0"/>
              <a:t>(view);</a:t>
            </a:r>
          </a:p>
          <a:p>
            <a:r>
              <a:rPr lang="en-US" altLang="zh-CN" dirty="0"/>
              <a:t>            });</a:t>
            </a:r>
          </a:p>
          <a:p>
            <a:r>
              <a:rPr lang="en-US" altLang="zh-CN" dirty="0"/>
              <a:t>        }</a:t>
            </a:r>
          </a:p>
          <a:p>
            <a:r>
              <a:rPr lang="en-US" altLang="zh-CN" dirty="0"/>
              <a:t>    }</a:t>
            </a:r>
          </a:p>
          <a:p>
            <a:r>
              <a:rPr lang="en-US" altLang="zh-CN" dirty="0"/>
              <a:t>} </a:t>
            </a:r>
            <a:endParaRPr lang="zh-CN" altLang="en-US" dirty="0"/>
          </a:p>
        </p:txBody>
      </p:sp>
    </p:spTree>
    <p:extLst>
      <p:ext uri="{BB962C8B-B14F-4D97-AF65-F5344CB8AC3E}">
        <p14:creationId xmlns:p14="http://schemas.microsoft.com/office/powerpoint/2010/main" val="1298811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抽象工厂实现</a:t>
            </a:r>
            <a:r>
              <a:rPr lang="en-US" altLang="zh-CN" dirty="0" err="1"/>
              <a:t>IoC</a:t>
            </a:r>
            <a:r>
              <a:rPr lang="zh-CN" altLang="en-US" dirty="0"/>
              <a:t>示例</a:t>
            </a:r>
          </a:p>
        </p:txBody>
      </p:sp>
      <p:sp>
        <p:nvSpPr>
          <p:cNvPr id="4" name="文本框 3"/>
          <p:cNvSpPr txBox="1"/>
          <p:nvPr/>
        </p:nvSpPr>
        <p:spPr>
          <a:xfrm>
            <a:off x="3995803" y="776614"/>
            <a:ext cx="7878871" cy="4801314"/>
          </a:xfrm>
          <a:prstGeom prst="rect">
            <a:avLst/>
          </a:prstGeom>
          <a:noFill/>
        </p:spPr>
        <p:txBody>
          <a:bodyPr wrap="square" rtlCol="0">
            <a:spAutoFit/>
          </a:bodyPr>
          <a:lstStyle/>
          <a:p>
            <a:r>
              <a:rPr lang="en-US" altLang="zh-CN" dirty="0"/>
              <a:t>public class </a:t>
            </a:r>
            <a:r>
              <a:rPr lang="en-US" altLang="zh-CN" dirty="0" err="1" smtClean="0"/>
              <a:t>MyEngineFactory</a:t>
            </a:r>
            <a:r>
              <a:rPr lang="en-US" altLang="zh-CN" dirty="0" smtClean="0"/>
              <a:t> </a:t>
            </a:r>
            <a:r>
              <a:rPr lang="en-US" altLang="zh-CN" dirty="0"/>
              <a:t>: </a:t>
            </a:r>
            <a:r>
              <a:rPr lang="en-US" altLang="zh-CN" dirty="0" err="1"/>
              <a:t>EngineFactory</a:t>
            </a:r>
            <a:endParaRPr lang="en-US" altLang="zh-CN" dirty="0"/>
          </a:p>
          <a:p>
            <a:r>
              <a:rPr lang="en-US" altLang="zh-CN" dirty="0"/>
              <a:t>{</a:t>
            </a:r>
          </a:p>
          <a:p>
            <a:r>
              <a:rPr lang="en-US" altLang="zh-CN" dirty="0"/>
              <a:t>    public override </a:t>
            </a:r>
            <a:r>
              <a:rPr lang="en-US" altLang="zh-CN" dirty="0" err="1"/>
              <a:t>ControllerActivator</a:t>
            </a:r>
            <a:r>
              <a:rPr lang="en-US" altLang="zh-CN" dirty="0"/>
              <a:t> </a:t>
            </a:r>
            <a:r>
              <a:rPr lang="en-US" altLang="zh-CN" dirty="0" err="1"/>
              <a:t>GetControllerActivator</a:t>
            </a:r>
            <a:r>
              <a:rPr lang="en-US" altLang="zh-CN" dirty="0"/>
              <a:t>()</a:t>
            </a:r>
          </a:p>
          <a:p>
            <a:r>
              <a:rPr lang="en-US" altLang="zh-CN" dirty="0"/>
              <a:t>    {</a:t>
            </a:r>
          </a:p>
          <a:p>
            <a:r>
              <a:rPr lang="en-US" altLang="zh-CN" dirty="0"/>
              <a:t>        return new </a:t>
            </a:r>
            <a:r>
              <a:rPr lang="en-US" altLang="zh-CN" dirty="0" err="1"/>
              <a:t>SingletonControllerActivator</a:t>
            </a:r>
            <a:r>
              <a:rPr lang="en-US" altLang="zh-CN" dirty="0"/>
              <a:t>();</a:t>
            </a:r>
          </a:p>
          <a:p>
            <a:r>
              <a:rPr lang="en-US" altLang="zh-CN" dirty="0"/>
              <a:t>    }</a:t>
            </a:r>
          </a:p>
          <a:p>
            <a:r>
              <a:rPr lang="en-US" altLang="zh-CN" dirty="0"/>
              <a:t>}</a:t>
            </a:r>
          </a:p>
          <a:p>
            <a:r>
              <a:rPr lang="en-US" altLang="zh-CN" dirty="0"/>
              <a:t> </a:t>
            </a:r>
          </a:p>
          <a:p>
            <a:r>
              <a:rPr lang="en-US" altLang="zh-CN" dirty="0"/>
              <a:t>public class App</a:t>
            </a:r>
          </a:p>
          <a:p>
            <a:r>
              <a:rPr lang="en-US" altLang="zh-CN" dirty="0"/>
              <a:t>{</a:t>
            </a:r>
          </a:p>
          <a:p>
            <a:r>
              <a:rPr lang="en-US" altLang="zh-CN" dirty="0"/>
              <a:t>    static void Main(string[] </a:t>
            </a:r>
            <a:r>
              <a:rPr lang="en-US" altLang="zh-CN" dirty="0" err="1"/>
              <a:t>args</a:t>
            </a:r>
            <a:r>
              <a:rPr lang="en-US" altLang="zh-CN" dirty="0"/>
              <a:t>)</a:t>
            </a:r>
          </a:p>
          <a:p>
            <a:r>
              <a:rPr lang="en-US" altLang="zh-CN" dirty="0"/>
              <a:t>    {</a:t>
            </a:r>
          </a:p>
          <a:p>
            <a:r>
              <a:rPr lang="en-US" altLang="zh-CN" dirty="0"/>
              <a:t>        Uri         address = new Uri("http</a:t>
            </a:r>
            <a:r>
              <a:rPr lang="en-US" altLang="zh-CN" dirty="0" smtClean="0"/>
              <a:t>://127.0.0.1");</a:t>
            </a:r>
            <a:endParaRPr lang="en-US" altLang="zh-CN" dirty="0"/>
          </a:p>
          <a:p>
            <a:r>
              <a:rPr lang="en-US" altLang="zh-CN" dirty="0"/>
              <a:t>        </a:t>
            </a:r>
            <a:r>
              <a:rPr lang="en-US" altLang="zh-CN" dirty="0" err="1"/>
              <a:t>MvcEngine</a:t>
            </a:r>
            <a:r>
              <a:rPr lang="en-US" altLang="zh-CN" dirty="0"/>
              <a:t>   </a:t>
            </a:r>
            <a:r>
              <a:rPr lang="en-US" altLang="zh-CN" dirty="0" smtClean="0"/>
              <a:t>engine  </a:t>
            </a:r>
            <a:r>
              <a:rPr lang="en-US" altLang="zh-CN" dirty="0"/>
              <a:t>= new </a:t>
            </a:r>
            <a:r>
              <a:rPr lang="en-US" altLang="zh-CN" dirty="0" err="1"/>
              <a:t>MvcEngine</a:t>
            </a:r>
            <a:r>
              <a:rPr lang="en-US" altLang="zh-CN" dirty="0"/>
              <a:t>(new </a:t>
            </a:r>
            <a:r>
              <a:rPr lang="en-US" altLang="zh-CN" dirty="0" err="1" smtClean="0"/>
              <a:t>MyEngineFactory</a:t>
            </a:r>
            <a:r>
              <a:rPr lang="en-US" altLang="zh-CN" dirty="0"/>
              <a:t>());</a:t>
            </a:r>
          </a:p>
          <a:p>
            <a:r>
              <a:rPr lang="en-US" altLang="zh-CN" dirty="0"/>
              <a:t>        </a:t>
            </a:r>
            <a:r>
              <a:rPr lang="en-US" altLang="zh-CN" dirty="0" err="1" smtClean="0"/>
              <a:t>engine.Start</a:t>
            </a:r>
            <a:r>
              <a:rPr lang="en-US" altLang="zh-CN" dirty="0" smtClean="0"/>
              <a:t>(address</a:t>
            </a:r>
            <a:r>
              <a:rPr lang="en-US" altLang="zh-CN" dirty="0"/>
              <a:t>);</a:t>
            </a:r>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2150321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容器</a:t>
            </a:r>
          </a:p>
        </p:txBody>
      </p:sp>
      <p:sp>
        <p:nvSpPr>
          <p:cNvPr id="3" name="内容占位符 2"/>
          <p:cNvSpPr>
            <a:spLocks noGrp="1"/>
          </p:cNvSpPr>
          <p:nvPr>
            <p:ph idx="1"/>
          </p:nvPr>
        </p:nvSpPr>
        <p:spPr/>
        <p:txBody>
          <a:bodyPr/>
          <a:lstStyle/>
          <a:p>
            <a:r>
              <a:rPr lang="zh-CN" altLang="en-US" dirty="0" smtClean="0"/>
              <a:t>根据上面的分析，我们知道</a:t>
            </a:r>
            <a:r>
              <a:rPr lang="en-US" altLang="zh-CN" dirty="0" err="1" smtClean="0"/>
              <a:t>IoC</a:t>
            </a:r>
            <a:r>
              <a:rPr lang="zh-CN" altLang="en-US" dirty="0"/>
              <a:t>主要体现了这样一种设计思想：通过将一</a:t>
            </a:r>
            <a:r>
              <a:rPr lang="zh-CN" altLang="en-US" dirty="0" smtClean="0"/>
              <a:t>组通用</a:t>
            </a:r>
            <a:r>
              <a:rPr lang="zh-CN" altLang="en-US" dirty="0"/>
              <a:t>流程的控制从应用转移到框架之中以实现对流程的复用，同时采用</a:t>
            </a:r>
            <a:r>
              <a:rPr lang="zh-CN" altLang="en-US" dirty="0" smtClean="0"/>
              <a:t>“好莱坞法则”使应用程序</a:t>
            </a:r>
            <a:r>
              <a:rPr lang="zh-CN" altLang="en-US" dirty="0"/>
              <a:t>以被动的方式实现对流程的定制。我们可以</a:t>
            </a:r>
            <a:r>
              <a:rPr lang="zh-CN" altLang="en-US" dirty="0" smtClean="0"/>
              <a:t>采用多个设计</a:t>
            </a:r>
            <a:r>
              <a:rPr lang="zh-CN" altLang="en-US" dirty="0"/>
              <a:t>模式以不同的方式实现</a:t>
            </a:r>
            <a:r>
              <a:rPr lang="en-US" altLang="zh-CN" dirty="0" err="1"/>
              <a:t>IoC</a:t>
            </a:r>
            <a:r>
              <a:rPr lang="zh-CN" altLang="en-US" dirty="0"/>
              <a:t>，比如我们在上面介绍的模板方法、工厂方法和抽象</a:t>
            </a:r>
            <a:r>
              <a:rPr lang="zh-CN" altLang="en-US" dirty="0" smtClean="0"/>
              <a:t>工厂</a:t>
            </a:r>
            <a:endParaRPr lang="en-US" altLang="zh-CN" dirty="0" smtClean="0"/>
          </a:p>
          <a:p>
            <a:r>
              <a:rPr lang="zh-CN" altLang="en-US" dirty="0" smtClean="0"/>
              <a:t>容器同样是用来提供流程组件对象，只不过容器比抽象工厂做的更多</a:t>
            </a:r>
            <a:endParaRPr lang="en-US" altLang="zh-CN" dirty="0" smtClean="0"/>
          </a:p>
          <a:p>
            <a:r>
              <a:rPr lang="zh-CN" altLang="en-US" dirty="0"/>
              <a:t>容器提供</a:t>
            </a:r>
            <a:r>
              <a:rPr lang="zh-CN" altLang="en-US" dirty="0" smtClean="0"/>
              <a:t>的</a:t>
            </a:r>
            <a:r>
              <a:rPr lang="zh-CN" altLang="en-US" dirty="0"/>
              <a:t>流程组件对象</a:t>
            </a:r>
            <a:r>
              <a:rPr lang="zh-CN" altLang="en-US" dirty="0" smtClean="0"/>
              <a:t>是</a:t>
            </a:r>
            <a:r>
              <a:rPr lang="zh-CN" altLang="en-US" dirty="0"/>
              <a:t>一</a:t>
            </a:r>
            <a:r>
              <a:rPr lang="zh-CN" altLang="en-US" dirty="0" smtClean="0"/>
              <a:t>个“开</a:t>
            </a:r>
            <a:r>
              <a:rPr lang="zh-CN" altLang="en-US" dirty="0"/>
              <a:t>箱即</a:t>
            </a:r>
            <a:r>
              <a:rPr lang="zh-CN" altLang="en-US" dirty="0" smtClean="0"/>
              <a:t>用”的</a:t>
            </a:r>
            <a:r>
              <a:rPr lang="zh-CN" altLang="en-US" dirty="0"/>
              <a:t>对象，这个对象自身直接或者间接依赖的对象已经在初始化</a:t>
            </a:r>
            <a:r>
              <a:rPr lang="zh-CN" altLang="en-US" dirty="0" smtClean="0"/>
              <a:t>的过程中</a:t>
            </a:r>
            <a:r>
              <a:rPr lang="zh-CN" altLang="en-US" dirty="0"/>
              <a:t>被自动注入其中了</a:t>
            </a:r>
          </a:p>
        </p:txBody>
      </p:sp>
    </p:spTree>
    <p:extLst>
      <p:ext uri="{BB962C8B-B14F-4D97-AF65-F5344CB8AC3E}">
        <p14:creationId xmlns:p14="http://schemas.microsoft.com/office/powerpoint/2010/main" val="3086612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a:t>
            </a:r>
            <a:r>
              <a:rPr lang="en-US" altLang="zh-CN" dirty="0" smtClean="0"/>
              <a:t>DI</a:t>
            </a:r>
            <a:r>
              <a:rPr lang="zh-CN" altLang="en-US" dirty="0" smtClean="0"/>
              <a:t>容器的框架</a:t>
            </a:r>
            <a:endParaRPr lang="zh-CN" altLang="en-US" dirty="0"/>
          </a:p>
        </p:txBody>
      </p:sp>
      <p:pic>
        <p:nvPicPr>
          <p:cNvPr id="4" name="图片 3"/>
          <p:cNvPicPr>
            <a:picLocks noChangeAspect="1"/>
          </p:cNvPicPr>
          <p:nvPr/>
        </p:nvPicPr>
        <p:blipFill>
          <a:blip r:embed="rId2"/>
          <a:stretch>
            <a:fillRect/>
          </a:stretch>
        </p:blipFill>
        <p:spPr>
          <a:xfrm>
            <a:off x="3887812" y="32850"/>
            <a:ext cx="6794734" cy="3400599"/>
          </a:xfrm>
          <a:prstGeom prst="rect">
            <a:avLst/>
          </a:prstGeom>
        </p:spPr>
      </p:pic>
      <p:sp>
        <p:nvSpPr>
          <p:cNvPr id="6" name="文本框 5"/>
          <p:cNvSpPr txBox="1"/>
          <p:nvPr/>
        </p:nvSpPr>
        <p:spPr>
          <a:xfrm>
            <a:off x="3887812" y="3244867"/>
            <a:ext cx="7135092" cy="1754326"/>
          </a:xfrm>
          <a:prstGeom prst="rect">
            <a:avLst/>
          </a:prstGeom>
          <a:noFill/>
        </p:spPr>
        <p:txBody>
          <a:bodyPr wrap="square" rtlCol="0">
            <a:spAutoFit/>
          </a:bodyPr>
          <a:lstStyle/>
          <a:p>
            <a:r>
              <a:rPr lang="zh-CN" altLang="en-US" dirty="0" smtClean="0"/>
              <a:t>应用程序向容器描述（注册）定制好的流程组件</a:t>
            </a:r>
            <a:endParaRPr lang="en-US" altLang="zh-CN" dirty="0" smtClean="0"/>
          </a:p>
          <a:p>
            <a:r>
              <a:rPr lang="zh-CN" altLang="en-US" dirty="0" smtClean="0"/>
              <a:t>当流程运行起来后，需要的流程组件对象都由容器提供</a:t>
            </a:r>
            <a:endParaRPr lang="en-US" altLang="zh-CN" dirty="0"/>
          </a:p>
          <a:p>
            <a:endParaRPr lang="en-US" altLang="zh-CN" dirty="0" smtClean="0"/>
          </a:p>
          <a:p>
            <a:endParaRPr lang="en-US" altLang="zh-CN" dirty="0" smtClean="0"/>
          </a:p>
          <a:p>
            <a:r>
              <a:rPr lang="zh-CN" altLang="en-US" b="1" dirty="0" smtClean="0"/>
              <a:t>所以应用程序</a:t>
            </a:r>
            <a:r>
              <a:rPr lang="zh-CN" altLang="en-US" b="1" dirty="0"/>
              <a:t>对由框架控制的流程的定制</a:t>
            </a:r>
            <a:r>
              <a:rPr lang="zh-CN" altLang="en-US" b="1" dirty="0" smtClean="0"/>
              <a:t>，可以</a:t>
            </a:r>
            <a:r>
              <a:rPr lang="zh-CN" altLang="en-US" b="1" dirty="0"/>
              <a:t>通过</a:t>
            </a:r>
            <a:r>
              <a:rPr lang="zh-CN" altLang="en-US" b="1" dirty="0" smtClean="0"/>
              <a:t>对容器</a:t>
            </a:r>
            <a:r>
              <a:rPr lang="zh-CN" altLang="en-US" b="1" dirty="0"/>
              <a:t>的定制来完成</a:t>
            </a:r>
          </a:p>
        </p:txBody>
      </p:sp>
    </p:spTree>
    <p:extLst>
      <p:ext uri="{BB962C8B-B14F-4D97-AF65-F5344CB8AC3E}">
        <p14:creationId xmlns:p14="http://schemas.microsoft.com/office/powerpoint/2010/main" val="2323163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容器是如何生成对象的？</a:t>
            </a:r>
            <a:endParaRPr lang="zh-CN" altLang="en-US" dirty="0"/>
          </a:p>
        </p:txBody>
      </p:sp>
      <p:sp>
        <p:nvSpPr>
          <p:cNvPr id="4" name="文本框 3"/>
          <p:cNvSpPr txBox="1"/>
          <p:nvPr/>
        </p:nvSpPr>
        <p:spPr>
          <a:xfrm>
            <a:off x="3745282" y="839105"/>
            <a:ext cx="7703507" cy="5078313"/>
          </a:xfrm>
          <a:prstGeom prst="rect">
            <a:avLst/>
          </a:prstGeom>
          <a:noFill/>
        </p:spPr>
        <p:txBody>
          <a:bodyPr wrap="square" rtlCol="0">
            <a:spAutoFit/>
          </a:bodyPr>
          <a:lstStyle/>
          <a:p>
            <a:r>
              <a:rPr lang="zh-CN" altLang="en-US" dirty="0" smtClean="0"/>
              <a:t>我们都知道，如果对象</a:t>
            </a:r>
            <a:r>
              <a:rPr lang="en-US" altLang="zh-CN" dirty="0" smtClean="0"/>
              <a:t>A</a:t>
            </a:r>
            <a:r>
              <a:rPr lang="zh-CN" altLang="en-US" dirty="0" smtClean="0"/>
              <a:t>中包含对象</a:t>
            </a:r>
            <a:r>
              <a:rPr lang="en-US" altLang="zh-CN" dirty="0" smtClean="0"/>
              <a:t>B</a:t>
            </a:r>
            <a:r>
              <a:rPr lang="zh-CN" altLang="en-US" dirty="0" smtClean="0"/>
              <a:t>的一个引用，那么对象</a:t>
            </a:r>
            <a:r>
              <a:rPr lang="en-US" altLang="zh-CN" dirty="0" smtClean="0"/>
              <a:t>A</a:t>
            </a:r>
            <a:r>
              <a:rPr lang="zh-CN" altLang="en-US" dirty="0" smtClean="0"/>
              <a:t>就依赖于对象</a:t>
            </a:r>
            <a:r>
              <a:rPr lang="en-US" altLang="zh-CN" dirty="0" smtClean="0"/>
              <a:t>B</a:t>
            </a:r>
            <a:r>
              <a:rPr lang="zh-CN" altLang="en-US" dirty="0" smtClean="0"/>
              <a:t>。</a:t>
            </a:r>
            <a:endParaRPr lang="en-US" altLang="zh-CN" dirty="0" smtClean="0"/>
          </a:p>
          <a:p>
            <a:r>
              <a:rPr lang="zh-CN" altLang="en-US" dirty="0" smtClean="0"/>
              <a:t>从面向对象编程来看，类中的字段和属性就是依赖的表现形式，即如果类</a:t>
            </a:r>
            <a:r>
              <a:rPr lang="en-US" altLang="zh-CN" dirty="0" smtClean="0"/>
              <a:t>A</a:t>
            </a:r>
            <a:r>
              <a:rPr lang="zh-CN" altLang="en-US" dirty="0" smtClean="0"/>
              <a:t>中含有一个类</a:t>
            </a:r>
            <a:r>
              <a:rPr lang="en-US" altLang="zh-CN" dirty="0" smtClean="0"/>
              <a:t>B</a:t>
            </a:r>
            <a:r>
              <a:rPr lang="zh-CN" altLang="en-US" dirty="0" smtClean="0"/>
              <a:t>类型的字段或属性，那么</a:t>
            </a:r>
            <a:r>
              <a:rPr lang="en-US" altLang="zh-CN" dirty="0" smtClean="0"/>
              <a:t>A</a:t>
            </a:r>
            <a:r>
              <a:rPr lang="zh-CN" altLang="en-US" dirty="0" smtClean="0"/>
              <a:t>就对</a:t>
            </a:r>
            <a:r>
              <a:rPr lang="en-US" altLang="zh-CN" dirty="0" smtClean="0"/>
              <a:t>B</a:t>
            </a:r>
            <a:r>
              <a:rPr lang="zh-CN" altLang="en-US" dirty="0" smtClean="0"/>
              <a:t>产生了依赖。</a:t>
            </a:r>
            <a:endParaRPr lang="en-US" altLang="zh-CN" dirty="0" smtClean="0"/>
          </a:p>
          <a:p>
            <a:endParaRPr lang="en-US" altLang="zh-CN" dirty="0" smtClean="0"/>
          </a:p>
          <a:p>
            <a:r>
              <a:rPr lang="zh-CN" altLang="en-US" dirty="0" smtClean="0"/>
              <a:t>在生成</a:t>
            </a:r>
            <a:r>
              <a:rPr lang="en-US" altLang="zh-CN" dirty="0" smtClean="0"/>
              <a:t>A</a:t>
            </a:r>
            <a:r>
              <a:rPr lang="zh-CN" altLang="en-US" dirty="0" smtClean="0"/>
              <a:t>对象的过程中，</a:t>
            </a:r>
            <a:r>
              <a:rPr lang="en-US" altLang="zh-CN" dirty="0" smtClean="0"/>
              <a:t>B</a:t>
            </a:r>
            <a:r>
              <a:rPr lang="zh-CN" altLang="en-US" dirty="0" smtClean="0"/>
              <a:t>字段的来源可以有两种方式：</a:t>
            </a:r>
            <a:endParaRPr lang="en-US" altLang="zh-CN" dirty="0"/>
          </a:p>
          <a:p>
            <a:pPr marL="342900" indent="-342900">
              <a:buFont typeface="+mj-lt"/>
              <a:buAutoNum type="arabicPeriod"/>
            </a:pPr>
            <a:r>
              <a:rPr lang="en-US" altLang="zh-CN" dirty="0" smtClean="0"/>
              <a:t>A</a:t>
            </a:r>
            <a:r>
              <a:rPr lang="zh-CN" altLang="en-US" dirty="0" smtClean="0"/>
              <a:t>内部创建出</a:t>
            </a:r>
            <a:r>
              <a:rPr lang="en-US" altLang="zh-CN" dirty="0" smtClean="0"/>
              <a:t>B</a:t>
            </a:r>
          </a:p>
          <a:p>
            <a:pPr marL="342900" indent="-342900">
              <a:buFont typeface="+mj-lt"/>
              <a:buAutoNum type="arabicPeriod"/>
            </a:pPr>
            <a:r>
              <a:rPr lang="zh-CN" altLang="en-US" dirty="0" smtClean="0"/>
              <a:t>由第三方创建出</a:t>
            </a:r>
            <a:r>
              <a:rPr lang="en-US" altLang="zh-CN" dirty="0" smtClean="0"/>
              <a:t>B</a:t>
            </a:r>
            <a:r>
              <a:rPr lang="zh-CN" altLang="en-US" dirty="0" smtClean="0"/>
              <a:t>，然后注入到</a:t>
            </a:r>
            <a:r>
              <a:rPr lang="en-US" altLang="zh-CN" dirty="0" smtClean="0"/>
              <a:t>A</a:t>
            </a:r>
            <a:endParaRPr lang="en-US" altLang="zh-CN" dirty="0"/>
          </a:p>
          <a:p>
            <a:r>
              <a:rPr lang="zh-CN" altLang="en-US" dirty="0"/>
              <a:t>第一</a:t>
            </a:r>
            <a:r>
              <a:rPr lang="zh-CN" altLang="en-US" dirty="0" smtClean="0"/>
              <a:t>种方式，</a:t>
            </a:r>
            <a:r>
              <a:rPr lang="en-US" altLang="zh-CN" dirty="0" smtClean="0"/>
              <a:t>A</a:t>
            </a:r>
            <a:r>
              <a:rPr lang="zh-CN" altLang="en-US" dirty="0" smtClean="0"/>
              <a:t>和</a:t>
            </a:r>
            <a:r>
              <a:rPr lang="en-US" altLang="zh-CN" dirty="0" smtClean="0"/>
              <a:t>B</a:t>
            </a:r>
            <a:r>
              <a:rPr lang="zh-CN" altLang="en-US" dirty="0" smtClean="0"/>
              <a:t>处于一种</a:t>
            </a:r>
            <a:r>
              <a:rPr lang="zh-CN" altLang="en-US" b="1" dirty="0" smtClean="0"/>
              <a:t>强耦合</a:t>
            </a:r>
            <a:r>
              <a:rPr lang="zh-CN" altLang="en-US" dirty="0" smtClean="0"/>
              <a:t>关系，一旦修改</a:t>
            </a:r>
            <a:r>
              <a:rPr lang="en-US" altLang="zh-CN" dirty="0" smtClean="0"/>
              <a:t>B</a:t>
            </a:r>
            <a:r>
              <a:rPr lang="zh-CN" altLang="en-US" dirty="0" smtClean="0"/>
              <a:t>也要同时修改</a:t>
            </a:r>
            <a:r>
              <a:rPr lang="en-US" altLang="zh-CN" dirty="0" smtClean="0"/>
              <a:t>A</a:t>
            </a:r>
          </a:p>
          <a:p>
            <a:r>
              <a:rPr lang="zh-CN" altLang="en-US" dirty="0"/>
              <a:t>第二</a:t>
            </a:r>
            <a:r>
              <a:rPr lang="zh-CN" altLang="en-US" dirty="0" smtClean="0"/>
              <a:t>种方式，用到了控制反转，即获得依赖对象的过程被反转了，由主动生成变为被动注入，控制权由</a:t>
            </a:r>
            <a:r>
              <a:rPr lang="en-US" altLang="zh-CN" dirty="0" smtClean="0"/>
              <a:t>A</a:t>
            </a:r>
            <a:r>
              <a:rPr lang="zh-CN" altLang="en-US" dirty="0" smtClean="0"/>
              <a:t>转移到第三方了。这种方式下，</a:t>
            </a:r>
            <a:r>
              <a:rPr lang="en-US" altLang="zh-CN" dirty="0" smtClean="0"/>
              <a:t>A</a:t>
            </a:r>
            <a:r>
              <a:rPr lang="zh-CN" altLang="en-US" dirty="0" smtClean="0"/>
              <a:t>和</a:t>
            </a:r>
            <a:r>
              <a:rPr lang="en-US" altLang="zh-CN" dirty="0" smtClean="0"/>
              <a:t>B</a:t>
            </a:r>
            <a:r>
              <a:rPr lang="zh-CN" altLang="en-US" dirty="0" smtClean="0"/>
              <a:t>处于一种</a:t>
            </a:r>
            <a:r>
              <a:rPr lang="zh-CN" altLang="en-US" b="1" dirty="0" smtClean="0"/>
              <a:t>弱耦合</a:t>
            </a:r>
            <a:r>
              <a:rPr lang="zh-CN" altLang="en-US" dirty="0" smtClean="0"/>
              <a:t>关系，符合软件设计的基本原则</a:t>
            </a:r>
            <a:endParaRPr lang="en-US" altLang="zh-CN" dirty="0" smtClean="0"/>
          </a:p>
          <a:p>
            <a:endParaRPr lang="en-US" altLang="zh-CN" dirty="0"/>
          </a:p>
          <a:p>
            <a:endParaRPr lang="en-US" altLang="zh-CN" dirty="0"/>
          </a:p>
          <a:p>
            <a:r>
              <a:rPr lang="zh-CN" altLang="en-US" dirty="0" smtClean="0"/>
              <a:t>所以依赖注入，我们就可以理解成在对象初始化的过程中，一种针对依赖字段和属性的自动初始化方式。</a:t>
            </a:r>
            <a:endParaRPr lang="en-US" altLang="zh-CN" dirty="0" smtClean="0"/>
          </a:p>
          <a:p>
            <a:endParaRPr lang="en-US" altLang="zh-CN" dirty="0"/>
          </a:p>
          <a:p>
            <a:r>
              <a:rPr lang="zh-CN" altLang="en-US" b="1" dirty="0" smtClean="0"/>
              <a:t>容器就是通过依赖注入的方式来生成想要的对象。</a:t>
            </a:r>
            <a:endParaRPr lang="zh-CN" altLang="en-US" b="1" dirty="0"/>
          </a:p>
        </p:txBody>
      </p:sp>
    </p:spTree>
    <p:extLst>
      <p:ext uri="{BB962C8B-B14F-4D97-AF65-F5344CB8AC3E}">
        <p14:creationId xmlns:p14="http://schemas.microsoft.com/office/powerpoint/2010/main" val="1175078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IoC</a:t>
            </a:r>
            <a:r>
              <a:rPr lang="zh-CN" altLang="en-US" dirty="0"/>
              <a:t>（控制反转）</a:t>
            </a:r>
          </a:p>
        </p:txBody>
      </p:sp>
      <p:sp>
        <p:nvSpPr>
          <p:cNvPr id="3" name="内容占位符 2"/>
          <p:cNvSpPr>
            <a:spLocks noGrp="1"/>
          </p:cNvSpPr>
          <p:nvPr>
            <p:ph idx="1"/>
          </p:nvPr>
        </p:nvSpPr>
        <p:spPr/>
        <p:txBody>
          <a:bodyPr/>
          <a:lstStyle/>
          <a:p>
            <a:r>
              <a:rPr lang="zh-CN" altLang="en-US" dirty="0" smtClean="0"/>
              <a:t>使用面向对象进行程序设计时，我们主要用到两种控制逻辑</a:t>
            </a:r>
            <a:endParaRPr lang="en-US" altLang="zh-CN" dirty="0" smtClean="0"/>
          </a:p>
          <a:p>
            <a:pPr marL="845820" lvl="1" indent="-342900">
              <a:buFont typeface="+mj-lt"/>
              <a:buAutoNum type="arabicPeriod"/>
            </a:pPr>
            <a:r>
              <a:rPr lang="zh-CN" altLang="en-US" dirty="0" smtClean="0"/>
              <a:t>用户</a:t>
            </a:r>
            <a:r>
              <a:rPr lang="zh-CN" altLang="en-US" dirty="0"/>
              <a:t>类型负责实现业务流程</a:t>
            </a:r>
            <a:endParaRPr lang="en-US" altLang="zh-CN" dirty="0"/>
          </a:p>
          <a:p>
            <a:pPr marL="845820" lvl="1" indent="-342900">
              <a:buFont typeface="+mj-lt"/>
              <a:buAutoNum type="arabicPeriod"/>
            </a:pPr>
            <a:r>
              <a:rPr lang="zh-CN" altLang="en-US" dirty="0"/>
              <a:t>用户类型负责创建自己的依赖</a:t>
            </a:r>
            <a:endParaRPr lang="en-US" altLang="zh-CN" dirty="0" smtClean="0"/>
          </a:p>
          <a:p>
            <a:r>
              <a:rPr lang="zh-CN" altLang="en-US" dirty="0" smtClean="0"/>
              <a:t>对这两种控制逻辑进行反转后得到</a:t>
            </a:r>
            <a:endParaRPr lang="en-US" altLang="zh-CN" dirty="0" smtClean="0"/>
          </a:p>
          <a:p>
            <a:pPr marL="845820" lvl="1" indent="-342900">
              <a:buFont typeface="+mj-lt"/>
              <a:buAutoNum type="arabicPeriod"/>
            </a:pPr>
            <a:r>
              <a:rPr lang="zh-CN" altLang="en-US" dirty="0" smtClean="0"/>
              <a:t>由</a:t>
            </a:r>
            <a:r>
              <a:rPr lang="zh-CN" altLang="en-US" dirty="0"/>
              <a:t>框架负责实现业务流程，调用用户类型进行扩展</a:t>
            </a:r>
            <a:endParaRPr lang="en-US" altLang="zh-CN" dirty="0"/>
          </a:p>
          <a:p>
            <a:pPr marL="845820" lvl="1" indent="-342900">
              <a:buFont typeface="+mj-lt"/>
              <a:buAutoNum type="arabicPeriod"/>
            </a:pPr>
            <a:r>
              <a:rPr lang="zh-CN" altLang="en-US" dirty="0" smtClean="0"/>
              <a:t>由第三方负责</a:t>
            </a:r>
            <a:r>
              <a:rPr lang="zh-CN" altLang="en-US" dirty="0"/>
              <a:t>创建用户类型的</a:t>
            </a:r>
            <a:r>
              <a:rPr lang="zh-CN" altLang="en-US" dirty="0" smtClean="0"/>
              <a:t>依赖</a:t>
            </a:r>
            <a:endParaRPr lang="en-US" altLang="zh-CN" dirty="0" smtClean="0"/>
          </a:p>
          <a:p>
            <a:pPr marL="845820" lvl="1" indent="-342900">
              <a:buFont typeface="+mj-lt"/>
              <a:buAutoNum type="arabicPeriod"/>
            </a:pPr>
            <a:endParaRPr lang="en-US" altLang="zh-CN" dirty="0"/>
          </a:p>
          <a:p>
            <a:pPr marL="845820" lvl="1" indent="-342900">
              <a:buFont typeface="+mj-lt"/>
              <a:buAutoNum type="arabicPeriod"/>
            </a:pPr>
            <a:endParaRPr lang="en-US" altLang="zh-CN" dirty="0" smtClean="0"/>
          </a:p>
          <a:p>
            <a:pPr marL="845820" lvl="1" indent="-342900">
              <a:buFont typeface="+mj-lt"/>
              <a:buAutoNum type="arabicPeriod"/>
            </a:pPr>
            <a:endParaRPr lang="en-US" altLang="zh-CN" dirty="0"/>
          </a:p>
          <a:p>
            <a:pPr marL="845820" lvl="1" indent="-342900">
              <a:buFont typeface="+mj-lt"/>
              <a:buAutoNum type="arabicPeriod"/>
            </a:pPr>
            <a:endParaRPr lang="en-US" altLang="zh-CN" dirty="0" smtClean="0"/>
          </a:p>
          <a:p>
            <a:pPr marL="845820" lvl="1" indent="-342900">
              <a:buFont typeface="+mj-lt"/>
              <a:buAutoNum type="arabicPeriod"/>
            </a:pPr>
            <a:endParaRPr lang="en-US" altLang="zh-CN" dirty="0" smtClean="0"/>
          </a:p>
        </p:txBody>
      </p:sp>
      <p:pic>
        <p:nvPicPr>
          <p:cNvPr id="4" name="图片 3"/>
          <p:cNvPicPr>
            <a:picLocks noChangeAspect="1"/>
          </p:cNvPicPr>
          <p:nvPr/>
        </p:nvPicPr>
        <p:blipFill>
          <a:blip r:embed="rId2"/>
          <a:stretch>
            <a:fillRect/>
          </a:stretch>
        </p:blipFill>
        <p:spPr>
          <a:xfrm>
            <a:off x="7305018" y="4126435"/>
            <a:ext cx="3781425" cy="1571625"/>
          </a:xfrm>
          <a:prstGeom prst="rect">
            <a:avLst/>
          </a:prstGeom>
        </p:spPr>
      </p:pic>
      <p:pic>
        <p:nvPicPr>
          <p:cNvPr id="6" name="图片 5"/>
          <p:cNvPicPr>
            <a:picLocks noChangeAspect="1"/>
          </p:cNvPicPr>
          <p:nvPr/>
        </p:nvPicPr>
        <p:blipFill>
          <a:blip r:embed="rId3"/>
          <a:stretch>
            <a:fillRect/>
          </a:stretch>
        </p:blipFill>
        <p:spPr>
          <a:xfrm>
            <a:off x="3869268" y="3839748"/>
            <a:ext cx="3435750" cy="2145000"/>
          </a:xfrm>
          <a:prstGeom prst="rect">
            <a:avLst/>
          </a:prstGeom>
        </p:spPr>
      </p:pic>
    </p:spTree>
    <p:extLst>
      <p:ext uri="{BB962C8B-B14F-4D97-AF65-F5344CB8AC3E}">
        <p14:creationId xmlns:p14="http://schemas.microsoft.com/office/powerpoint/2010/main" val="29708982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依赖注入的主要方式</a:t>
            </a:r>
            <a:endParaRPr lang="zh-CN" altLang="en-US" dirty="0"/>
          </a:p>
        </p:txBody>
      </p:sp>
      <p:sp>
        <p:nvSpPr>
          <p:cNvPr id="3" name="内容占位符 2"/>
          <p:cNvSpPr>
            <a:spLocks noGrp="1"/>
          </p:cNvSpPr>
          <p:nvPr>
            <p:ph idx="1"/>
          </p:nvPr>
        </p:nvSpPr>
        <p:spPr/>
        <p:txBody>
          <a:bodyPr/>
          <a:lstStyle/>
          <a:p>
            <a:r>
              <a:rPr lang="zh-CN" altLang="en-US" dirty="0" smtClean="0"/>
              <a:t>构造器注入</a:t>
            </a:r>
            <a:endParaRPr lang="en-US" altLang="zh-CN" dirty="0" smtClean="0"/>
          </a:p>
          <a:p>
            <a:r>
              <a:rPr lang="zh-CN" altLang="en-US" dirty="0" smtClean="0"/>
              <a:t>属性注入</a:t>
            </a:r>
            <a:endParaRPr lang="en-US" altLang="zh-CN" dirty="0" smtClean="0"/>
          </a:p>
          <a:p>
            <a:r>
              <a:rPr lang="zh-CN" altLang="en-US" dirty="0" smtClean="0"/>
              <a:t>方法注入</a:t>
            </a:r>
            <a:endParaRPr lang="zh-CN" altLang="en-US" dirty="0"/>
          </a:p>
        </p:txBody>
      </p:sp>
    </p:spTree>
    <p:extLst>
      <p:ext uri="{BB962C8B-B14F-4D97-AF65-F5344CB8AC3E}">
        <p14:creationId xmlns:p14="http://schemas.microsoft.com/office/powerpoint/2010/main" val="4162478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构造器</a:t>
            </a:r>
            <a:r>
              <a:rPr lang="zh-CN" altLang="en-US" dirty="0" smtClean="0"/>
              <a:t>注入</a:t>
            </a:r>
            <a:endParaRPr lang="zh-CN" altLang="en-US" dirty="0"/>
          </a:p>
        </p:txBody>
      </p:sp>
      <p:sp>
        <p:nvSpPr>
          <p:cNvPr id="4" name="文本框 3"/>
          <p:cNvSpPr txBox="1"/>
          <p:nvPr/>
        </p:nvSpPr>
        <p:spPr>
          <a:xfrm>
            <a:off x="3795386" y="117693"/>
            <a:ext cx="7841293" cy="6740307"/>
          </a:xfrm>
          <a:prstGeom prst="rect">
            <a:avLst/>
          </a:prstGeom>
          <a:noFill/>
        </p:spPr>
        <p:txBody>
          <a:bodyPr wrap="square" rtlCol="0">
            <a:spAutoFit/>
          </a:bodyPr>
          <a:lstStyle/>
          <a:p>
            <a:r>
              <a:rPr lang="en-US" altLang="zh-CN" dirty="0"/>
              <a:t>public class Foo</a:t>
            </a:r>
          </a:p>
          <a:p>
            <a:r>
              <a:rPr lang="en-US" altLang="zh-CN" dirty="0"/>
              <a:t>{</a:t>
            </a:r>
          </a:p>
          <a:p>
            <a:r>
              <a:rPr lang="en-US" altLang="zh-CN" dirty="0"/>
              <a:t>    public </a:t>
            </a:r>
            <a:r>
              <a:rPr lang="en-US" altLang="zh-CN" dirty="0" err="1"/>
              <a:t>IBar</a:t>
            </a:r>
            <a:r>
              <a:rPr lang="en-US" altLang="zh-CN" dirty="0"/>
              <a:t> Bar{get; private set;}</a:t>
            </a:r>
          </a:p>
          <a:p>
            <a:r>
              <a:rPr lang="en-US" altLang="zh-CN" dirty="0"/>
              <a:t>    public Foo(</a:t>
            </a:r>
            <a:r>
              <a:rPr lang="en-US" altLang="zh-CN" dirty="0" err="1"/>
              <a:t>IBar</a:t>
            </a:r>
            <a:r>
              <a:rPr lang="en-US" altLang="zh-CN" dirty="0"/>
              <a:t> bar)</a:t>
            </a:r>
          </a:p>
          <a:p>
            <a:r>
              <a:rPr lang="en-US" altLang="zh-CN" dirty="0"/>
              <a:t>    {</a:t>
            </a:r>
          </a:p>
          <a:p>
            <a:r>
              <a:rPr lang="en-US" altLang="zh-CN" dirty="0"/>
              <a:t>        </a:t>
            </a:r>
            <a:r>
              <a:rPr lang="en-US" altLang="zh-CN" dirty="0" err="1"/>
              <a:t>this.Bar</a:t>
            </a:r>
            <a:r>
              <a:rPr lang="en-US" altLang="zh-CN" dirty="0"/>
              <a:t> = bar;</a:t>
            </a:r>
          </a:p>
          <a:p>
            <a:r>
              <a:rPr lang="en-US" altLang="zh-CN" dirty="0"/>
              <a:t>    }</a:t>
            </a:r>
          </a:p>
          <a:p>
            <a:r>
              <a:rPr lang="en-US" altLang="zh-CN" dirty="0" smtClean="0"/>
              <a:t>}</a:t>
            </a:r>
          </a:p>
          <a:p>
            <a:endParaRPr lang="en-US" altLang="zh-CN" dirty="0"/>
          </a:p>
          <a:p>
            <a:r>
              <a:rPr lang="en-US" altLang="zh-CN" dirty="0" smtClean="0"/>
              <a:t>public </a:t>
            </a:r>
            <a:r>
              <a:rPr lang="en-US" altLang="zh-CN" dirty="0"/>
              <a:t>class Foo</a:t>
            </a:r>
          </a:p>
          <a:p>
            <a:r>
              <a:rPr lang="en-US" altLang="zh-CN" dirty="0"/>
              <a:t>{</a:t>
            </a:r>
          </a:p>
          <a:p>
            <a:r>
              <a:rPr lang="en-US" altLang="zh-CN" dirty="0"/>
              <a:t>    public </a:t>
            </a:r>
            <a:r>
              <a:rPr lang="en-US" altLang="zh-CN" dirty="0" err="1"/>
              <a:t>IBar</a:t>
            </a:r>
            <a:r>
              <a:rPr lang="en-US" altLang="zh-CN" dirty="0"/>
              <a:t> Bar{get; private set;}</a:t>
            </a:r>
          </a:p>
          <a:p>
            <a:r>
              <a:rPr lang="en-US" altLang="zh-CN" dirty="0"/>
              <a:t>    public </a:t>
            </a:r>
            <a:r>
              <a:rPr lang="en-US" altLang="zh-CN" dirty="0" err="1"/>
              <a:t>IBaz</a:t>
            </a:r>
            <a:r>
              <a:rPr lang="en-US" altLang="zh-CN" dirty="0"/>
              <a:t> Baz {get; private set;}</a:t>
            </a:r>
          </a:p>
          <a:p>
            <a:r>
              <a:rPr lang="en-US" altLang="zh-CN" dirty="0"/>
              <a:t> </a:t>
            </a:r>
          </a:p>
          <a:p>
            <a:r>
              <a:rPr lang="en-US" altLang="zh-CN" dirty="0"/>
              <a:t>    [Injection]</a:t>
            </a:r>
          </a:p>
          <a:p>
            <a:r>
              <a:rPr lang="en-US" altLang="zh-CN" dirty="0"/>
              <a:t>    public Foo(</a:t>
            </a:r>
            <a:r>
              <a:rPr lang="en-US" altLang="zh-CN" dirty="0" err="1"/>
              <a:t>IBar</a:t>
            </a:r>
            <a:r>
              <a:rPr lang="en-US" altLang="zh-CN" dirty="0"/>
              <a:t> bar)</a:t>
            </a:r>
          </a:p>
          <a:p>
            <a:r>
              <a:rPr lang="en-US" altLang="zh-CN" dirty="0"/>
              <a:t>    {</a:t>
            </a:r>
          </a:p>
          <a:p>
            <a:r>
              <a:rPr lang="en-US" altLang="zh-CN" dirty="0"/>
              <a:t>        </a:t>
            </a:r>
            <a:r>
              <a:rPr lang="en-US" altLang="zh-CN" dirty="0" err="1"/>
              <a:t>this.Bar</a:t>
            </a:r>
            <a:r>
              <a:rPr lang="en-US" altLang="zh-CN" dirty="0"/>
              <a:t> = bar;</a:t>
            </a:r>
          </a:p>
          <a:p>
            <a:r>
              <a:rPr lang="en-US" altLang="zh-CN" dirty="0"/>
              <a:t>    </a:t>
            </a:r>
            <a:r>
              <a:rPr lang="en-US" altLang="zh-CN" dirty="0" smtClean="0"/>
              <a:t>}</a:t>
            </a:r>
            <a:endParaRPr lang="en-US" altLang="zh-CN" dirty="0"/>
          </a:p>
          <a:p>
            <a:r>
              <a:rPr lang="en-US" altLang="zh-CN" dirty="0"/>
              <a:t>    public Foo(</a:t>
            </a:r>
            <a:r>
              <a:rPr lang="en-US" altLang="zh-CN" dirty="0" err="1"/>
              <a:t>IBar</a:t>
            </a:r>
            <a:r>
              <a:rPr lang="en-US" altLang="zh-CN" dirty="0"/>
              <a:t> bar, </a:t>
            </a:r>
            <a:r>
              <a:rPr lang="en-US" altLang="zh-CN" dirty="0" err="1"/>
              <a:t>IBaz</a:t>
            </a:r>
            <a:r>
              <a:rPr lang="en-US" altLang="zh-CN" dirty="0"/>
              <a:t>):this(bar)</a:t>
            </a:r>
          </a:p>
          <a:p>
            <a:r>
              <a:rPr lang="en-US" altLang="zh-CN" dirty="0"/>
              <a:t>    {</a:t>
            </a:r>
          </a:p>
          <a:p>
            <a:r>
              <a:rPr lang="en-US" altLang="zh-CN" dirty="0"/>
              <a:t>        </a:t>
            </a:r>
            <a:r>
              <a:rPr lang="en-US" altLang="zh-CN" dirty="0" err="1"/>
              <a:t>this.Baz</a:t>
            </a:r>
            <a:r>
              <a:rPr lang="en-US" altLang="zh-CN" dirty="0"/>
              <a:t> = </a:t>
            </a:r>
            <a:r>
              <a:rPr lang="en-US" altLang="zh-CN" dirty="0" err="1"/>
              <a:t>baz</a:t>
            </a:r>
            <a:r>
              <a:rPr lang="en-US" altLang="zh-CN" dirty="0"/>
              <a:t>;</a:t>
            </a:r>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1480718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属性注入</a:t>
            </a:r>
            <a:endParaRPr lang="zh-CN" altLang="en-US" dirty="0"/>
          </a:p>
        </p:txBody>
      </p:sp>
      <p:sp>
        <p:nvSpPr>
          <p:cNvPr id="4" name="文本框 3"/>
          <p:cNvSpPr txBox="1"/>
          <p:nvPr/>
        </p:nvSpPr>
        <p:spPr>
          <a:xfrm>
            <a:off x="4546948" y="2016690"/>
            <a:ext cx="6764054" cy="2031325"/>
          </a:xfrm>
          <a:prstGeom prst="rect">
            <a:avLst/>
          </a:prstGeom>
          <a:noFill/>
        </p:spPr>
        <p:txBody>
          <a:bodyPr wrap="square" rtlCol="0">
            <a:spAutoFit/>
          </a:bodyPr>
          <a:lstStyle/>
          <a:p>
            <a:r>
              <a:rPr lang="en-US" altLang="zh-CN" dirty="0"/>
              <a:t>public class Foo</a:t>
            </a:r>
          </a:p>
          <a:p>
            <a:r>
              <a:rPr lang="en-US" altLang="zh-CN" dirty="0"/>
              <a:t>{</a:t>
            </a:r>
          </a:p>
          <a:p>
            <a:r>
              <a:rPr lang="en-US" altLang="zh-CN" dirty="0"/>
              <a:t>    public </a:t>
            </a:r>
            <a:r>
              <a:rPr lang="en-US" altLang="zh-CN" dirty="0" err="1"/>
              <a:t>IBar</a:t>
            </a:r>
            <a:r>
              <a:rPr lang="en-US" altLang="zh-CN" dirty="0"/>
              <a:t> Bar{get; set;}</a:t>
            </a:r>
          </a:p>
          <a:p>
            <a:r>
              <a:rPr lang="en-US" altLang="zh-CN" dirty="0"/>
              <a:t> </a:t>
            </a:r>
          </a:p>
          <a:p>
            <a:r>
              <a:rPr lang="en-US" altLang="zh-CN" dirty="0"/>
              <a:t>    [Injection]</a:t>
            </a:r>
          </a:p>
          <a:p>
            <a:r>
              <a:rPr lang="en-US" altLang="zh-CN" dirty="0"/>
              <a:t>    public </a:t>
            </a:r>
            <a:r>
              <a:rPr lang="en-US" altLang="zh-CN" dirty="0" err="1"/>
              <a:t>IBaz</a:t>
            </a:r>
            <a:r>
              <a:rPr lang="en-US" altLang="zh-CN" dirty="0"/>
              <a:t> Baz {get; set;}</a:t>
            </a:r>
          </a:p>
          <a:p>
            <a:r>
              <a:rPr lang="en-US" altLang="zh-CN" dirty="0"/>
              <a:t>}</a:t>
            </a:r>
            <a:endParaRPr lang="zh-CN" altLang="en-US" dirty="0"/>
          </a:p>
        </p:txBody>
      </p:sp>
    </p:spTree>
    <p:extLst>
      <p:ext uri="{BB962C8B-B14F-4D97-AF65-F5344CB8AC3E}">
        <p14:creationId xmlns:p14="http://schemas.microsoft.com/office/powerpoint/2010/main" val="630880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方法注入</a:t>
            </a:r>
            <a:endParaRPr lang="zh-CN" altLang="en-US" dirty="0"/>
          </a:p>
        </p:txBody>
      </p:sp>
      <p:sp>
        <p:nvSpPr>
          <p:cNvPr id="4" name="文本框 3"/>
          <p:cNvSpPr txBox="1"/>
          <p:nvPr/>
        </p:nvSpPr>
        <p:spPr>
          <a:xfrm>
            <a:off x="4308953" y="1728592"/>
            <a:ext cx="6726477" cy="2862322"/>
          </a:xfrm>
          <a:prstGeom prst="rect">
            <a:avLst/>
          </a:prstGeom>
          <a:noFill/>
        </p:spPr>
        <p:txBody>
          <a:bodyPr wrap="square" rtlCol="0">
            <a:spAutoFit/>
          </a:bodyPr>
          <a:lstStyle/>
          <a:p>
            <a:r>
              <a:rPr lang="en-US" altLang="zh-CN" dirty="0"/>
              <a:t>public class Foo</a:t>
            </a:r>
          </a:p>
          <a:p>
            <a:r>
              <a:rPr lang="en-US" altLang="zh-CN" dirty="0"/>
              <a:t>{</a:t>
            </a:r>
          </a:p>
          <a:p>
            <a:r>
              <a:rPr lang="en-US" altLang="zh-CN" dirty="0"/>
              <a:t>    public </a:t>
            </a:r>
            <a:r>
              <a:rPr lang="en-US" altLang="zh-CN" dirty="0" err="1"/>
              <a:t>IBar</a:t>
            </a:r>
            <a:r>
              <a:rPr lang="en-US" altLang="zh-CN" dirty="0"/>
              <a:t> Bar{get; private set;}</a:t>
            </a:r>
          </a:p>
          <a:p>
            <a:r>
              <a:rPr lang="en-US" altLang="zh-CN" dirty="0"/>
              <a:t> </a:t>
            </a:r>
          </a:p>
          <a:p>
            <a:r>
              <a:rPr lang="en-US" altLang="zh-CN" dirty="0"/>
              <a:t>    [Injection]</a:t>
            </a:r>
          </a:p>
          <a:p>
            <a:r>
              <a:rPr lang="en-US" altLang="zh-CN" dirty="0"/>
              <a:t>    public Initialize(</a:t>
            </a:r>
            <a:r>
              <a:rPr lang="en-US" altLang="zh-CN" dirty="0" err="1"/>
              <a:t>IBar</a:t>
            </a:r>
            <a:r>
              <a:rPr lang="en-US" altLang="zh-CN" dirty="0"/>
              <a:t> bar)</a:t>
            </a:r>
          </a:p>
          <a:p>
            <a:r>
              <a:rPr lang="en-US" altLang="zh-CN" dirty="0"/>
              <a:t>    {</a:t>
            </a:r>
          </a:p>
          <a:p>
            <a:r>
              <a:rPr lang="en-US" altLang="zh-CN" dirty="0"/>
              <a:t>        </a:t>
            </a:r>
            <a:r>
              <a:rPr lang="en-US" altLang="zh-CN" dirty="0" err="1"/>
              <a:t>this.Bar</a:t>
            </a:r>
            <a:r>
              <a:rPr lang="en-US" altLang="zh-CN" dirty="0"/>
              <a:t> = bar;</a:t>
            </a:r>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1342593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容器用法</a:t>
            </a:r>
            <a:endParaRPr lang="zh-CN" altLang="en-US" dirty="0"/>
          </a:p>
        </p:txBody>
      </p:sp>
      <p:sp>
        <p:nvSpPr>
          <p:cNvPr id="4" name="文本框 3"/>
          <p:cNvSpPr txBox="1"/>
          <p:nvPr/>
        </p:nvSpPr>
        <p:spPr>
          <a:xfrm>
            <a:off x="3594970" y="0"/>
            <a:ext cx="8597030" cy="7848302"/>
          </a:xfrm>
          <a:prstGeom prst="rect">
            <a:avLst/>
          </a:prstGeom>
          <a:noFill/>
        </p:spPr>
        <p:txBody>
          <a:bodyPr wrap="square" rtlCol="0">
            <a:spAutoFit/>
          </a:bodyPr>
          <a:lstStyle/>
          <a:p>
            <a:r>
              <a:rPr lang="en-US" altLang="zh-CN" dirty="0"/>
              <a:t>public static class </a:t>
            </a:r>
            <a:r>
              <a:rPr lang="en-US" altLang="zh-CN" dirty="0" err="1"/>
              <a:t>DIContainerExtensions</a:t>
            </a:r>
            <a:endParaRPr lang="en-US" altLang="zh-CN" dirty="0"/>
          </a:p>
          <a:p>
            <a:r>
              <a:rPr lang="en-US" altLang="zh-CN" dirty="0"/>
              <a:t>{  </a:t>
            </a:r>
          </a:p>
          <a:p>
            <a:r>
              <a:rPr lang="en-US" altLang="zh-CN" dirty="0"/>
              <a:t>    public static T </a:t>
            </a:r>
            <a:r>
              <a:rPr lang="en-US" altLang="zh-CN" dirty="0" err="1"/>
              <a:t>GetService</a:t>
            </a:r>
            <a:r>
              <a:rPr lang="en-US" altLang="zh-CN" dirty="0"/>
              <a:t>&lt;T&gt;(this </a:t>
            </a:r>
            <a:r>
              <a:rPr lang="en-US" altLang="zh-CN" dirty="0" err="1"/>
              <a:t>DIContainer</a:t>
            </a:r>
            <a:r>
              <a:rPr lang="en-US" altLang="zh-CN" dirty="0"/>
              <a:t> cat);</a:t>
            </a:r>
          </a:p>
          <a:p>
            <a:r>
              <a:rPr lang="en-US" altLang="zh-CN" dirty="0" smtClean="0"/>
              <a:t>}</a:t>
            </a:r>
            <a:endParaRPr lang="en-US" altLang="zh-CN" dirty="0"/>
          </a:p>
          <a:p>
            <a:r>
              <a:rPr lang="en-US" altLang="zh-CN" dirty="0"/>
              <a:t>public class </a:t>
            </a:r>
            <a:r>
              <a:rPr lang="en-US" altLang="zh-CN" dirty="0" err="1"/>
              <a:t>MvcEngine</a:t>
            </a:r>
            <a:endParaRPr lang="en-US" altLang="zh-CN" dirty="0"/>
          </a:p>
          <a:p>
            <a:r>
              <a:rPr lang="en-US" altLang="zh-CN" dirty="0"/>
              <a:t>{</a:t>
            </a:r>
          </a:p>
          <a:p>
            <a:r>
              <a:rPr lang="en-US" altLang="zh-CN" dirty="0"/>
              <a:t>    public </a:t>
            </a:r>
            <a:r>
              <a:rPr lang="en-US" altLang="zh-CN" dirty="0" err="1"/>
              <a:t>DIContainer</a:t>
            </a:r>
            <a:r>
              <a:rPr lang="en-US" altLang="zh-CN" dirty="0"/>
              <a:t> Container { get; private set; }</a:t>
            </a:r>
          </a:p>
          <a:p>
            <a:r>
              <a:rPr lang="en-US" altLang="zh-CN" dirty="0"/>
              <a:t> </a:t>
            </a:r>
          </a:p>
          <a:p>
            <a:r>
              <a:rPr lang="en-US" altLang="zh-CN" dirty="0"/>
              <a:t>    public </a:t>
            </a:r>
            <a:r>
              <a:rPr lang="en-US" altLang="zh-CN" dirty="0" err="1"/>
              <a:t>MvcEngine</a:t>
            </a:r>
            <a:r>
              <a:rPr lang="en-US" altLang="zh-CN" dirty="0"/>
              <a:t>(</a:t>
            </a:r>
            <a:r>
              <a:rPr lang="en-US" altLang="zh-CN" dirty="0" err="1"/>
              <a:t>DIContainer</a:t>
            </a:r>
            <a:r>
              <a:rPr lang="en-US" altLang="zh-CN" dirty="0"/>
              <a:t> </a:t>
            </a:r>
            <a:r>
              <a:rPr lang="en-US" altLang="zh-CN" dirty="0" err="1"/>
              <a:t>diContainer</a:t>
            </a:r>
            <a:r>
              <a:rPr lang="en-US" altLang="zh-CN" dirty="0"/>
              <a:t>)</a:t>
            </a:r>
          </a:p>
          <a:p>
            <a:r>
              <a:rPr lang="en-US" altLang="zh-CN" dirty="0"/>
              <a:t>    {</a:t>
            </a:r>
          </a:p>
          <a:p>
            <a:r>
              <a:rPr lang="en-US" altLang="zh-CN" dirty="0"/>
              <a:t>        </a:t>
            </a:r>
            <a:r>
              <a:rPr lang="en-US" altLang="zh-CN" dirty="0" err="1"/>
              <a:t>this.Container</a:t>
            </a:r>
            <a:r>
              <a:rPr lang="en-US" altLang="zh-CN" dirty="0"/>
              <a:t> = </a:t>
            </a:r>
            <a:r>
              <a:rPr lang="en-US" altLang="zh-CN" dirty="0" err="1"/>
              <a:t>diContainer</a:t>
            </a:r>
            <a:r>
              <a:rPr lang="en-US" altLang="zh-CN" dirty="0"/>
              <a:t>;</a:t>
            </a:r>
          </a:p>
          <a:p>
            <a:r>
              <a:rPr lang="en-US" altLang="zh-CN" dirty="0"/>
              <a:t>    </a:t>
            </a:r>
            <a:r>
              <a:rPr lang="en-US" altLang="zh-CN" dirty="0" smtClean="0"/>
              <a:t>}</a:t>
            </a:r>
            <a:endParaRPr lang="en-US" altLang="zh-CN" dirty="0"/>
          </a:p>
          <a:p>
            <a:r>
              <a:rPr lang="en-US" altLang="zh-CN" dirty="0"/>
              <a:t>    public void Start(Uri address)</a:t>
            </a:r>
          </a:p>
          <a:p>
            <a:r>
              <a:rPr lang="en-US" altLang="zh-CN" dirty="0"/>
              <a:t>    {</a:t>
            </a:r>
          </a:p>
          <a:p>
            <a:r>
              <a:rPr lang="en-US" altLang="zh-CN" dirty="0"/>
              <a:t>        while (true)</a:t>
            </a:r>
          </a:p>
          <a:p>
            <a:r>
              <a:rPr lang="en-US" altLang="zh-CN" dirty="0"/>
              <a:t>        {</a:t>
            </a:r>
          </a:p>
          <a:p>
            <a:r>
              <a:rPr lang="en-US" altLang="zh-CN" dirty="0"/>
              <a:t>            Request </a:t>
            </a:r>
            <a:r>
              <a:rPr lang="en-US" altLang="zh-CN" dirty="0" err="1"/>
              <a:t>request</a:t>
            </a:r>
            <a:r>
              <a:rPr lang="en-US" altLang="zh-CN" dirty="0"/>
              <a:t> = </a:t>
            </a:r>
            <a:r>
              <a:rPr lang="en-US" altLang="zh-CN" dirty="0" err="1"/>
              <a:t>this.Container.GetService</a:t>
            </a:r>
            <a:r>
              <a:rPr lang="en-US" altLang="zh-CN" dirty="0"/>
              <a:t>&lt;Listener&gt;().Listen(address);</a:t>
            </a:r>
          </a:p>
          <a:p>
            <a:r>
              <a:rPr lang="en-US" altLang="zh-CN" dirty="0"/>
              <a:t>            </a:t>
            </a:r>
            <a:r>
              <a:rPr lang="en-US" altLang="zh-CN" dirty="0" err="1"/>
              <a:t>Task.Run</a:t>
            </a:r>
            <a:r>
              <a:rPr lang="en-US" altLang="zh-CN" dirty="0"/>
              <a:t>(() =&gt;</a:t>
            </a:r>
          </a:p>
          <a:p>
            <a:r>
              <a:rPr lang="en-US" altLang="zh-CN" dirty="0"/>
              <a:t>            {</a:t>
            </a:r>
          </a:p>
          <a:p>
            <a:r>
              <a:rPr lang="en-US" altLang="zh-CN" dirty="0"/>
              <a:t>                Controller </a:t>
            </a:r>
            <a:r>
              <a:rPr lang="en-US" altLang="zh-CN" dirty="0" err="1"/>
              <a:t>controller</a:t>
            </a:r>
            <a:r>
              <a:rPr lang="en-US" altLang="zh-CN" dirty="0"/>
              <a:t> = </a:t>
            </a:r>
            <a:r>
              <a:rPr lang="en-US" altLang="zh-CN" dirty="0" err="1"/>
              <a:t>this.Container.GetService</a:t>
            </a:r>
            <a:r>
              <a:rPr lang="en-US" altLang="zh-CN" dirty="0"/>
              <a:t>&lt;</a:t>
            </a:r>
            <a:r>
              <a:rPr lang="en-US" altLang="zh-CN" dirty="0" err="1"/>
              <a:t>ControllerActivator</a:t>
            </a:r>
            <a:r>
              <a:rPr lang="en-US" altLang="zh-CN" dirty="0"/>
              <a:t>&gt;().</a:t>
            </a:r>
            <a:r>
              <a:rPr lang="en-US" altLang="zh-CN" dirty="0" err="1"/>
              <a:t>ActivateController</a:t>
            </a:r>
            <a:r>
              <a:rPr lang="en-US" altLang="zh-CN" dirty="0"/>
              <a:t>(request);</a:t>
            </a:r>
          </a:p>
          <a:p>
            <a:r>
              <a:rPr lang="en-US" altLang="zh-CN" dirty="0"/>
              <a:t>                View </a:t>
            </a:r>
            <a:r>
              <a:rPr lang="en-US" altLang="zh-CN" dirty="0" err="1"/>
              <a:t>view</a:t>
            </a:r>
            <a:r>
              <a:rPr lang="en-US" altLang="zh-CN" dirty="0"/>
              <a:t> = </a:t>
            </a:r>
            <a:r>
              <a:rPr lang="en-US" altLang="zh-CN" dirty="0" err="1"/>
              <a:t>this.Container.GetService</a:t>
            </a:r>
            <a:r>
              <a:rPr lang="en-US" altLang="zh-CN" dirty="0"/>
              <a:t>&lt;</a:t>
            </a:r>
            <a:r>
              <a:rPr lang="en-US" altLang="zh-CN" dirty="0" err="1"/>
              <a:t>ControllerExecutor</a:t>
            </a:r>
            <a:r>
              <a:rPr lang="en-US" altLang="zh-CN" dirty="0"/>
              <a:t>&gt;().</a:t>
            </a:r>
            <a:r>
              <a:rPr lang="en-US" altLang="zh-CN" dirty="0" err="1"/>
              <a:t>ExecuteController</a:t>
            </a:r>
            <a:r>
              <a:rPr lang="en-US" altLang="zh-CN" dirty="0"/>
              <a:t>(controller);</a:t>
            </a:r>
          </a:p>
          <a:p>
            <a:r>
              <a:rPr lang="en-US" altLang="zh-CN" dirty="0"/>
              <a:t>                </a:t>
            </a:r>
            <a:r>
              <a:rPr lang="en-US" altLang="zh-CN" dirty="0" err="1"/>
              <a:t>this.Container.GetService</a:t>
            </a:r>
            <a:r>
              <a:rPr lang="en-US" altLang="zh-CN" dirty="0"/>
              <a:t>&lt;</a:t>
            </a:r>
            <a:r>
              <a:rPr lang="en-US" altLang="zh-CN" dirty="0" err="1"/>
              <a:t>ViewRenderer</a:t>
            </a:r>
            <a:r>
              <a:rPr lang="en-US" altLang="zh-CN" dirty="0"/>
              <a:t>&gt;().</a:t>
            </a:r>
            <a:r>
              <a:rPr lang="en-US" altLang="zh-CN" dirty="0" err="1"/>
              <a:t>RenderView</a:t>
            </a:r>
            <a:r>
              <a:rPr lang="en-US" altLang="zh-CN" dirty="0"/>
              <a:t>(view);</a:t>
            </a:r>
          </a:p>
          <a:p>
            <a:r>
              <a:rPr lang="en-US" altLang="zh-CN" dirty="0"/>
              <a:t>            });</a:t>
            </a:r>
          </a:p>
          <a:p>
            <a:r>
              <a:rPr lang="en-US" altLang="zh-CN" dirty="0"/>
              <a:t>        }</a:t>
            </a:r>
          </a:p>
          <a:p>
            <a:r>
              <a:rPr lang="en-US" altLang="zh-CN" dirty="0"/>
              <a:t>    }</a:t>
            </a:r>
          </a:p>
          <a:p>
            <a:r>
              <a:rPr lang="en-US" altLang="zh-CN" dirty="0"/>
              <a:t>} </a:t>
            </a:r>
            <a:endParaRPr lang="zh-CN" altLang="en-US" dirty="0"/>
          </a:p>
        </p:txBody>
      </p:sp>
    </p:spTree>
    <p:extLst>
      <p:ext uri="{BB962C8B-B14F-4D97-AF65-F5344CB8AC3E}">
        <p14:creationId xmlns:p14="http://schemas.microsoft.com/office/powerpoint/2010/main" val="2801643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容器用法</a:t>
            </a:r>
          </a:p>
        </p:txBody>
      </p:sp>
      <p:sp>
        <p:nvSpPr>
          <p:cNvPr id="4" name="文本框 3"/>
          <p:cNvSpPr txBox="1"/>
          <p:nvPr/>
        </p:nvSpPr>
        <p:spPr>
          <a:xfrm>
            <a:off x="3782861" y="1854767"/>
            <a:ext cx="7878871" cy="3139321"/>
          </a:xfrm>
          <a:prstGeom prst="rect">
            <a:avLst/>
          </a:prstGeom>
          <a:noFill/>
        </p:spPr>
        <p:txBody>
          <a:bodyPr wrap="square" rtlCol="0">
            <a:spAutoFit/>
          </a:bodyPr>
          <a:lstStyle/>
          <a:p>
            <a:r>
              <a:rPr lang="en-US" altLang="zh-CN" dirty="0"/>
              <a:t>public class App</a:t>
            </a:r>
          </a:p>
          <a:p>
            <a:r>
              <a:rPr lang="en-US" altLang="zh-CN" dirty="0"/>
              <a:t>{</a:t>
            </a:r>
          </a:p>
          <a:p>
            <a:r>
              <a:rPr lang="en-US" altLang="zh-CN" dirty="0"/>
              <a:t>    static void Main(string[] </a:t>
            </a:r>
            <a:r>
              <a:rPr lang="en-US" altLang="zh-CN" dirty="0" err="1"/>
              <a:t>args</a:t>
            </a:r>
            <a:r>
              <a:rPr lang="en-US" altLang="zh-CN" dirty="0"/>
              <a:t>)</a:t>
            </a:r>
          </a:p>
          <a:p>
            <a:r>
              <a:rPr lang="en-US" altLang="zh-CN" dirty="0"/>
              <a:t>    {</a:t>
            </a:r>
          </a:p>
          <a:p>
            <a:r>
              <a:rPr lang="en-US" altLang="zh-CN" dirty="0"/>
              <a:t>        </a:t>
            </a:r>
            <a:r>
              <a:rPr lang="en-US" altLang="zh-CN" dirty="0" err="1"/>
              <a:t>DIContainer</a:t>
            </a:r>
            <a:r>
              <a:rPr lang="en-US" altLang="zh-CN" dirty="0"/>
              <a:t> container = new </a:t>
            </a:r>
            <a:r>
              <a:rPr lang="en-US" altLang="zh-CN" dirty="0" err="1"/>
              <a:t>DIContainer</a:t>
            </a:r>
            <a:r>
              <a:rPr lang="en-US" altLang="zh-CN" dirty="0" smtClean="0"/>
              <a:t>();</a:t>
            </a:r>
          </a:p>
          <a:p>
            <a:r>
              <a:rPr lang="en-US" altLang="zh-CN" dirty="0"/>
              <a:t> </a:t>
            </a:r>
            <a:r>
              <a:rPr lang="en-US" altLang="zh-CN" dirty="0" smtClean="0"/>
              <a:t>       </a:t>
            </a:r>
            <a:r>
              <a:rPr lang="en-US" altLang="zh-CN" dirty="0" err="1" smtClean="0"/>
              <a:t>container.Register</a:t>
            </a:r>
            <a:r>
              <a:rPr lang="en-US" altLang="zh-CN" dirty="0" smtClean="0"/>
              <a:t>&lt;</a:t>
            </a:r>
            <a:r>
              <a:rPr lang="en-US" altLang="zh-CN" dirty="0" err="1" smtClean="0"/>
              <a:t>ControllerActivator</a:t>
            </a:r>
            <a:r>
              <a:rPr lang="en-US" altLang="zh-CN" dirty="0"/>
              <a:t>, </a:t>
            </a:r>
            <a:r>
              <a:rPr lang="en-US" altLang="zh-CN" dirty="0" err="1"/>
              <a:t>SingletonControllerActivator</a:t>
            </a:r>
            <a:r>
              <a:rPr lang="en-US" altLang="zh-CN" dirty="0"/>
              <a:t>&gt;();</a:t>
            </a:r>
          </a:p>
          <a:p>
            <a:r>
              <a:rPr lang="en-US" altLang="zh-CN" dirty="0"/>
              <a:t>        </a:t>
            </a:r>
            <a:r>
              <a:rPr lang="en-US" altLang="zh-CN" dirty="0" err="1"/>
              <a:t>MvcEngine</a:t>
            </a:r>
            <a:r>
              <a:rPr lang="en-US" altLang="zh-CN" dirty="0"/>
              <a:t> </a:t>
            </a:r>
            <a:r>
              <a:rPr lang="en-US" altLang="zh-CN" dirty="0" smtClean="0"/>
              <a:t>engine </a:t>
            </a:r>
            <a:r>
              <a:rPr lang="en-US" altLang="zh-CN" dirty="0"/>
              <a:t>= new </a:t>
            </a:r>
            <a:r>
              <a:rPr lang="en-US" altLang="zh-CN" dirty="0" err="1"/>
              <a:t>MvcEngine</a:t>
            </a:r>
            <a:r>
              <a:rPr lang="en-US" altLang="zh-CN" dirty="0"/>
              <a:t>(container);</a:t>
            </a:r>
          </a:p>
          <a:p>
            <a:r>
              <a:rPr lang="en-US" altLang="zh-CN" dirty="0"/>
              <a:t>        Uri address = new Uri("http://127.0.0.1");</a:t>
            </a:r>
          </a:p>
          <a:p>
            <a:r>
              <a:rPr lang="en-US" altLang="zh-CN" dirty="0"/>
              <a:t>        </a:t>
            </a:r>
            <a:r>
              <a:rPr lang="en-US" altLang="zh-CN" dirty="0" err="1" smtClean="0"/>
              <a:t>engine.Start</a:t>
            </a:r>
            <a:r>
              <a:rPr lang="en-US" altLang="zh-CN" dirty="0" smtClean="0"/>
              <a:t>(address</a:t>
            </a:r>
            <a:r>
              <a:rPr lang="en-US" altLang="zh-CN" dirty="0"/>
              <a:t>);</a:t>
            </a:r>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1321759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为什么要将程序</a:t>
            </a:r>
            <a:r>
              <a:rPr lang="zh-CN" altLang="en-US" dirty="0" smtClean="0"/>
              <a:t>的流程</a:t>
            </a:r>
            <a:r>
              <a:rPr lang="zh-CN" altLang="en-US" dirty="0" smtClean="0"/>
              <a:t>进行反转？</a:t>
            </a:r>
            <a:endParaRPr lang="zh-CN" altLang="en-US" dirty="0"/>
          </a:p>
        </p:txBody>
      </p:sp>
      <p:sp>
        <p:nvSpPr>
          <p:cNvPr id="3" name="内容占位符 2"/>
          <p:cNvSpPr>
            <a:spLocks noGrp="1"/>
          </p:cNvSpPr>
          <p:nvPr>
            <p:ph idx="1"/>
          </p:nvPr>
        </p:nvSpPr>
        <p:spPr/>
        <p:txBody>
          <a:bodyPr/>
          <a:lstStyle/>
          <a:p>
            <a:r>
              <a:rPr lang="zh-CN" altLang="en-US" dirty="0" smtClean="0"/>
              <a:t>符合软件设计的基本</a:t>
            </a:r>
            <a:r>
              <a:rPr lang="zh-CN" altLang="en-US" dirty="0"/>
              <a:t>的</a:t>
            </a:r>
            <a:r>
              <a:rPr lang="zh-CN" altLang="en-US" dirty="0" smtClean="0"/>
              <a:t>原则：</a:t>
            </a:r>
            <a:r>
              <a:rPr lang="zh-CN" altLang="en-US" b="1" dirty="0" smtClean="0"/>
              <a:t>重用</a:t>
            </a:r>
            <a:r>
              <a:rPr lang="zh-CN" altLang="en-US" b="1" dirty="0"/>
              <a:t>性</a:t>
            </a:r>
          </a:p>
        </p:txBody>
      </p:sp>
    </p:spTree>
    <p:extLst>
      <p:ext uri="{BB962C8B-B14F-4D97-AF65-F5344CB8AC3E}">
        <p14:creationId xmlns:p14="http://schemas.microsoft.com/office/powerpoint/2010/main" val="4156326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什么是框架？</a:t>
            </a:r>
            <a:endParaRPr lang="zh-CN" altLang="en-US" dirty="0"/>
          </a:p>
        </p:txBody>
      </p:sp>
      <p:sp>
        <p:nvSpPr>
          <p:cNvPr id="3" name="内容占位符 2"/>
          <p:cNvSpPr>
            <a:spLocks noGrp="1"/>
          </p:cNvSpPr>
          <p:nvPr>
            <p:ph idx="1"/>
          </p:nvPr>
        </p:nvSpPr>
        <p:spPr/>
        <p:txBody>
          <a:bodyPr/>
          <a:lstStyle/>
          <a:p>
            <a:r>
              <a:rPr lang="zh-CN" altLang="en-US" dirty="0"/>
              <a:t>针对一个目标任务</a:t>
            </a:r>
            <a:r>
              <a:rPr lang="zh-CN" altLang="en-US" dirty="0" smtClean="0"/>
              <a:t>对</a:t>
            </a:r>
            <a:r>
              <a:rPr lang="zh-CN" altLang="en-US" dirty="0"/>
              <a:t>某些</a:t>
            </a:r>
            <a:r>
              <a:rPr lang="zh-CN" altLang="en-US" dirty="0" smtClean="0"/>
              <a:t>单一</a:t>
            </a:r>
            <a:r>
              <a:rPr lang="zh-CN" altLang="en-US" dirty="0"/>
              <a:t>功能进行编排形成一个完整</a:t>
            </a:r>
            <a:r>
              <a:rPr lang="zh-CN" altLang="en-US" dirty="0" smtClean="0"/>
              <a:t>的</a:t>
            </a:r>
            <a:r>
              <a:rPr lang="zh-CN" altLang="en-US" b="1" dirty="0" smtClean="0"/>
              <a:t>泛化的流程</a:t>
            </a:r>
            <a:r>
              <a:rPr lang="zh-CN" altLang="en-US" dirty="0"/>
              <a:t>，这个流程在一个引擎的驱动下被</a:t>
            </a:r>
            <a:r>
              <a:rPr lang="zh-CN" altLang="en-US" dirty="0" smtClean="0"/>
              <a:t>执行</a:t>
            </a:r>
            <a:endParaRPr lang="en-US" altLang="zh-CN" dirty="0" smtClean="0"/>
          </a:p>
          <a:p>
            <a:r>
              <a:rPr lang="zh-CN" altLang="en-US" dirty="0" smtClean="0"/>
              <a:t>好处：一旦我们需要开发类似的程序应用，就可以在框架的基础上进行开发，不需要每次都手动重复这个泛化的流程，可以加速开发</a:t>
            </a:r>
            <a:endParaRPr lang="zh-CN" altLang="en-US" dirty="0"/>
          </a:p>
        </p:txBody>
      </p:sp>
    </p:spTree>
    <p:extLst>
      <p:ext uri="{BB962C8B-B14F-4D97-AF65-F5344CB8AC3E}">
        <p14:creationId xmlns:p14="http://schemas.microsoft.com/office/powerpoint/2010/main" val="2573229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对框架进行扩展和定制</a:t>
            </a:r>
            <a:endParaRPr lang="zh-CN" altLang="en-US" dirty="0"/>
          </a:p>
        </p:txBody>
      </p:sp>
      <p:sp>
        <p:nvSpPr>
          <p:cNvPr id="3" name="内容占位符 2"/>
          <p:cNvSpPr>
            <a:spLocks noGrp="1"/>
          </p:cNvSpPr>
          <p:nvPr>
            <p:ph idx="1"/>
          </p:nvPr>
        </p:nvSpPr>
        <p:spPr/>
        <p:txBody>
          <a:bodyPr/>
          <a:lstStyle/>
          <a:p>
            <a:r>
              <a:rPr lang="zh-CN" altLang="en-US" dirty="0"/>
              <a:t>任何一个具体的应用都可能需要</a:t>
            </a:r>
            <a:r>
              <a:rPr lang="zh-CN" altLang="en-US" dirty="0" smtClean="0"/>
              <a:t>对框架的泛化流程的</a:t>
            </a:r>
            <a:r>
              <a:rPr lang="zh-CN" altLang="en-US" dirty="0"/>
              <a:t>某些环节进行</a:t>
            </a:r>
            <a:r>
              <a:rPr lang="zh-CN" altLang="en-US" dirty="0" smtClean="0"/>
              <a:t>定制</a:t>
            </a:r>
            <a:endParaRPr lang="en-US" altLang="zh-CN" dirty="0" smtClean="0"/>
          </a:p>
          <a:p>
            <a:r>
              <a:rPr lang="zh-CN" altLang="en-US" dirty="0"/>
              <a:t>框架会以相应的形式提供一系列的扩展点，应用程序则通过定义扩展的方式实现对流程某个环节的定制。在引擎被启动之前，应用程序将所需的扩展注册到框架之中。一旦引擎被正常启动，这些注册的扩展会自动参与到整个流程的执行过程中。从这个意义上讲，</a:t>
            </a:r>
            <a:r>
              <a:rPr lang="en-US" altLang="zh-CN" dirty="0" err="1"/>
              <a:t>IoC</a:t>
            </a:r>
            <a:r>
              <a:rPr lang="zh-CN" altLang="en-US" dirty="0"/>
              <a:t>对流程的定制遵循着这样一个原则，即“</a:t>
            </a:r>
            <a:r>
              <a:rPr lang="en-US" altLang="zh-CN" dirty="0" smtClean="0"/>
              <a:t>Don‘t </a:t>
            </a:r>
            <a:r>
              <a:rPr lang="en-US" altLang="zh-CN" dirty="0"/>
              <a:t>call us, </a:t>
            </a:r>
            <a:r>
              <a:rPr lang="en-US" altLang="zh-CN" dirty="0" smtClean="0"/>
              <a:t>we’ll </a:t>
            </a:r>
            <a:r>
              <a:rPr lang="en-US" altLang="zh-CN" dirty="0"/>
              <a:t>call you!”</a:t>
            </a:r>
            <a:r>
              <a:rPr lang="zh-CN" altLang="en-US" dirty="0"/>
              <a:t>，它被称为</a:t>
            </a:r>
            <a:r>
              <a:rPr lang="zh-CN" altLang="en-US" dirty="0" smtClean="0"/>
              <a:t>好莱坞法则</a:t>
            </a:r>
            <a:r>
              <a:rPr lang="zh-CN" altLang="en-US" dirty="0"/>
              <a:t>。</a:t>
            </a:r>
            <a:endParaRPr lang="en-US" altLang="zh-CN" dirty="0" smtClean="0"/>
          </a:p>
          <a:p>
            <a:endParaRPr lang="zh-CN" altLang="en-US" dirty="0"/>
          </a:p>
        </p:txBody>
      </p:sp>
      <p:pic>
        <p:nvPicPr>
          <p:cNvPr id="1026" name="Picture 2" descr="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6918" y="4444044"/>
            <a:ext cx="340995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978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IoC</a:t>
            </a:r>
            <a:endParaRPr lang="zh-CN" altLang="en-US" dirty="0"/>
          </a:p>
        </p:txBody>
      </p:sp>
      <p:sp>
        <p:nvSpPr>
          <p:cNvPr id="3" name="内容占位符 2"/>
          <p:cNvSpPr>
            <a:spLocks noGrp="1"/>
          </p:cNvSpPr>
          <p:nvPr>
            <p:ph idx="1"/>
          </p:nvPr>
        </p:nvSpPr>
        <p:spPr/>
        <p:txBody>
          <a:bodyPr/>
          <a:lstStyle/>
          <a:p>
            <a:r>
              <a:rPr lang="zh-CN" altLang="en-US" dirty="0"/>
              <a:t>一方面通过流程控制从应用程序向框架的反转实现了针对流程自身的</a:t>
            </a:r>
            <a:r>
              <a:rPr lang="zh-CN" altLang="en-US" dirty="0" smtClean="0"/>
              <a:t>重用</a:t>
            </a:r>
            <a:endParaRPr lang="en-US" altLang="zh-CN" dirty="0" smtClean="0"/>
          </a:p>
          <a:p>
            <a:r>
              <a:rPr lang="zh-CN" altLang="en-US" dirty="0"/>
              <a:t>另一方面采用“好莱坞原则”使得这个被重用的流程可能自由地被</a:t>
            </a:r>
            <a:r>
              <a:rPr lang="zh-CN" altLang="en-US" dirty="0" smtClean="0"/>
              <a:t>定制</a:t>
            </a:r>
            <a:endParaRPr lang="en-US" altLang="zh-CN" dirty="0" smtClean="0"/>
          </a:p>
          <a:p>
            <a:r>
              <a:rPr lang="zh-CN" altLang="en-US" dirty="0"/>
              <a:t>所以，</a:t>
            </a:r>
            <a:r>
              <a:rPr lang="en-US" altLang="zh-CN" dirty="0" err="1"/>
              <a:t>IoC</a:t>
            </a:r>
            <a:r>
              <a:rPr lang="zh-CN" altLang="en-US" dirty="0"/>
              <a:t>是一种设计原则，所有的框架都遵循这种</a:t>
            </a:r>
            <a:r>
              <a:rPr lang="zh-CN" altLang="en-US" dirty="0" smtClean="0"/>
              <a:t>原则</a:t>
            </a:r>
            <a:endParaRPr lang="zh-CN" altLang="en-US" dirty="0"/>
          </a:p>
        </p:txBody>
      </p:sp>
    </p:spTree>
    <p:extLst>
      <p:ext uri="{BB962C8B-B14F-4D97-AF65-F5344CB8AC3E}">
        <p14:creationId xmlns:p14="http://schemas.microsoft.com/office/powerpoint/2010/main" val="1445199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a:t>
            </a:r>
            <a:r>
              <a:rPr lang="zh-CN" altLang="en-US" dirty="0" smtClean="0"/>
              <a:t>个例子：模拟</a:t>
            </a:r>
            <a:r>
              <a:rPr lang="en-US" altLang="zh-CN" dirty="0" smtClean="0"/>
              <a:t>asp.net </a:t>
            </a:r>
            <a:r>
              <a:rPr lang="en-US" altLang="zh-CN" dirty="0" err="1" smtClean="0"/>
              <a:t>mvc</a:t>
            </a:r>
            <a:r>
              <a:rPr lang="zh-CN" altLang="en-US" dirty="0" smtClean="0"/>
              <a:t>的处理流程</a:t>
            </a:r>
            <a:endParaRPr lang="zh-CN" altLang="en-US" dirty="0"/>
          </a:p>
        </p:txBody>
      </p:sp>
      <p:sp>
        <p:nvSpPr>
          <p:cNvPr id="4" name="文本框 3"/>
          <p:cNvSpPr txBox="1"/>
          <p:nvPr/>
        </p:nvSpPr>
        <p:spPr>
          <a:xfrm>
            <a:off x="4296427" y="117693"/>
            <a:ext cx="6713951" cy="6740307"/>
          </a:xfrm>
          <a:prstGeom prst="rect">
            <a:avLst/>
          </a:prstGeom>
          <a:noFill/>
        </p:spPr>
        <p:txBody>
          <a:bodyPr wrap="square" rtlCol="0">
            <a:spAutoFit/>
          </a:bodyPr>
          <a:lstStyle/>
          <a:p>
            <a:r>
              <a:rPr lang="en-US" altLang="zh-CN" dirty="0"/>
              <a:t> public class App</a:t>
            </a:r>
          </a:p>
          <a:p>
            <a:r>
              <a:rPr lang="en-US" altLang="zh-CN" dirty="0"/>
              <a:t> {</a:t>
            </a:r>
          </a:p>
          <a:p>
            <a:r>
              <a:rPr lang="en-US" altLang="zh-CN" dirty="0"/>
              <a:t>    static void Main(string[] </a:t>
            </a:r>
            <a:r>
              <a:rPr lang="en-US" altLang="zh-CN" dirty="0" err="1"/>
              <a:t>args</a:t>
            </a:r>
            <a:r>
              <a:rPr lang="en-US" altLang="zh-CN" dirty="0"/>
              <a:t>)</a:t>
            </a:r>
          </a:p>
          <a:p>
            <a:r>
              <a:rPr lang="en-US" altLang="zh-CN" dirty="0"/>
              <a:t>    {</a:t>
            </a:r>
          </a:p>
          <a:p>
            <a:r>
              <a:rPr lang="en-US" altLang="zh-CN" dirty="0"/>
              <a:t>        Uri address = new Uri("http://127.0.0.1");</a:t>
            </a:r>
          </a:p>
          <a:p>
            <a:r>
              <a:rPr lang="en-US" altLang="zh-CN" dirty="0"/>
              <a:t>        while (true)</a:t>
            </a:r>
          </a:p>
          <a:p>
            <a:r>
              <a:rPr lang="en-US" altLang="zh-CN" dirty="0"/>
              <a:t>            {</a:t>
            </a:r>
          </a:p>
          <a:p>
            <a:r>
              <a:rPr lang="en-US" altLang="zh-CN" dirty="0"/>
              <a:t>                Request </a:t>
            </a:r>
            <a:r>
              <a:rPr lang="en-US" altLang="zh-CN" dirty="0" err="1"/>
              <a:t>request</a:t>
            </a:r>
            <a:r>
              <a:rPr lang="en-US" altLang="zh-CN" dirty="0"/>
              <a:t> = </a:t>
            </a:r>
            <a:r>
              <a:rPr lang="en-US" altLang="zh-CN" dirty="0" err="1"/>
              <a:t>ListenAndReceiveRequest</a:t>
            </a:r>
            <a:r>
              <a:rPr lang="en-US" altLang="zh-CN" dirty="0"/>
              <a:t>(address);</a:t>
            </a:r>
          </a:p>
          <a:p>
            <a:r>
              <a:rPr lang="en-US" altLang="zh-CN" dirty="0"/>
              <a:t>                </a:t>
            </a:r>
            <a:r>
              <a:rPr lang="en-US" altLang="zh-CN" dirty="0" err="1"/>
              <a:t>Task.Run</a:t>
            </a:r>
            <a:r>
              <a:rPr lang="en-US" altLang="zh-CN" dirty="0"/>
              <a:t>(()=&gt; </a:t>
            </a:r>
            <a:r>
              <a:rPr lang="en-US" altLang="zh-CN" dirty="0" err="1"/>
              <a:t>ProcessRequest</a:t>
            </a:r>
            <a:r>
              <a:rPr lang="en-US" altLang="zh-CN" dirty="0"/>
              <a:t>(request));</a:t>
            </a:r>
          </a:p>
          <a:p>
            <a:r>
              <a:rPr lang="en-US" altLang="zh-CN" dirty="0"/>
              <a:t>            }</a:t>
            </a:r>
          </a:p>
          <a:p>
            <a:r>
              <a:rPr lang="en-US" altLang="zh-CN" dirty="0"/>
              <a:t>        }</a:t>
            </a:r>
          </a:p>
          <a:p>
            <a:endParaRPr lang="en-US" altLang="zh-CN" dirty="0"/>
          </a:p>
          <a:p>
            <a:r>
              <a:rPr lang="en-US" altLang="zh-CN" dirty="0"/>
              <a:t>    private static void </a:t>
            </a:r>
            <a:r>
              <a:rPr lang="en-US" altLang="zh-CN" dirty="0" err="1"/>
              <a:t>ProcessRequest</a:t>
            </a:r>
            <a:r>
              <a:rPr lang="en-US" altLang="zh-CN" dirty="0"/>
              <a:t>(Request request)</a:t>
            </a:r>
          </a:p>
          <a:p>
            <a:r>
              <a:rPr lang="en-US" altLang="zh-CN" dirty="0"/>
              <a:t>    {</a:t>
            </a:r>
          </a:p>
          <a:p>
            <a:r>
              <a:rPr lang="en-US" altLang="zh-CN" dirty="0"/>
              <a:t>        Controller </a:t>
            </a:r>
            <a:r>
              <a:rPr lang="en-US" altLang="zh-CN" dirty="0" err="1"/>
              <a:t>controller</a:t>
            </a:r>
            <a:r>
              <a:rPr lang="en-US" altLang="zh-CN" dirty="0"/>
              <a:t> = </a:t>
            </a:r>
            <a:r>
              <a:rPr lang="en-US" altLang="zh-CN" dirty="0" err="1"/>
              <a:t>ActiveController</a:t>
            </a:r>
            <a:r>
              <a:rPr lang="en-US" altLang="zh-CN" dirty="0"/>
              <a:t>(request);</a:t>
            </a:r>
          </a:p>
          <a:p>
            <a:r>
              <a:rPr lang="en-US" altLang="zh-CN" dirty="0"/>
              <a:t>        View </a:t>
            </a:r>
            <a:r>
              <a:rPr lang="en-US" altLang="zh-CN" dirty="0" err="1"/>
              <a:t>view</a:t>
            </a:r>
            <a:r>
              <a:rPr lang="en-US" altLang="zh-CN" dirty="0"/>
              <a:t> = </a:t>
            </a:r>
            <a:r>
              <a:rPr lang="en-US" altLang="zh-CN" dirty="0" err="1"/>
              <a:t>ExecuteContrller</a:t>
            </a:r>
            <a:r>
              <a:rPr lang="en-US" altLang="zh-CN" dirty="0"/>
              <a:t>(controller);</a:t>
            </a:r>
          </a:p>
          <a:p>
            <a:r>
              <a:rPr lang="en-US" altLang="zh-CN" dirty="0"/>
              <a:t>        </a:t>
            </a:r>
            <a:r>
              <a:rPr lang="en-US" altLang="zh-CN" dirty="0" err="1"/>
              <a:t>RenderView</a:t>
            </a:r>
            <a:r>
              <a:rPr lang="en-US" altLang="zh-CN" dirty="0"/>
              <a:t>(view);</a:t>
            </a:r>
          </a:p>
          <a:p>
            <a:r>
              <a:rPr lang="en-US" altLang="zh-CN" dirty="0"/>
              <a:t>    }</a:t>
            </a:r>
          </a:p>
          <a:p>
            <a:r>
              <a:rPr lang="en-US" altLang="zh-CN" dirty="0"/>
              <a:t>    //</a:t>
            </a:r>
            <a:r>
              <a:rPr lang="zh-CN" altLang="en-US" dirty="0"/>
              <a:t>处理请求的具体步骤</a:t>
            </a:r>
          </a:p>
          <a:p>
            <a:r>
              <a:rPr lang="zh-CN" altLang="en-US" dirty="0"/>
              <a:t>    </a:t>
            </a:r>
            <a:r>
              <a:rPr lang="en-US" altLang="zh-CN" dirty="0"/>
              <a:t>public static Request </a:t>
            </a:r>
            <a:r>
              <a:rPr lang="en-US" altLang="zh-CN" dirty="0" err="1"/>
              <a:t>ListenAndReceiveRequest</a:t>
            </a:r>
            <a:r>
              <a:rPr lang="en-US" altLang="zh-CN" dirty="0"/>
              <a:t>(Uri address);</a:t>
            </a:r>
          </a:p>
          <a:p>
            <a:r>
              <a:rPr lang="en-US" altLang="zh-CN" dirty="0"/>
              <a:t>    public static Controller </a:t>
            </a:r>
            <a:r>
              <a:rPr lang="en-US" altLang="zh-CN" dirty="0" err="1"/>
              <a:t>ActivateController</a:t>
            </a:r>
            <a:r>
              <a:rPr lang="en-US" altLang="zh-CN" dirty="0"/>
              <a:t> (Request request);</a:t>
            </a:r>
          </a:p>
          <a:p>
            <a:r>
              <a:rPr lang="en-US" altLang="zh-CN" dirty="0"/>
              <a:t>    public static View </a:t>
            </a:r>
            <a:r>
              <a:rPr lang="en-US" altLang="zh-CN" dirty="0" err="1"/>
              <a:t>ExecuteContrller</a:t>
            </a:r>
            <a:r>
              <a:rPr lang="en-US" altLang="zh-CN" dirty="0"/>
              <a:t>(Controller controller);</a:t>
            </a:r>
          </a:p>
          <a:p>
            <a:r>
              <a:rPr lang="en-US" altLang="zh-CN" dirty="0"/>
              <a:t>    public static void </a:t>
            </a:r>
            <a:r>
              <a:rPr lang="en-US" altLang="zh-CN" dirty="0" err="1"/>
              <a:t>RenderView</a:t>
            </a:r>
            <a:r>
              <a:rPr lang="en-US" altLang="zh-CN" dirty="0"/>
              <a:t>(View view);</a:t>
            </a:r>
          </a:p>
          <a:p>
            <a:r>
              <a:rPr lang="en-US" altLang="zh-CN" dirty="0"/>
              <a:t> }</a:t>
            </a:r>
            <a:endParaRPr lang="zh-CN" altLang="en-US" dirty="0"/>
          </a:p>
        </p:txBody>
      </p:sp>
    </p:spTree>
    <p:extLst>
      <p:ext uri="{BB962C8B-B14F-4D97-AF65-F5344CB8AC3E}">
        <p14:creationId xmlns:p14="http://schemas.microsoft.com/office/powerpoint/2010/main" val="1911615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a:t>
            </a:r>
            <a:r>
              <a:rPr lang="en-US" altLang="zh-CN" dirty="0" err="1" smtClean="0"/>
              <a:t>IoC</a:t>
            </a:r>
            <a:r>
              <a:rPr lang="zh-CN" altLang="en-US" dirty="0" smtClean="0"/>
              <a:t>原则的一些设计模式</a:t>
            </a:r>
            <a:endParaRPr lang="zh-CN" altLang="en-US" dirty="0"/>
          </a:p>
        </p:txBody>
      </p:sp>
      <p:sp>
        <p:nvSpPr>
          <p:cNvPr id="3" name="内容占位符 2"/>
          <p:cNvSpPr>
            <a:spLocks noGrp="1"/>
          </p:cNvSpPr>
          <p:nvPr>
            <p:ph idx="1"/>
          </p:nvPr>
        </p:nvSpPr>
        <p:spPr/>
        <p:txBody>
          <a:bodyPr/>
          <a:lstStyle/>
          <a:p>
            <a:r>
              <a:rPr lang="zh-CN" altLang="en-US" dirty="0" smtClean="0"/>
              <a:t>模板方法模式</a:t>
            </a:r>
            <a:endParaRPr lang="en-US" altLang="zh-CN" dirty="0" smtClean="0"/>
          </a:p>
          <a:p>
            <a:r>
              <a:rPr lang="zh-CN" altLang="en-US" dirty="0" smtClean="0"/>
              <a:t>工厂模式</a:t>
            </a:r>
            <a:endParaRPr lang="en-US" altLang="zh-CN" dirty="0" smtClean="0"/>
          </a:p>
          <a:p>
            <a:r>
              <a:rPr lang="zh-CN" altLang="en-US" dirty="0" smtClean="0"/>
              <a:t>抽象工厂</a:t>
            </a:r>
            <a:endParaRPr lang="zh-CN" altLang="en-US" dirty="0"/>
          </a:p>
        </p:txBody>
      </p:sp>
    </p:spTree>
    <p:extLst>
      <p:ext uri="{BB962C8B-B14F-4D97-AF65-F5344CB8AC3E}">
        <p14:creationId xmlns:p14="http://schemas.microsoft.com/office/powerpoint/2010/main" val="40078529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模板方法模式实现</a:t>
            </a:r>
            <a:r>
              <a:rPr lang="en-US" altLang="zh-CN" dirty="0" err="1" smtClean="0"/>
              <a:t>IoC</a:t>
            </a:r>
            <a:r>
              <a:rPr lang="zh-CN" altLang="en-US" dirty="0" smtClean="0"/>
              <a:t>示例</a:t>
            </a:r>
            <a:endParaRPr lang="zh-CN" altLang="en-US" dirty="0"/>
          </a:p>
        </p:txBody>
      </p:sp>
      <p:sp>
        <p:nvSpPr>
          <p:cNvPr id="4" name="内容占位符 2"/>
          <p:cNvSpPr txBox="1">
            <a:spLocks/>
          </p:cNvSpPr>
          <p:nvPr/>
        </p:nvSpPr>
        <p:spPr>
          <a:xfrm>
            <a:off x="7862148" y="864108"/>
            <a:ext cx="4177452" cy="5120640"/>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zh-CN" altLang="en-US" dirty="0"/>
          </a:p>
        </p:txBody>
      </p:sp>
      <p:sp>
        <p:nvSpPr>
          <p:cNvPr id="7" name="文本框 6"/>
          <p:cNvSpPr txBox="1"/>
          <p:nvPr/>
        </p:nvSpPr>
        <p:spPr>
          <a:xfrm>
            <a:off x="3870542" y="250521"/>
            <a:ext cx="7540669" cy="5632311"/>
          </a:xfrm>
          <a:prstGeom prst="rect">
            <a:avLst/>
          </a:prstGeom>
          <a:noFill/>
        </p:spPr>
        <p:txBody>
          <a:bodyPr wrap="square" rtlCol="0">
            <a:spAutoFit/>
          </a:bodyPr>
          <a:lstStyle/>
          <a:p>
            <a:r>
              <a:rPr lang="en-US" altLang="zh-CN" dirty="0"/>
              <a:t>public class </a:t>
            </a:r>
            <a:r>
              <a:rPr lang="en-US" altLang="zh-CN" dirty="0" err="1"/>
              <a:t>MvcEngine</a:t>
            </a:r>
            <a:endParaRPr lang="en-US" altLang="zh-CN" dirty="0"/>
          </a:p>
          <a:p>
            <a:r>
              <a:rPr lang="en-US" altLang="zh-CN" dirty="0"/>
              <a:t>{</a:t>
            </a:r>
          </a:p>
          <a:p>
            <a:r>
              <a:rPr lang="en-US" altLang="zh-CN" dirty="0"/>
              <a:t>    public void Start(Uri address)</a:t>
            </a:r>
          </a:p>
          <a:p>
            <a:r>
              <a:rPr lang="en-US" altLang="zh-CN" dirty="0"/>
              <a:t>    {</a:t>
            </a:r>
          </a:p>
          <a:p>
            <a:r>
              <a:rPr lang="en-US" altLang="zh-CN" dirty="0"/>
              <a:t>        while (true)</a:t>
            </a:r>
          </a:p>
          <a:p>
            <a:r>
              <a:rPr lang="en-US" altLang="zh-CN" dirty="0"/>
              <a:t>        {</a:t>
            </a:r>
          </a:p>
          <a:p>
            <a:r>
              <a:rPr lang="en-US" altLang="zh-CN" dirty="0"/>
              <a:t>            Request </a:t>
            </a:r>
            <a:r>
              <a:rPr lang="en-US" altLang="zh-CN" dirty="0" err="1"/>
              <a:t>request</a:t>
            </a:r>
            <a:r>
              <a:rPr lang="en-US" altLang="zh-CN" dirty="0"/>
              <a:t> = </a:t>
            </a:r>
            <a:r>
              <a:rPr lang="en-US" altLang="zh-CN" dirty="0" err="1"/>
              <a:t>this.OnListenAndReceiveRequest</a:t>
            </a:r>
            <a:r>
              <a:rPr lang="en-US" altLang="zh-CN" dirty="0"/>
              <a:t>(address);</a:t>
            </a:r>
          </a:p>
          <a:p>
            <a:r>
              <a:rPr lang="en-US" altLang="zh-CN" dirty="0"/>
              <a:t>            </a:t>
            </a:r>
            <a:r>
              <a:rPr lang="en-US" altLang="zh-CN" dirty="0" err="1"/>
              <a:t>Task.Run</a:t>
            </a:r>
            <a:r>
              <a:rPr lang="en-US" altLang="zh-CN" dirty="0"/>
              <a:t>(() =&gt;</a:t>
            </a:r>
          </a:p>
          <a:p>
            <a:r>
              <a:rPr lang="en-US" altLang="zh-CN" dirty="0"/>
              <a:t>            {</a:t>
            </a:r>
          </a:p>
          <a:p>
            <a:r>
              <a:rPr lang="en-US" altLang="zh-CN" dirty="0"/>
              <a:t>                Controller </a:t>
            </a:r>
            <a:r>
              <a:rPr lang="en-US" altLang="zh-CN" dirty="0" err="1"/>
              <a:t>controller</a:t>
            </a:r>
            <a:r>
              <a:rPr lang="en-US" altLang="zh-CN" dirty="0"/>
              <a:t> = </a:t>
            </a:r>
            <a:r>
              <a:rPr lang="en-US" altLang="zh-CN" dirty="0" err="1"/>
              <a:t>this.OnActivateController</a:t>
            </a:r>
            <a:r>
              <a:rPr lang="en-US" altLang="zh-CN" dirty="0"/>
              <a:t>(request);</a:t>
            </a:r>
          </a:p>
          <a:p>
            <a:r>
              <a:rPr lang="en-US" altLang="zh-CN" dirty="0"/>
              <a:t>            View       </a:t>
            </a:r>
            <a:r>
              <a:rPr lang="en-US" altLang="zh-CN" dirty="0" err="1"/>
              <a:t>view</a:t>
            </a:r>
            <a:r>
              <a:rPr lang="en-US" altLang="zh-CN" dirty="0"/>
              <a:t>       = </a:t>
            </a:r>
            <a:r>
              <a:rPr lang="en-US" altLang="zh-CN" dirty="0" err="1"/>
              <a:t>this.OnExecuteContrller</a:t>
            </a:r>
            <a:r>
              <a:rPr lang="en-US" altLang="zh-CN" dirty="0"/>
              <a:t>(controller);</a:t>
            </a:r>
          </a:p>
          <a:p>
            <a:r>
              <a:rPr lang="en-US" altLang="zh-CN" dirty="0"/>
              <a:t>                </a:t>
            </a:r>
            <a:r>
              <a:rPr lang="en-US" altLang="zh-CN" dirty="0" err="1"/>
              <a:t>this.OnRenderView</a:t>
            </a:r>
            <a:r>
              <a:rPr lang="en-US" altLang="zh-CN" dirty="0"/>
              <a:t>(view);</a:t>
            </a:r>
          </a:p>
          <a:p>
            <a:r>
              <a:rPr lang="en-US" altLang="zh-CN" dirty="0"/>
              <a:t>            });</a:t>
            </a:r>
          </a:p>
          <a:p>
            <a:r>
              <a:rPr lang="en-US" altLang="zh-CN" dirty="0"/>
              <a:t>        }</a:t>
            </a:r>
          </a:p>
          <a:p>
            <a:r>
              <a:rPr lang="en-US" altLang="zh-CN" dirty="0"/>
              <a:t>    }</a:t>
            </a:r>
          </a:p>
          <a:p>
            <a:r>
              <a:rPr lang="en-US" altLang="zh-CN" dirty="0"/>
              <a:t>    protected virtual Request </a:t>
            </a:r>
            <a:r>
              <a:rPr lang="en-US" altLang="zh-CN" dirty="0" err="1"/>
              <a:t>OnListenAndReceiveRequest</a:t>
            </a:r>
            <a:r>
              <a:rPr lang="en-US" altLang="zh-CN" dirty="0"/>
              <a:t>(Uri address) ;</a:t>
            </a:r>
          </a:p>
          <a:p>
            <a:r>
              <a:rPr lang="en-US" altLang="zh-CN" dirty="0"/>
              <a:t>    protected virtual Controller </a:t>
            </a:r>
            <a:r>
              <a:rPr lang="en-US" altLang="zh-CN" dirty="0" err="1"/>
              <a:t>OnActivateController</a:t>
            </a:r>
            <a:r>
              <a:rPr lang="en-US" altLang="zh-CN" dirty="0"/>
              <a:t>(Request request) ;</a:t>
            </a:r>
          </a:p>
          <a:p>
            <a:r>
              <a:rPr lang="en-US" altLang="zh-CN" dirty="0"/>
              <a:t>    protected virtual View </a:t>
            </a:r>
            <a:r>
              <a:rPr lang="en-US" altLang="zh-CN" dirty="0" err="1"/>
              <a:t>OnExecuteContrller</a:t>
            </a:r>
            <a:r>
              <a:rPr lang="en-US" altLang="zh-CN" dirty="0"/>
              <a:t>(Controller controller) ;        </a:t>
            </a:r>
          </a:p>
          <a:p>
            <a:r>
              <a:rPr lang="en-US" altLang="zh-CN" dirty="0"/>
              <a:t>    protected virtual void </a:t>
            </a:r>
            <a:r>
              <a:rPr lang="en-US" altLang="zh-CN" dirty="0" err="1"/>
              <a:t>OnRenderView</a:t>
            </a:r>
            <a:r>
              <a:rPr lang="en-US" altLang="zh-CN" dirty="0"/>
              <a:t>(View view) ;</a:t>
            </a:r>
          </a:p>
          <a:p>
            <a:r>
              <a:rPr lang="en-US" altLang="zh-CN" dirty="0"/>
              <a:t>}</a:t>
            </a:r>
            <a:endParaRPr lang="zh-CN" altLang="en-US" dirty="0"/>
          </a:p>
        </p:txBody>
      </p:sp>
    </p:spTree>
    <p:extLst>
      <p:ext uri="{BB962C8B-B14F-4D97-AF65-F5344CB8AC3E}">
        <p14:creationId xmlns:p14="http://schemas.microsoft.com/office/powerpoint/2010/main" val="1309744086"/>
      </p:ext>
    </p:extLst>
  </p:cSld>
  <p:clrMapOvr>
    <a:masterClrMapping/>
  </p:clrMapOvr>
</p:sld>
</file>

<file path=ppt/theme/theme1.xml><?xml version="1.0" encoding="utf-8"?>
<a:theme xmlns:a="http://schemas.openxmlformats.org/drawingml/2006/main" name="框架">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TM03457475[[fn=框架]]</Template>
  <TotalTime>910</TotalTime>
  <Words>2013</Words>
  <Application>Microsoft Office PowerPoint</Application>
  <PresentationFormat>宽屏</PresentationFormat>
  <Paragraphs>338</Paragraphs>
  <Slides>25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25</vt:i4>
      </vt:variant>
    </vt:vector>
  </HeadingPairs>
  <TitlesOfParts>
    <vt:vector size="29" baseType="lpstr">
      <vt:lpstr>幼圆</vt:lpstr>
      <vt:lpstr>Corbel</vt:lpstr>
      <vt:lpstr>Wingdings 2</vt:lpstr>
      <vt:lpstr>框架</vt:lpstr>
      <vt:lpstr>对IoC（控制反转）和DI（依赖注入）的理解</vt:lpstr>
      <vt:lpstr>IoC（控制反转）</vt:lpstr>
      <vt:lpstr>为什么要将程序的流程进行反转？</vt:lpstr>
      <vt:lpstr>什么是框架？</vt:lpstr>
      <vt:lpstr>对框架进行扩展和定制</vt:lpstr>
      <vt:lpstr>IoC</vt:lpstr>
      <vt:lpstr>举个例子：模拟asp.net mvc的处理流程</vt:lpstr>
      <vt:lpstr>实现IoC原则的一些设计模式</vt:lpstr>
      <vt:lpstr>模板方法模式实现IoC示例</vt:lpstr>
      <vt:lpstr>模板方法模式实现IoC示例</vt:lpstr>
      <vt:lpstr>工厂方法实现IoC示例</vt:lpstr>
      <vt:lpstr>工厂方法实现IoC示例</vt:lpstr>
      <vt:lpstr>工厂方法实现IoC示例</vt:lpstr>
      <vt:lpstr>抽象工厂实现IoC示例</vt:lpstr>
      <vt:lpstr>抽象工厂实现IoC示例</vt:lpstr>
      <vt:lpstr>抽象工厂实现IoC示例</vt:lpstr>
      <vt:lpstr>容器</vt:lpstr>
      <vt:lpstr>实现DI容器的框架</vt:lpstr>
      <vt:lpstr>容器是如何生成对象的？</vt:lpstr>
      <vt:lpstr>依赖注入的主要方式</vt:lpstr>
      <vt:lpstr>构造器注入</vt:lpstr>
      <vt:lpstr>属性注入</vt:lpstr>
      <vt:lpstr>方法注入</vt:lpstr>
      <vt:lpstr>容器用法</vt:lpstr>
      <vt:lpstr>容器用法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我所理解的IoC（控制反转）和DI（依赖注入）</dc:title>
  <dc:creator>he chao</dc:creator>
  <cp:lastModifiedBy>he chao</cp:lastModifiedBy>
  <cp:revision>47</cp:revision>
  <dcterms:created xsi:type="dcterms:W3CDTF">2018-09-27T05:27:10Z</dcterms:created>
  <dcterms:modified xsi:type="dcterms:W3CDTF">2018-09-28T07:58:41Z</dcterms:modified>
</cp:coreProperties>
</file>