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  <p:sldMasterId id="2147483692" r:id="rId3"/>
  </p:sldMasterIdLst>
  <p:notesMasterIdLst>
    <p:notesMasterId r:id="rId17"/>
  </p:notesMasterIdLst>
  <p:sldIdLst>
    <p:sldId id="270" r:id="rId4"/>
    <p:sldId id="269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9" r:id="rId13"/>
    <p:sldId id="278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15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D428-1163-4214-AFD9-591630015BE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81423-138D-43D5-8E8E-359EF84892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656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4D538"/>
              </a:buClr>
              <a:buSzPct val="80000"/>
              <a:buFont typeface="Webdings" pitchFamily="18" charset="2"/>
              <a:buNone/>
              <a:tabLst/>
              <a:defRPr/>
            </a:pPr>
            <a:fld id="{C6FC4D01-14B1-4866-8D37-76EBDFD8FD82}" type="datetime1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569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4D538"/>
                </a:buClr>
                <a:buSzPct val="80000"/>
                <a:buFont typeface="Webdings" pitchFamily="18" charset="2"/>
                <a:buNone/>
                <a:tabLst/>
                <a:defRPr/>
              </a:pPr>
              <a:t>11.04.2017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656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4D538"/>
              </a:buClr>
              <a:buSzPct val="80000"/>
              <a:buFont typeface="Webdings" pitchFamily="18" charset="2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Vodafone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Chair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Mobile Communications Systems TU Dresden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6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4D538"/>
              </a:buClr>
              <a:buSzPct val="80000"/>
              <a:buFont typeface="Webdings" pitchFamily="18" charset="2"/>
              <a:buNone/>
              <a:tabLst/>
              <a:defRPr/>
            </a:pPr>
            <a:fld id="{8F1ACA26-8806-43E1-984B-B420DE0A9D9B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569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4D538"/>
                </a:buClr>
                <a:buSzPct val="80000"/>
                <a:buFont typeface="Webdings" pitchFamily="18" charset="2"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9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930275"/>
          </a:xfrm>
          <a:prstGeom prst="rect">
            <a:avLst/>
          </a:prstGeom>
          <a:solidFill>
            <a:srgbClr val="003282"/>
          </a:solidFill>
          <a:ln w="12700" cap="flat" cmpd="sng" algn="ctr">
            <a:solidFill>
              <a:srgbClr val="00328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2672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44800"/>
            <a:ext cx="8223250" cy="2794000"/>
          </a:xfrm>
        </p:spPr>
        <p:txBody>
          <a:bodyPr lIns="91427" tIns="45714" rIns="91427" bIns="45714"/>
          <a:lstStyle>
            <a:lvl1pPr marL="0" indent="0"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2672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2338" y="1743075"/>
            <a:ext cx="8221662" cy="800100"/>
          </a:xfrm>
        </p:spPr>
        <p:txBody>
          <a:bodyPr l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672644" name="Rectangle 4"/>
          <p:cNvSpPr>
            <a:spLocks noChangeArrowheads="1"/>
          </p:cNvSpPr>
          <p:nvPr userDrawn="1"/>
        </p:nvSpPr>
        <p:spPr bwMode="auto">
          <a:xfrm>
            <a:off x="0" y="909638"/>
            <a:ext cx="914400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2672645" name="Picture 5" descr="TU_Logo_90_SW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188913"/>
            <a:ext cx="1905000" cy="558800"/>
          </a:xfrm>
          <a:prstGeom prst="rect">
            <a:avLst/>
          </a:prstGeom>
          <a:noFill/>
        </p:spPr>
      </p:pic>
      <p:sp>
        <p:nvSpPr>
          <p:cNvPr id="2672646" name="Rectangle 6"/>
          <p:cNvSpPr>
            <a:spLocks noChangeArrowheads="1"/>
          </p:cNvSpPr>
          <p:nvPr userDrawn="1"/>
        </p:nvSpPr>
        <p:spPr bwMode="auto">
          <a:xfrm>
            <a:off x="990600" y="968375"/>
            <a:ext cx="815340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sz="1200" b="1" dirty="0">
                <a:solidFill>
                  <a:srgbClr val="FFFFFF"/>
                </a:solidFill>
              </a:rPr>
              <a:t>Vodafone </a:t>
            </a:r>
            <a:r>
              <a:rPr lang="de-DE" sz="1200" b="1" dirty="0" err="1">
                <a:solidFill>
                  <a:srgbClr val="FFFFFF"/>
                </a:solidFill>
              </a:rPr>
              <a:t>Chair</a:t>
            </a:r>
            <a:r>
              <a:rPr lang="de-DE" sz="1200" b="1" dirty="0">
                <a:solidFill>
                  <a:srgbClr val="FFFFFF"/>
                </a:solidFill>
              </a:rPr>
              <a:t> Mobile Communications Systems, Prof. Dr.-Ing. Dr.</a:t>
            </a:r>
            <a:r>
              <a:rPr lang="de-DE" sz="1200" b="1" baseline="0" dirty="0">
                <a:solidFill>
                  <a:srgbClr val="FFFFFF"/>
                </a:solidFill>
              </a:rPr>
              <a:t> h.c. </a:t>
            </a:r>
            <a:r>
              <a:rPr lang="de-DE" sz="1200" b="1" dirty="0">
                <a:solidFill>
                  <a:srgbClr val="FFFFFF"/>
                </a:solidFill>
              </a:rPr>
              <a:t>G. Fettweis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672647" name="Text Box 7"/>
          <p:cNvSpPr txBox="1">
            <a:spLocks noChangeArrowheads="1"/>
          </p:cNvSpPr>
          <p:nvPr userDrawn="1"/>
        </p:nvSpPr>
        <p:spPr bwMode="auto">
          <a:xfrm>
            <a:off x="8496300" y="930275"/>
            <a:ext cx="742950" cy="14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500" b="1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672648" name="Picture 8" descr="Logo_VodafoneChair_neu_small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188" y="920750"/>
            <a:ext cx="1482725" cy="195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3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GFDM Group Meeting 29.11.2016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613" y="6663222"/>
            <a:ext cx="1905000" cy="167166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826" y="149225"/>
            <a:ext cx="6769100" cy="647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54087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Symbol" pitchFamily="18" charset="2"/>
              <a:buChar char="-"/>
              <a:defRPr>
                <a:solidFill>
                  <a:schemeClr val="tx1"/>
                </a:solidFill>
              </a:defRPr>
            </a:lvl3pPr>
            <a:lvl4pPr marL="1600200" indent="-228600">
              <a:buFont typeface="Arial" pitchFamily="34" charset="0"/>
              <a:buChar char="▫"/>
              <a:defRPr>
                <a:solidFill>
                  <a:schemeClr val="tx1"/>
                </a:solidFill>
              </a:defRPr>
            </a:lvl4pPr>
            <a:lvl5pPr marL="2057400" indent="-228600">
              <a:buFont typeface="Arial" pitchFamily="34" charset="0"/>
              <a:buChar char="◦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0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U_Logo_90_SW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188914"/>
            <a:ext cx="1905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5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20749" y="3649980"/>
            <a:ext cx="7258051" cy="2765334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2445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2339" y="2497454"/>
            <a:ext cx="7270976" cy="1053465"/>
          </a:xfrm>
          <a:prstGeom prst="rect">
            <a:avLst/>
          </a:prstGeom>
        </p:spPr>
        <p:txBody>
          <a:bodyPr lIns="9144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108520" y="909638"/>
            <a:ext cx="936104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8" descr="Logo_VodafoneChair_neu_small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188" y="920750"/>
            <a:ext cx="1482725" cy="195263"/>
          </a:xfrm>
          <a:prstGeom prst="rect">
            <a:avLst/>
          </a:prstGeom>
          <a:noFill/>
        </p:spPr>
      </p:pic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8496300" y="930275"/>
            <a:ext cx="742950" cy="14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500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990600" y="968375"/>
            <a:ext cx="815340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sz="1200" b="1" dirty="0">
                <a:solidFill>
                  <a:srgbClr val="FFFFFF"/>
                </a:solidFill>
              </a:rPr>
              <a:t>Vodafone </a:t>
            </a:r>
            <a:r>
              <a:rPr lang="de-DE" sz="1200" b="1" dirty="0" err="1">
                <a:solidFill>
                  <a:srgbClr val="FFFFFF"/>
                </a:solidFill>
              </a:rPr>
              <a:t>Chair</a:t>
            </a:r>
            <a:r>
              <a:rPr lang="de-DE" sz="1200" b="1" dirty="0">
                <a:solidFill>
                  <a:srgbClr val="FFFFFF"/>
                </a:solidFill>
              </a:rPr>
              <a:t> Mobile Communications Systems, Prof. Dr.-Ing. G. Fettweis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73DF35-C005-4B51-ABED-20798B0787DD}" type="datetime5">
              <a:rPr lang="en-US" smtClean="0"/>
              <a:t>11-Apr-17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Martin Danneberg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613" y="6663222"/>
            <a:ext cx="1905000" cy="167166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FD35C1-A5E9-4A40-8E74-25071D516FA1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826" y="149225"/>
            <a:ext cx="6769100" cy="647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54087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Symbol" pitchFamily="18" charset="2"/>
              <a:buChar char="-"/>
              <a:defRPr>
                <a:solidFill>
                  <a:schemeClr val="tx1"/>
                </a:solidFill>
              </a:defRPr>
            </a:lvl3pPr>
            <a:lvl4pPr marL="1600200" indent="-228600">
              <a:buFont typeface="Arial" pitchFamily="34" charset="0"/>
              <a:buChar char="▫"/>
              <a:defRPr>
                <a:solidFill>
                  <a:schemeClr val="tx1"/>
                </a:solidFill>
              </a:defRPr>
            </a:lvl4pPr>
            <a:lvl5pPr marL="2057400" indent="-228600">
              <a:buFont typeface="Arial" pitchFamily="34" charset="0"/>
              <a:buChar char="◦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3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39325"/>
            <a:ext cx="929640" cy="942433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667200"/>
            <a:ext cx="2057400" cy="1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4782E76-E6BC-4A33-A2B9-8AF8566F51B0}" type="datetime5">
              <a:rPr lang="en-US" smtClean="0"/>
              <a:t>11-Apr-17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7200"/>
            <a:ext cx="2895600" cy="1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Martin Danneberg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2013" y="6672263"/>
            <a:ext cx="1905000" cy="15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3667900-A5E4-489B-BB35-AE0BC15153C6}" type="slidenum">
              <a:rPr lang="en-US" smtClean="0"/>
              <a:pPr>
                <a:defRPr/>
              </a:pPr>
              <a:t>‹Nr.›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1" y="149225"/>
            <a:ext cx="5981700" cy="647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54087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Symbol" pitchFamily="18" charset="2"/>
              <a:buChar char="-"/>
              <a:defRPr>
                <a:solidFill>
                  <a:schemeClr val="tx1"/>
                </a:solidFill>
              </a:defRPr>
            </a:lvl3pPr>
            <a:lvl4pPr marL="1600200" indent="-228600">
              <a:buFont typeface="Arial" pitchFamily="34" charset="0"/>
              <a:buChar char="▫"/>
              <a:defRPr>
                <a:solidFill>
                  <a:schemeClr val="tx1"/>
                </a:solidFill>
              </a:defRPr>
            </a:lvl4pPr>
            <a:lvl5pPr marL="2057400" indent="-228600">
              <a:buFont typeface="Arial" pitchFamily="34" charset="0"/>
              <a:buChar char="◦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8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GSM titl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108520" y="909638"/>
            <a:ext cx="936104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8" descr="Logo_VodafoneChair_neu_small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188" y="920750"/>
            <a:ext cx="1482725" cy="195263"/>
          </a:xfrm>
          <a:prstGeom prst="rect">
            <a:avLst/>
          </a:prstGeom>
          <a:noFill/>
        </p:spPr>
      </p:pic>
      <p:sp>
        <p:nvSpPr>
          <p:cNvPr id="2672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44800"/>
            <a:ext cx="8223250" cy="2794000"/>
          </a:xfrm>
          <a:prstGeom prst="rect">
            <a:avLst/>
          </a:prstGeom>
        </p:spPr>
        <p:txBody>
          <a:bodyPr lIns="91427" tIns="45714" rIns="91427" bIns="45714"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2672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2338" y="1743075"/>
            <a:ext cx="8221662" cy="800100"/>
          </a:xfrm>
          <a:prstGeom prst="rect">
            <a:avLst/>
          </a:prstGeom>
        </p:spPr>
        <p:txBody>
          <a:bodyPr l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pic>
        <p:nvPicPr>
          <p:cNvPr id="2672645" name="Picture 5" descr="TU_Logo_90_SW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188913"/>
            <a:ext cx="1905000" cy="558800"/>
          </a:xfrm>
          <a:prstGeom prst="rect">
            <a:avLst/>
          </a:prstGeom>
          <a:noFill/>
        </p:spPr>
      </p:pic>
      <p:sp>
        <p:nvSpPr>
          <p:cNvPr id="2672647" name="Text Box 7"/>
          <p:cNvSpPr txBox="1">
            <a:spLocks noChangeArrowheads="1"/>
          </p:cNvSpPr>
          <p:nvPr userDrawn="1"/>
        </p:nvSpPr>
        <p:spPr bwMode="auto">
          <a:xfrm>
            <a:off x="8496300" y="930275"/>
            <a:ext cx="742950" cy="14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500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990600" y="968375"/>
            <a:ext cx="815340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sz="1200" b="1" dirty="0">
                <a:solidFill>
                  <a:srgbClr val="FFFFFF"/>
                </a:solidFill>
              </a:rPr>
              <a:t>Vodafone </a:t>
            </a:r>
            <a:r>
              <a:rPr lang="de-DE" sz="1200" b="1" dirty="0" err="1">
                <a:solidFill>
                  <a:srgbClr val="FFFFFF"/>
                </a:solidFill>
              </a:rPr>
              <a:t>Chair</a:t>
            </a:r>
            <a:r>
              <a:rPr lang="de-DE" sz="1200" b="1" dirty="0">
                <a:solidFill>
                  <a:srgbClr val="FFFFFF"/>
                </a:solidFill>
              </a:rPr>
              <a:t> Mobile Communications Systems, Prof. Dr.-Ing. G. Fettweis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0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GS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188913"/>
            <a:ext cx="6000750" cy="64770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076F1-3372-437D-A368-A8DA6D45176A}" type="datetime5">
              <a:rPr lang="en-US" smtClean="0"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Martin Danneberg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C5C34D8-6B68-4457-84EF-FE5A8DD4B06C}" type="slidenum">
              <a:rPr lang="en-US"/>
              <a:pPr/>
              <a:t>‹Nr.›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71839" y="120662"/>
            <a:ext cx="720000" cy="720000"/>
            <a:chOff x="171839" y="120662"/>
            <a:chExt cx="720000" cy="720000"/>
          </a:xfrm>
        </p:grpSpPr>
        <p:sp>
          <p:nvSpPr>
            <p:cNvPr id="7" name="Oval 6"/>
            <p:cNvSpPr/>
            <p:nvPr userDrawn="1"/>
          </p:nvSpPr>
          <p:spPr>
            <a:xfrm>
              <a:off x="171839" y="120662"/>
              <a:ext cx="720000" cy="720000"/>
            </a:xfrm>
            <a:prstGeom prst="ellipse">
              <a:avLst/>
            </a:prstGeom>
            <a:solidFill>
              <a:srgbClr val="92D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71839" y="299190"/>
              <a:ext cx="720000" cy="3734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M2M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54087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Symbol" pitchFamily="18" charset="2"/>
              <a:buChar char="-"/>
              <a:defRPr>
                <a:solidFill>
                  <a:schemeClr val="tx1"/>
                </a:solidFill>
              </a:defRPr>
            </a:lvl3pPr>
            <a:lvl4pPr marL="1600200" indent="-228600">
              <a:buFont typeface="Arial" pitchFamily="34" charset="0"/>
              <a:buChar char="▫"/>
              <a:defRPr>
                <a:solidFill>
                  <a:schemeClr val="tx1"/>
                </a:solidFill>
              </a:defRPr>
            </a:lvl4pPr>
            <a:lvl5pPr marL="2057400" indent="-228600">
              <a:buFont typeface="Arial" pitchFamily="34" charset="0"/>
              <a:buChar char="◦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8304" y="371178"/>
            <a:ext cx="7428033" cy="657556"/>
          </a:xfrm>
          <a:prstGeom prst="rect">
            <a:avLst/>
          </a:prstGeom>
        </p:spPr>
        <p:txBody>
          <a:bodyPr/>
          <a:lstStyle>
            <a:lvl1pPr algn="l">
              <a:defRPr lang="en-US" sz="24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>
          <a:xfrm>
            <a:off x="179388" y="1221318"/>
            <a:ext cx="8785225" cy="4607983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de-DE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265113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de-DE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184255" y="6545957"/>
            <a:ext cx="2895600" cy="243416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smtClean="0">
                <a:solidFill>
                  <a:prstClr val="white"/>
                </a:solidFill>
              </a:rPr>
              <a:t>Martin Danneberg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3419748" y="6693363"/>
            <a:ext cx="2160365" cy="96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DA1BE7D-6820-4450-ACB1-CA4C41F17A73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9"/>
          <p:cNvSpPr>
            <a:spLocks noGrp="1"/>
          </p:cNvSpPr>
          <p:nvPr>
            <p:ph type="title"/>
          </p:nvPr>
        </p:nvSpPr>
        <p:spPr>
          <a:xfrm>
            <a:off x="179388" y="1989668"/>
            <a:ext cx="6048796" cy="2303429"/>
          </a:xfrm>
          <a:prstGeom prst="rect">
            <a:avLst/>
          </a:prstGeom>
        </p:spPr>
        <p:txBody>
          <a:bodyPr/>
          <a:lstStyle>
            <a:lvl1pPr algn="l" fontAlgn="auto">
              <a:spcAft>
                <a:spcPts val="0"/>
              </a:spcAft>
              <a:defRPr lang="en-US" sz="4400" b="1" kern="120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389" y="5156928"/>
            <a:ext cx="6048796" cy="7683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442313"/>
            <a:ext cx="1950260" cy="7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44800"/>
            <a:ext cx="8223250" cy="2794000"/>
          </a:xfrm>
        </p:spPr>
        <p:txBody>
          <a:bodyPr lIns="91427" tIns="45714" rIns="91427" bIns="45714"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2672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2338" y="1743075"/>
            <a:ext cx="8221662" cy="800100"/>
          </a:xfrm>
        </p:spPr>
        <p:txBody>
          <a:bodyPr l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2672644" name="Rectangle 4"/>
          <p:cNvSpPr>
            <a:spLocks noChangeArrowheads="1"/>
          </p:cNvSpPr>
          <p:nvPr userDrawn="1"/>
        </p:nvSpPr>
        <p:spPr bwMode="auto">
          <a:xfrm>
            <a:off x="-180528" y="909638"/>
            <a:ext cx="9505056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2672645" name="Picture 5" descr="TU_Logo_90_SW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188913"/>
            <a:ext cx="1905000" cy="558800"/>
          </a:xfrm>
          <a:prstGeom prst="rect">
            <a:avLst/>
          </a:prstGeom>
          <a:noFill/>
        </p:spPr>
      </p:pic>
      <p:sp>
        <p:nvSpPr>
          <p:cNvPr id="2672646" name="Rectangle 6"/>
          <p:cNvSpPr>
            <a:spLocks noChangeArrowheads="1"/>
          </p:cNvSpPr>
          <p:nvPr userDrawn="1"/>
        </p:nvSpPr>
        <p:spPr bwMode="auto">
          <a:xfrm>
            <a:off x="990600" y="968375"/>
            <a:ext cx="815340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sz="1200" b="1">
                <a:solidFill>
                  <a:srgbClr val="FFFFFF"/>
                </a:solidFill>
              </a:rPr>
              <a:t>Vodafone Chair Mobile Communications Systems, Prof. Dr.-Ing. G. Fettweis</a:t>
            </a:r>
            <a:endParaRPr lang="de-DE" sz="2800" b="1">
              <a:solidFill>
                <a:schemeClr val="bg1"/>
              </a:solidFill>
            </a:endParaRPr>
          </a:p>
        </p:txBody>
      </p:sp>
      <p:sp>
        <p:nvSpPr>
          <p:cNvPr id="2672647" name="Text Box 7"/>
          <p:cNvSpPr txBox="1">
            <a:spLocks noChangeArrowheads="1"/>
          </p:cNvSpPr>
          <p:nvPr userDrawn="1"/>
        </p:nvSpPr>
        <p:spPr bwMode="auto">
          <a:xfrm>
            <a:off x="8496300" y="930275"/>
            <a:ext cx="742950" cy="14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500" b="1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672648" name="Picture 8" descr="Logo_VodafoneChair_neu_small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188" y="920750"/>
            <a:ext cx="1482725" cy="195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24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C5C34D8-6B68-4457-84EF-FE5A8DD4B0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53906-993D-4C47-A908-46605E01AB69}" type="datetime1">
              <a:rPr lang="en-GB" smtClean="0"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C5C34D8-6B68-4457-84EF-FE5A8DD4B0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9FC55-628C-4344-A36A-DA9906911616}" type="datetime1">
              <a:rPr lang="en-GB" smtClean="0"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6F268EA-1923-42F5-9862-90E20525CF8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2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347F02-151D-4D94-A930-0469B47A7289}" type="datetime1">
              <a:rPr lang="en-GB" smtClean="0"/>
              <a:t>11/04/2017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9509545-4B99-4CA8-9C80-D088B2F7BC0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1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AA925-70E4-4790-B2B8-EFD6B49C908C}" type="datetime1">
              <a:rPr lang="en-GB" smtClean="0"/>
              <a:t>11/04/2017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A17F3AC-921A-42FA-AC98-3DD7747F66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1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DCA23-C062-46A3-A39B-48FB87DEDB04}" type="datetime1">
              <a:rPr lang="en-GB" smtClean="0"/>
              <a:t>11/04/2017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54B27EF-C5E5-4386-BEAE-708CB27708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6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3BBF7-995E-4105-AB2F-D357C2368B6F}" type="datetime1">
              <a:rPr lang="en-GB" smtClean="0"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135142C-1457-47EB-AB6B-7C22434F44E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6F268EA-1923-42F5-9862-90E20525CF8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9509545-4B99-4CA8-9C80-D088B2F7BC0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A17F3AC-921A-42FA-AC98-3DD7747F66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54B27EF-C5E5-4386-BEAE-708CB27708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135142C-1457-47EB-AB6B-7C22434F44E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49225"/>
            <a:ext cx="6769100" cy="647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4244975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244975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0825" y="6580188"/>
            <a:ext cx="2057400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TU Dresden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801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59613" y="658018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1F22C1D-61E7-4ADF-AD19-36214EF9E35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7" y="268941"/>
            <a:ext cx="8170003" cy="697255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4" y="1749778"/>
            <a:ext cx="8165605" cy="4320615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1955" y="979311"/>
            <a:ext cx="8170863" cy="658284"/>
          </a:xfrm>
        </p:spPr>
        <p:txBody>
          <a:bodyPr anchor="t"/>
          <a:lstStyle>
            <a:lvl1pPr marL="0" indent="0">
              <a:buNone/>
              <a:defRPr>
                <a:solidFill>
                  <a:srgbClr val="7B7B7B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75763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267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0"/>
            <a:endParaRPr lang="en-US"/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67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80188"/>
            <a:ext cx="205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r>
              <a:rPr lang="de-DE"/>
              <a:t>TU Dresden </a:t>
            </a:r>
            <a:endParaRPr lang="en-US" dirty="0"/>
          </a:p>
        </p:txBody>
      </p:sp>
      <p:sp>
        <p:nvSpPr>
          <p:cNvPr id="267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801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r>
              <a:rPr lang="en-US"/>
              <a:t>LinkPro Group meeting 01/30/2014</a:t>
            </a:r>
          </a:p>
        </p:txBody>
      </p:sp>
      <p:sp>
        <p:nvSpPr>
          <p:cNvPr id="267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580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r>
              <a:rPr lang="en-US"/>
              <a:t>Slide </a:t>
            </a:r>
            <a:fld id="{8564A917-15BC-4811-9CFA-B4E30ACDF3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671623" name="Line 7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71624" name="Picture 8" descr="TU_Logo_90_HKS41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196850"/>
            <a:ext cx="1803400" cy="528638"/>
          </a:xfrm>
          <a:prstGeom prst="rect">
            <a:avLst/>
          </a:prstGeom>
          <a:noFill/>
        </p:spPr>
      </p:pic>
      <p:sp>
        <p:nvSpPr>
          <p:cNvPr id="2671625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671626" name="Line 10"/>
          <p:cNvSpPr>
            <a:spLocks noChangeShapeType="1"/>
          </p:cNvSpPr>
          <p:nvPr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808080"/>
              </a:solidFill>
            </a:endParaRPr>
          </a:p>
        </p:txBody>
      </p:sp>
      <p:pic>
        <p:nvPicPr>
          <p:cNvPr id="2671627" name="Picture 11" descr="Logo_VodafoneChair_neu_small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125" y="920750"/>
            <a:ext cx="1482725" cy="195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99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rgbClr val="0B2A5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B2A5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B2A5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08520" y="909638"/>
            <a:ext cx="936104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444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667200"/>
            <a:ext cx="2057400" cy="1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A645DF5-E617-4DAD-8F20-334E08217A6B}" type="datetime5">
              <a:rPr lang="en-US" smtClean="0"/>
              <a:t>11-Apr-17</a:t>
            </a:fld>
            <a:endParaRPr lang="en-US" dirty="0"/>
          </a:p>
        </p:txBody>
      </p:sp>
      <p:sp>
        <p:nvSpPr>
          <p:cNvPr id="2444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7200"/>
            <a:ext cx="2895600" cy="1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Martin Danneberg</a:t>
            </a:r>
            <a:endParaRPr lang="en-US" dirty="0"/>
          </a:p>
        </p:txBody>
      </p:sp>
      <p:pic>
        <p:nvPicPr>
          <p:cNvPr id="1032" name="Picture 8" descr="TU_Logo_90_HKS41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196851"/>
            <a:ext cx="18034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4298" name="Line 10"/>
          <p:cNvSpPr>
            <a:spLocks noChangeShapeType="1"/>
          </p:cNvSpPr>
          <p:nvPr/>
        </p:nvSpPr>
        <p:spPr bwMode="auto">
          <a:xfrm>
            <a:off x="0" y="66398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2013" y="6672263"/>
            <a:ext cx="1905000" cy="15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3667900-A5E4-489B-BB35-AE0BC15153C6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2" name="Picture 8" descr="Logo_VodafoneChair_neu_small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188" y="920750"/>
            <a:ext cx="1482725" cy="195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94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8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rgbClr val="0B2A5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B2A5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B2A5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B2A5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das Titelformat zu bearbeiten</a:t>
            </a:r>
          </a:p>
        </p:txBody>
      </p:sp>
      <p:sp>
        <p:nvSpPr>
          <p:cNvPr id="267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0"/>
            <a:endParaRPr lang="en-US" smtClean="0"/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67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80188"/>
            <a:ext cx="2057400" cy="1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fld id="{D9DBDD07-1BA9-4538-ADEF-CBB4997D586D}" type="datetime1">
              <a:rPr lang="en-GB" smtClean="0"/>
              <a:t>11/04/2017</a:t>
            </a:fld>
            <a:endParaRPr lang="en-US" dirty="0"/>
          </a:p>
        </p:txBody>
      </p:sp>
      <p:sp>
        <p:nvSpPr>
          <p:cNvPr id="267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80188"/>
            <a:ext cx="2895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Put your name here</a:t>
            </a:r>
            <a:endParaRPr lang="en-US"/>
          </a:p>
        </p:txBody>
      </p:sp>
      <p:sp>
        <p:nvSpPr>
          <p:cNvPr id="267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580188"/>
            <a:ext cx="19050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808080"/>
                </a:solidFill>
              </a:defRPr>
            </a:lvl1pPr>
          </a:lstStyle>
          <a:p>
            <a:r>
              <a:rPr lang="en-US" smtClean="0"/>
              <a:t>Slide </a:t>
            </a:r>
            <a:fld id="{8564A917-15BC-4811-9CFA-B4E30ACDF3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671623" name="Line 7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71624" name="Picture 8" descr="TU_Logo_90_HKS41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196850"/>
            <a:ext cx="1803400" cy="528638"/>
          </a:xfrm>
          <a:prstGeom prst="rect">
            <a:avLst/>
          </a:prstGeom>
          <a:noFill/>
        </p:spPr>
      </p:pic>
      <p:sp>
        <p:nvSpPr>
          <p:cNvPr id="2671625" name="Rectangle 9"/>
          <p:cNvSpPr>
            <a:spLocks noChangeArrowheads="1"/>
          </p:cNvSpPr>
          <p:nvPr/>
        </p:nvSpPr>
        <p:spPr bwMode="auto">
          <a:xfrm>
            <a:off x="-108520" y="909638"/>
            <a:ext cx="9361040" cy="206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671626" name="Line 10"/>
          <p:cNvSpPr>
            <a:spLocks noChangeShapeType="1"/>
          </p:cNvSpPr>
          <p:nvPr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808080"/>
              </a:solidFill>
            </a:endParaRPr>
          </a:p>
        </p:txBody>
      </p:sp>
      <p:pic>
        <p:nvPicPr>
          <p:cNvPr id="2671627" name="Picture 11" descr="Logo_VodafoneChair_neu_small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7036" y="920750"/>
            <a:ext cx="1482725" cy="195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8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B2A5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rgbClr val="0B2A5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B2A5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B2A5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2338" y="3429000"/>
            <a:ext cx="8221662" cy="800100"/>
          </a:xfrm>
        </p:spPr>
        <p:txBody>
          <a:bodyPr/>
          <a:lstStyle/>
          <a:p>
            <a:r>
              <a:rPr lang="en-US" sz="3600" dirty="0" smtClean="0"/>
              <a:t>Generalized Update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Array FPGA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524328"/>
          </a:xfrm>
        </p:spPr>
        <p:txBody>
          <a:bodyPr/>
          <a:lstStyle/>
          <a:p>
            <a:r>
              <a:rPr lang="en-US" dirty="0" smtClean="0"/>
              <a:t>Counter controls FIFO via the </a:t>
            </a:r>
            <a:r>
              <a:rPr lang="en-US" i="1" dirty="0" smtClean="0"/>
              <a:t>ready for input </a:t>
            </a:r>
            <a:r>
              <a:rPr lang="en-US" dirty="0" smtClean="0"/>
              <a:t>signal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5159" t="14368" r="3016" b="9967"/>
          <a:stretch/>
        </p:blipFill>
        <p:spPr>
          <a:xfrm>
            <a:off x="1" y="1858174"/>
            <a:ext cx="9144000" cy="45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914400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configuration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2238828"/>
          </a:xfrm>
        </p:spPr>
        <p:txBody>
          <a:bodyPr/>
          <a:lstStyle/>
          <a:p>
            <a:r>
              <a:rPr lang="en-US" dirty="0" smtClean="0"/>
              <a:t>Concludes the configuration process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1597" t="21609" r="12153" b="40115"/>
          <a:stretch/>
        </p:blipFill>
        <p:spPr>
          <a:xfrm>
            <a:off x="99285" y="3617913"/>
            <a:ext cx="879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Martin Danneberg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Slide </a:t>
            </a: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5" y="149225"/>
            <a:ext cx="6900473" cy="647700"/>
          </a:xfrm>
        </p:spPr>
        <p:txBody>
          <a:bodyPr/>
          <a:lstStyle/>
          <a:p>
            <a:r>
              <a:rPr lang="de-DE" sz="2800" dirty="0"/>
              <a:t>Block </a:t>
            </a:r>
            <a:r>
              <a:rPr lang="de-DE" sz="2800" dirty="0" err="1"/>
              <a:t>diagram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the GFDM </a:t>
            </a:r>
            <a:r>
              <a:rPr lang="de-DE" sz="2800" dirty="0" err="1"/>
              <a:t>transceiver</a:t>
            </a:r>
            <a:endParaRPr lang="en-US" sz="2800" dirty="0"/>
          </a:p>
        </p:txBody>
      </p:sp>
      <p:pic>
        <p:nvPicPr>
          <p:cNvPr id="7" name="Inhaltsplatzhalter 6"/>
          <p:cNvPicPr>
            <a:picLocks noGrp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2263" y="1398429"/>
            <a:ext cx="8642350" cy="4906741"/>
          </a:xfrm>
          <a:prstGeom prst="rect">
            <a:avLst/>
          </a:prstGeom>
          <a:noFill/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Martin Danneberg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Slide </a:t>
            </a: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46" y="1158261"/>
              <a:ext cx="8978508" cy="515970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699227">
                      <a:extLst>
                        <a:ext uri="{9D8B030D-6E8A-4147-A177-3AD203B41FA5}">
                          <a16:colId xmlns:a16="http://schemas.microsoft.com/office/drawing/2014/main" val="607185967"/>
                        </a:ext>
                      </a:extLst>
                    </a:gridCol>
                    <a:gridCol w="701795">
                      <a:extLst>
                        <a:ext uri="{9D8B030D-6E8A-4147-A177-3AD203B41FA5}">
                          <a16:colId xmlns:a16="http://schemas.microsoft.com/office/drawing/2014/main" val="930728712"/>
                        </a:ext>
                      </a:extLst>
                    </a:gridCol>
                    <a:gridCol w="1969856">
                      <a:extLst>
                        <a:ext uri="{9D8B030D-6E8A-4147-A177-3AD203B41FA5}">
                          <a16:colId xmlns:a16="http://schemas.microsoft.com/office/drawing/2014/main" val="3138985841"/>
                        </a:ext>
                      </a:extLst>
                    </a:gridCol>
                    <a:gridCol w="4607630">
                      <a:extLst>
                        <a:ext uri="{9D8B030D-6E8A-4147-A177-3AD203B41FA5}">
                          <a16:colId xmlns:a16="http://schemas.microsoft.com/office/drawing/2014/main" val="784088960"/>
                        </a:ext>
                      </a:extLst>
                    </a:gridCol>
                  </a:tblGrid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Parameter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Symbol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Values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Remark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extLst>
                      <a:ext uri="{0D108BD9-81ED-4DB2-BD59-A6C34878D82A}">
                        <a16:rowId xmlns:a16="http://schemas.microsoft.com/office/drawing/2014/main" val="2372443586"/>
                      </a:ext>
                    </a:extLst>
                  </a:tr>
                  <a:tr h="15402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Bandwidth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BW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20 MHz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212931248"/>
                      </a:ext>
                    </a:extLst>
                  </a:tr>
                  <a:tr h="18189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Frequency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f</a:t>
                          </a:r>
                          <a:r>
                            <a:rPr lang="en-GB" sz="1100" baseline="-250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0097476"/>
                      </a:ext>
                    </a:extLst>
                  </a:tr>
                  <a:tr h="181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RF-Gain (Tx, Rx)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Max.  23 </a:t>
                          </a:r>
                          <a:r>
                            <a:rPr lang="en-GB" sz="1100" dirty="0" err="1">
                              <a:effectLst/>
                            </a:rPr>
                            <a:t>dBm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758711442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Number of subcarrier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2</a:t>
                          </a:r>
                          <a:r>
                            <a:rPr lang="en-GB" sz="1100" baseline="30000" dirty="0">
                              <a:effectLst/>
                            </a:rPr>
                            <a:t>s</a:t>
                          </a:r>
                          <a:r>
                            <a:rPr lang="en-GB" sz="1100" dirty="0">
                              <a:effectLst/>
                            </a:rPr>
                            <a:t>, s=3 – 11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Limited by power of 2 FFT module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542692228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subsymbols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1 – 16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445489702"/>
                      </a:ext>
                    </a:extLst>
                  </a:tr>
                  <a:tr h="14847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data 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Limited by N-size DFT module in channel equalizer: currently 1536 max.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418876641"/>
                      </a:ext>
                    </a:extLst>
                  </a:tr>
                  <a:tr h="18259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Set of active subcarriers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𝓚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DC and outer subcarriers should not be used, due to RF impairments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833054131"/>
                      </a:ext>
                    </a:extLst>
                  </a:tr>
                  <a:tr h="28179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Set of active subsymbols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𝓜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First and/or last </a:t>
                          </a:r>
                          <a:r>
                            <a:rPr lang="en-GB" sz="1100" dirty="0" err="1">
                              <a:effectLst/>
                            </a:rPr>
                            <a:t>subsymbol</a:t>
                          </a:r>
                          <a:r>
                            <a:rPr lang="en-GB" sz="1100" dirty="0">
                              <a:effectLst/>
                            </a:rPr>
                            <a:t> can be deactivated to decrease OOB emission in combination with windowing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7129685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Resource map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Defined by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, subcarrier first ordering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817255293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Modulator pulse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Arbitrary, usually raised cosine function (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913959019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Roll of factor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GB" sz="110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303293357"/>
                      </a:ext>
                    </a:extLst>
                  </a:tr>
                  <a:tr h="16890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prefix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r>
                            <a:rPr lang="en-GB" sz="1100" baseline="-25000">
                              <a:effectLst/>
                            </a:rPr>
                            <a:t>CP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Should be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W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 and the channel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120245030"/>
                      </a:ext>
                    </a:extLst>
                  </a:tr>
                  <a:tr h="16890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suffix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</a:t>
                          </a:r>
                          <a:r>
                            <a:rPr lang="en-GB" sz="1100" baseline="-25000" dirty="0">
                              <a:effectLst/>
                            </a:rPr>
                            <a:t>CS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Should be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W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807818091"/>
                      </a:ext>
                    </a:extLst>
                  </a:tr>
                  <a:tr h="1547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Window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r>
                            <a:rPr lang="en-GB" sz="1100" baseline="-25000" dirty="0">
                              <a:effectLst/>
                            </a:rPr>
                            <a:t>W</a:t>
                          </a:r>
                          <a:r>
                            <a:rPr lang="en-GB" sz="1100" dirty="0">
                              <a:effectLst/>
                            </a:rPr>
                            <a:t> </a:t>
                          </a:r>
                          <a:r>
                            <a:rPr lang="en-GB" sz="1100" dirty="0" smtClean="0">
                              <a:effectLst/>
                            </a:rPr>
                            <a:t>(0 </a:t>
                          </a:r>
                          <a:r>
                            <a:rPr lang="en-GB" sz="1100" dirty="0">
                              <a:effectLst/>
                            </a:rPr>
                            <a:t>– </a:t>
                          </a:r>
                          <a:r>
                            <a:rPr lang="en-GB" sz="1100" dirty="0" smtClean="0">
                              <a:effectLst/>
                            </a:rPr>
                            <a:t>2048)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Arbitrary, usually raised cosine function (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441626296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128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Arbitrary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375859869"/>
                      </a:ext>
                    </a:extLst>
                  </a:tr>
                  <a:tr h="7188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prefix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r>
                            <a:rPr lang="en-GB" sz="1100" baseline="-25000">
                              <a:effectLst/>
                            </a:rPr>
                            <a:t>P,CP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Should be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W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 and the channel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812361458"/>
                      </a:ext>
                    </a:extLst>
                  </a:tr>
                  <a:tr h="1391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suffix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</a:t>
                          </a:r>
                          <a:r>
                            <a:rPr lang="en-GB" sz="1100" baseline="-25000" dirty="0">
                              <a:effectLst/>
                            </a:rPr>
                            <a:t>P,CS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Should be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100">
                                      <a:effectLst/>
                                    </a:rPr>
                                    <m:t>W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944077442"/>
                      </a:ext>
                    </a:extLst>
                  </a:tr>
                  <a:tr h="102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Window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</a:t>
                          </a:r>
                          <a:r>
                            <a:rPr lang="en-GB" sz="1100" baseline="-25000">
                              <a:effectLst/>
                            </a:rPr>
                            <a:t>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r>
                            <a:rPr lang="en-GB" sz="1100" baseline="-25000" dirty="0">
                              <a:effectLst/>
                            </a:rPr>
                            <a:t>P,W</a:t>
                          </a:r>
                          <a:r>
                            <a:rPr lang="en-GB" sz="1100" dirty="0">
                              <a:effectLst/>
                            </a:rPr>
                            <a:t> </a:t>
                          </a:r>
                          <a:r>
                            <a:rPr lang="en-GB" sz="1100" dirty="0" smtClean="0">
                              <a:effectLst/>
                            </a:rPr>
                            <a:t>(0 </a:t>
                          </a:r>
                          <a:r>
                            <a:rPr lang="en-GB" sz="1100" dirty="0">
                              <a:effectLst/>
                            </a:rPr>
                            <a:t>– </a:t>
                          </a:r>
                          <a:r>
                            <a:rPr lang="en-GB" sz="1100" dirty="0" smtClean="0">
                              <a:effectLst/>
                            </a:rPr>
                            <a:t>2048)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Arbitrary, usually raised cosine function (</a:t>
                          </a:r>
                          <a14:m>
                            <m:oMath xmlns:m="http://schemas.openxmlformats.org/officeDocument/2006/math">
                              <m:r>
                                <a:rPr lang="en-GB" sz="11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GB" sz="1100" dirty="0">
                              <a:effectLst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019118702"/>
                      </a:ext>
                    </a:extLst>
                  </a:tr>
                  <a:tr h="281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GFDM blocks per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Affects how often a preamble is sent, dependent of the channel coherence time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673790344"/>
                      </a:ext>
                    </a:extLst>
                  </a:tr>
                  <a:tr h="29272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Demodulator pulse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γ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Depends of the receiver type: ZF or MF,</a:t>
                          </a:r>
                          <a:endParaRPr lang="en-US" sz="1600" dirty="0"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MMSE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872170798"/>
                      </a:ext>
                    </a:extLst>
                  </a:tr>
                  <a:tr h="16188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Code Rate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½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Convolutional Code, other rates and LDPC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530997628"/>
                      </a:ext>
                    </a:extLst>
                  </a:tr>
                  <a:tr h="14075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Symbol mapping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QPSK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Higher order QAM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484638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21547"/>
                  </p:ext>
                </p:extLst>
              </p:nvPr>
            </p:nvGraphicFramePr>
            <p:xfrm>
              <a:off x="82746" y="1158261"/>
              <a:ext cx="8978508" cy="5159709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699227">
                      <a:extLst>
                        <a:ext uri="{9D8B030D-6E8A-4147-A177-3AD203B41FA5}">
                          <a16:colId xmlns:a16="http://schemas.microsoft.com/office/drawing/2014/main" val="607185967"/>
                        </a:ext>
                      </a:extLst>
                    </a:gridCol>
                    <a:gridCol w="701795">
                      <a:extLst>
                        <a:ext uri="{9D8B030D-6E8A-4147-A177-3AD203B41FA5}">
                          <a16:colId xmlns:a16="http://schemas.microsoft.com/office/drawing/2014/main" val="930728712"/>
                        </a:ext>
                      </a:extLst>
                    </a:gridCol>
                    <a:gridCol w="1969856">
                      <a:extLst>
                        <a:ext uri="{9D8B030D-6E8A-4147-A177-3AD203B41FA5}">
                          <a16:colId xmlns:a16="http://schemas.microsoft.com/office/drawing/2014/main" val="3138985841"/>
                        </a:ext>
                      </a:extLst>
                    </a:gridCol>
                    <a:gridCol w="4607630">
                      <a:extLst>
                        <a:ext uri="{9D8B030D-6E8A-4147-A177-3AD203B41FA5}">
                          <a16:colId xmlns:a16="http://schemas.microsoft.com/office/drawing/2014/main" val="784088960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Parameter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Symbol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Values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Remark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/>
                    </a:tc>
                    <a:extLst>
                      <a:ext uri="{0D108BD9-81ED-4DB2-BD59-A6C34878D82A}">
                        <a16:rowId xmlns:a16="http://schemas.microsoft.com/office/drawing/2014/main" val="2372443586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Bandwidth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BW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20 MHz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212931248"/>
                      </a:ext>
                    </a:extLst>
                  </a:tr>
                  <a:tr h="18189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Frequency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f</a:t>
                          </a:r>
                          <a:r>
                            <a:rPr lang="en-GB" sz="1100" baseline="-250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10097476"/>
                      </a:ext>
                    </a:extLst>
                  </a:tr>
                  <a:tr h="181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RF-Gain (Tx, Rx)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Max.  23 </a:t>
                          </a:r>
                          <a:r>
                            <a:rPr lang="en-GB" sz="1100" dirty="0" err="1">
                              <a:effectLst/>
                            </a:rPr>
                            <a:t>dBm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SDR parameter dependent of the RF frontend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75871144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Number of subcarrier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2</a:t>
                          </a:r>
                          <a:r>
                            <a:rPr lang="en-GB" sz="1100" baseline="30000" dirty="0">
                              <a:effectLst/>
                            </a:rPr>
                            <a:t>s</a:t>
                          </a:r>
                          <a:r>
                            <a:rPr lang="en-GB" sz="1100" dirty="0">
                              <a:effectLst/>
                            </a:rPr>
                            <a:t>, s=3 – 11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Limited by power of 2 FFT module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54269222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subsymbols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1 – 16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4454897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data 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121914" t="-323636" r="-234568" b="-11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Limited by N-size DFT module in channel equalizer: currently 1536 max.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4188766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Set of active subcarriers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243478" t="-423636" r="-942609" b="-10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DC and outer subcarriers should not be used, due to RF impairments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8330541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Set of active subsymbols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243478" t="-523636" r="-942609" b="-9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First and/or last </a:t>
                          </a:r>
                          <a:r>
                            <a:rPr lang="en-GB" sz="1100" dirty="0" err="1">
                              <a:effectLst/>
                            </a:rPr>
                            <a:t>subsymbol</a:t>
                          </a:r>
                          <a:r>
                            <a:rPr lang="en-GB" sz="1100" dirty="0">
                              <a:effectLst/>
                            </a:rPr>
                            <a:t> can be deactivated to decrease OOB emission in combination with windowing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712968514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Resource map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270370" r="-529" b="-18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255293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Modulator pulse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321429" r="-529" b="-16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959019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Roll of factor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243478" t="-1474074" r="-942609" b="-16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3303293357"/>
                      </a:ext>
                    </a:extLst>
                  </a:tr>
                  <a:tr h="1809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prefix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r>
                            <a:rPr lang="en-GB" sz="1100" baseline="-25000">
                              <a:effectLst/>
                            </a:rPr>
                            <a:t>CP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416667" r="-529" b="-13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245030"/>
                      </a:ext>
                    </a:extLst>
                  </a:tr>
                  <a:tr h="1809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suffix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</a:t>
                          </a:r>
                          <a:r>
                            <a:rPr lang="en-GB" sz="1100" baseline="-25000" dirty="0">
                              <a:effectLst/>
                            </a:rPr>
                            <a:t>CS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516667" r="-529" b="-12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818091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Window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r>
                            <a:rPr lang="en-GB" sz="1100" baseline="-25000" dirty="0">
                              <a:effectLst/>
                            </a:rPr>
                            <a:t>W</a:t>
                          </a:r>
                          <a:r>
                            <a:rPr lang="en-GB" sz="1100" dirty="0">
                              <a:effectLst/>
                            </a:rPr>
                            <a:t> </a:t>
                          </a:r>
                          <a:r>
                            <a:rPr lang="en-GB" sz="1100" dirty="0" smtClean="0">
                              <a:effectLst/>
                            </a:rPr>
                            <a:t>(0 </a:t>
                          </a:r>
                          <a:r>
                            <a:rPr lang="en-GB" sz="1100" dirty="0">
                              <a:effectLst/>
                            </a:rPr>
                            <a:t>– </a:t>
                          </a:r>
                          <a:r>
                            <a:rPr lang="en-GB" sz="1100" dirty="0" smtClean="0">
                              <a:effectLst/>
                            </a:rPr>
                            <a:t>2048)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796296" r="-529" b="-13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626296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128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Arbitrary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3758598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prefix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</a:t>
                          </a:r>
                          <a:r>
                            <a:rPr lang="en-GB" sz="1100" baseline="-25000">
                              <a:effectLst/>
                            </a:rPr>
                            <a:t>P,CP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981818" r="-529" b="-49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1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Cyclic suffix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N</a:t>
                          </a:r>
                          <a:r>
                            <a:rPr lang="en-GB" sz="1100" baseline="-25000" dirty="0">
                              <a:effectLst/>
                            </a:rPr>
                            <a:t>P,CS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0 – 2048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1081818" r="-529" b="-39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07744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Window of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W</a:t>
                          </a:r>
                          <a:r>
                            <a:rPr lang="en-GB" sz="1100" baseline="-25000">
                              <a:effectLst/>
                            </a:rPr>
                            <a:t>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r>
                            <a:rPr lang="en-GB" sz="1100" baseline="-25000" dirty="0">
                              <a:effectLst/>
                            </a:rPr>
                            <a:t>P,W</a:t>
                          </a:r>
                          <a:r>
                            <a:rPr lang="en-GB" sz="1100" dirty="0">
                              <a:effectLst/>
                            </a:rPr>
                            <a:t> </a:t>
                          </a:r>
                          <a:r>
                            <a:rPr lang="en-GB" sz="1100" dirty="0" smtClean="0">
                              <a:effectLst/>
                            </a:rPr>
                            <a:t>(0 </a:t>
                          </a:r>
                          <a:r>
                            <a:rPr lang="en-GB" sz="1100" dirty="0">
                              <a:effectLst/>
                            </a:rPr>
                            <a:t>– </a:t>
                          </a:r>
                          <a:r>
                            <a:rPr lang="en-GB" sz="1100" dirty="0" smtClean="0">
                              <a:effectLst/>
                            </a:rPr>
                            <a:t>2048)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764" marR="66764" marT="0" marB="0" anchor="ctr">
                        <a:blipFill>
                          <a:blip r:embed="rId2"/>
                          <a:stretch>
                            <a:fillRect l="-95106" t="-2407407" r="-529" b="-7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1187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Number of GFDM blocks per preamble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B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Affects how often a preamble is sent, dependent of the channel coherence time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67379034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Demodulator pulse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γ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Vector of size 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Depends of the receiver type: ZF or MF,</a:t>
                          </a:r>
                          <a:endParaRPr lang="en-US" sz="1600" dirty="0">
                            <a:effectLst/>
                          </a:endParaRP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MMSE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87217079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Code Rate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½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Convolutional Code, other rates and LDPC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53099762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Symbol mapping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QPSK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Higher order QAM planned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6764" marR="66764" marT="0" marB="0" anchor="ctr"/>
                    </a:tc>
                    <a:extLst>
                      <a:ext uri="{0D108BD9-81ED-4DB2-BD59-A6C34878D82A}">
                        <a16:rowId xmlns:a16="http://schemas.microsoft.com/office/drawing/2014/main" val="24846385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7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structure to update the different blocks</a:t>
            </a:r>
          </a:p>
          <a:p>
            <a:r>
              <a:rPr lang="en-US" dirty="0" smtClean="0"/>
              <a:t>One Update FIFO to configure all </a:t>
            </a:r>
            <a:r>
              <a:rPr lang="en-US" dirty="0"/>
              <a:t>blocks </a:t>
            </a:r>
            <a:r>
              <a:rPr lang="en-US" dirty="0" smtClean="0"/>
              <a:t>consecutively</a:t>
            </a:r>
          </a:p>
          <a:p>
            <a:r>
              <a:rPr lang="en-US" dirty="0" smtClean="0"/>
              <a:t>One standardized way to control</a:t>
            </a:r>
            <a:endParaRPr lang="en-US" dirty="0"/>
          </a:p>
        </p:txBody>
      </p:sp>
      <p:sp>
        <p:nvSpPr>
          <p:cNvPr id="62" name="Datumsplatzhalter 3"/>
          <p:cNvSpPr>
            <a:spLocks noGrp="1"/>
          </p:cNvSpPr>
          <p:nvPr>
            <p:ph type="dt" sz="half" idx="10"/>
          </p:nvPr>
        </p:nvSpPr>
        <p:spPr>
          <a:xfrm>
            <a:off x="250825" y="6580188"/>
            <a:ext cx="2057400" cy="266700"/>
          </a:xfrm>
        </p:spPr>
        <p:txBody>
          <a:bodyPr/>
          <a:lstStyle/>
          <a:p>
            <a:r>
              <a:rPr lang="de-DE" dirty="0" smtClean="0"/>
              <a:t>TU Dresden </a:t>
            </a:r>
            <a:endParaRPr lang="en-US" dirty="0"/>
          </a:p>
        </p:txBody>
      </p:sp>
      <p:sp>
        <p:nvSpPr>
          <p:cNvPr id="7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80188"/>
            <a:ext cx="2895600" cy="304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Cluster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540" y="1341438"/>
            <a:ext cx="7659460" cy="4209761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/>
              <a:t>B</a:t>
            </a:r>
            <a:r>
              <a:rPr lang="en-US" dirty="0" smtClean="0"/>
              <a:t>locks have to enter reset state</a:t>
            </a:r>
          </a:p>
          <a:p>
            <a:pPr>
              <a:lnSpc>
                <a:spcPts val="4600"/>
              </a:lnSpc>
            </a:pPr>
            <a:r>
              <a:rPr lang="en-US" dirty="0" smtClean="0"/>
              <a:t>Indication that reset is done</a:t>
            </a:r>
          </a:p>
          <a:p>
            <a:pPr>
              <a:lnSpc>
                <a:spcPts val="4600"/>
              </a:lnSpc>
            </a:pPr>
            <a:r>
              <a:rPr lang="en-US" dirty="0" smtClean="0"/>
              <a:t>Blocks should enter update mode</a:t>
            </a:r>
          </a:p>
          <a:p>
            <a:pPr>
              <a:lnSpc>
                <a:spcPts val="4600"/>
              </a:lnSpc>
            </a:pPr>
            <a:r>
              <a:rPr lang="en-US" dirty="0" smtClean="0"/>
              <a:t>Indication that the update has finished </a:t>
            </a:r>
          </a:p>
          <a:p>
            <a:pPr>
              <a:lnSpc>
                <a:spcPts val="4600"/>
              </a:lnSpc>
            </a:pPr>
            <a:r>
              <a:rPr lang="en-US" dirty="0" smtClean="0">
                <a:sym typeface="Wingdings" panose="05000000000000000000" pitchFamily="2" charset="2"/>
              </a:rPr>
              <a:t>All blocks should leave the update state</a:t>
            </a:r>
          </a:p>
          <a:p>
            <a:pPr>
              <a:lnSpc>
                <a:spcPts val="4600"/>
              </a:lnSpc>
            </a:pPr>
            <a:r>
              <a:rPr lang="en-US" dirty="0" smtClean="0">
                <a:sym typeface="Wingdings" panose="05000000000000000000" pitchFamily="2" charset="2"/>
              </a:rPr>
              <a:t>Any block still active? Not in idle?</a:t>
            </a:r>
            <a:endParaRPr lang="en-US" dirty="0" smtClean="0"/>
          </a:p>
          <a:p>
            <a:pPr>
              <a:lnSpc>
                <a:spcPts val="4600"/>
              </a:lnSpc>
            </a:pPr>
            <a:endParaRPr lang="en-US" dirty="0" smtClean="0"/>
          </a:p>
          <a:p>
            <a:pPr>
              <a:lnSpc>
                <a:spcPts val="4600"/>
              </a:lnSpc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TU Dresden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C5C34D8-6B68-4457-84EF-FE5A8DD4B06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23651" t="17520" r="69603" b="43071"/>
          <a:stretch/>
        </p:blipFill>
        <p:spPr>
          <a:xfrm>
            <a:off x="250825" y="1251856"/>
            <a:ext cx="1233715" cy="43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Daisy chaining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" y="1258729"/>
            <a:ext cx="8973019" cy="150352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TU Dresden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C5C34D8-6B68-4457-84EF-FE5A8DD4B0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250825" y="2914650"/>
            <a:ext cx="86423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0B2A5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q"/>
              <a:defRPr sz="2400">
                <a:solidFill>
                  <a:srgbClr val="0B2A5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B2A5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B2A5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Signal is passed through all relevant blocks</a:t>
            </a:r>
          </a:p>
          <a:p>
            <a:pPr defTabSz="914400"/>
            <a:r>
              <a:rPr lang="en-US" kern="0" dirty="0" smtClean="0"/>
              <a:t>Single input to feed the control data</a:t>
            </a:r>
          </a:p>
          <a:p>
            <a:pPr defTabSz="914400"/>
            <a:r>
              <a:rPr lang="en-US" kern="0" dirty="0" smtClean="0"/>
              <a:t>Single output to observe the reaction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341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TU Dresden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LinkPro Group meeting 01/30/2014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C5C34D8-6B68-4457-84EF-FE5A8DD4B0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484540" y="1937839"/>
            <a:ext cx="7659460" cy="4264704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sz="2000" dirty="0" smtClean="0"/>
              <a:t>Enter reset state </a:t>
            </a:r>
            <a:r>
              <a:rPr lang="en-US" sz="2000" b="1" dirty="0" smtClean="0"/>
              <a:t>immediately</a:t>
            </a:r>
          </a:p>
          <a:p>
            <a:pPr>
              <a:lnSpc>
                <a:spcPts val="4800"/>
              </a:lnSpc>
            </a:pPr>
            <a:r>
              <a:rPr lang="en-US" sz="2000" dirty="0" smtClean="0"/>
              <a:t>E.g. </a:t>
            </a:r>
            <a:r>
              <a:rPr lang="en-US" sz="2000" dirty="0"/>
              <a:t>i</a:t>
            </a:r>
            <a:r>
              <a:rPr lang="en-US" sz="2000" dirty="0" smtClean="0"/>
              <a:t>ndicates that FIFOs are emptied</a:t>
            </a:r>
          </a:p>
          <a:p>
            <a:pPr>
              <a:lnSpc>
                <a:spcPts val="4800"/>
              </a:lnSpc>
            </a:pPr>
            <a:r>
              <a:rPr lang="en-US" sz="2000" b="1" dirty="0" smtClean="0"/>
              <a:t>Wait</a:t>
            </a:r>
            <a:r>
              <a:rPr lang="en-US" sz="2000" dirty="0" smtClean="0"/>
              <a:t> for current operation to be finished </a:t>
            </a:r>
            <a:r>
              <a:rPr lang="en-US" sz="2000" dirty="0" smtClean="0">
                <a:sym typeface="Wingdings" panose="05000000000000000000" pitchFamily="2" charset="2"/>
              </a:rPr>
              <a:t>and enter update state</a:t>
            </a:r>
            <a:endParaRPr lang="en-US" sz="2000" dirty="0" smtClean="0"/>
          </a:p>
          <a:p>
            <a:pPr>
              <a:lnSpc>
                <a:spcPts val="4800"/>
              </a:lnSpc>
            </a:pPr>
            <a:r>
              <a:rPr lang="en-US" sz="2000" dirty="0" smtClean="0"/>
              <a:t>Block </a:t>
            </a:r>
            <a:r>
              <a:rPr lang="en-US" sz="2000" dirty="0" smtClean="0">
                <a:sym typeface="Wingdings" panose="05000000000000000000" pitchFamily="2" charset="2"/>
              </a:rPr>
              <a:t>switches back to idle or active state</a:t>
            </a:r>
          </a:p>
          <a:p>
            <a:pPr>
              <a:lnSpc>
                <a:spcPts val="4800"/>
              </a:lnSpc>
            </a:pPr>
            <a:r>
              <a:rPr lang="en-US" sz="2000" dirty="0">
                <a:sym typeface="Wingdings" panose="05000000000000000000" pitchFamily="2" charset="2"/>
              </a:rPr>
              <a:t>L</a:t>
            </a:r>
            <a:r>
              <a:rPr lang="en-US" sz="2000" dirty="0" smtClean="0">
                <a:sym typeface="Wingdings" panose="05000000000000000000" pitchFamily="2" charset="2"/>
              </a:rPr>
              <a:t>eave the update state </a:t>
            </a:r>
            <a:r>
              <a:rPr lang="en-US" sz="2000" b="1" dirty="0"/>
              <a:t>immediately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ts val="4800"/>
              </a:lnSpc>
            </a:pPr>
            <a:r>
              <a:rPr lang="en-US" sz="2000" b="1" dirty="0" smtClean="0">
                <a:sym typeface="Wingdings" panose="05000000000000000000" pitchFamily="2" charset="2"/>
              </a:rPr>
              <a:t>Keep low </a:t>
            </a:r>
            <a:r>
              <a:rPr lang="en-US" sz="2000" dirty="0" smtClean="0">
                <a:sym typeface="Wingdings" panose="05000000000000000000" pitchFamily="2" charset="2"/>
              </a:rPr>
              <a:t>at the input – OR chain</a:t>
            </a:r>
            <a:r>
              <a:rPr lang="en-US" sz="2000" dirty="0">
                <a:sym typeface="Wingdings" panose="05000000000000000000" pitchFamily="2" charset="2"/>
              </a:rPr>
              <a:t> – </a:t>
            </a:r>
            <a:r>
              <a:rPr lang="en-US" sz="2000" dirty="0" smtClean="0">
                <a:sym typeface="Wingdings" panose="05000000000000000000" pitchFamily="2" charset="2"/>
              </a:rPr>
              <a:t>If one block is active  output is active</a:t>
            </a:r>
            <a:endParaRPr lang="en-US" sz="2000" dirty="0" smtClean="0"/>
          </a:p>
          <a:p>
            <a:pPr>
              <a:lnSpc>
                <a:spcPts val="4800"/>
              </a:lnSpc>
            </a:pPr>
            <a:endParaRPr lang="en-US" sz="2000" dirty="0" smtClean="0"/>
          </a:p>
          <a:p>
            <a:pPr>
              <a:lnSpc>
                <a:spcPts val="4800"/>
              </a:lnSpc>
            </a:pPr>
            <a:endParaRPr lang="en-US" sz="2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3651" t="17520" r="69603" b="43071"/>
          <a:stretch/>
        </p:blipFill>
        <p:spPr>
          <a:xfrm>
            <a:off x="250825" y="1848256"/>
            <a:ext cx="1233715" cy="4354287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250825" y="1341439"/>
            <a:ext cx="8642350" cy="67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0B2A5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q"/>
              <a:defRPr sz="2400">
                <a:solidFill>
                  <a:srgbClr val="0B2A5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B2A5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B2A5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Keep each signal high, until it is high at the output </a:t>
            </a:r>
          </a:p>
        </p:txBody>
      </p:sp>
    </p:spTree>
    <p:extLst>
      <p:ext uri="{BB962C8B-B14F-4D97-AF65-F5344CB8AC3E}">
        <p14:creationId xmlns:p14="http://schemas.microsoft.com/office/powerpoint/2010/main" val="41144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TU Dresden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C5C34D8-6B68-4457-84EF-FE5A8DD4B06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F8FA"/>
              </a:clrFrom>
              <a:clrTo>
                <a:srgbClr val="F5F8FA">
                  <a:alpha val="0"/>
                </a:srgbClr>
              </a:clrTo>
            </a:clrChange>
          </a:blip>
          <a:srcRect l="22222" t="34598" r="23541" b="53563"/>
          <a:stretch/>
        </p:blipFill>
        <p:spPr>
          <a:xfrm>
            <a:off x="906463" y="1333500"/>
            <a:ext cx="8153400" cy="10752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57153" t="51954" r="39514" b="42759"/>
          <a:stretch/>
        </p:blipFill>
        <p:spPr>
          <a:xfrm>
            <a:off x="201613" y="1579044"/>
            <a:ext cx="609600" cy="584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8FA"/>
              </a:clrFrom>
              <a:clrTo>
                <a:srgbClr val="F5F8FA">
                  <a:alpha val="0"/>
                </a:srgbClr>
              </a:clrTo>
            </a:clrChange>
          </a:blip>
          <a:srcRect l="22301" t="37487" r="45953" b="54500"/>
          <a:stretch/>
        </p:blipFill>
        <p:spPr>
          <a:xfrm>
            <a:off x="4278312" y="3106260"/>
            <a:ext cx="4830763" cy="7366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l="62178" t="51954" r="34749" b="42759"/>
          <a:stretch/>
        </p:blipFill>
        <p:spPr>
          <a:xfrm>
            <a:off x="250825" y="3182506"/>
            <a:ext cx="561974" cy="584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5F8FA"/>
              </a:clrFrom>
              <a:clrTo>
                <a:srgbClr val="F5F8FA">
                  <a:alpha val="0"/>
                </a:srgbClr>
              </a:clrTo>
            </a:clrChange>
          </a:blip>
          <a:srcRect l="22291" t="34483" r="29063" b="54310"/>
          <a:stretch/>
        </p:blipFill>
        <p:spPr>
          <a:xfrm>
            <a:off x="942341" y="4540425"/>
            <a:ext cx="8153400" cy="113484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l="37761" t="51954" r="59239" b="42759"/>
          <a:stretch/>
        </p:blipFill>
        <p:spPr>
          <a:xfrm>
            <a:off x="250825" y="4815746"/>
            <a:ext cx="54864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logic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process, independent of the respective module</a:t>
            </a:r>
          </a:p>
          <a:p>
            <a:r>
              <a:rPr lang="en-US" dirty="0" smtClean="0"/>
              <a:t>Only one FIFO needed.</a:t>
            </a: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37811" t="27638" r="33503" b="61465"/>
          <a:stretch/>
        </p:blipFill>
        <p:spPr>
          <a:xfrm>
            <a:off x="1948815" y="2827020"/>
            <a:ext cx="5246370" cy="12039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25277" t="23219" r="17986" b="45632"/>
          <a:stretch/>
        </p:blipFill>
        <p:spPr>
          <a:xfrm>
            <a:off x="1042193" y="4041881"/>
            <a:ext cx="7059613" cy="23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configuration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23572" t="24877" r="8254" b="37947"/>
          <a:stretch/>
        </p:blipFill>
        <p:spPr>
          <a:xfrm>
            <a:off x="250825" y="3429000"/>
            <a:ext cx="8546809" cy="2815771"/>
          </a:xfrm>
          <a:prstGeom prst="rect">
            <a:avLst/>
          </a:prstGeom>
        </p:spPr>
      </p:pic>
      <p:sp>
        <p:nvSpPr>
          <p:cNvPr id="8" name="Inhaltsplatzhalter 5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2238828"/>
          </a:xfrm>
        </p:spPr>
        <p:txBody>
          <a:bodyPr/>
          <a:lstStyle/>
          <a:p>
            <a:r>
              <a:rPr lang="en-US" dirty="0" smtClean="0"/>
              <a:t>Blocks needs to run once</a:t>
            </a:r>
          </a:p>
          <a:p>
            <a:r>
              <a:rPr lang="en-US" dirty="0" smtClean="0"/>
              <a:t>Ensures that FPGA is ready to accept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 Dresden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Martin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Danneberg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D35C1-A5E9-4A40-8E74-25071D516F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Array Host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6" y="1190172"/>
            <a:ext cx="8642351" cy="3633288"/>
          </a:xfrm>
        </p:spPr>
        <p:txBody>
          <a:bodyPr>
            <a:normAutofit/>
          </a:bodyPr>
          <a:lstStyle/>
          <a:p>
            <a:r>
              <a:rPr lang="en-US" dirty="0" smtClean="0"/>
              <a:t>Same block can configure different independent memories, e.g. modulator, resource mapper, …</a:t>
            </a:r>
          </a:p>
          <a:p>
            <a:r>
              <a:rPr lang="en-US" dirty="0" smtClean="0"/>
              <a:t>Only the update ID constant needs to be specified prior</a:t>
            </a:r>
          </a:p>
          <a:p>
            <a:r>
              <a:rPr lang="en-US" dirty="0" smtClean="0"/>
              <a:t>One unsigned 64 bit FIFO used</a:t>
            </a:r>
          </a:p>
          <a:p>
            <a:r>
              <a:rPr lang="en-US" dirty="0" smtClean="0"/>
              <a:t>Address offset used to store several configuration inside the memory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6320" t="28965" r="2986" b="48966"/>
          <a:stretch/>
        </p:blipFill>
        <p:spPr>
          <a:xfrm>
            <a:off x="127000" y="4971229"/>
            <a:ext cx="8837613" cy="12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S 2013">
  <a:themeElements>
    <a:clrScheme name="Custom 1">
      <a:dk1>
        <a:srgbClr val="000000"/>
      </a:dk1>
      <a:lt1>
        <a:srgbClr val="FFFFFF"/>
      </a:lt1>
      <a:dk2>
        <a:srgbClr val="002060"/>
      </a:dk2>
      <a:lt2>
        <a:srgbClr val="D9E6FF"/>
      </a:lt2>
      <a:accent1>
        <a:srgbClr val="002060"/>
      </a:accent1>
      <a:accent2>
        <a:srgbClr val="FF0000"/>
      </a:accent2>
      <a:accent3>
        <a:srgbClr val="FFFFFF"/>
      </a:accent3>
      <a:accent4>
        <a:srgbClr val="FFFF00"/>
      </a:accent4>
      <a:accent5>
        <a:srgbClr val="92D050"/>
      </a:accent5>
      <a:accent6>
        <a:srgbClr val="004173"/>
      </a:accent6>
      <a:hlink>
        <a:srgbClr val="0070C0"/>
      </a:hlink>
      <a:folHlink>
        <a:srgbClr val="7030A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NS_05_2011">
  <a:themeElements>
    <a:clrScheme name="MNS 04/2011">
      <a:dk1>
        <a:srgbClr val="000000"/>
      </a:dk1>
      <a:lt1>
        <a:srgbClr val="FFFFFF"/>
      </a:lt1>
      <a:dk2>
        <a:srgbClr val="002060"/>
      </a:dk2>
      <a:lt2>
        <a:srgbClr val="D9E6FF"/>
      </a:lt2>
      <a:accent1>
        <a:srgbClr val="002060"/>
      </a:accent1>
      <a:accent2>
        <a:srgbClr val="FF0000"/>
      </a:accent2>
      <a:accent3>
        <a:srgbClr val="FFFFFF"/>
      </a:accent3>
      <a:accent4>
        <a:srgbClr val="FFFF00"/>
      </a:accent4>
      <a:accent5>
        <a:srgbClr val="92D050"/>
      </a:accent5>
      <a:accent6>
        <a:srgbClr val="004173"/>
      </a:accent6>
      <a:hlink>
        <a:srgbClr val="0070C0"/>
      </a:hlink>
      <a:folHlink>
        <a:srgbClr val="7030A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rgbClr val="003399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 extrusionH="76200" contourW="12700" prstMaterial="matte">
          <a:extrusionClr>
            <a:srgbClr val="003399"/>
          </a:extrusionClr>
          <a:contourClr>
            <a:srgbClr val="003399"/>
          </a:contourClr>
        </a:sp3d>
      </a:spPr>
      <a:bodyPr vert="horz" wrap="none" lIns="91427" tIns="18000" rIns="91427" bIns="18000" numCol="1" rtlCol="0" anchor="ctr" anchorCtr="0" compatLnSpc="1">
        <a:prstTxWarp prst="textNoShape">
          <a:avLst/>
        </a:prstTxWarp>
      </a:bodyPr>
      <a:lstStyle>
        <a:defPPr algn="ctr"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Office PowerPoint</Application>
  <PresentationFormat>Bildschirmpräsentation (4:3)</PresentationFormat>
  <Paragraphs>173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Symbol</vt:lpstr>
      <vt:lpstr>Times New Roman</vt:lpstr>
      <vt:lpstr>Univers LT Std 45 Light</vt:lpstr>
      <vt:lpstr>Verdana</vt:lpstr>
      <vt:lpstr>Webdings</vt:lpstr>
      <vt:lpstr>Wingdings</vt:lpstr>
      <vt:lpstr>MNS 2013</vt:lpstr>
      <vt:lpstr>3_Custom Design</vt:lpstr>
      <vt:lpstr>MNS_05_2011</vt:lpstr>
      <vt:lpstr>Generalized Update Process </vt:lpstr>
      <vt:lpstr>Motivation</vt:lpstr>
      <vt:lpstr>Control Cluster</vt:lpstr>
      <vt:lpstr>Daisy chaining</vt:lpstr>
      <vt:lpstr>Signaling</vt:lpstr>
      <vt:lpstr>Blocks</vt:lpstr>
      <vt:lpstr>Update logic</vt:lpstr>
      <vt:lpstr>Start configuration</vt:lpstr>
      <vt:lpstr>Write Array Host</vt:lpstr>
      <vt:lpstr>Write Array FPGA</vt:lpstr>
      <vt:lpstr>Stop configuration</vt:lpstr>
      <vt:lpstr>Block diagram of the GFDM transceiver</vt:lpstr>
      <vt:lpstr>Configurable Parameters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GFDM Video Demo</dc:title>
  <dc:creator>Martin Danneberg</dc:creator>
  <cp:lastModifiedBy>Martin Danneberg</cp:lastModifiedBy>
  <cp:revision>19</cp:revision>
  <dcterms:created xsi:type="dcterms:W3CDTF">2017-03-14T10:17:43Z</dcterms:created>
  <dcterms:modified xsi:type="dcterms:W3CDTF">2017-04-11T12:55:19Z</dcterms:modified>
</cp:coreProperties>
</file>