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37">
          <p15:clr>
            <a:srgbClr val="A4A3A4"/>
          </p15:clr>
        </p15:guide>
        <p15:guide id="2" pos="3840">
          <p15:clr>
            <a:srgbClr val="A4A3A4"/>
          </p15:clr>
        </p15:guide>
      </p15:sldGuideLst>
    </p:ext>
    <p:ext uri="GoogleSlidesCustomDataVersion2">
      <go:slidesCustomData xmlns:go="http://customooxmlschemas.google.com/" r:id="rId40" roundtripDataSignature="AMtx7mhaKwTZCv11Xy71ik54GZptjwHrR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25245F1-07BE-4F96-ADBC-EBF2401E5E7A}">
  <a:tblStyle styleId="{E25245F1-07BE-4F96-ADBC-EBF2401E5E7A}" styleName="Table_0">
    <a:wholeTbl>
      <a:tcTxStyle b="off" i="off">
        <a:font>
          <a:latin typeface="나눔스퀘어라운드 Bold"/>
          <a:ea typeface="나눔스퀘어라운드 Bold"/>
          <a:cs typeface="나눔스퀘어라운드 Bold"/>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BEDEE"/>
          </a:solidFill>
        </a:fill>
      </a:tcStyle>
    </a:wholeTbl>
    <a:band1H>
      <a:tcTxStyle/>
      <a:tcStyle>
        <a:fill>
          <a:solidFill>
            <a:srgbClr val="D5DADB"/>
          </a:solidFill>
        </a:fill>
      </a:tcStyle>
    </a:band1H>
    <a:band2H>
      <a:tcTxStyle/>
    </a:band2H>
    <a:band1V>
      <a:tcTxStyle/>
      <a:tcStyle>
        <a:fill>
          <a:solidFill>
            <a:srgbClr val="D5DADB"/>
          </a:solidFill>
        </a:fill>
      </a:tcStyle>
    </a:band1V>
    <a:band2V>
      <a:tcTxStyle/>
    </a:band2V>
    <a:lastCol>
      <a:tcTxStyle b="on" i="off">
        <a:font>
          <a:latin typeface="나눔스퀘어라운드 Bold"/>
          <a:ea typeface="나눔스퀘어라운드 Bold"/>
          <a:cs typeface="나눔스퀘어라운드 Bold"/>
        </a:font>
        <a:schemeClr val="lt1"/>
      </a:tcTxStyle>
      <a:tcStyle>
        <a:fill>
          <a:solidFill>
            <a:schemeClr val="accent1"/>
          </a:solidFill>
        </a:fill>
      </a:tcStyle>
    </a:lastCol>
    <a:firstCol>
      <a:tcTxStyle b="on" i="off">
        <a:font>
          <a:latin typeface="나눔스퀘어라운드 Bold"/>
          <a:ea typeface="나눔스퀘어라운드 Bold"/>
          <a:cs typeface="나눔스퀘어라운드 Bold"/>
        </a:font>
        <a:schemeClr val="lt1"/>
      </a:tcTxStyle>
      <a:tcStyle>
        <a:fill>
          <a:solidFill>
            <a:schemeClr val="accent1"/>
          </a:solidFill>
        </a:fill>
      </a:tcStyle>
    </a:firstCol>
    <a:lastRow>
      <a:tcTxStyle b="on" i="off">
        <a:font>
          <a:latin typeface="나눔스퀘어라운드 Bold"/>
          <a:ea typeface="나눔스퀘어라운드 Bold"/>
          <a:cs typeface="나눔스퀘어라운드 Bold"/>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나눔스퀘어라운드 Bold"/>
          <a:ea typeface="나눔스퀘어라운드 Bold"/>
          <a:cs typeface="나눔스퀘어라운드 Bold"/>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6000DAFD-8A99-4FE1-B806-6310A56AFFD6}" styleName="Table_1">
    <a:wholeTbl>
      <a:tcTxStyle b="off" i="off">
        <a:font>
          <a:latin typeface="나눔스퀘어라운드 Bold"/>
          <a:ea typeface="나눔스퀘어라운드 Bold"/>
          <a:cs typeface="나눔스퀘어라운드 Bold"/>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BF9F6"/>
          </a:solidFill>
        </a:fill>
      </a:tcStyle>
    </a:wholeTbl>
    <a:band1H>
      <a:tcTxStyle/>
      <a:tcStyle>
        <a:fill>
          <a:solidFill>
            <a:srgbClr val="F7F3EC"/>
          </a:solidFill>
        </a:fill>
      </a:tcStyle>
    </a:band1H>
    <a:band2H>
      <a:tcTxStyle/>
    </a:band2H>
    <a:band1V>
      <a:tcTxStyle/>
      <a:tcStyle>
        <a:fill>
          <a:solidFill>
            <a:srgbClr val="F7F3EC"/>
          </a:solidFill>
        </a:fill>
      </a:tcStyle>
    </a:band1V>
    <a:band2V>
      <a:tcTxStyle/>
    </a:band2V>
    <a:lastCol>
      <a:tcTxStyle b="on" i="off">
        <a:font>
          <a:latin typeface="나눔스퀘어라운드 Bold"/>
          <a:ea typeface="나눔스퀘어라운드 Bold"/>
          <a:cs typeface="나눔스퀘어라운드 Bold"/>
        </a:font>
        <a:schemeClr val="lt1"/>
      </a:tcTxStyle>
      <a:tcStyle>
        <a:fill>
          <a:solidFill>
            <a:schemeClr val="accent3"/>
          </a:solidFill>
        </a:fill>
      </a:tcStyle>
    </a:lastCol>
    <a:firstCol>
      <a:tcTxStyle b="on" i="off">
        <a:font>
          <a:latin typeface="나눔스퀘어라운드 Bold"/>
          <a:ea typeface="나눔스퀘어라운드 Bold"/>
          <a:cs typeface="나눔스퀘어라운드 Bold"/>
        </a:font>
        <a:schemeClr val="lt1"/>
      </a:tcTxStyle>
      <a:tcStyle>
        <a:fill>
          <a:solidFill>
            <a:schemeClr val="accent3"/>
          </a:solidFill>
        </a:fill>
      </a:tcStyle>
    </a:firstCol>
    <a:lastRow>
      <a:tcTxStyle b="on" i="off">
        <a:font>
          <a:latin typeface="나눔스퀘어라운드 Bold"/>
          <a:ea typeface="나눔스퀘어라운드 Bold"/>
          <a:cs typeface="나눔스퀘어라운드 Bold"/>
        </a:font>
        <a:schemeClr val="lt1"/>
      </a:tcTxStyle>
      <a:tcStyle>
        <a:tcBdr>
          <a:top>
            <a:ln cap="flat" cmpd="sng" w="38100">
              <a:solidFill>
                <a:schemeClr val="lt1"/>
              </a:solidFill>
              <a:prstDash val="solid"/>
              <a:round/>
              <a:headEnd len="sm" w="sm" type="none"/>
              <a:tailEnd len="sm" w="sm" type="none"/>
            </a:ln>
          </a:top>
        </a:tcBdr>
        <a:fill>
          <a:solidFill>
            <a:schemeClr val="accent3"/>
          </a:solidFill>
        </a:fill>
      </a:tcStyle>
    </a:lastRow>
    <a:seCell>
      <a:tcTxStyle/>
    </a:seCell>
    <a:swCell>
      <a:tcTxStyle/>
    </a:swCell>
    <a:firstRow>
      <a:tcTxStyle b="on" i="off">
        <a:font>
          <a:latin typeface="나눔스퀘어라운드 Bold"/>
          <a:ea typeface="나눔스퀘어라운드 Bold"/>
          <a:cs typeface="나눔스퀘어라운드 Bold"/>
        </a:font>
        <a:schemeClr val="lt1"/>
      </a:tcTxStyle>
      <a:tcStyle>
        <a:tcBdr>
          <a:bottom>
            <a:ln cap="flat" cmpd="sng" w="38100">
              <a:solidFill>
                <a:schemeClr val="lt1"/>
              </a:solidFill>
              <a:prstDash val="solid"/>
              <a:round/>
              <a:headEnd len="sm" w="sm" type="none"/>
              <a:tailEnd len="sm" w="sm" type="none"/>
            </a:ln>
          </a:bottom>
        </a:tcBdr>
        <a:fill>
          <a:solidFill>
            <a:schemeClr val="accent3"/>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37" orient="horz"/>
        <p:guide pos="3840"/>
      </p:guideLst>
    </p:cSldViewPr>
  </p:slideViewPr>
</p:viewP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indent="-228600" lvl="1" marL="9144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2pPr>
            <a:lvl3pPr indent="-228600" lvl="2" marL="13716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3pPr>
            <a:lvl4pPr indent="-228600" lvl="3" marL="18288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4pPr>
            <a:lvl5pPr indent="-228600" lvl="4" marL="22860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5pPr>
            <a:lvl6pPr indent="-228600" lvl="5" marL="27432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6pPr>
            <a:lvl7pPr indent="-228600" lvl="6" marL="32004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7pPr>
            <a:lvl8pPr indent="-228600" lvl="7" marL="36576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8pPr>
            <a:lvl9pPr indent="-228600" lvl="8" marL="41148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1pPr>
            <a:lvl2pPr lvl="1"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2pPr>
            <a:lvl3pPr lvl="2"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3pPr>
            <a:lvl4pPr lvl="3"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4pPr>
            <a:lvl5pPr lvl="4"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5pPr>
            <a:lvl6pPr lvl="5"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6pPr>
            <a:lvl7pPr lvl="6"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7pPr>
            <a:lvl8pPr lvl="7"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8pPr>
            <a:lvl9pPr lvl="8" marR="0" rtl="0" algn="l">
              <a:spcBef>
                <a:spcPts val="0"/>
              </a:spcBef>
              <a:spcAft>
                <a:spcPts val="0"/>
              </a:spcAft>
              <a:buSzPts val="1400"/>
              <a:buNone/>
              <a:defRPr b="0" i="0" sz="1800" u="none" cap="none" strike="noStrike">
                <a:solidFill>
                  <a:schemeClr val="dk1"/>
                </a:solidFill>
                <a:latin typeface="Malgun Gothic"/>
                <a:ea typeface="Malgun Gothic"/>
                <a:cs typeface="Malgun Gothic"/>
                <a:sym typeface="Malgun Gothic"/>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ko-KR" sz="1200" u="none" cap="none" strike="noStrike">
                <a:solidFill>
                  <a:schemeClr val="dk1"/>
                </a:solidFill>
                <a:latin typeface="Malgun Gothic"/>
                <a:ea typeface="Malgun Gothic"/>
                <a:cs typeface="Malgun Gothic"/>
                <a:sym typeface="Malgun Gothic"/>
              </a:rPr>
              <a:t>‹#›</a:t>
            </a:fld>
            <a:endParaRPr b="0" i="0" sz="1200" u="none" cap="none" strike="noStrike">
              <a:solidFill>
                <a:schemeClr val="dk1"/>
              </a:solidFill>
              <a:latin typeface="Malgun Gothic"/>
              <a:ea typeface="Malgun Gothic"/>
              <a:cs typeface="Malgun Gothic"/>
              <a:sym typeface="Malgun Gothic"/>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ko-KR" sz="1200">
                <a:solidFill>
                  <a:schemeClr val="dk1"/>
                </a:solidFill>
                <a:latin typeface="Malgun Gothic"/>
                <a:ea typeface="Malgun Gothic"/>
                <a:cs typeface="Malgun Gothic"/>
                <a:sym typeface="Malgun Gothic"/>
              </a:rPr>
              <a:t>자연어 처리에서 크롤링 등으로 얻어낸 코퍼스 데이터가 필요에 맞게 전처리되지 않은 상태라면, 해당 데이터를 사용하고자하는 용도에 맞게 토큰화(tokenization) &amp; 정제(cleaning) &amp; 정규화(normalization)하는 일을 하게 됩니다.</a:t>
            </a:r>
            <a:endParaRPr/>
          </a:p>
          <a:p>
            <a:pPr indent="0" lvl="0" marL="0" rtl="0" algn="l">
              <a:spcBef>
                <a:spcPts val="0"/>
              </a:spcBef>
              <a:spcAft>
                <a:spcPts val="0"/>
              </a:spcAft>
              <a:buNone/>
            </a:pPr>
            <a:r>
              <a:rPr b="0" i="0" lang="ko-KR" sz="1200">
                <a:solidFill>
                  <a:schemeClr val="dk1"/>
                </a:solidFill>
                <a:latin typeface="Malgun Gothic"/>
                <a:ea typeface="Malgun Gothic"/>
                <a:cs typeface="Malgun Gothic"/>
                <a:sym typeface="Malgun Gothic"/>
              </a:rPr>
              <a:t>주어진 코퍼스(corpus)에서 토큰(token)이라 불리는 단위로 나누는 작업을 토큰화(tokenization)라고 합니다.</a:t>
            </a:r>
            <a:endParaRPr/>
          </a:p>
          <a:p>
            <a:pPr indent="0" lvl="0" marL="0" rtl="0" algn="l">
              <a:spcBef>
                <a:spcPts val="0"/>
              </a:spcBef>
              <a:spcAft>
                <a:spcPts val="0"/>
              </a:spcAft>
              <a:buNone/>
            </a:pPr>
            <a:r>
              <a:rPr b="0" i="0" lang="ko-KR" sz="1200">
                <a:solidFill>
                  <a:schemeClr val="dk1"/>
                </a:solidFill>
                <a:latin typeface="Malgun Gothic"/>
                <a:ea typeface="Malgun Gothic"/>
                <a:cs typeface="Malgun Gothic"/>
                <a:sym typeface="Malgun Gothic"/>
              </a:rPr>
              <a:t>본 예제에서의 토큰화 작업은 굉장히 간단합니다. 구두점을 지운 뒤에 띄어쓰기(whitespace)를 기준으로 잘라냈습니다. 하지만 이 예제는 토큰화의 가장 기초적인 예제를 보여준 것에 불과합니다</a:t>
            </a:r>
            <a:endParaRPr b="0" i="0" sz="1200">
              <a:solidFill>
                <a:schemeClr val="dk1"/>
              </a:solidFill>
              <a:latin typeface="Malgun Gothic"/>
              <a:ea typeface="Malgun Gothic"/>
              <a:cs typeface="Malgun Gothic"/>
              <a:sym typeface="Malgun Gothic"/>
            </a:endParaRPr>
          </a:p>
          <a:p>
            <a:pPr indent="0" lvl="0" marL="0" rtl="0" algn="l">
              <a:spcBef>
                <a:spcPts val="0"/>
              </a:spcBef>
              <a:spcAft>
                <a:spcPts val="0"/>
              </a:spcAft>
              <a:buNone/>
            </a:pPr>
            <a:r>
              <a:rPr b="0" i="0" lang="ko-KR" sz="1200">
                <a:solidFill>
                  <a:schemeClr val="dk1"/>
                </a:solidFill>
                <a:latin typeface="Malgun Gothic"/>
                <a:ea typeface="Malgun Gothic"/>
                <a:cs typeface="Malgun Gothic"/>
                <a:sym typeface="Malgun Gothic"/>
              </a:rPr>
              <a:t>보통 토큰화 작업은 단순히 구두점이나 특수문자를 전부 제거하는 정제(cleaning) 작업을 수행하는 것만으로 해결되지 않습니다. 구두점이나 특수문자를 전부 제거하면 토큰이 의미를 잃어버리는 경우가 발생하기도 합니다. 심지어 띄어쓰기 단위로 자르면 사실상 단어 토큰이 구분되는 영어와 달리, 한국어는 띄어쓰기만으로는 단어 토큰을 구분하기 어렵습니다.</a:t>
            </a:r>
            <a:endParaRPr/>
          </a:p>
        </p:txBody>
      </p:sp>
      <p:sp>
        <p:nvSpPr>
          <p:cNvPr id="165" name="Google Shape;165;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Google Shape;171;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ko-KR" sz="1200">
                <a:solidFill>
                  <a:schemeClr val="dk1"/>
                </a:solidFill>
                <a:latin typeface="Malgun Gothic"/>
                <a:ea typeface="Malgun Gothic"/>
                <a:cs typeface="Malgun Gothic"/>
                <a:sym typeface="Malgun Gothic"/>
              </a:rPr>
              <a:t>토큰화를 하다보면, 예상하지 못한 경우가 있어서 토큰화의 기준을 생각해봐야 하는 경우가 발생합니다. 물론, 이러한 선택은 해당 데이터를 가지고 어떤 용도로 사용할 것인지에 따라서 그 용도에 영향이 없는 기준으로 정하면 됩니다. 예를 들어 영어권 언어에서 아포스트로피를(')가 들어가있는 단어는 어떻게 토큰으로 분류해야 하는지에 대한 선택의 문제를 보여드리겠습니다.</a:t>
            </a:r>
            <a:endParaRPr/>
          </a:p>
          <a:p>
            <a:pPr indent="0" lvl="0" marL="0" rtl="0" algn="l">
              <a:spcBef>
                <a:spcPts val="0"/>
              </a:spcBef>
              <a:spcAft>
                <a:spcPts val="0"/>
              </a:spcAft>
              <a:buNone/>
            </a:pPr>
            <a:r>
              <a:t/>
            </a:r>
            <a:endParaRPr b="0" i="0" sz="1200">
              <a:solidFill>
                <a:schemeClr val="dk1"/>
              </a:solidFill>
              <a:latin typeface="Malgun Gothic"/>
              <a:ea typeface="Malgun Gothic"/>
              <a:cs typeface="Malgun Gothic"/>
              <a:sym typeface="Malgun Gothic"/>
            </a:endParaRPr>
          </a:p>
          <a:p>
            <a:pPr indent="0" lvl="0" marL="0" rtl="0" algn="l">
              <a:spcBef>
                <a:spcPts val="0"/>
              </a:spcBef>
              <a:spcAft>
                <a:spcPts val="0"/>
              </a:spcAft>
              <a:buNone/>
            </a:pPr>
            <a:r>
              <a:rPr b="0" i="0" lang="ko-KR" sz="1200">
                <a:solidFill>
                  <a:schemeClr val="dk1"/>
                </a:solidFill>
                <a:latin typeface="Malgun Gothic"/>
                <a:ea typeface="Malgun Gothic"/>
                <a:cs typeface="Malgun Gothic"/>
                <a:sym typeface="Malgun Gothic"/>
              </a:rPr>
              <a:t>아포스트로피가 들어간 상황에서 Don't와 Jone's는 어떻게 토큰화할 수 있을까요? 다양한 선택지가 있습니다.</a:t>
            </a:r>
            <a:endParaRPr/>
          </a:p>
          <a:p>
            <a:pPr indent="0" lvl="0" marL="0" rtl="0" algn="l">
              <a:spcBef>
                <a:spcPts val="0"/>
              </a:spcBef>
              <a:spcAft>
                <a:spcPts val="0"/>
              </a:spcAft>
              <a:buNone/>
            </a:pPr>
            <a:r>
              <a:rPr b="0" i="0" lang="ko-KR" sz="1200">
                <a:solidFill>
                  <a:schemeClr val="dk1"/>
                </a:solidFill>
                <a:latin typeface="Malgun Gothic"/>
                <a:ea typeface="Malgun Gothic"/>
                <a:cs typeface="Malgun Gothic"/>
                <a:sym typeface="Malgun Gothic"/>
              </a:rPr>
              <a:t>이러한 것들을 모두 고려해야하는지 걱정할 필요 없습니다. 사용자가 원하는 결과가 나오도록 토큰화 도구를 직접 설계할 수도 있겠지만, </a:t>
            </a:r>
            <a:endParaRPr/>
          </a:p>
          <a:p>
            <a:pPr indent="0" lvl="0" marL="0" rtl="0" algn="l">
              <a:spcBef>
                <a:spcPts val="0"/>
              </a:spcBef>
              <a:spcAft>
                <a:spcPts val="0"/>
              </a:spcAft>
              <a:buNone/>
            </a:pPr>
            <a:r>
              <a:rPr b="0" i="0" lang="ko-KR" sz="1200">
                <a:solidFill>
                  <a:schemeClr val="dk1"/>
                </a:solidFill>
                <a:latin typeface="Malgun Gothic"/>
                <a:ea typeface="Malgun Gothic"/>
                <a:cs typeface="Malgun Gothic"/>
                <a:sym typeface="Malgun Gothic"/>
              </a:rPr>
              <a:t>기존에 공개된 도구들을 사용하였을 때의 결과가 사용자의 목적과 일치한다면 해당 도구를 사용할 수도 있을 것입니다. NLTK는 영어 코퍼스를 토큰화하기 위한 도구들을 제공합니다.</a:t>
            </a:r>
            <a:endParaRPr/>
          </a:p>
        </p:txBody>
      </p:sp>
      <p:sp>
        <p:nvSpPr>
          <p:cNvPr id="172" name="Google Shape;172;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 name="Google Shape;179;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ko-KR" sz="1200">
                <a:solidFill>
                  <a:schemeClr val="dk1"/>
                </a:solidFill>
                <a:latin typeface="Malgun Gothic"/>
                <a:ea typeface="Malgun Gothic"/>
                <a:cs typeface="Malgun Gothic"/>
                <a:sym typeface="Malgun Gothic"/>
              </a:rPr>
              <a:t>토큰화 작업을 단순하게 코퍼스에서 구두점을 제외하고 공백 기준으로 잘라내는 작업이라고 간주할 수는 없습니다. 이러한 일은 보다 섬세한 알고리즘이 필요한데 그 이유를 정리해봅니다.</a:t>
            </a:r>
            <a:endParaRPr/>
          </a:p>
          <a:p>
            <a:pPr indent="0" lvl="0" marL="0" rtl="0" algn="l">
              <a:spcBef>
                <a:spcPts val="0"/>
              </a:spcBef>
              <a:spcAft>
                <a:spcPts val="0"/>
              </a:spcAft>
              <a:buNone/>
            </a:pPr>
            <a:r>
              <a:t/>
            </a:r>
            <a:endParaRPr/>
          </a:p>
        </p:txBody>
      </p:sp>
      <p:sp>
        <p:nvSpPr>
          <p:cNvPr id="180" name="Google Shape;180;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 name="Google Shape;186;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ko-KR" sz="1200">
                <a:solidFill>
                  <a:schemeClr val="dk1"/>
                </a:solidFill>
                <a:latin typeface="Malgun Gothic"/>
                <a:ea typeface="Malgun Gothic"/>
                <a:cs typeface="Malgun Gothic"/>
                <a:sym typeface="Malgun Gothic"/>
              </a:rPr>
              <a:t>어떻게 주어진 코퍼스로부터 문장 단위로 분류할 수 있을까요? 직관적으로 생각해봤을 때는 ?나 마침표(.)나 ! 기준으로 문장을 잘라내면 되지 않을까라고 생각할 수 있지만, 꼭 그렇지만은 않습니다. !나 ?는 문장의 구분을 위한 꽤 명확한 구분자(boundary) 역할을 하지만 마침표는 그렇지 않기 때문입니다. 마침표는 문장의 끝이 아니더라도 등장할 수 있습니다.</a:t>
            </a:r>
            <a:endParaRPr/>
          </a:p>
          <a:p>
            <a:pPr indent="0" lvl="0" marL="0" rtl="0" algn="l">
              <a:spcBef>
                <a:spcPts val="0"/>
              </a:spcBef>
              <a:spcAft>
                <a:spcPts val="0"/>
              </a:spcAft>
              <a:buNone/>
            </a:pPr>
            <a:r>
              <a:rPr b="0" i="0" lang="ko-KR" sz="1200">
                <a:solidFill>
                  <a:schemeClr val="dk1"/>
                </a:solidFill>
                <a:latin typeface="Malgun Gothic"/>
                <a:ea typeface="Malgun Gothic"/>
                <a:cs typeface="Malgun Gothic"/>
                <a:sym typeface="Malgun Gothic"/>
              </a:rPr>
              <a:t>위의 예시를 봤을 때, 단순히 마침표(.)로 문장을 구분짓는다고 가정하면, 문장의 끝이 나오기 전에 이미 마침표가 여러번 등장하여 예상한 결과가 나오지 않게 됩니다.</a:t>
            </a:r>
            <a:endParaRPr/>
          </a:p>
        </p:txBody>
      </p:sp>
      <p:sp>
        <p:nvSpPr>
          <p:cNvPr id="187" name="Google Shape;187;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 name="Google Shape;193;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ko-KR" sz="1200">
                <a:solidFill>
                  <a:schemeClr val="dk1"/>
                </a:solidFill>
                <a:latin typeface="Malgun Gothic"/>
                <a:ea typeface="Malgun Gothic"/>
                <a:cs typeface="Malgun Gothic"/>
                <a:sym typeface="Malgun Gothic"/>
              </a:rPr>
              <a:t>코퍼스에서 용도에 맞게 토큰을 분류하는 작업을 토큰화(tokenization)라고 하며, 토큰화 작업 전, 후에는 텍스트 데이터를 용도에 맞게 정제(cleaning) 및 정규화(normalization)하는 일이 항상 함께합니다. 정제 및 정규화의 목적은 각각 다음과 같습니다.</a:t>
            </a:r>
            <a:endParaRPr/>
          </a:p>
          <a:p>
            <a:pPr indent="0" lvl="0" marL="0" rtl="0" algn="l">
              <a:spcBef>
                <a:spcPts val="0"/>
              </a:spcBef>
              <a:spcAft>
                <a:spcPts val="0"/>
              </a:spcAft>
              <a:buNone/>
            </a:pPr>
            <a:r>
              <a:rPr b="0" i="0" lang="ko-KR" sz="1200">
                <a:solidFill>
                  <a:schemeClr val="dk1"/>
                </a:solidFill>
                <a:latin typeface="Malgun Gothic"/>
                <a:ea typeface="Malgun Gothic"/>
                <a:cs typeface="Malgun Gothic"/>
                <a:sym typeface="Malgun Gothic"/>
              </a:rPr>
              <a:t>정제(cleaning) : 갖고 있는 코퍼스로부터 노이즈 데이터를 제거한다.</a:t>
            </a:r>
            <a:endParaRPr/>
          </a:p>
          <a:p>
            <a:pPr indent="0" lvl="0" marL="0" rtl="0" algn="l">
              <a:spcBef>
                <a:spcPts val="0"/>
              </a:spcBef>
              <a:spcAft>
                <a:spcPts val="0"/>
              </a:spcAft>
              <a:buNone/>
            </a:pPr>
            <a:r>
              <a:rPr b="0" i="0" lang="ko-KR" sz="1200">
                <a:solidFill>
                  <a:schemeClr val="dk1"/>
                </a:solidFill>
                <a:latin typeface="Malgun Gothic"/>
                <a:ea typeface="Malgun Gothic"/>
                <a:cs typeface="Malgun Gothic"/>
                <a:sym typeface="Malgun Gothic"/>
              </a:rPr>
              <a:t>정규화(normalization) : 표현 방법이 다른 단어들을 통합시켜서 같은 단어로 만들어준다.</a:t>
            </a:r>
            <a:endParaRPr/>
          </a:p>
          <a:p>
            <a:pPr indent="0" lvl="0" marL="0" rtl="0" algn="l">
              <a:spcBef>
                <a:spcPts val="0"/>
              </a:spcBef>
              <a:spcAft>
                <a:spcPts val="0"/>
              </a:spcAft>
              <a:buNone/>
            </a:pPr>
            <a:r>
              <a:rPr b="0" i="0" lang="ko-KR" sz="1200">
                <a:solidFill>
                  <a:schemeClr val="dk1"/>
                </a:solidFill>
                <a:latin typeface="Malgun Gothic"/>
                <a:ea typeface="Malgun Gothic"/>
                <a:cs typeface="Malgun Gothic"/>
                <a:sym typeface="Malgun Gothic"/>
              </a:rPr>
              <a:t>정제 작업은 토큰화 작업에 방해가 되는 부분들을 배제시키고 토큰화 작업을 수행하기 위해서 토큰화 작업보다 앞서 이루어지기도 하지만, 토큰화 작업 이후에도 여전히 남아있는 노이즈들을 제거하기위해 지속적으로 이루어지기도 합니다. 사실 완벽한 정제 작업은 어려운 편이라서, 대부분의 경우 이 정도면 됐다.라는 일종의 합의점을 찾기도 합니다.</a:t>
            </a:r>
            <a:endParaRPr/>
          </a:p>
          <a:p>
            <a:pPr indent="0" lvl="0" marL="0" rtl="0" algn="l">
              <a:spcBef>
                <a:spcPts val="0"/>
              </a:spcBef>
              <a:spcAft>
                <a:spcPts val="0"/>
              </a:spcAft>
              <a:buNone/>
            </a:pPr>
            <a:r>
              <a:t/>
            </a:r>
            <a:endParaRPr b="0" i="0" sz="1200">
              <a:solidFill>
                <a:schemeClr val="dk1"/>
              </a:solidFill>
              <a:latin typeface="Malgun Gothic"/>
              <a:ea typeface="Malgun Gothic"/>
              <a:cs typeface="Malgun Gothic"/>
              <a:sym typeface="Malgun Gothic"/>
            </a:endParaRPr>
          </a:p>
          <a:p>
            <a:pPr indent="0" lvl="0" marL="0" rtl="0" algn="l">
              <a:spcBef>
                <a:spcPts val="0"/>
              </a:spcBef>
              <a:spcAft>
                <a:spcPts val="0"/>
              </a:spcAft>
              <a:buNone/>
            </a:pPr>
            <a:r>
              <a:rPr b="0" i="0" lang="ko-KR" sz="1200">
                <a:solidFill>
                  <a:schemeClr val="dk1"/>
                </a:solidFill>
                <a:latin typeface="Malgun Gothic"/>
                <a:ea typeface="Malgun Gothic"/>
                <a:cs typeface="Malgun Gothic"/>
                <a:sym typeface="Malgun Gothic"/>
              </a:rPr>
              <a:t>Tokenization 실습은 추후 진행하도록 하겠습니다.</a:t>
            </a:r>
            <a:endParaRPr/>
          </a:p>
        </p:txBody>
      </p:sp>
      <p:sp>
        <p:nvSpPr>
          <p:cNvPr id="194" name="Google Shape;194;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6" name="Google Shape;206;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ko-KR" sz="1200">
                <a:solidFill>
                  <a:schemeClr val="dk1"/>
                </a:solidFill>
                <a:latin typeface="Malgun Gothic"/>
                <a:ea typeface="Malgun Gothic"/>
                <a:cs typeface="Malgun Gothic"/>
                <a:sym typeface="Malgun Gothic"/>
              </a:rPr>
              <a:t>텍스트를 컴퓨터가 이해하고, 효율적으로 처리하게 하기 위해서는 컴퓨터가 이해할 수 있도록 텍스트를 적절히 숫자로 변환해야 합니다. 단어를 표현하는 방법에 따라서 자연어 처리의 성능이 크게 달라지기 때문에 단어를 수치화 하기 위한 많은 연구가 있었고, 현재에 이르러서는 각 단어를 인공 신경망 학습을 통해 벡터화하는 워드 임베딩이라는 방법이 가장 많이 사용되고 있습니다.</a:t>
            </a:r>
            <a:endParaRPr/>
          </a:p>
        </p:txBody>
      </p:sp>
      <p:sp>
        <p:nvSpPr>
          <p:cNvPr id="207" name="Google Shape;207;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3" name="Google Shape;213;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6ec2334f36_1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1" name="Google Shape;221;g26ec2334f36_1_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g26ec2334f36_1_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6ec2334f36_1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g26ec2334f36_1_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g26ec2334f36_1_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4" name="Google Shape;234;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ko-KR" sz="1200">
                <a:solidFill>
                  <a:schemeClr val="dk1"/>
                </a:solidFill>
                <a:latin typeface="Malgun Gothic"/>
                <a:ea typeface="Malgun Gothic"/>
                <a:cs typeface="Malgun Gothic"/>
                <a:sym typeface="Malgun Gothic"/>
              </a:rPr>
              <a:t>언어 모델(Language Model, LM)은 언어라는 현상을 모델링하고자 단어 시퀀스(문장)에 확률을 할당(assign)하는 모델입니다.</a:t>
            </a:r>
            <a:endParaRPr/>
          </a:p>
          <a:p>
            <a:pPr indent="0" lvl="0" marL="0" rtl="0" algn="l">
              <a:spcBef>
                <a:spcPts val="0"/>
              </a:spcBef>
              <a:spcAft>
                <a:spcPts val="0"/>
              </a:spcAft>
              <a:buNone/>
            </a:pPr>
            <a:r>
              <a:rPr b="0" i="0" lang="ko-KR" sz="1200">
                <a:solidFill>
                  <a:schemeClr val="dk1"/>
                </a:solidFill>
                <a:latin typeface="Malgun Gothic"/>
                <a:ea typeface="Malgun Gothic"/>
                <a:cs typeface="Malgun Gothic"/>
                <a:sym typeface="Malgun Gothic"/>
              </a:rPr>
              <a:t>언어 모델을 만드는 방법은 크게는 </a:t>
            </a:r>
            <a:r>
              <a:rPr b="1" i="0" lang="ko-KR" sz="1200">
                <a:solidFill>
                  <a:schemeClr val="dk1"/>
                </a:solidFill>
                <a:latin typeface="Malgun Gothic"/>
                <a:ea typeface="Malgun Gothic"/>
                <a:cs typeface="Malgun Gothic"/>
                <a:sym typeface="Malgun Gothic"/>
              </a:rPr>
              <a:t>통계를 이용한 방법</a:t>
            </a:r>
            <a:r>
              <a:rPr b="0" i="0" lang="ko-KR" sz="1200">
                <a:solidFill>
                  <a:schemeClr val="dk1"/>
                </a:solidFill>
                <a:latin typeface="Malgun Gothic"/>
                <a:ea typeface="Malgun Gothic"/>
                <a:cs typeface="Malgun Gothic"/>
                <a:sym typeface="Malgun Gothic"/>
              </a:rPr>
              <a:t>과 </a:t>
            </a:r>
            <a:r>
              <a:rPr b="1" i="0" lang="ko-KR" sz="1200">
                <a:solidFill>
                  <a:schemeClr val="dk1"/>
                </a:solidFill>
                <a:latin typeface="Malgun Gothic"/>
                <a:ea typeface="Malgun Gothic"/>
                <a:cs typeface="Malgun Gothic"/>
                <a:sym typeface="Malgun Gothic"/>
              </a:rPr>
              <a:t>인공 신경망을 이용한 방법</a:t>
            </a:r>
            <a:r>
              <a:rPr b="0" i="0" lang="ko-KR" sz="1200">
                <a:solidFill>
                  <a:schemeClr val="dk1"/>
                </a:solidFill>
                <a:latin typeface="Malgun Gothic"/>
                <a:ea typeface="Malgun Gothic"/>
                <a:cs typeface="Malgun Gothic"/>
                <a:sym typeface="Malgun Gothic"/>
              </a:rPr>
              <a:t>으로 구분할 수 있습니다. 최근에는 통계를 이용한 방법보다는 인공 신경망을 이용한 방법이 더 좋은 성능을 보여주고 있습니다. 최근 핫한 자연어 처리의 기술인 GPT나 BERT 또한 인공 신경망 언어 모델의 개념을 사용하여 만들어졌습니다</a:t>
            </a:r>
            <a:endParaRPr b="0" i="0" sz="1200">
              <a:solidFill>
                <a:schemeClr val="dk1"/>
              </a:solidFill>
              <a:latin typeface="Malgun Gothic"/>
              <a:ea typeface="Malgun Gothic"/>
              <a:cs typeface="Malgun Gothic"/>
              <a:sym typeface="Malgun Gothic"/>
            </a:endParaRPr>
          </a:p>
          <a:p>
            <a:pPr indent="0" lvl="0" marL="0" rtl="0" algn="l">
              <a:spcBef>
                <a:spcPts val="0"/>
              </a:spcBef>
              <a:spcAft>
                <a:spcPts val="0"/>
              </a:spcAft>
              <a:buNone/>
            </a:pPr>
            <a:r>
              <a:rPr b="0" i="0" lang="ko-KR" sz="1200">
                <a:solidFill>
                  <a:schemeClr val="dk1"/>
                </a:solidFill>
                <a:latin typeface="Malgun Gothic"/>
                <a:ea typeface="Malgun Gothic"/>
                <a:cs typeface="Malgun Gothic"/>
                <a:sym typeface="Malgun Gothic"/>
              </a:rPr>
              <a:t>언어 모델은 가장 자연스러운 단어 시퀀스를 찾아내는 모델입니다. 단어 시퀀스에 확률을 할당하게 하기 위해서 가장 보편적으로 사용되는 방법은 언어 모델이 </a:t>
            </a:r>
            <a:r>
              <a:rPr b="1" i="0" lang="ko-KR" sz="1200">
                <a:solidFill>
                  <a:schemeClr val="dk1"/>
                </a:solidFill>
                <a:latin typeface="Malgun Gothic"/>
                <a:ea typeface="Malgun Gothic"/>
                <a:cs typeface="Malgun Gothic"/>
                <a:sym typeface="Malgun Gothic"/>
              </a:rPr>
              <a:t>이전 단어들이 주어졌을 때 다음 단어를 예측</a:t>
            </a:r>
            <a:r>
              <a:rPr b="0" i="0" lang="ko-KR" sz="1200">
                <a:solidFill>
                  <a:schemeClr val="dk1"/>
                </a:solidFill>
                <a:latin typeface="Malgun Gothic"/>
                <a:ea typeface="Malgun Gothic"/>
                <a:cs typeface="Malgun Gothic"/>
                <a:sym typeface="Malgun Gothic"/>
              </a:rPr>
              <a:t>하도록 하는 것입니다.</a:t>
            </a:r>
            <a:endParaRPr/>
          </a:p>
          <a:p>
            <a:pPr indent="0" lvl="0" marL="0" rtl="0" algn="l">
              <a:spcBef>
                <a:spcPts val="0"/>
              </a:spcBef>
              <a:spcAft>
                <a:spcPts val="0"/>
              </a:spcAft>
              <a:buNone/>
            </a:pPr>
            <a:r>
              <a:rPr b="0" i="0" lang="ko-KR" sz="1200">
                <a:solidFill>
                  <a:schemeClr val="dk1"/>
                </a:solidFill>
                <a:latin typeface="Malgun Gothic"/>
                <a:ea typeface="Malgun Gothic"/>
                <a:cs typeface="Malgun Gothic"/>
                <a:sym typeface="Malgun Gothic"/>
              </a:rPr>
              <a:t>자연어 처리에서 단어 시퀀스에 확률을 할당하는 일이 왜 필요할까요?</a:t>
            </a:r>
            <a:endParaRPr b="0" i="0" sz="1200">
              <a:solidFill>
                <a:schemeClr val="dk1"/>
              </a:solidFill>
              <a:latin typeface="Malgun Gothic"/>
              <a:ea typeface="Malgun Gothic"/>
              <a:cs typeface="Malgun Gothic"/>
              <a:sym typeface="Malgun Gothic"/>
            </a:endParaRPr>
          </a:p>
        </p:txBody>
      </p:sp>
      <p:sp>
        <p:nvSpPr>
          <p:cNvPr id="235" name="Google Shape;235;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1" name="Google Shape;241;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ko-KR" sz="1200">
                <a:solidFill>
                  <a:schemeClr val="dk1"/>
                </a:solidFill>
                <a:latin typeface="Malgun Gothic"/>
                <a:ea typeface="Malgun Gothic"/>
                <a:cs typeface="Malgun Gothic"/>
                <a:sym typeface="Malgun Gothic"/>
              </a:rPr>
              <a:t>언어 모델은 단어 시퀀스에 확률을 할당하는 모델입니다. 그리고 단어 시퀀스에 확률을 할당하기 위해서 가장 보편적으로 사용하는 방법은 이전 단어들이 주어졌을 때, 다음 단어를 예측하도록 하는 것입니다. 이를 조건부 확률로 표현해보겠습니다.</a:t>
            </a:r>
            <a:endParaRPr/>
          </a:p>
          <a:p>
            <a:pPr indent="0" lvl="0" marL="0" rtl="0" algn="l">
              <a:spcBef>
                <a:spcPts val="0"/>
              </a:spcBef>
              <a:spcAft>
                <a:spcPts val="0"/>
              </a:spcAft>
              <a:buNone/>
            </a:pPr>
            <a:r>
              <a:rPr b="0" i="0" lang="ko-KR" sz="1200">
                <a:solidFill>
                  <a:schemeClr val="dk1"/>
                </a:solidFill>
                <a:latin typeface="Malgun Gothic"/>
                <a:ea typeface="Malgun Gothic"/>
                <a:cs typeface="Malgun Gothic"/>
                <a:sym typeface="Malgun Gothic"/>
              </a:rPr>
              <a:t>다음 단어 등장 확률을 식으로 표현해보겠습니다. n-1개의 단어가 나열된 상태에서 n번째 단어의 확률은 다음과 같습니다</a:t>
            </a:r>
            <a:endParaRPr/>
          </a:p>
        </p:txBody>
      </p:sp>
      <p:sp>
        <p:nvSpPr>
          <p:cNvPr id="242" name="Google Shape;242;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5" name="Google Shape;255;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ko-KR" sz="1200">
                <a:solidFill>
                  <a:schemeClr val="dk1"/>
                </a:solidFill>
                <a:latin typeface="Malgun Gothic"/>
                <a:ea typeface="Malgun Gothic"/>
                <a:cs typeface="Malgun Gothic"/>
                <a:sym typeface="Malgun Gothic"/>
              </a:rPr>
              <a:t>문장의 확률을 구하기 위해서 다음 단어에 대한 예측 확률을 모두 곱한다는 것은 알았습니다. 그렇다면 통계적 언어모델은 이전 단어로부터 다음 단어에 대한 확률은 어떻게 구할까요? 정답은 카운트에 기반하여 확률을 계산합니다.</a:t>
            </a:r>
            <a:endParaRPr/>
          </a:p>
          <a:p>
            <a:pPr indent="0" lvl="0" marL="0" rtl="0" algn="l">
              <a:spcBef>
                <a:spcPts val="0"/>
              </a:spcBef>
              <a:spcAft>
                <a:spcPts val="0"/>
              </a:spcAft>
              <a:buNone/>
            </a:pPr>
            <a:r>
              <a:rPr b="0" i="0" lang="ko-KR" sz="1200">
                <a:solidFill>
                  <a:schemeClr val="dk1"/>
                </a:solidFill>
                <a:latin typeface="Malgun Gothic"/>
                <a:ea typeface="Malgun Gothic"/>
                <a:cs typeface="Malgun Gothic"/>
                <a:sym typeface="Malgun Gothic"/>
              </a:rPr>
              <a:t>하지만 훈련 코퍼스에 확률을 계산하고 싶은 문장이나 단어가 없을 수 있다는 점입니다. 그리고 확률을 계산하고 싶은 문장이 길어질수록 갖고있는 코퍼스에서 그 문장이 존재하지 않을 가능성이 높습니다. 다시 말하면 카운트할 수 없을 가능성이 높습니다. </a:t>
            </a:r>
            <a:endParaRPr/>
          </a:p>
        </p:txBody>
      </p:sp>
      <p:sp>
        <p:nvSpPr>
          <p:cNvPr id="256" name="Google Shape;256;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ko-KR" sz="1200">
                <a:solidFill>
                  <a:schemeClr val="dk1"/>
                </a:solidFill>
                <a:latin typeface="Malgun Gothic"/>
                <a:ea typeface="Malgun Gothic"/>
                <a:cs typeface="Malgun Gothic"/>
                <a:sym typeface="Malgun Gothic"/>
              </a:rPr>
              <a:t>N-gram과 같이 참고하는 단어들을 줄이면 카운트를 할 수 있을 가능성을 높일 수 있습니다.</a:t>
            </a:r>
            <a:endParaRPr b="0" i="0" sz="1200">
              <a:solidFill>
                <a:schemeClr val="dk1"/>
              </a:solidFill>
              <a:latin typeface="Malgun Gothic"/>
              <a:ea typeface="Malgun Gothic"/>
              <a:cs typeface="Malgun Gothic"/>
              <a:sym typeface="Malgun Gothic"/>
            </a:endParaRPr>
          </a:p>
        </p:txBody>
      </p:sp>
      <p:sp>
        <p:nvSpPr>
          <p:cNvPr id="263" name="Google Shape;263;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9" name="Google Shape;269;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ko-KR" sz="1200">
                <a:solidFill>
                  <a:schemeClr val="dk1"/>
                </a:solidFill>
                <a:latin typeface="Malgun Gothic"/>
                <a:ea typeface="Malgun Gothic"/>
                <a:cs typeface="Malgun Gothic"/>
                <a:sym typeface="Malgun Gothic"/>
              </a:rPr>
              <a:t> n-gram은 앞의 단어 몇 개만 보다 보니 의도하고 싶은 대로 문장을 끝맺음하지 못하는 경우가 생긴다는 점입니다. 문장을 읽다 보면 앞 부분과 뒷부분의 문맥이 전혀 연결 안 되는 경우도 생길 수 있습니다. 결론만 말하자면, 전체 문장을 고려한 언어 모델보다는 정확도가 떨어질 수밖에 없습니다. 이를 토대로 n-gram 모델에 대한 한계점을 정리해보겠습니다.</a:t>
            </a:r>
            <a:endParaRPr b="0" i="0" sz="1200">
              <a:solidFill>
                <a:schemeClr val="dk1"/>
              </a:solidFill>
              <a:latin typeface="Malgun Gothic"/>
              <a:ea typeface="Malgun Gothic"/>
              <a:cs typeface="Malgun Gothic"/>
              <a:sym typeface="Malgun Gothic"/>
            </a:endParaRPr>
          </a:p>
        </p:txBody>
      </p:sp>
      <p:sp>
        <p:nvSpPr>
          <p:cNvPr id="270" name="Google Shape;270;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6" name="Google Shape;276;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ko-KR" sz="1200">
                <a:solidFill>
                  <a:schemeClr val="dk1"/>
                </a:solidFill>
                <a:latin typeface="Malgun Gothic"/>
                <a:ea typeface="Malgun Gothic"/>
                <a:cs typeface="Malgun Gothic"/>
                <a:sym typeface="Malgun Gothic"/>
              </a:rPr>
              <a:t>앞서 n-gram 언어 모델과 NNLM은 고정된 개수의 단어만을 입력으로 받아야한다는 단점이 있었습니다. 하지만 시점(time step)이라는 개념이 도입된 RNN으로 언어 모델을 만들면 입력의 길이를 고정하지 않을 수 있습니다. </a:t>
            </a:r>
            <a:endParaRPr/>
          </a:p>
          <a:p>
            <a:pPr indent="0" lvl="0" marL="0" rtl="0" algn="l">
              <a:spcBef>
                <a:spcPts val="0"/>
              </a:spcBef>
              <a:spcAft>
                <a:spcPts val="0"/>
              </a:spcAft>
              <a:buNone/>
            </a:pPr>
            <a:r>
              <a:rPr b="0" i="0" lang="ko-KR" sz="1200">
                <a:solidFill>
                  <a:schemeClr val="dk1"/>
                </a:solidFill>
                <a:latin typeface="Malgun Gothic"/>
                <a:ea typeface="Malgun Gothic"/>
                <a:cs typeface="Malgun Gothic"/>
                <a:sym typeface="Malgun Gothic"/>
              </a:rPr>
              <a:t>RNN은 Seq-to-seq 모델로 입력과 출력을 sequence로 처리하는 모델입니다.</a:t>
            </a:r>
            <a:br>
              <a:rPr b="0" i="0" lang="ko-KR" sz="1200">
                <a:solidFill>
                  <a:schemeClr val="dk1"/>
                </a:solidFill>
                <a:latin typeface="Malgun Gothic"/>
                <a:ea typeface="Malgun Gothic"/>
                <a:cs typeface="Malgun Gothic"/>
                <a:sym typeface="Malgun Gothic"/>
              </a:rPr>
            </a:br>
            <a:r>
              <a:rPr b="0" i="0" lang="ko-KR" sz="1200">
                <a:solidFill>
                  <a:schemeClr val="dk1"/>
                </a:solidFill>
                <a:latin typeface="Malgun Gothic"/>
                <a:ea typeface="Malgun Gothic"/>
                <a:cs typeface="Malgun Gothic"/>
                <a:sym typeface="Malgun Gothic"/>
              </a:rPr>
              <a:t>RNNLM은 기본적으로 예측 과정에서 이전 시점의 출력을 현재 시점의 입력으로 합니다. RNNLM은 what을 입력받으면, will을 예측하고 이 will은 다음 시점의 입력이 되어 the를 예측합니다. 그리고 the는 또 다시 다음 시점의 입력이 되고 해당 시점에서는 fat을 예측합니다. 그리고 이 또한 다시 다음 시점의 입력이 됩니다. 결과적으로 세번째 시점에서 fat은 앞서 나온 what, will, the라는 시퀀스로 인해 결정된 단어이며, 네번째 시점의 cat은 앞서 나온 what, will, the, fat이라는 시퀀스로 인해 결정된 단어입니다.</a:t>
            </a:r>
            <a:endParaRPr/>
          </a:p>
          <a:p>
            <a:pPr indent="0" lvl="0" marL="0" rtl="0" algn="l">
              <a:spcBef>
                <a:spcPts val="0"/>
              </a:spcBef>
              <a:spcAft>
                <a:spcPts val="0"/>
              </a:spcAft>
              <a:buNone/>
            </a:pPr>
            <a:r>
              <a:rPr b="0" i="0" lang="ko-KR" sz="1200">
                <a:solidFill>
                  <a:schemeClr val="dk1"/>
                </a:solidFill>
                <a:latin typeface="Malgun Gothic"/>
                <a:ea typeface="Malgun Gothic"/>
                <a:cs typeface="Malgun Gothic"/>
                <a:sym typeface="Malgun Gothic"/>
              </a:rPr>
              <a:t>사실 위 과정은 훈련이 끝난 모델의 </a:t>
            </a:r>
            <a:r>
              <a:rPr b="1" i="0" lang="ko-KR" sz="1200">
                <a:solidFill>
                  <a:schemeClr val="dk1"/>
                </a:solidFill>
                <a:latin typeface="Malgun Gothic"/>
                <a:ea typeface="Malgun Gothic"/>
                <a:cs typeface="Malgun Gothic"/>
                <a:sym typeface="Malgun Gothic"/>
              </a:rPr>
              <a:t>테스트 과정 동안(실제 사용할 때)</a:t>
            </a:r>
            <a:r>
              <a:rPr b="0" i="0" lang="ko-KR" sz="1200">
                <a:solidFill>
                  <a:schemeClr val="dk1"/>
                </a:solidFill>
                <a:latin typeface="Malgun Gothic"/>
                <a:ea typeface="Malgun Gothic"/>
                <a:cs typeface="Malgun Gothic"/>
                <a:sym typeface="Malgun Gothic"/>
              </a:rPr>
              <a:t>의 이야기입니다. 훈련 과정에서는 이전 시점의 예측 결과를 다음 시점의 입력으로 넣으면서 예측하는 것이 아니라, what will the fat cat sit on라는 훈련 샘플이 있다면, what will the fat cat sit 시퀀스를 모델의 입력으로 넣으면, will the fat cat sit on를 예측하도록 훈련됩니다. will, the, fat, cat, sit, on는 각 시점의 레이블입니다.</a:t>
            </a:r>
            <a:endParaRPr b="0" i="0" sz="1200">
              <a:solidFill>
                <a:schemeClr val="dk1"/>
              </a:solidFill>
              <a:latin typeface="Malgun Gothic"/>
              <a:ea typeface="Malgun Gothic"/>
              <a:cs typeface="Malgun Gothic"/>
              <a:sym typeface="Malgun Gothic"/>
            </a:endParaRPr>
          </a:p>
        </p:txBody>
      </p:sp>
      <p:sp>
        <p:nvSpPr>
          <p:cNvPr id="277" name="Google Shape;277;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6ec2334f36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7" name="Google Shape;287;g26ec2334f36_1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a:solidFill>
                <a:schemeClr val="dk1"/>
              </a:solidFill>
              <a:latin typeface="Malgun Gothic"/>
              <a:ea typeface="Malgun Gothic"/>
              <a:cs typeface="Malgun Gothic"/>
              <a:sym typeface="Malgun Gothic"/>
            </a:endParaRPr>
          </a:p>
        </p:txBody>
      </p:sp>
      <p:sp>
        <p:nvSpPr>
          <p:cNvPr id="288" name="Google Shape;288;g26ec2334f36_1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8" name="Google Shape;298;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ko-KR" sz="1200">
                <a:solidFill>
                  <a:schemeClr val="dk1"/>
                </a:solidFill>
                <a:latin typeface="Malgun Gothic"/>
                <a:ea typeface="Malgun Gothic"/>
                <a:cs typeface="Malgun Gothic"/>
                <a:sym typeface="Malgun Gothic"/>
              </a:rPr>
              <a:t>(상) 첫 번째는 입력벡터가 은닉층에들어가는 것을 나타내는 화살표 입니다. 두 번째는 은닉층으로부터 출력 벡터가 생성되는 것을 나타내는 화살표입니다. 마지막 세번째 화살표는 은닉층에서 나와 다시 은닉층으로 입력되는 것을 나타내는 화살표 입니다. 빨간색동그라미가 입력을 나타내고 초록색 상자가 은닉층, 파란색 원이 출력이라고 보면된다.</a:t>
            </a:r>
            <a:endParaRPr/>
          </a:p>
          <a:p>
            <a:pPr indent="0" lvl="0" marL="0" rtl="0" algn="l">
              <a:spcBef>
                <a:spcPts val="0"/>
              </a:spcBef>
              <a:spcAft>
                <a:spcPts val="0"/>
              </a:spcAft>
              <a:buNone/>
            </a:pPr>
            <a:r>
              <a:rPr b="0" i="0" lang="ko-KR" sz="1200">
                <a:solidFill>
                  <a:schemeClr val="dk1"/>
                </a:solidFill>
                <a:latin typeface="Malgun Gothic"/>
                <a:ea typeface="Malgun Gothic"/>
                <a:cs typeface="Malgun Gothic"/>
                <a:sym typeface="Malgun Gothic"/>
              </a:rPr>
              <a:t>앞서 설명한 세번째 화살표인 은닉층에서 나와서 다시 은닉층으로 들어가는것은 이전까지 볼 수 없었던 형태입니다. 이렇게 출력 벡터가 다시 입력되는 특성을 가지고 있어서 ＂순환(Recurrent)신경망＂ 이라는 이름이 붙었습니다.</a:t>
            </a:r>
            <a:br>
              <a:rPr b="0" i="0" lang="ko-KR" sz="1200">
                <a:solidFill>
                  <a:schemeClr val="dk1"/>
                </a:solidFill>
                <a:latin typeface="Malgun Gothic"/>
                <a:ea typeface="Malgun Gothic"/>
                <a:cs typeface="Malgun Gothic"/>
                <a:sym typeface="Malgun Gothic"/>
              </a:rPr>
            </a:br>
            <a:r>
              <a:rPr b="0" i="0" lang="ko-KR" sz="1200">
                <a:solidFill>
                  <a:schemeClr val="dk1"/>
                </a:solidFill>
                <a:latin typeface="Malgun Gothic"/>
                <a:ea typeface="Malgun Gothic"/>
                <a:cs typeface="Malgun Gothic"/>
                <a:sym typeface="Malgun Gothic"/>
              </a:rPr>
              <a:t>(하) 이전 은닉층에서 나온 벡터와 가중치를 곱하고, 입력벡터와 가중치를 곱한뒤 이를 더하고 마지막으로 바이어스를 더해주는 모습입니다. </a:t>
            </a:r>
            <a:endParaRPr/>
          </a:p>
          <a:p>
            <a:pPr indent="0" lvl="0" marL="0" rtl="0" algn="l">
              <a:spcBef>
                <a:spcPts val="0"/>
              </a:spcBef>
              <a:spcAft>
                <a:spcPts val="0"/>
              </a:spcAft>
              <a:buNone/>
            </a:pPr>
            <a:r>
              <a:rPr b="0" i="0" lang="ko-KR" sz="1200">
                <a:solidFill>
                  <a:schemeClr val="dk1"/>
                </a:solidFill>
                <a:latin typeface="Malgun Gothic"/>
                <a:ea typeface="Malgun Gothic"/>
                <a:cs typeface="Malgun Gothic"/>
                <a:sym typeface="Malgun Gothic"/>
              </a:rPr>
              <a:t>t 시점에서 생성된 hidden state 벡터인 h_t는 해당 시점까지 입력된 벡터들의 정보를 모두 가지고 있으며 sequential 데이터의 순서 정보를 모두 기억할 수 있습니다.</a:t>
            </a:r>
            <a:br>
              <a:rPr b="0" i="0" lang="ko-KR" sz="1200">
                <a:solidFill>
                  <a:schemeClr val="dk1"/>
                </a:solidFill>
                <a:latin typeface="Malgun Gothic"/>
                <a:ea typeface="Malgun Gothic"/>
                <a:cs typeface="Malgun Gothic"/>
                <a:sym typeface="Malgun Gothic"/>
              </a:rPr>
            </a:br>
            <a:br>
              <a:rPr b="0" i="0" lang="ko-KR" sz="1200">
                <a:solidFill>
                  <a:schemeClr val="dk1"/>
                </a:solidFill>
                <a:latin typeface="Malgun Gothic"/>
                <a:ea typeface="Malgun Gothic"/>
                <a:cs typeface="Malgun Gothic"/>
                <a:sym typeface="Malgun Gothic"/>
              </a:rPr>
            </a:br>
            <a:r>
              <a:rPr b="0" i="0" lang="ko-KR" sz="1200">
                <a:solidFill>
                  <a:schemeClr val="dk1"/>
                </a:solidFill>
                <a:latin typeface="Malgun Gothic"/>
                <a:ea typeface="Malgun Gothic"/>
                <a:cs typeface="Malgun Gothic"/>
                <a:sym typeface="Malgun Gothic"/>
              </a:rPr>
              <a:t>장점</a:t>
            </a:r>
            <a:br>
              <a:rPr b="0" i="0" lang="ko-KR" sz="1200">
                <a:solidFill>
                  <a:schemeClr val="dk1"/>
                </a:solidFill>
                <a:latin typeface="Malgun Gothic"/>
                <a:ea typeface="Malgun Gothic"/>
                <a:cs typeface="Malgun Gothic"/>
                <a:sym typeface="Malgun Gothic"/>
              </a:rPr>
            </a:br>
            <a:r>
              <a:rPr b="0" i="0" lang="ko-KR" sz="1200">
                <a:solidFill>
                  <a:schemeClr val="dk1"/>
                </a:solidFill>
                <a:latin typeface="Malgun Gothic"/>
                <a:ea typeface="Malgun Gothic"/>
                <a:cs typeface="Malgun Gothic"/>
                <a:sym typeface="Malgun Gothic"/>
              </a:rPr>
              <a:t>모델이 간단하고 어떤길이의 sequential데이터라도 처리할 수 있다는 장점이 있다.</a:t>
            </a:r>
            <a:endParaRPr/>
          </a:p>
          <a:p>
            <a:pPr indent="0" lvl="0" marL="0" rtl="0" algn="l">
              <a:spcBef>
                <a:spcPts val="0"/>
              </a:spcBef>
              <a:spcAft>
                <a:spcPts val="0"/>
              </a:spcAft>
              <a:buNone/>
            </a:pPr>
            <a:r>
              <a:rPr b="0" i="0" lang="ko-KR" sz="1200">
                <a:solidFill>
                  <a:schemeClr val="dk1"/>
                </a:solidFill>
                <a:latin typeface="Malgun Gothic"/>
                <a:ea typeface="Malgun Gothic"/>
                <a:cs typeface="Malgun Gothic"/>
                <a:sym typeface="Malgun Gothic"/>
              </a:rPr>
              <a:t>단점</a:t>
            </a:r>
            <a:endParaRPr/>
          </a:p>
          <a:p>
            <a:pPr indent="0" lvl="0" marL="0" rtl="0" algn="l">
              <a:spcBef>
                <a:spcPts val="0"/>
              </a:spcBef>
              <a:spcAft>
                <a:spcPts val="0"/>
              </a:spcAft>
              <a:buNone/>
            </a:pPr>
            <a:r>
              <a:rPr b="0" i="0" lang="ko-KR" sz="1200">
                <a:solidFill>
                  <a:schemeClr val="dk1"/>
                </a:solidFill>
                <a:latin typeface="Malgun Gothic"/>
                <a:ea typeface="Malgun Gothic"/>
                <a:cs typeface="Malgun Gothic"/>
                <a:sym typeface="Malgun Gothic"/>
              </a:rPr>
              <a:t>병렬화 불가능</a:t>
            </a:r>
            <a:br>
              <a:rPr b="0" i="0" lang="ko-KR" sz="1200">
                <a:solidFill>
                  <a:schemeClr val="dk1"/>
                </a:solidFill>
                <a:latin typeface="Malgun Gothic"/>
                <a:ea typeface="Malgun Gothic"/>
                <a:cs typeface="Malgun Gothic"/>
                <a:sym typeface="Malgun Gothic"/>
              </a:rPr>
            </a:br>
            <a:r>
              <a:rPr b="0" i="0" lang="ko-KR" sz="1200">
                <a:solidFill>
                  <a:schemeClr val="dk1"/>
                </a:solidFill>
                <a:latin typeface="Malgun Gothic"/>
                <a:ea typeface="Malgun Gothic"/>
                <a:cs typeface="Malgun Gothic"/>
                <a:sym typeface="Malgun Gothic"/>
              </a:rPr>
              <a:t>RNN이 가지고 있는 단점 중 하나는 벡터가 순차적으로 입력된다는 점이다. 이는 sequential데이터 처리를 가능하게 해주는 요인이 되지만, 이러한 구조는 GPU연산의 장점인 병렬화를 불가능하게 만듭니다. 이러한 이유 때문에 RNN기반의 모델은 GPU연산을 하였을 때 이점이 거의 없다는 단점을 가지고 있다.</a:t>
            </a:r>
            <a:endParaRPr/>
          </a:p>
          <a:p>
            <a:pPr indent="0" lvl="0" marL="0" rtl="0" algn="l">
              <a:spcBef>
                <a:spcPts val="0"/>
              </a:spcBef>
              <a:spcAft>
                <a:spcPts val="0"/>
              </a:spcAft>
              <a:buNone/>
            </a:pPr>
            <a:r>
              <a:rPr b="0" i="0" lang="ko-KR" sz="1200">
                <a:solidFill>
                  <a:schemeClr val="dk1"/>
                </a:solidFill>
                <a:latin typeface="Malgun Gothic"/>
                <a:ea typeface="Malgun Gothic"/>
                <a:cs typeface="Malgun Gothic"/>
                <a:sym typeface="Malgun Gothic"/>
              </a:rPr>
              <a:t>기울기 폭발(Exploding Gradient), 기울기 소실(Vanishing Gradient)</a:t>
            </a:r>
            <a:br>
              <a:rPr b="0" i="0" lang="ko-KR" sz="1200">
                <a:solidFill>
                  <a:schemeClr val="dk1"/>
                </a:solidFill>
                <a:latin typeface="Malgun Gothic"/>
                <a:ea typeface="Malgun Gothic"/>
                <a:cs typeface="Malgun Gothic"/>
                <a:sym typeface="Malgun Gothic"/>
              </a:rPr>
            </a:br>
            <a:r>
              <a:rPr b="0" i="0" lang="ko-KR" sz="1200">
                <a:solidFill>
                  <a:schemeClr val="dk1"/>
                </a:solidFill>
                <a:latin typeface="Malgun Gothic"/>
                <a:ea typeface="Malgun Gothic"/>
                <a:cs typeface="Malgun Gothic"/>
                <a:sym typeface="Malgun Gothic"/>
              </a:rPr>
              <a:t>시간이 많이 누적될수록 vanishing gradient 문제 발생</a:t>
            </a:r>
            <a:endParaRPr b="0" i="0" sz="1200">
              <a:solidFill>
                <a:schemeClr val="dk1"/>
              </a:solidFill>
              <a:latin typeface="Malgun Gothic"/>
              <a:ea typeface="Malgun Gothic"/>
              <a:cs typeface="Malgun Gothic"/>
              <a:sym typeface="Malgun Gothic"/>
            </a:endParaRPr>
          </a:p>
        </p:txBody>
      </p:sp>
      <p:sp>
        <p:nvSpPr>
          <p:cNvPr id="299" name="Google Shape;299;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8" name="Google Shape;308;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ko-KR" sz="1200">
                <a:solidFill>
                  <a:schemeClr val="dk1"/>
                </a:solidFill>
                <a:latin typeface="Malgun Gothic"/>
                <a:ea typeface="Malgun Gothic"/>
                <a:cs typeface="Malgun Gothic"/>
                <a:sym typeface="Malgun Gothic"/>
              </a:rPr>
              <a:t>RNN은 관련정보와 그 정보를 사용하는 지점 사이 거리가 멀 경우에 역전파시 그래디언트가 점점 줄어 학습능력이 크게 저하되는 것으로 알려져 있다. 이 문제를 해결하기 위해 고안된 것이 LSTM이다. LSTM은 RNN의 히든 state에 cell-state를 추가한 구조이다.</a:t>
            </a:r>
            <a:endParaRPr/>
          </a:p>
          <a:p>
            <a:pPr indent="0" lvl="0" marL="0" rtl="0" algn="l">
              <a:spcBef>
                <a:spcPts val="0"/>
              </a:spcBef>
              <a:spcAft>
                <a:spcPts val="0"/>
              </a:spcAft>
              <a:buNone/>
            </a:pPr>
            <a:r>
              <a:rPr b="0" i="0" lang="ko-KR" sz="1200">
                <a:solidFill>
                  <a:schemeClr val="dk1"/>
                </a:solidFill>
                <a:latin typeface="Malgun Gothic"/>
                <a:ea typeface="Malgun Gothic"/>
                <a:cs typeface="Malgun Gothic"/>
                <a:sym typeface="Malgun Gothic"/>
              </a:rPr>
              <a:t>cell state는 일종의 컨베이어 벨트 역할을 한다. 덕분에 state가 꽤 오래 경과하더라도 그래디언트가 비교적 전파가 잘 되게 된다.</a:t>
            </a:r>
            <a:endParaRPr/>
          </a:p>
        </p:txBody>
      </p:sp>
      <p:sp>
        <p:nvSpPr>
          <p:cNvPr id="309" name="Google Shape;309;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 name="Google Shape;10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9" name="Google Shape;319;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ko-KR" sz="1200">
                <a:solidFill>
                  <a:schemeClr val="dk1"/>
                </a:solidFill>
                <a:latin typeface="Malgun Gothic"/>
                <a:ea typeface="Malgun Gothic"/>
                <a:cs typeface="Malgun Gothic"/>
                <a:sym typeface="Malgun Gothic"/>
              </a:rPr>
              <a:t>Forget gate layer:  cell state로부터 어떤 정보를 버릴 것인지 정하는 것으로, sigmoid layer에 의해 결정된다. 값이 1이라면 모든 정보를 보존, 0이라면 모든 정보를 버리라는 뜻이다.</a:t>
            </a:r>
            <a:endParaRPr/>
          </a:p>
          <a:p>
            <a:pPr indent="0" lvl="0" marL="0" rtl="0" algn="l">
              <a:spcBef>
                <a:spcPts val="0"/>
              </a:spcBef>
              <a:spcAft>
                <a:spcPts val="0"/>
              </a:spcAft>
              <a:buNone/>
            </a:pPr>
            <a:r>
              <a:rPr b="0" i="0" lang="ko-KR" sz="1200">
                <a:solidFill>
                  <a:schemeClr val="dk1"/>
                </a:solidFill>
                <a:latin typeface="Malgun Gothic"/>
                <a:ea typeface="Malgun Gothic"/>
                <a:cs typeface="Malgun Gothic"/>
                <a:sym typeface="Malgun Gothic"/>
              </a:rPr>
              <a:t>Input gate layer: 앞으로 들어오는 새로운 정보들 중에 어떤 것을 cell state에 저장할 것인지를 정하는 것이다. 먼저 input gate layer라고 불리는 시그모이드 layer가 어떤 값을 업데이트할지 정하고, 그다음 tanh layer가 새로운 후보 값들인 Ct라는 벡터를 만들어 cell state에 더할 준비를 한다.</a:t>
            </a:r>
            <a:endParaRPr/>
          </a:p>
          <a:p>
            <a:pPr indent="0" lvl="0" marL="0" rtl="0" algn="l">
              <a:spcBef>
                <a:spcPts val="0"/>
              </a:spcBef>
              <a:spcAft>
                <a:spcPts val="0"/>
              </a:spcAft>
              <a:buNone/>
            </a:pPr>
            <a:r>
              <a:rPr b="0" i="0" lang="ko-KR" sz="1200">
                <a:solidFill>
                  <a:schemeClr val="dk1"/>
                </a:solidFill>
                <a:latin typeface="Malgun Gothic"/>
                <a:ea typeface="Malgun Gothic"/>
                <a:cs typeface="Malgun Gothic"/>
                <a:sym typeface="Malgun Gothic"/>
              </a:rPr>
              <a:t>Update cell state: 과거 state인 Ct-1를 업데이트해서 새로운 cell state인 Ct를 만들게 된다. 이때 forget gate에서 잊어버린 것들은 잊어버리고, it * Ct를 더하게 된다. 이 더하는 값이 앞서 업데이트 한 값을 얼마나 업데이트 할지 정한만큼 scale한 값이다.</a:t>
            </a:r>
            <a:endParaRPr/>
          </a:p>
          <a:p>
            <a:pPr indent="0" lvl="0" marL="0" rtl="0" algn="l">
              <a:spcBef>
                <a:spcPts val="0"/>
              </a:spcBef>
              <a:spcAft>
                <a:spcPts val="0"/>
              </a:spcAft>
              <a:buNone/>
            </a:pPr>
            <a:r>
              <a:rPr b="0" i="0" lang="ko-KR" sz="1200">
                <a:solidFill>
                  <a:schemeClr val="dk1"/>
                </a:solidFill>
                <a:latin typeface="Malgun Gothic"/>
                <a:ea typeface="Malgun Gothic"/>
                <a:cs typeface="Malgun Gothic"/>
                <a:sym typeface="Malgun Gothic"/>
              </a:rPr>
              <a:t>Output gate layer: 무엇을 output 으로 내보낼지 정하게 되는데, 먼저 시그모이드 layer에 input데이터를 태워서 cell state의 어떤 부분을 output으로 내보낼지를 정한다. 그 후 cell state를 tanh layer에 태워서 -1과 1사이의 값을 받은 뒤에 sigmoid gate의 output과 곱해준다. 이렇게 해서 output으로 보내고자 하는 부분만 내보내게 된다.</a:t>
            </a:r>
            <a:endParaRPr/>
          </a:p>
        </p:txBody>
      </p:sp>
      <p:sp>
        <p:nvSpPr>
          <p:cNvPr id="320" name="Google Shape;320;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3" name="Google Shape;333;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0" name="Google Shape;340;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a:solidFill>
                <a:schemeClr val="dk1"/>
              </a:solidFill>
              <a:latin typeface="Malgun Gothic"/>
              <a:ea typeface="Malgun Gothic"/>
              <a:cs typeface="Malgun Gothic"/>
              <a:sym typeface="Malgun Gothic"/>
            </a:endParaRPr>
          </a:p>
        </p:txBody>
      </p:sp>
      <p:sp>
        <p:nvSpPr>
          <p:cNvPr id="341" name="Google Shape;341;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7" name="Google Shape;347;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0" i="0" sz="1200">
              <a:solidFill>
                <a:schemeClr val="dk1"/>
              </a:solidFill>
              <a:latin typeface="Malgun Gothic"/>
              <a:ea typeface="Malgun Gothic"/>
              <a:cs typeface="Malgun Gothic"/>
              <a:sym typeface="Malgun Gothic"/>
            </a:endParaRPr>
          </a:p>
        </p:txBody>
      </p:sp>
      <p:sp>
        <p:nvSpPr>
          <p:cNvPr id="348" name="Google Shape;348;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ko-KR"/>
              <a:t>한영 번역 kakao naver google 마이크로소프트</a:t>
            </a:r>
            <a:endParaRPr/>
          </a:p>
          <a:p>
            <a:pPr indent="0" lvl="0" marL="0" rtl="0" algn="l">
              <a:spcBef>
                <a:spcPts val="0"/>
              </a:spcBef>
              <a:spcAft>
                <a:spcPts val="0"/>
              </a:spcAft>
              <a:buNone/>
            </a:pPr>
            <a:r>
              <a:rPr lang="ko-KR"/>
              <a:t>일부는 표현을 빠뜨리기도 하고 일부는 단어를 헷갈린 것 같습니다.</a:t>
            </a:r>
            <a:endParaRPr/>
          </a:p>
          <a:p>
            <a:pPr indent="0" lvl="0" marL="0" rtl="0" algn="l">
              <a:spcBef>
                <a:spcPts val="0"/>
              </a:spcBef>
              <a:spcAft>
                <a:spcPts val="0"/>
              </a:spcAft>
              <a:buNone/>
            </a:pPr>
            <a:r>
              <a:rPr lang="ko-KR"/>
              <a:t>이처럼 단어의 중의성 때문에 문장을 해석하는데 모호함이 생기기도 합니다.</a:t>
            </a:r>
            <a:endParaRPr/>
          </a:p>
        </p:txBody>
      </p:sp>
      <p:sp>
        <p:nvSpPr>
          <p:cNvPr id="115" name="Google Shape;115;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 name="Google Shape;122;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ko-KR"/>
              <a:t>단어의 중의성 때문에 문장을 해석하는데 모호함이 생기기도 합니다.</a:t>
            </a:r>
            <a:endParaRPr/>
          </a:p>
          <a:p>
            <a:pPr indent="0" lvl="0" marL="0" rtl="0" algn="l">
              <a:spcBef>
                <a:spcPts val="0"/>
              </a:spcBef>
              <a:spcAft>
                <a:spcPts val="0"/>
              </a:spcAft>
              <a:buNone/>
            </a:pPr>
            <a:r>
              <a:rPr lang="ko-KR"/>
              <a:t>문장 내 정보의 부족으로 인한 모호성이 발생할 수 있습니다. 사람의 언어는 마치 생명체와 같아서 계속해서 진화하고 언어는 효율성을 극대화하도록 발전했기 때문에</a:t>
            </a:r>
            <a:endParaRPr/>
          </a:p>
          <a:p>
            <a:pPr indent="0" lvl="0" marL="0" rtl="0" algn="l">
              <a:spcBef>
                <a:spcPts val="0"/>
              </a:spcBef>
              <a:spcAft>
                <a:spcPts val="0"/>
              </a:spcAft>
              <a:buNone/>
            </a:pPr>
            <a:r>
              <a:rPr lang="ko-KR"/>
              <a:t>최소한의 표현으로 최대한의 정보를 표현하려 합니다.</a:t>
            </a:r>
            <a:endParaRPr/>
          </a:p>
          <a:p>
            <a:pPr indent="0" lvl="0" marL="0" rtl="0" algn="l">
              <a:spcBef>
                <a:spcPts val="0"/>
              </a:spcBef>
              <a:spcAft>
                <a:spcPts val="0"/>
              </a:spcAft>
              <a:buNone/>
            </a:pPr>
            <a:r>
              <a:rPr lang="ko-KR"/>
              <a:t>따라서 쉽고 뻔한 정보는 최대한 생략한 채 문장으로 표현하곤 합니다. 이렇게 생략된 정보로 생긴 구멍을 사람은 쉽게 메울 수 있지만, 컴퓨터의 경우에는 이러한 문제가 매우 어렵게 다가옵니다.</a:t>
            </a:r>
            <a:endParaRPr/>
          </a:p>
        </p:txBody>
      </p:sp>
      <p:sp>
        <p:nvSpPr>
          <p:cNvPr id="123" name="Google Shape;123;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ko-KR"/>
              <a:t>우측 사진을 표현할 수 있는 방법은 다양합니다.</a:t>
            </a:r>
            <a:endParaRPr/>
          </a:p>
          <a:p>
            <a:pPr indent="0" lvl="0" marL="0" rtl="0" algn="l">
              <a:spcBef>
                <a:spcPts val="0"/>
              </a:spcBef>
              <a:spcAft>
                <a:spcPts val="0"/>
              </a:spcAft>
              <a:buNone/>
            </a:pPr>
            <a:r>
              <a:rPr lang="ko-KR"/>
              <a:t>다음과 같이 다양한 표현법이 있지만 한 사진을 묘사하는 것이고, 그 안에 포함된 의미는 같습니다.</a:t>
            </a:r>
            <a:endParaRPr/>
          </a:p>
          <a:p>
            <a:pPr indent="0" lvl="0" marL="0" rtl="0" algn="l">
              <a:spcBef>
                <a:spcPts val="0"/>
              </a:spcBef>
              <a:spcAft>
                <a:spcPts val="0"/>
              </a:spcAft>
              <a:buNone/>
            </a:pPr>
            <a:r>
              <a:rPr lang="ko-KR"/>
              <a:t>이와 같이 문장의 표현 형식은 다양하고, 비슷한 의미의 단어들이 존재하기 때문에 다양한 표현의 문제가 존재합니다.</a:t>
            </a:r>
            <a:endParaRPr/>
          </a:p>
          <a:p>
            <a:pPr indent="0" lvl="0" marL="0" rtl="0" algn="l">
              <a:spcBef>
                <a:spcPts val="0"/>
              </a:spcBef>
              <a:spcAft>
                <a:spcPts val="0"/>
              </a:spcAft>
              <a:buNone/>
            </a:pPr>
            <a:r>
              <a:rPr lang="ko-KR"/>
              <a:t>더구나 앞에서 지적한것 처럼 사람들이 이해하는 단어의 의미는 미묘하게 다를 수도 있습니다. 이 또한 더욱 문제의 어려움을 가중시킵니다.</a:t>
            </a:r>
            <a:endParaRPr/>
          </a:p>
        </p:txBody>
      </p:sp>
      <p:sp>
        <p:nvSpPr>
          <p:cNvPr id="131" name="Google Shape;131;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ko-KR"/>
              <a:t>딥러닝에 적용하기 위해서 불연속적인 데이터를 연속적인 값으로 바꾸어야 합니다.</a:t>
            </a:r>
            <a:endParaRPr/>
          </a:p>
          <a:p>
            <a:pPr indent="0" lvl="0" marL="0" rtl="0" algn="l">
              <a:spcBef>
                <a:spcPts val="0"/>
              </a:spcBef>
              <a:spcAft>
                <a:spcPts val="0"/>
              </a:spcAft>
              <a:buNone/>
            </a:pPr>
            <a:r>
              <a:rPr lang="ko-KR"/>
              <a:t>자연어 처리에서는 word embedding이 그 역할을 훌륭하게 수행해주나 애초에 연속적인 값이 아니었기 떄문에 딥러닝에서 여러가지 방법을 구현할 때 여전히 제약이 존재합니다.</a:t>
            </a:r>
            <a:endParaRPr/>
          </a:p>
        </p:txBody>
      </p:sp>
      <p:sp>
        <p:nvSpPr>
          <p:cNvPr id="140" name="Google Shape;140;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0" name="Google Shape;150;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ko-KR"/>
              <a:t>특히 한국어 자연어 처리는 더 까다롭습니다.</a:t>
            </a:r>
            <a:endParaRPr/>
          </a:p>
          <a:p>
            <a:pPr indent="0" lvl="0" marL="0" rtl="0" algn="l">
              <a:spcBef>
                <a:spcPts val="0"/>
              </a:spcBef>
              <a:spcAft>
                <a:spcPts val="0"/>
              </a:spcAft>
              <a:buNone/>
            </a:pPr>
            <a:r>
              <a:rPr lang="ko-KR"/>
              <a:t>원형이 잡다일 경우 파생될 수 있는 다양한 형태들이 잡다, 잡히다, … 잡혔다 등 다양합니다.</a:t>
            </a:r>
            <a:endParaRPr/>
          </a:p>
          <a:p>
            <a:pPr indent="0" lvl="0" marL="0" rtl="0" algn="l">
              <a:spcBef>
                <a:spcPts val="0"/>
              </a:spcBef>
              <a:spcAft>
                <a:spcPts val="0"/>
              </a:spcAft>
              <a:buNone/>
            </a:pPr>
            <a:r>
              <a:rPr lang="ko-KR"/>
              <a:t>이러한 특징은 파싱, 형태소 분석부터 언어 모델에 이르기까지 한국어 자연어 처리를 훨씬 어렵게 만드는 이유 중 하나입니다.</a:t>
            </a:r>
            <a:endParaRPr/>
          </a:p>
          <a:p>
            <a:pPr indent="0" lvl="0" marL="0" rtl="0" algn="l">
              <a:spcBef>
                <a:spcPts val="0"/>
              </a:spcBef>
              <a:spcAft>
                <a:spcPts val="0"/>
              </a:spcAft>
              <a:buNone/>
            </a:pPr>
            <a:r>
              <a:rPr lang="ko-KR"/>
              <a:t>또한 접사가 붙어 같은 단어가 다양하게 생겨나므로 하나의 어근에서 비롯된 비슷한 의미의 단어가 매우 많이 생성됩니다. 이들을 모두 다르게 처리할 수 없으므로 추가적인 분절 (segmentation)을 통해 같은 어근에서 생겨난 단어를 처리합니다.</a:t>
            </a:r>
            <a:endParaRPr/>
          </a:p>
          <a:p>
            <a:pPr indent="0" lvl="0" marL="0" rtl="0" algn="l">
              <a:spcBef>
                <a:spcPts val="0"/>
              </a:spcBef>
              <a:spcAft>
                <a:spcPts val="0"/>
              </a:spcAft>
              <a:buNone/>
            </a:pPr>
            <a:r>
              <a:rPr lang="ko-KR"/>
              <a:t>이 외에도 띄어쓰기, 평서문과 의문문, 주어 생략 등이 한국어 자연어 처리를 더욱 어렵게 만듭니다.</a:t>
            </a:r>
            <a:endParaRPr/>
          </a:p>
        </p:txBody>
      </p:sp>
      <p:sp>
        <p:nvSpPr>
          <p:cNvPr id="151" name="Google Shape;151;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슬라이드" type="title">
  <p:cSld name="TITLE">
    <p:spTree>
      <p:nvGrpSpPr>
        <p:cNvPr id="15" name="Shape 15"/>
        <p:cNvGrpSpPr/>
        <p:nvPr/>
      </p:nvGrpSpPr>
      <p:grpSpPr>
        <a:xfrm>
          <a:off x="0" y="0"/>
          <a:ext cx="0" cy="0"/>
          <a:chOff x="0" y="0"/>
          <a:chExt cx="0" cy="0"/>
        </a:xfrm>
      </p:grpSpPr>
      <p:sp>
        <p:nvSpPr>
          <p:cNvPr id="16" name="Google Shape;16;p3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세로 텍스트" type="vertTx">
  <p:cSld name="VERTICAL_TEXT">
    <p:spTree>
      <p:nvGrpSpPr>
        <p:cNvPr id="73" name="Shape 73"/>
        <p:cNvGrpSpPr/>
        <p:nvPr/>
      </p:nvGrpSpPr>
      <p:grpSpPr>
        <a:xfrm>
          <a:off x="0" y="0"/>
          <a:ext cx="0" cy="0"/>
          <a:chOff x="0" y="0"/>
          <a:chExt cx="0" cy="0"/>
        </a:xfrm>
      </p:grpSpPr>
      <p:sp>
        <p:nvSpPr>
          <p:cNvPr id="74" name="Google Shape;74;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4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세로 제목 및 텍스트" type="vertTitleAndTx">
  <p:cSld name="VERTICAL_TITLE_AND_VERTICAL_TEXT">
    <p:spTree>
      <p:nvGrpSpPr>
        <p:cNvPr id="79" name="Shape 79"/>
        <p:cNvGrpSpPr/>
        <p:nvPr/>
      </p:nvGrpSpPr>
      <p:grpSpPr>
        <a:xfrm>
          <a:off x="0" y="0"/>
          <a:ext cx="0" cy="0"/>
          <a:chOff x="0" y="0"/>
          <a:chExt cx="0" cy="0"/>
        </a:xfrm>
      </p:grpSpPr>
      <p:sp>
        <p:nvSpPr>
          <p:cNvPr id="80" name="Google Shape;80;p4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4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내용" type="obj">
  <p:cSld name="OBJECT">
    <p:spTree>
      <p:nvGrpSpPr>
        <p:cNvPr id="21" name="Shape 21"/>
        <p:cNvGrpSpPr/>
        <p:nvPr/>
      </p:nvGrpSpPr>
      <p:grpSpPr>
        <a:xfrm>
          <a:off x="0" y="0"/>
          <a:ext cx="0" cy="0"/>
          <a:chOff x="0" y="0"/>
          <a:chExt cx="0" cy="0"/>
        </a:xfrm>
      </p:grpSpPr>
      <p:sp>
        <p:nvSpPr>
          <p:cNvPr id="22" name="Google Shape;22;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구역 머리글" type="secHead">
  <p:cSld name="SECTION_HEADER">
    <p:spTree>
      <p:nvGrpSpPr>
        <p:cNvPr id="27" name="Shape 27"/>
        <p:cNvGrpSpPr/>
        <p:nvPr/>
      </p:nvGrpSpPr>
      <p:grpSpPr>
        <a:xfrm>
          <a:off x="0" y="0"/>
          <a:ext cx="0" cy="0"/>
          <a:chOff x="0" y="0"/>
          <a:chExt cx="0" cy="0"/>
        </a:xfrm>
      </p:grpSpPr>
      <p:sp>
        <p:nvSpPr>
          <p:cNvPr id="28" name="Google Shape;28;p3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콘텐츠 2개" type="twoObj">
  <p:cSld name="TWO_OBJECTS">
    <p:spTree>
      <p:nvGrpSpPr>
        <p:cNvPr id="33" name="Shape 33"/>
        <p:cNvGrpSpPr/>
        <p:nvPr/>
      </p:nvGrpSpPr>
      <p:grpSpPr>
        <a:xfrm>
          <a:off x="0" y="0"/>
          <a:ext cx="0" cy="0"/>
          <a:chOff x="0" y="0"/>
          <a:chExt cx="0" cy="0"/>
        </a:xfrm>
      </p:grpSpPr>
      <p:sp>
        <p:nvSpPr>
          <p:cNvPr id="34" name="Google Shape;34;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3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비교" type="twoTxTwoObj">
  <p:cSld name="TWO_OBJECTS_WITH_TEXT">
    <p:spTree>
      <p:nvGrpSpPr>
        <p:cNvPr id="40" name="Shape 40"/>
        <p:cNvGrpSpPr/>
        <p:nvPr/>
      </p:nvGrpSpPr>
      <p:grpSpPr>
        <a:xfrm>
          <a:off x="0" y="0"/>
          <a:ext cx="0" cy="0"/>
          <a:chOff x="0" y="0"/>
          <a:chExt cx="0" cy="0"/>
        </a:xfrm>
      </p:grpSpPr>
      <p:sp>
        <p:nvSpPr>
          <p:cNvPr id="41" name="Google Shape;41;p3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3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3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3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만" type="titleOnly">
  <p:cSld name="TITLE_ONLY">
    <p:spTree>
      <p:nvGrpSpPr>
        <p:cNvPr id="49" name="Shape 49"/>
        <p:cNvGrpSpPr/>
        <p:nvPr/>
      </p:nvGrpSpPr>
      <p:grpSpPr>
        <a:xfrm>
          <a:off x="0" y="0"/>
          <a:ext cx="0" cy="0"/>
          <a:chOff x="0" y="0"/>
          <a:chExt cx="0" cy="0"/>
        </a:xfrm>
      </p:grpSpPr>
      <p:sp>
        <p:nvSpPr>
          <p:cNvPr id="50" name="Google Shape;50;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빈 화면" type="blank">
  <p:cSld name="BLANK">
    <p:spTree>
      <p:nvGrpSpPr>
        <p:cNvPr id="54" name="Shape 54"/>
        <p:cNvGrpSpPr/>
        <p:nvPr/>
      </p:nvGrpSpPr>
      <p:grpSpPr>
        <a:xfrm>
          <a:off x="0" y="0"/>
          <a:ext cx="0" cy="0"/>
          <a:chOff x="0" y="0"/>
          <a:chExt cx="0" cy="0"/>
        </a:xfrm>
      </p:grpSpPr>
      <p:sp>
        <p:nvSpPr>
          <p:cNvPr id="55" name="Google Shape;55;p38"/>
          <p:cNvSpPr txBox="1"/>
          <p:nvPr/>
        </p:nvSpPr>
        <p:spPr>
          <a:xfrm>
            <a:off x="9987228" y="6586181"/>
            <a:ext cx="2194833" cy="230832"/>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ko-KR" sz="900">
                <a:solidFill>
                  <a:srgbClr val="262626"/>
                </a:solidFill>
                <a:latin typeface="Arial"/>
                <a:ea typeface="Arial"/>
                <a:cs typeface="Arial"/>
                <a:sym typeface="Arial"/>
              </a:rPr>
              <a:t>ⓒSaebyeol Yu. Saebyeol’s PowerPoint</a:t>
            </a:r>
            <a:endParaRPr sz="900">
              <a:solidFill>
                <a:srgbClr val="262626"/>
              </a:solidFill>
              <a:latin typeface="Arial"/>
              <a:ea typeface="Arial"/>
              <a:cs typeface="Arial"/>
              <a:sym typeface="Arial"/>
            </a:endParaRPr>
          </a:p>
        </p:txBody>
      </p:sp>
      <p:sp>
        <p:nvSpPr>
          <p:cNvPr id="56" name="Google Shape;56;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캡션 있는 콘텐츠" type="objTx">
  <p:cSld name="OBJECT_WITH_CAPTION_TEXT">
    <p:spTree>
      <p:nvGrpSpPr>
        <p:cNvPr id="59" name="Shape 59"/>
        <p:cNvGrpSpPr/>
        <p:nvPr/>
      </p:nvGrpSpPr>
      <p:grpSpPr>
        <a:xfrm>
          <a:off x="0" y="0"/>
          <a:ext cx="0" cy="0"/>
          <a:chOff x="0" y="0"/>
          <a:chExt cx="0" cy="0"/>
        </a:xfrm>
      </p:grpSpPr>
      <p:sp>
        <p:nvSpPr>
          <p:cNvPr id="60" name="Google Shape;60;p3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3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2" name="Google Shape;62;p3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3" name="Google Shape;63;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캡션 있는 그림" type="picTx">
  <p:cSld name="PICTURE_WITH_CAPTION_TEXT">
    <p:spTree>
      <p:nvGrpSpPr>
        <p:cNvPr id="66" name="Shape 66"/>
        <p:cNvGrpSpPr/>
        <p:nvPr/>
      </p:nvGrpSpPr>
      <p:grpSpPr>
        <a:xfrm>
          <a:off x="0" y="0"/>
          <a:ext cx="0" cy="0"/>
          <a:chOff x="0" y="0"/>
          <a:chExt cx="0" cy="0"/>
        </a:xfrm>
      </p:grpSpPr>
      <p:sp>
        <p:nvSpPr>
          <p:cNvPr id="67" name="Google Shape;67;p4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40"/>
          <p:cNvSpPr/>
          <p:nvPr>
            <p:ph idx="2" type="pic"/>
          </p:nvPr>
        </p:nvSpPr>
        <p:spPr>
          <a:xfrm>
            <a:off x="5183188" y="987425"/>
            <a:ext cx="6172200" cy="4873625"/>
          </a:xfrm>
          <a:prstGeom prst="rect">
            <a:avLst/>
          </a:prstGeom>
          <a:noFill/>
          <a:ln>
            <a:noFill/>
          </a:ln>
        </p:spPr>
      </p:sp>
      <p:sp>
        <p:nvSpPr>
          <p:cNvPr id="69" name="Google Shape;69;p4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ko-K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ko-K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8.png"/><Relationship Id="rId6"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1.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4.png"/><Relationship Id="rId4" Type="http://schemas.openxmlformats.org/officeDocument/2006/relationships/image" Target="../media/image12.png"/><Relationship Id="rId5"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3.png"/><Relationship Id="rId4" Type="http://schemas.openxmlformats.org/officeDocument/2006/relationships/image" Target="../media/image5.png"/><Relationship Id="rId5" Type="http://schemas.openxmlformats.org/officeDocument/2006/relationships/image" Target="../media/image22.png"/><Relationship Id="rId6"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E0CB"/>
        </a:solidFill>
      </p:bgPr>
    </p:bg>
    <p:spTree>
      <p:nvGrpSpPr>
        <p:cNvPr id="88" name="Shape 88"/>
        <p:cNvGrpSpPr/>
        <p:nvPr/>
      </p:nvGrpSpPr>
      <p:grpSpPr>
        <a:xfrm>
          <a:off x="0" y="0"/>
          <a:ext cx="0" cy="0"/>
          <a:chOff x="0" y="0"/>
          <a:chExt cx="0" cy="0"/>
        </a:xfrm>
      </p:grpSpPr>
      <p:sp>
        <p:nvSpPr>
          <p:cNvPr id="89" name="Google Shape;89;p1"/>
          <p:cNvSpPr txBox="1"/>
          <p:nvPr/>
        </p:nvSpPr>
        <p:spPr>
          <a:xfrm>
            <a:off x="7223760" y="4966362"/>
            <a:ext cx="4748106" cy="1823905"/>
          </a:xfrm>
          <a:prstGeom prst="rect">
            <a:avLst/>
          </a:prstGeom>
          <a:noFill/>
          <a:ln>
            <a:noFill/>
          </a:ln>
        </p:spPr>
        <p:txBody>
          <a:bodyPr anchorCtr="0" anchor="t" bIns="45700" lIns="91425" spcFirstLastPara="1" rIns="91425" wrap="square" tIns="45700">
            <a:normAutofit/>
          </a:bodyPr>
          <a:lstStyle/>
          <a:p>
            <a:pPr indent="0" lvl="0" marL="0" marR="0" rtl="0" algn="r">
              <a:lnSpc>
                <a:spcPct val="90000"/>
              </a:lnSpc>
              <a:spcBef>
                <a:spcPts val="0"/>
              </a:spcBef>
              <a:spcAft>
                <a:spcPts val="0"/>
              </a:spcAft>
              <a:buClr>
                <a:schemeClr val="accent1"/>
              </a:buClr>
              <a:buSzPts val="2800"/>
              <a:buFont typeface="Arial"/>
              <a:buNone/>
            </a:pPr>
            <a:r>
              <a:rPr b="1" i="0" lang="ko-KR" sz="2800" u="none" cap="none" strike="noStrike">
                <a:solidFill>
                  <a:schemeClr val="accent1"/>
                </a:solidFill>
                <a:latin typeface="Arial"/>
                <a:ea typeface="Arial"/>
                <a:cs typeface="Arial"/>
                <a:sym typeface="Arial"/>
              </a:rPr>
              <a:t>NLP Laboratory</a:t>
            </a:r>
            <a:endParaRPr/>
          </a:p>
          <a:p>
            <a:pPr indent="0" lvl="0" marL="0" marR="0" rtl="0" algn="r">
              <a:lnSpc>
                <a:spcPct val="90000"/>
              </a:lnSpc>
              <a:spcBef>
                <a:spcPts val="1000"/>
              </a:spcBef>
              <a:spcAft>
                <a:spcPts val="0"/>
              </a:spcAft>
              <a:buClr>
                <a:schemeClr val="dk1"/>
              </a:buClr>
              <a:buSzPts val="1800"/>
              <a:buFont typeface="Arial"/>
              <a:buNone/>
            </a:pPr>
            <a:r>
              <a:t/>
            </a:r>
            <a:endParaRPr b="0" i="0" sz="1800" u="none" cap="none" strike="noStrike">
              <a:solidFill>
                <a:schemeClr val="accent1"/>
              </a:solidFill>
              <a:latin typeface="Arial"/>
              <a:ea typeface="Arial"/>
              <a:cs typeface="Arial"/>
              <a:sym typeface="Arial"/>
            </a:endParaRPr>
          </a:p>
          <a:p>
            <a:pPr indent="0" lvl="0" marL="0" marR="0" rtl="0" algn="r">
              <a:lnSpc>
                <a:spcPct val="90000"/>
              </a:lnSpc>
              <a:spcBef>
                <a:spcPts val="1000"/>
              </a:spcBef>
              <a:spcAft>
                <a:spcPts val="0"/>
              </a:spcAft>
              <a:buClr>
                <a:schemeClr val="accent1"/>
              </a:buClr>
              <a:buSzPts val="1200"/>
              <a:buFont typeface="Arial"/>
              <a:buNone/>
            </a:pPr>
            <a:r>
              <a:rPr b="0" i="0" lang="ko-KR" sz="1200" u="none" cap="none" strike="noStrike">
                <a:solidFill>
                  <a:schemeClr val="accent1"/>
                </a:solidFill>
                <a:latin typeface="Arial"/>
                <a:ea typeface="Arial"/>
                <a:cs typeface="Arial"/>
                <a:sym typeface="Arial"/>
              </a:rPr>
              <a:t>강석훈 sh.kang@postech.ac.kr</a:t>
            </a:r>
            <a:endParaRPr/>
          </a:p>
          <a:p>
            <a:pPr indent="0" lvl="0" marL="0" marR="0" rtl="0" algn="r">
              <a:lnSpc>
                <a:spcPct val="90000"/>
              </a:lnSpc>
              <a:spcBef>
                <a:spcPts val="1000"/>
              </a:spcBef>
              <a:spcAft>
                <a:spcPts val="0"/>
              </a:spcAft>
              <a:buClr>
                <a:schemeClr val="accent1"/>
              </a:buClr>
              <a:buSzPts val="1200"/>
              <a:buFont typeface="Arial"/>
              <a:buNone/>
            </a:pPr>
            <a:r>
              <a:rPr b="0" i="0" lang="ko-KR" sz="1200" u="none" cap="none" strike="noStrike">
                <a:solidFill>
                  <a:schemeClr val="accent1"/>
                </a:solidFill>
                <a:latin typeface="Arial"/>
                <a:ea typeface="Arial"/>
                <a:cs typeface="Arial"/>
                <a:sym typeface="Arial"/>
              </a:rPr>
              <a:t>이원준 lee1jun@postech.ac.kr</a:t>
            </a:r>
            <a:endParaRPr/>
          </a:p>
          <a:p>
            <a:pPr indent="0" lvl="0" marL="0" marR="0" rtl="0" algn="r">
              <a:lnSpc>
                <a:spcPct val="90000"/>
              </a:lnSpc>
              <a:spcBef>
                <a:spcPts val="1000"/>
              </a:spcBef>
              <a:spcAft>
                <a:spcPts val="0"/>
              </a:spcAft>
              <a:buClr>
                <a:schemeClr val="accent1"/>
              </a:buClr>
              <a:buSzPts val="1200"/>
              <a:buFont typeface="Arial"/>
              <a:buNone/>
            </a:pPr>
            <a:r>
              <a:rPr b="0" i="0" lang="ko-KR" sz="1200" u="none" cap="none" strike="noStrike">
                <a:solidFill>
                  <a:schemeClr val="accent1"/>
                </a:solidFill>
                <a:latin typeface="Arial"/>
                <a:ea typeface="Arial"/>
                <a:cs typeface="Arial"/>
                <a:sym typeface="Arial"/>
              </a:rPr>
              <a:t>이지현 jihyunlee@postech.ac.kr</a:t>
            </a:r>
            <a:endParaRPr/>
          </a:p>
        </p:txBody>
      </p:sp>
      <p:grpSp>
        <p:nvGrpSpPr>
          <p:cNvPr id="90" name="Google Shape;90;p1"/>
          <p:cNvGrpSpPr/>
          <p:nvPr/>
        </p:nvGrpSpPr>
        <p:grpSpPr>
          <a:xfrm>
            <a:off x="1822026" y="2243667"/>
            <a:ext cx="8547947" cy="2370666"/>
            <a:chOff x="1822026" y="2243667"/>
            <a:chExt cx="8547947" cy="2370666"/>
          </a:xfrm>
        </p:grpSpPr>
        <p:sp>
          <p:nvSpPr>
            <p:cNvPr id="91" name="Google Shape;91;p1"/>
            <p:cNvSpPr/>
            <p:nvPr/>
          </p:nvSpPr>
          <p:spPr>
            <a:xfrm>
              <a:off x="1822026" y="2243667"/>
              <a:ext cx="8547947" cy="2370666"/>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ko-KR" sz="7200" u="none" cap="none" strike="noStrike">
                  <a:solidFill>
                    <a:srgbClr val="AE896E"/>
                  </a:solidFill>
                  <a:latin typeface="Arial"/>
                  <a:ea typeface="Arial"/>
                  <a:cs typeface="Arial"/>
                  <a:sym typeface="Arial"/>
                </a:rPr>
                <a:t>자연어처리 실습</a:t>
              </a:r>
              <a:endParaRPr b="1" i="0" sz="2800" u="none" cap="none" strike="noStrike">
                <a:solidFill>
                  <a:srgbClr val="AE896E"/>
                </a:solidFill>
                <a:latin typeface="Arial"/>
                <a:ea typeface="Arial"/>
                <a:cs typeface="Arial"/>
                <a:sym typeface="Arial"/>
              </a:endParaRPr>
            </a:p>
          </p:txBody>
        </p:sp>
        <p:cxnSp>
          <p:nvCxnSpPr>
            <p:cNvPr id="92" name="Google Shape;92;p1"/>
            <p:cNvCxnSpPr/>
            <p:nvPr/>
          </p:nvCxnSpPr>
          <p:spPr>
            <a:xfrm>
              <a:off x="3182684" y="4140808"/>
              <a:ext cx="5956982" cy="0"/>
            </a:xfrm>
            <a:prstGeom prst="straightConnector1">
              <a:avLst/>
            </a:prstGeom>
            <a:noFill/>
            <a:ln cap="flat" cmpd="sng" w="76200">
              <a:solidFill>
                <a:srgbClr val="AE896E"/>
              </a:solidFill>
              <a:prstDash val="solid"/>
              <a:miter lim="800000"/>
              <a:headEnd len="sm" w="sm" type="none"/>
              <a:tailEnd len="sm" w="sm" type="none"/>
            </a:ln>
          </p:spPr>
        </p:cxn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E0CB"/>
        </a:solidFill>
      </p:bgPr>
    </p:bg>
    <p:spTree>
      <p:nvGrpSpPr>
        <p:cNvPr id="159" name="Shape 159"/>
        <p:cNvGrpSpPr/>
        <p:nvPr/>
      </p:nvGrpSpPr>
      <p:grpSpPr>
        <a:xfrm>
          <a:off x="0" y="0"/>
          <a:ext cx="0" cy="0"/>
          <a:chOff x="0" y="0"/>
          <a:chExt cx="0" cy="0"/>
        </a:xfrm>
      </p:grpSpPr>
      <p:sp>
        <p:nvSpPr>
          <p:cNvPr id="160" name="Google Shape;160;p9"/>
          <p:cNvSpPr txBox="1"/>
          <p:nvPr/>
        </p:nvSpPr>
        <p:spPr>
          <a:xfrm>
            <a:off x="6003636" y="2644170"/>
            <a:ext cx="184730" cy="144655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8800">
              <a:solidFill>
                <a:schemeClr val="lt1"/>
              </a:solidFill>
              <a:latin typeface="Arial"/>
              <a:ea typeface="Arial"/>
              <a:cs typeface="Arial"/>
              <a:sym typeface="Arial"/>
            </a:endParaRPr>
          </a:p>
        </p:txBody>
      </p:sp>
      <p:sp>
        <p:nvSpPr>
          <p:cNvPr id="161" name="Google Shape;161;p9"/>
          <p:cNvSpPr/>
          <p:nvPr/>
        </p:nvSpPr>
        <p:spPr>
          <a:xfrm>
            <a:off x="3871595" y="1204595"/>
            <a:ext cx="4448809" cy="4448809"/>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ko-KR" sz="3200">
                <a:solidFill>
                  <a:schemeClr val="lt1"/>
                </a:solidFill>
                <a:latin typeface="Arial"/>
                <a:ea typeface="Arial"/>
                <a:cs typeface="Arial"/>
                <a:sym typeface="Arial"/>
              </a:rPr>
              <a:t>Text</a:t>
            </a:r>
            <a:endParaRPr/>
          </a:p>
          <a:p>
            <a:pPr indent="0" lvl="0" marL="0" marR="0" rtl="0" algn="ctr">
              <a:spcBef>
                <a:spcPts val="0"/>
              </a:spcBef>
              <a:spcAft>
                <a:spcPts val="0"/>
              </a:spcAft>
              <a:buNone/>
            </a:pPr>
            <a:r>
              <a:rPr b="1" lang="ko-KR" sz="3200">
                <a:solidFill>
                  <a:schemeClr val="lt1"/>
                </a:solidFill>
                <a:latin typeface="Arial"/>
                <a:ea typeface="Arial"/>
                <a:cs typeface="Arial"/>
                <a:sym typeface="Arial"/>
              </a:rPr>
              <a:t>Pre-processing</a:t>
            </a:r>
            <a:endParaRPr b="1" sz="3200">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0"/>
          <p:cNvSpPr txBox="1"/>
          <p:nvPr>
            <p:ph type="title"/>
          </p:nvPr>
        </p:nvSpPr>
        <p:spPr>
          <a:xfrm>
            <a:off x="0" y="0"/>
            <a:ext cx="12192000" cy="1325563"/>
          </a:xfrm>
          <a:prstGeom prst="rect">
            <a:avLst/>
          </a:prstGeom>
          <a:solidFill>
            <a:srgbClr val="EBE0CB"/>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E896E"/>
              </a:buClr>
              <a:buSzPts val="4400"/>
              <a:buFont typeface="Arial"/>
              <a:buNone/>
            </a:pPr>
            <a:r>
              <a:rPr lang="ko-KR">
                <a:solidFill>
                  <a:srgbClr val="AE896E"/>
                </a:solidFill>
              </a:rPr>
              <a:t>토큰화 (Tokenization)</a:t>
            </a:r>
            <a:endParaRPr>
              <a:solidFill>
                <a:srgbClr val="AE896E"/>
              </a:solidFill>
            </a:endParaRPr>
          </a:p>
        </p:txBody>
      </p:sp>
      <p:sp>
        <p:nvSpPr>
          <p:cNvPr id="168" name="Google Shape;168;p10"/>
          <p:cNvSpPr txBox="1"/>
          <p:nvPr>
            <p:ph idx="1" type="body"/>
          </p:nvPr>
        </p:nvSpPr>
        <p:spPr>
          <a:xfrm>
            <a:off x="281687" y="1543938"/>
            <a:ext cx="10898767" cy="4734942"/>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30000"/>
              </a:lnSpc>
              <a:spcBef>
                <a:spcPts val="0"/>
              </a:spcBef>
              <a:spcAft>
                <a:spcPts val="0"/>
              </a:spcAft>
              <a:buClr>
                <a:srgbClr val="454647"/>
              </a:buClr>
              <a:buSzPts val="2400"/>
              <a:buNone/>
            </a:pPr>
            <a:r>
              <a:rPr lang="ko-KR" sz="2400">
                <a:solidFill>
                  <a:srgbClr val="454647"/>
                </a:solidFill>
              </a:rPr>
              <a:t>주어진 코퍼스에서 token이라 불리는 단위로 나누는 작업</a:t>
            </a:r>
            <a:br>
              <a:rPr lang="ko-KR" sz="2400">
                <a:solidFill>
                  <a:srgbClr val="454647"/>
                </a:solidFill>
              </a:rPr>
            </a:br>
            <a:endParaRPr sz="2400">
              <a:solidFill>
                <a:srgbClr val="454647"/>
              </a:solidFill>
            </a:endParaRPr>
          </a:p>
          <a:p>
            <a:pPr indent="0" lvl="0" marL="0" rtl="0" algn="l">
              <a:lnSpc>
                <a:spcPct val="130000"/>
              </a:lnSpc>
              <a:spcBef>
                <a:spcPts val="1000"/>
              </a:spcBef>
              <a:spcAft>
                <a:spcPts val="0"/>
              </a:spcAft>
              <a:buClr>
                <a:srgbClr val="778B92"/>
              </a:buClr>
              <a:buSzPts val="2600"/>
              <a:buNone/>
            </a:pPr>
            <a:r>
              <a:rPr lang="ko-KR" sz="2600">
                <a:solidFill>
                  <a:srgbClr val="778B92"/>
                </a:solidFill>
              </a:rPr>
              <a:t>단어 토큰화 (Word Tokenization)</a:t>
            </a:r>
            <a:endParaRPr/>
          </a:p>
          <a:p>
            <a:pPr indent="-228600" lvl="0" marL="228600" rtl="0" algn="l">
              <a:lnSpc>
                <a:spcPct val="130000"/>
              </a:lnSpc>
              <a:spcBef>
                <a:spcPts val="1000"/>
              </a:spcBef>
              <a:spcAft>
                <a:spcPts val="0"/>
              </a:spcAft>
              <a:buClr>
                <a:srgbClr val="454647"/>
              </a:buClr>
              <a:buSzPts val="2400"/>
              <a:buFont typeface="Arial"/>
              <a:buChar char="-"/>
            </a:pPr>
            <a:r>
              <a:rPr lang="ko-KR" sz="2400">
                <a:solidFill>
                  <a:srgbClr val="454647"/>
                </a:solidFill>
              </a:rPr>
              <a:t>토큰의 기준을 단어로 하는 경우 word tokenization라고 하며 여기서 단어는 단어 단위 외에도 단어구, 의미를 갖는 문자열로 간주되기도 함</a:t>
            </a:r>
            <a:endParaRPr sz="2400">
              <a:solidFill>
                <a:srgbClr val="454647"/>
              </a:solidFill>
            </a:endParaRPr>
          </a:p>
          <a:p>
            <a:pPr indent="0" lvl="0" marL="0" rtl="0" algn="l">
              <a:lnSpc>
                <a:spcPct val="130000"/>
              </a:lnSpc>
              <a:spcBef>
                <a:spcPts val="1000"/>
              </a:spcBef>
              <a:spcAft>
                <a:spcPts val="0"/>
              </a:spcAft>
              <a:buClr>
                <a:schemeClr val="dk1"/>
              </a:buClr>
              <a:buSzPts val="2400"/>
              <a:buNone/>
            </a:pPr>
            <a:r>
              <a:t/>
            </a:r>
            <a:endParaRPr sz="2400">
              <a:solidFill>
                <a:srgbClr val="454647"/>
              </a:solidFill>
            </a:endParaRPr>
          </a:p>
          <a:p>
            <a:pPr indent="0" lvl="0" marL="0" rtl="0" algn="l">
              <a:lnSpc>
                <a:spcPct val="130000"/>
              </a:lnSpc>
              <a:spcBef>
                <a:spcPts val="1000"/>
              </a:spcBef>
              <a:spcAft>
                <a:spcPts val="0"/>
              </a:spcAft>
              <a:buClr>
                <a:srgbClr val="454647"/>
              </a:buClr>
              <a:buSzPts val="2400"/>
              <a:buNone/>
            </a:pPr>
            <a:r>
              <a:rPr lang="ko-KR" sz="2400">
                <a:solidFill>
                  <a:srgbClr val="454647"/>
                </a:solidFill>
              </a:rPr>
              <a:t>Time is an illusion. Lunchtime double so!</a:t>
            </a:r>
            <a:endParaRPr/>
          </a:p>
          <a:p>
            <a:pPr indent="0" lvl="0" marL="0" rtl="0" algn="l">
              <a:lnSpc>
                <a:spcPct val="130000"/>
              </a:lnSpc>
              <a:spcBef>
                <a:spcPts val="1000"/>
              </a:spcBef>
              <a:spcAft>
                <a:spcPts val="0"/>
              </a:spcAft>
              <a:buClr>
                <a:srgbClr val="454647"/>
              </a:buClr>
              <a:buSzPts val="2400"/>
              <a:buNone/>
            </a:pPr>
            <a:r>
              <a:rPr lang="ko-KR" sz="2400">
                <a:solidFill>
                  <a:srgbClr val="454647"/>
                </a:solidFill>
              </a:rPr>
              <a:t>-&gt; “Time”, “is”, “an”, “illusion”, “Lunchtime”, “double”, “so”</a:t>
            </a:r>
            <a:br>
              <a:rPr lang="ko-KR" sz="2400">
                <a:solidFill>
                  <a:srgbClr val="454647"/>
                </a:solidFill>
              </a:rPr>
            </a:br>
            <a:endParaRPr sz="2400">
              <a:solidFill>
                <a:srgbClr val="454647"/>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1"/>
          <p:cNvSpPr txBox="1"/>
          <p:nvPr>
            <p:ph type="title"/>
          </p:nvPr>
        </p:nvSpPr>
        <p:spPr>
          <a:xfrm>
            <a:off x="0" y="0"/>
            <a:ext cx="12192000" cy="1325563"/>
          </a:xfrm>
          <a:prstGeom prst="rect">
            <a:avLst/>
          </a:prstGeom>
          <a:solidFill>
            <a:srgbClr val="EBE0CB"/>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E896E"/>
              </a:buClr>
              <a:buSzPts val="4400"/>
              <a:buFont typeface="Arial"/>
              <a:buNone/>
            </a:pPr>
            <a:r>
              <a:rPr lang="ko-KR">
                <a:solidFill>
                  <a:srgbClr val="AE896E"/>
                </a:solidFill>
              </a:rPr>
              <a:t>토큰화 (Tokenization)</a:t>
            </a:r>
            <a:endParaRPr>
              <a:solidFill>
                <a:srgbClr val="AE896E"/>
              </a:solidFill>
            </a:endParaRPr>
          </a:p>
        </p:txBody>
      </p:sp>
      <p:sp>
        <p:nvSpPr>
          <p:cNvPr id="175" name="Google Shape;175;p11"/>
          <p:cNvSpPr txBox="1"/>
          <p:nvPr>
            <p:ph idx="1" type="body"/>
          </p:nvPr>
        </p:nvSpPr>
        <p:spPr>
          <a:xfrm>
            <a:off x="281687" y="1543938"/>
            <a:ext cx="10898767" cy="4351338"/>
          </a:xfrm>
          <a:prstGeom prst="rect">
            <a:avLst/>
          </a:prstGeom>
          <a:noFill/>
          <a:ln>
            <a:noFill/>
          </a:ln>
        </p:spPr>
        <p:txBody>
          <a:bodyPr anchorCtr="0" anchor="t" bIns="45700" lIns="91425" spcFirstLastPara="1" rIns="91425" wrap="square" tIns="45700">
            <a:normAutofit/>
          </a:bodyPr>
          <a:lstStyle/>
          <a:p>
            <a:pPr indent="0" lvl="0" marL="0" rtl="0" algn="l">
              <a:lnSpc>
                <a:spcPct val="130000"/>
              </a:lnSpc>
              <a:spcBef>
                <a:spcPts val="0"/>
              </a:spcBef>
              <a:spcAft>
                <a:spcPts val="0"/>
              </a:spcAft>
              <a:buClr>
                <a:srgbClr val="454647"/>
              </a:buClr>
              <a:buSzPts val="2400"/>
              <a:buNone/>
            </a:pPr>
            <a:r>
              <a:rPr b="1" lang="ko-KR" sz="2400">
                <a:solidFill>
                  <a:srgbClr val="454647"/>
                </a:solidFill>
              </a:rPr>
              <a:t>Don't be fooled by the dark sounding name, Mr. Jone's Orphanage is as cheery as cheery goes for a pastry shop.</a:t>
            </a:r>
            <a:endParaRPr/>
          </a:p>
          <a:p>
            <a:pPr indent="0" lvl="0" marL="0" rtl="0" algn="l">
              <a:lnSpc>
                <a:spcPct val="130000"/>
              </a:lnSpc>
              <a:spcBef>
                <a:spcPts val="1000"/>
              </a:spcBef>
              <a:spcAft>
                <a:spcPts val="0"/>
              </a:spcAft>
              <a:buClr>
                <a:srgbClr val="454647"/>
              </a:buClr>
              <a:buSzPts val="2400"/>
              <a:buNone/>
            </a:pPr>
            <a:r>
              <a:rPr b="1" lang="ko-KR" sz="2400">
                <a:solidFill>
                  <a:srgbClr val="454647"/>
                </a:solidFill>
              </a:rPr>
              <a:t>Don’t와 Jone’s 의 토큰화?</a:t>
            </a:r>
            <a:endParaRPr/>
          </a:p>
          <a:p>
            <a:pPr indent="0" lvl="0" marL="0" rtl="0" algn="l">
              <a:lnSpc>
                <a:spcPct val="130000"/>
              </a:lnSpc>
              <a:spcBef>
                <a:spcPts val="1000"/>
              </a:spcBef>
              <a:spcAft>
                <a:spcPts val="0"/>
              </a:spcAft>
              <a:buClr>
                <a:srgbClr val="454647"/>
              </a:buClr>
              <a:buSzPts val="2400"/>
              <a:buNone/>
            </a:pPr>
            <a:r>
              <a:rPr b="1" lang="ko-KR" sz="2400">
                <a:solidFill>
                  <a:srgbClr val="454647"/>
                </a:solidFill>
              </a:rPr>
              <a:t>-&gt; Don’t, Don t, Don’t, Do n’t, Jone’s, Jone s, Jone, Jones</a:t>
            </a:r>
            <a:endParaRPr/>
          </a:p>
        </p:txBody>
      </p:sp>
      <p:pic>
        <p:nvPicPr>
          <p:cNvPr id="176" name="Google Shape;176;p11"/>
          <p:cNvPicPr preferRelativeResize="0"/>
          <p:nvPr/>
        </p:nvPicPr>
        <p:blipFill rotWithShape="1">
          <a:blip r:embed="rId3">
            <a:alphaModFix/>
          </a:blip>
          <a:srcRect b="0" l="0" r="0" t="0"/>
          <a:stretch/>
        </p:blipFill>
        <p:spPr>
          <a:xfrm>
            <a:off x="517752" y="4333467"/>
            <a:ext cx="7019925" cy="942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2"/>
          <p:cNvSpPr txBox="1"/>
          <p:nvPr>
            <p:ph type="title"/>
          </p:nvPr>
        </p:nvSpPr>
        <p:spPr>
          <a:xfrm>
            <a:off x="0" y="0"/>
            <a:ext cx="12192000" cy="1325563"/>
          </a:xfrm>
          <a:prstGeom prst="rect">
            <a:avLst/>
          </a:prstGeom>
          <a:solidFill>
            <a:srgbClr val="EBE0CB"/>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E896E"/>
              </a:buClr>
              <a:buSzPts val="4400"/>
              <a:buFont typeface="Arial"/>
              <a:buNone/>
            </a:pPr>
            <a:r>
              <a:rPr lang="ko-KR">
                <a:solidFill>
                  <a:srgbClr val="AE896E"/>
                </a:solidFill>
              </a:rPr>
              <a:t>토큰화 (Tokenization)</a:t>
            </a:r>
            <a:endParaRPr>
              <a:solidFill>
                <a:srgbClr val="AE896E"/>
              </a:solidFill>
            </a:endParaRPr>
          </a:p>
        </p:txBody>
      </p:sp>
      <p:sp>
        <p:nvSpPr>
          <p:cNvPr id="183" name="Google Shape;183;p12"/>
          <p:cNvSpPr txBox="1"/>
          <p:nvPr>
            <p:ph idx="1" type="body"/>
          </p:nvPr>
        </p:nvSpPr>
        <p:spPr>
          <a:xfrm>
            <a:off x="281687" y="1543938"/>
            <a:ext cx="10898767" cy="4351338"/>
          </a:xfrm>
          <a:prstGeom prst="rect">
            <a:avLst/>
          </a:prstGeom>
          <a:noFill/>
          <a:ln>
            <a:noFill/>
          </a:ln>
        </p:spPr>
        <p:txBody>
          <a:bodyPr anchorCtr="0" anchor="t" bIns="45700" lIns="91425" spcFirstLastPara="1" rIns="91425" wrap="square" tIns="45700">
            <a:normAutofit/>
          </a:bodyPr>
          <a:lstStyle/>
          <a:p>
            <a:pPr indent="0" lvl="0" marL="0" rtl="0" algn="l">
              <a:lnSpc>
                <a:spcPct val="130000"/>
              </a:lnSpc>
              <a:spcBef>
                <a:spcPts val="0"/>
              </a:spcBef>
              <a:spcAft>
                <a:spcPts val="0"/>
              </a:spcAft>
              <a:buClr>
                <a:srgbClr val="778B92"/>
              </a:buClr>
              <a:buSzPts val="2400"/>
              <a:buNone/>
            </a:pPr>
            <a:r>
              <a:rPr b="1" lang="ko-KR" sz="2400">
                <a:solidFill>
                  <a:srgbClr val="778B92"/>
                </a:solidFill>
              </a:rPr>
              <a:t>고려해야할 사항</a:t>
            </a:r>
            <a:endParaRPr b="1" sz="2400">
              <a:solidFill>
                <a:srgbClr val="778B92"/>
              </a:solidFill>
            </a:endParaRPr>
          </a:p>
          <a:p>
            <a:pPr indent="-228600" lvl="0" marL="228600" rtl="0" algn="l">
              <a:lnSpc>
                <a:spcPct val="130000"/>
              </a:lnSpc>
              <a:spcBef>
                <a:spcPts val="1000"/>
              </a:spcBef>
              <a:spcAft>
                <a:spcPts val="0"/>
              </a:spcAft>
              <a:buClr>
                <a:srgbClr val="454647"/>
              </a:buClr>
              <a:buSzPts val="2000"/>
              <a:buFont typeface="Arial"/>
              <a:buChar char="-"/>
            </a:pPr>
            <a:r>
              <a:rPr b="1" lang="ko-KR" sz="2000">
                <a:solidFill>
                  <a:srgbClr val="454647"/>
                </a:solidFill>
              </a:rPr>
              <a:t>구두점이나 특수 문자 단순 제외 주의</a:t>
            </a:r>
            <a:br>
              <a:rPr b="1" lang="ko-KR" sz="2000">
                <a:solidFill>
                  <a:srgbClr val="454647"/>
                </a:solidFill>
              </a:rPr>
            </a:br>
            <a:r>
              <a:rPr b="1" lang="ko-KR" sz="2000">
                <a:solidFill>
                  <a:srgbClr val="454647"/>
                </a:solidFill>
              </a:rPr>
              <a:t>마침표는 문장의 경계를 알 수 있는데 도움이 되므로 단어를 뽑아낼 때 마침표를 제외하지 않을 수 있음</a:t>
            </a:r>
            <a:br>
              <a:rPr b="1" lang="ko-KR" sz="2000">
                <a:solidFill>
                  <a:srgbClr val="454647"/>
                </a:solidFill>
              </a:rPr>
            </a:br>
            <a:r>
              <a:rPr b="1" lang="ko-KR" sz="2000">
                <a:solidFill>
                  <a:srgbClr val="454647"/>
                </a:solidFill>
              </a:rPr>
              <a:t>Ph.D 와 같이 단어 자체에 구두점을 갖고 있는 경우, 숫자 사이의 컴마가 들어가 있는 경우 등</a:t>
            </a:r>
            <a:endParaRPr b="1" sz="2000">
              <a:solidFill>
                <a:srgbClr val="454647"/>
              </a:solidFill>
            </a:endParaRPr>
          </a:p>
          <a:p>
            <a:pPr indent="-101600" lvl="0" marL="228600" rtl="0" algn="l">
              <a:lnSpc>
                <a:spcPct val="130000"/>
              </a:lnSpc>
              <a:spcBef>
                <a:spcPts val="1000"/>
              </a:spcBef>
              <a:spcAft>
                <a:spcPts val="0"/>
              </a:spcAft>
              <a:buClr>
                <a:schemeClr val="dk1"/>
              </a:buClr>
              <a:buSzPts val="2000"/>
              <a:buFont typeface="Arial"/>
              <a:buNone/>
            </a:pPr>
            <a:r>
              <a:t/>
            </a:r>
            <a:endParaRPr b="1" sz="2000">
              <a:solidFill>
                <a:srgbClr val="454647"/>
              </a:solidFill>
            </a:endParaRPr>
          </a:p>
          <a:p>
            <a:pPr indent="-228600" lvl="0" marL="228600" rtl="0" algn="l">
              <a:lnSpc>
                <a:spcPct val="130000"/>
              </a:lnSpc>
              <a:spcBef>
                <a:spcPts val="1000"/>
              </a:spcBef>
              <a:spcAft>
                <a:spcPts val="0"/>
              </a:spcAft>
              <a:buClr>
                <a:srgbClr val="454647"/>
              </a:buClr>
              <a:buSzPts val="2000"/>
              <a:buFont typeface="Arial"/>
              <a:buChar char="-"/>
            </a:pPr>
            <a:r>
              <a:rPr b="1" lang="ko-KR" sz="2000">
                <a:solidFill>
                  <a:srgbClr val="454647"/>
                </a:solidFill>
              </a:rPr>
              <a:t>줄임말과 단어 내에 띄어쓰기가 있는 경우</a:t>
            </a:r>
            <a:br>
              <a:rPr b="1" lang="ko-KR" sz="2000">
                <a:solidFill>
                  <a:srgbClr val="454647"/>
                </a:solidFill>
              </a:rPr>
            </a:br>
            <a:r>
              <a:rPr b="1" lang="ko-KR" sz="2000">
                <a:solidFill>
                  <a:srgbClr val="454647"/>
                </a:solidFill>
              </a:rPr>
              <a:t>영어권 언어의 ‘는 압축된 단어를 다시 펼치는 역할을 하기도 함 (we’re -&gt; we are)</a:t>
            </a:r>
            <a:endParaRPr/>
          </a:p>
          <a:p>
            <a:pPr indent="-101600" lvl="0" marL="228600" rtl="0" algn="l">
              <a:lnSpc>
                <a:spcPct val="130000"/>
              </a:lnSpc>
              <a:spcBef>
                <a:spcPts val="1000"/>
              </a:spcBef>
              <a:spcAft>
                <a:spcPts val="0"/>
              </a:spcAft>
              <a:buClr>
                <a:schemeClr val="dk1"/>
              </a:buClr>
              <a:buSzPts val="2000"/>
              <a:buFont typeface="Arial"/>
              <a:buNone/>
            </a:pPr>
            <a:r>
              <a:t/>
            </a:r>
            <a:endParaRPr b="1" sz="2000">
              <a:solidFill>
                <a:srgbClr val="454647"/>
              </a:solidFill>
            </a:endParaRPr>
          </a:p>
          <a:p>
            <a:pPr indent="0" lvl="0" marL="0" rtl="0" algn="l">
              <a:lnSpc>
                <a:spcPct val="130000"/>
              </a:lnSpc>
              <a:spcBef>
                <a:spcPts val="1000"/>
              </a:spcBef>
              <a:spcAft>
                <a:spcPts val="0"/>
              </a:spcAft>
              <a:buClr>
                <a:schemeClr val="dk1"/>
              </a:buClr>
              <a:buSzPts val="2400"/>
              <a:buNone/>
            </a:pPr>
            <a:r>
              <a:t/>
            </a:r>
            <a:endParaRPr b="1" sz="2400">
              <a:solidFill>
                <a:srgbClr val="454647"/>
              </a:solidFill>
            </a:endParaRPr>
          </a:p>
          <a:p>
            <a:pPr indent="-76200" lvl="0" marL="228600" rtl="0" algn="l">
              <a:lnSpc>
                <a:spcPct val="130000"/>
              </a:lnSpc>
              <a:spcBef>
                <a:spcPts val="1000"/>
              </a:spcBef>
              <a:spcAft>
                <a:spcPts val="0"/>
              </a:spcAft>
              <a:buClr>
                <a:schemeClr val="dk1"/>
              </a:buClr>
              <a:buSzPts val="2400"/>
              <a:buFont typeface="Arial"/>
              <a:buNone/>
            </a:pPr>
            <a:r>
              <a:t/>
            </a:r>
            <a:endParaRPr b="1" sz="2400">
              <a:solidFill>
                <a:srgbClr val="454647"/>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3"/>
          <p:cNvSpPr txBox="1"/>
          <p:nvPr>
            <p:ph type="title"/>
          </p:nvPr>
        </p:nvSpPr>
        <p:spPr>
          <a:xfrm>
            <a:off x="0" y="0"/>
            <a:ext cx="12192000" cy="1325563"/>
          </a:xfrm>
          <a:prstGeom prst="rect">
            <a:avLst/>
          </a:prstGeom>
          <a:solidFill>
            <a:srgbClr val="EBE0CB"/>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E896E"/>
              </a:buClr>
              <a:buSzPts val="4400"/>
              <a:buFont typeface="Arial"/>
              <a:buNone/>
            </a:pPr>
            <a:r>
              <a:rPr lang="ko-KR">
                <a:solidFill>
                  <a:srgbClr val="AE896E"/>
                </a:solidFill>
              </a:rPr>
              <a:t>토큰화 (Tokenization)</a:t>
            </a:r>
            <a:endParaRPr>
              <a:solidFill>
                <a:srgbClr val="AE896E"/>
              </a:solidFill>
            </a:endParaRPr>
          </a:p>
        </p:txBody>
      </p:sp>
      <p:sp>
        <p:nvSpPr>
          <p:cNvPr id="190" name="Google Shape;190;p13"/>
          <p:cNvSpPr txBox="1"/>
          <p:nvPr>
            <p:ph idx="1" type="body"/>
          </p:nvPr>
        </p:nvSpPr>
        <p:spPr>
          <a:xfrm>
            <a:off x="281687" y="1543938"/>
            <a:ext cx="10898767" cy="4351338"/>
          </a:xfrm>
          <a:prstGeom prst="rect">
            <a:avLst/>
          </a:prstGeom>
          <a:noFill/>
          <a:ln>
            <a:noFill/>
          </a:ln>
        </p:spPr>
        <p:txBody>
          <a:bodyPr anchorCtr="0" anchor="t" bIns="45700" lIns="91425" spcFirstLastPara="1" rIns="91425" wrap="square" tIns="45700">
            <a:normAutofit/>
          </a:bodyPr>
          <a:lstStyle/>
          <a:p>
            <a:pPr indent="0" lvl="0" marL="0" rtl="0" algn="l">
              <a:lnSpc>
                <a:spcPct val="130000"/>
              </a:lnSpc>
              <a:spcBef>
                <a:spcPts val="0"/>
              </a:spcBef>
              <a:spcAft>
                <a:spcPts val="0"/>
              </a:spcAft>
              <a:buClr>
                <a:srgbClr val="778B92"/>
              </a:buClr>
              <a:buSzPts val="2400"/>
              <a:buNone/>
            </a:pPr>
            <a:r>
              <a:rPr b="1" lang="ko-KR" sz="2400">
                <a:solidFill>
                  <a:srgbClr val="778B92"/>
                </a:solidFill>
              </a:rPr>
              <a:t>문장 토큰화 (Sentence Tokenization)</a:t>
            </a:r>
            <a:br>
              <a:rPr b="1" lang="ko-KR" sz="2400">
                <a:solidFill>
                  <a:srgbClr val="454647"/>
                </a:solidFill>
              </a:rPr>
            </a:br>
            <a:br>
              <a:rPr b="1" lang="ko-KR" sz="2400">
                <a:solidFill>
                  <a:srgbClr val="454647"/>
                </a:solidFill>
              </a:rPr>
            </a:br>
            <a:r>
              <a:rPr b="1" lang="ko-KR" sz="2000">
                <a:solidFill>
                  <a:srgbClr val="454647"/>
                </a:solidFill>
              </a:rPr>
              <a:t>토큰의 단위가 문장일 경우 단순히 ? . ! 를 기준으로 문장을 잘라낼 수도 있지만..</a:t>
            </a:r>
            <a:br>
              <a:rPr b="1" lang="ko-KR" sz="2000">
                <a:solidFill>
                  <a:srgbClr val="454647"/>
                </a:solidFill>
              </a:rPr>
            </a:br>
            <a:br>
              <a:rPr b="1" lang="ko-KR" sz="2000">
                <a:solidFill>
                  <a:srgbClr val="454647"/>
                </a:solidFill>
              </a:rPr>
            </a:br>
            <a:r>
              <a:rPr b="1" lang="ko-KR" sz="1400">
                <a:solidFill>
                  <a:srgbClr val="454647"/>
                </a:solidFill>
              </a:rPr>
              <a:t>IP 192.168.56.31 서버에 들어가서 로그 파일 저장해서 aaa@gmail.com로 결과 좀 보내줘. 그 후 점심 먹으러 가자.</a:t>
            </a:r>
            <a:endParaRPr b="1" sz="1400">
              <a:solidFill>
                <a:srgbClr val="454647"/>
              </a:solidFill>
            </a:endParaRPr>
          </a:p>
          <a:p>
            <a:pPr indent="0" lvl="0" marL="0" rtl="0" algn="l">
              <a:lnSpc>
                <a:spcPct val="130000"/>
              </a:lnSpc>
              <a:spcBef>
                <a:spcPts val="0"/>
              </a:spcBef>
              <a:spcAft>
                <a:spcPts val="0"/>
              </a:spcAft>
              <a:buClr>
                <a:srgbClr val="778B92"/>
              </a:buClr>
              <a:buSzPts val="2400"/>
              <a:buNone/>
            </a:pPr>
            <a:br>
              <a:rPr b="1" lang="ko-KR" sz="1400">
                <a:solidFill>
                  <a:srgbClr val="454647"/>
                </a:solidFill>
              </a:rPr>
            </a:br>
            <a:r>
              <a:rPr b="1" lang="ko-KR" sz="1400">
                <a:solidFill>
                  <a:srgbClr val="454647"/>
                </a:solidFill>
              </a:rPr>
              <a:t>Since I'm actively looking for Ph.D. students, I get the same question a dozen times every year.</a:t>
            </a:r>
            <a:endParaRPr b="1" sz="2400">
              <a:solidFill>
                <a:srgbClr val="454647"/>
              </a:solidFill>
            </a:endParaRPr>
          </a:p>
          <a:p>
            <a:pPr indent="-76200" lvl="0" marL="228600" rtl="0" algn="l">
              <a:lnSpc>
                <a:spcPct val="130000"/>
              </a:lnSpc>
              <a:spcBef>
                <a:spcPts val="1000"/>
              </a:spcBef>
              <a:spcAft>
                <a:spcPts val="0"/>
              </a:spcAft>
              <a:buClr>
                <a:schemeClr val="dk1"/>
              </a:buClr>
              <a:buSzPts val="2400"/>
              <a:buFont typeface="Arial"/>
              <a:buNone/>
            </a:pPr>
            <a:r>
              <a:t/>
            </a:r>
            <a:endParaRPr b="1" sz="2400">
              <a:solidFill>
                <a:srgbClr val="454647"/>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4"/>
          <p:cNvSpPr txBox="1"/>
          <p:nvPr>
            <p:ph type="title"/>
          </p:nvPr>
        </p:nvSpPr>
        <p:spPr>
          <a:xfrm>
            <a:off x="0" y="0"/>
            <a:ext cx="12192000" cy="1325563"/>
          </a:xfrm>
          <a:prstGeom prst="rect">
            <a:avLst/>
          </a:prstGeom>
          <a:solidFill>
            <a:srgbClr val="EBE0CB"/>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E896E"/>
              </a:buClr>
              <a:buSzPts val="4400"/>
              <a:buFont typeface="Arial"/>
              <a:buNone/>
            </a:pPr>
            <a:r>
              <a:rPr lang="ko-KR">
                <a:solidFill>
                  <a:srgbClr val="AE896E"/>
                </a:solidFill>
              </a:rPr>
              <a:t>정제 (Cleaning), 정규화 (Normalization)</a:t>
            </a:r>
            <a:endParaRPr>
              <a:solidFill>
                <a:srgbClr val="AE896E"/>
              </a:solidFill>
            </a:endParaRPr>
          </a:p>
        </p:txBody>
      </p:sp>
      <p:sp>
        <p:nvSpPr>
          <p:cNvPr id="197" name="Google Shape;197;p14"/>
          <p:cNvSpPr txBox="1"/>
          <p:nvPr>
            <p:ph idx="1" type="body"/>
          </p:nvPr>
        </p:nvSpPr>
        <p:spPr>
          <a:xfrm>
            <a:off x="281687" y="1543938"/>
            <a:ext cx="10898767" cy="4351338"/>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30000"/>
              </a:lnSpc>
              <a:spcBef>
                <a:spcPts val="0"/>
              </a:spcBef>
              <a:spcAft>
                <a:spcPts val="0"/>
              </a:spcAft>
              <a:buClr>
                <a:srgbClr val="454647"/>
              </a:buClr>
              <a:buSzPct val="100000"/>
              <a:buNone/>
            </a:pPr>
            <a:r>
              <a:rPr b="1" lang="ko-KR" sz="2400">
                <a:solidFill>
                  <a:srgbClr val="454647"/>
                </a:solidFill>
              </a:rPr>
              <a:t>정제(cleaning) : 갖고 있는 코퍼스로부터 노이즈 데이터를 제거</a:t>
            </a:r>
            <a:endParaRPr b="1" sz="2400">
              <a:solidFill>
                <a:srgbClr val="454647"/>
              </a:solidFill>
            </a:endParaRPr>
          </a:p>
          <a:p>
            <a:pPr indent="0" lvl="0" marL="0" rtl="0" algn="l">
              <a:lnSpc>
                <a:spcPct val="130000"/>
              </a:lnSpc>
              <a:spcBef>
                <a:spcPts val="1000"/>
              </a:spcBef>
              <a:spcAft>
                <a:spcPts val="0"/>
              </a:spcAft>
              <a:buClr>
                <a:srgbClr val="454647"/>
              </a:buClr>
              <a:buSzPct val="100000"/>
              <a:buNone/>
            </a:pPr>
            <a:r>
              <a:rPr b="1" lang="ko-KR" sz="2400">
                <a:solidFill>
                  <a:srgbClr val="454647"/>
                </a:solidFill>
              </a:rPr>
              <a:t>정규화(normalization) : 표현 방법이 다른 단어들을 통합시켜서 같은 단어로 만들어줌</a:t>
            </a:r>
            <a:br>
              <a:rPr b="1" lang="ko-KR" sz="2400">
                <a:solidFill>
                  <a:srgbClr val="454647"/>
                </a:solidFill>
              </a:rPr>
            </a:br>
            <a:br>
              <a:rPr b="1" lang="ko-KR" sz="2400">
                <a:solidFill>
                  <a:srgbClr val="454647"/>
                </a:solidFill>
              </a:rPr>
            </a:br>
            <a:r>
              <a:rPr b="1" lang="ko-KR" sz="2400">
                <a:solidFill>
                  <a:srgbClr val="454647"/>
                </a:solidFill>
              </a:rPr>
              <a:t>- 규칙에 기반한 표기가 다른 단어들의 통함 </a:t>
            </a:r>
            <a:endParaRPr b="1" sz="2400">
              <a:solidFill>
                <a:srgbClr val="454647"/>
              </a:solidFill>
            </a:endParaRPr>
          </a:p>
          <a:p>
            <a:pPr indent="-228600" lvl="0" marL="228600" rtl="0" algn="l">
              <a:lnSpc>
                <a:spcPct val="130000"/>
              </a:lnSpc>
              <a:spcBef>
                <a:spcPts val="1000"/>
              </a:spcBef>
              <a:spcAft>
                <a:spcPts val="0"/>
              </a:spcAft>
              <a:buClr>
                <a:srgbClr val="454647"/>
              </a:buClr>
              <a:buSzPct val="100000"/>
              <a:buFont typeface="Arial"/>
              <a:buChar char="-"/>
            </a:pPr>
            <a:r>
              <a:rPr b="1" lang="ko-KR" sz="2400">
                <a:solidFill>
                  <a:srgbClr val="454647"/>
                </a:solidFill>
              </a:rPr>
              <a:t>대, 소문자 통합</a:t>
            </a:r>
            <a:endParaRPr b="1" sz="2400">
              <a:solidFill>
                <a:srgbClr val="454647"/>
              </a:solidFill>
            </a:endParaRPr>
          </a:p>
          <a:p>
            <a:pPr indent="-228600" lvl="0" marL="228600" rtl="0" algn="l">
              <a:lnSpc>
                <a:spcPct val="130000"/>
              </a:lnSpc>
              <a:spcBef>
                <a:spcPts val="1000"/>
              </a:spcBef>
              <a:spcAft>
                <a:spcPts val="0"/>
              </a:spcAft>
              <a:buClr>
                <a:srgbClr val="454647"/>
              </a:buClr>
              <a:buSzPct val="100000"/>
              <a:buFont typeface="Arial"/>
              <a:buChar char="-"/>
            </a:pPr>
            <a:r>
              <a:rPr b="1" lang="ko-KR" sz="2400">
                <a:solidFill>
                  <a:srgbClr val="454647"/>
                </a:solidFill>
              </a:rPr>
              <a:t>불필요한 단어의 제거 (특수 문자, 등장 빈도가 적은 단어 등)</a:t>
            </a:r>
            <a:endParaRPr/>
          </a:p>
          <a:p>
            <a:pPr indent="-228600" lvl="0" marL="228600" rtl="0" algn="l">
              <a:lnSpc>
                <a:spcPct val="130000"/>
              </a:lnSpc>
              <a:spcBef>
                <a:spcPts val="1000"/>
              </a:spcBef>
              <a:spcAft>
                <a:spcPts val="0"/>
              </a:spcAft>
              <a:buClr>
                <a:srgbClr val="454647"/>
              </a:buClr>
              <a:buSzPct val="100000"/>
              <a:buFont typeface="Arial"/>
              <a:buChar char="-"/>
            </a:pPr>
            <a:r>
              <a:rPr b="1" lang="ko-KR" sz="2400">
                <a:solidFill>
                  <a:srgbClr val="454647"/>
                </a:solidFill>
              </a:rPr>
              <a:t>정규 표현식</a:t>
            </a:r>
            <a:br>
              <a:rPr b="1" lang="ko-KR" sz="2400">
                <a:solidFill>
                  <a:srgbClr val="454647"/>
                </a:solidFill>
              </a:rPr>
            </a:br>
            <a:r>
              <a:rPr b="1" lang="ko-KR" sz="2400">
                <a:solidFill>
                  <a:srgbClr val="454647"/>
                </a:solidFill>
              </a:rPr>
              <a:t>얻어낸 코퍼스에서 노이즈 데이터의 특징을 잡아낼 수 있다면, 정규 표현식을 통해 제거할 수 있는 경우가 많음 (참고: https://wikidocs.net/21703)</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E0CB"/>
        </a:solidFill>
      </p:bgPr>
    </p:bg>
    <p:spTree>
      <p:nvGrpSpPr>
        <p:cNvPr id="201" name="Shape 201"/>
        <p:cNvGrpSpPr/>
        <p:nvPr/>
      </p:nvGrpSpPr>
      <p:grpSpPr>
        <a:xfrm>
          <a:off x="0" y="0"/>
          <a:ext cx="0" cy="0"/>
          <a:chOff x="0" y="0"/>
          <a:chExt cx="0" cy="0"/>
        </a:xfrm>
      </p:grpSpPr>
      <p:sp>
        <p:nvSpPr>
          <p:cNvPr id="202" name="Google Shape;202;p15"/>
          <p:cNvSpPr txBox="1"/>
          <p:nvPr/>
        </p:nvSpPr>
        <p:spPr>
          <a:xfrm>
            <a:off x="6003636" y="2644170"/>
            <a:ext cx="184730" cy="144655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8800">
              <a:solidFill>
                <a:schemeClr val="lt1"/>
              </a:solidFill>
              <a:latin typeface="Arial"/>
              <a:ea typeface="Arial"/>
              <a:cs typeface="Arial"/>
              <a:sym typeface="Arial"/>
            </a:endParaRPr>
          </a:p>
        </p:txBody>
      </p:sp>
      <p:sp>
        <p:nvSpPr>
          <p:cNvPr id="203" name="Google Shape;203;p15"/>
          <p:cNvSpPr/>
          <p:nvPr/>
        </p:nvSpPr>
        <p:spPr>
          <a:xfrm>
            <a:off x="3871595" y="1204595"/>
            <a:ext cx="4448809" cy="4448809"/>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ko-KR" sz="4000">
                <a:solidFill>
                  <a:schemeClr val="lt1"/>
                </a:solidFill>
                <a:latin typeface="Arial"/>
                <a:ea typeface="Arial"/>
                <a:cs typeface="Arial"/>
                <a:sym typeface="Arial"/>
              </a:rPr>
              <a:t>Word Embedding</a:t>
            </a:r>
            <a:endParaRPr b="1" sz="4000">
              <a:solidFill>
                <a:schemeClr val="lt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6"/>
          <p:cNvSpPr txBox="1"/>
          <p:nvPr>
            <p:ph type="title"/>
          </p:nvPr>
        </p:nvSpPr>
        <p:spPr>
          <a:xfrm>
            <a:off x="0" y="0"/>
            <a:ext cx="12192000" cy="1325563"/>
          </a:xfrm>
          <a:prstGeom prst="rect">
            <a:avLst/>
          </a:prstGeom>
          <a:solidFill>
            <a:srgbClr val="EBE0CB"/>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E896E"/>
              </a:buClr>
              <a:buSzPts val="4400"/>
              <a:buFont typeface="Arial"/>
              <a:buNone/>
            </a:pPr>
            <a:r>
              <a:rPr lang="ko-KR">
                <a:solidFill>
                  <a:srgbClr val="AE896E"/>
                </a:solidFill>
              </a:rPr>
              <a:t>Word Embedding</a:t>
            </a:r>
            <a:endParaRPr>
              <a:solidFill>
                <a:srgbClr val="AE896E"/>
              </a:solidFill>
            </a:endParaRPr>
          </a:p>
        </p:txBody>
      </p:sp>
      <p:sp>
        <p:nvSpPr>
          <p:cNvPr id="210" name="Google Shape;210;p16"/>
          <p:cNvSpPr txBox="1"/>
          <p:nvPr>
            <p:ph idx="1" type="body"/>
          </p:nvPr>
        </p:nvSpPr>
        <p:spPr>
          <a:xfrm>
            <a:off x="281687" y="1543937"/>
            <a:ext cx="11548087" cy="5055645"/>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30000"/>
              </a:lnSpc>
              <a:spcBef>
                <a:spcPts val="0"/>
              </a:spcBef>
              <a:spcAft>
                <a:spcPts val="0"/>
              </a:spcAft>
              <a:buClr>
                <a:srgbClr val="454647"/>
              </a:buClr>
              <a:buSzPts val="2400"/>
              <a:buNone/>
            </a:pPr>
            <a:r>
              <a:rPr lang="ko-KR" sz="2400">
                <a:solidFill>
                  <a:srgbClr val="454647"/>
                </a:solidFill>
              </a:rPr>
              <a:t>단어를 벡터로 표현하는 방법으로, 단어를 밀집된 표현 (Dense representation)으로 변환</a:t>
            </a:r>
            <a:endParaRPr sz="1200">
              <a:solidFill>
                <a:srgbClr val="454647"/>
              </a:solidFill>
            </a:endParaRPr>
          </a:p>
          <a:p>
            <a:pPr indent="0" lvl="0" marL="0" rtl="0" algn="l">
              <a:lnSpc>
                <a:spcPct val="130000"/>
              </a:lnSpc>
              <a:spcBef>
                <a:spcPts val="1000"/>
              </a:spcBef>
              <a:spcAft>
                <a:spcPts val="0"/>
              </a:spcAft>
              <a:buClr>
                <a:schemeClr val="dk1"/>
              </a:buClr>
              <a:buSzPts val="1100"/>
              <a:buNone/>
            </a:pPr>
            <a:r>
              <a:t/>
            </a:r>
            <a:endParaRPr sz="1100">
              <a:solidFill>
                <a:srgbClr val="454647"/>
              </a:solidFill>
            </a:endParaRPr>
          </a:p>
          <a:p>
            <a:pPr indent="-228600" lvl="0" marL="228600" rtl="0" algn="l">
              <a:lnSpc>
                <a:spcPct val="130000"/>
              </a:lnSpc>
              <a:spcBef>
                <a:spcPts val="1000"/>
              </a:spcBef>
              <a:spcAft>
                <a:spcPts val="0"/>
              </a:spcAft>
              <a:buClr>
                <a:srgbClr val="778B92"/>
              </a:buClr>
              <a:buSzPts val="2400"/>
              <a:buFont typeface="Arial"/>
              <a:buChar char="-"/>
            </a:pPr>
            <a:r>
              <a:rPr lang="ko-KR" sz="2400">
                <a:solidFill>
                  <a:srgbClr val="778B92"/>
                </a:solidFill>
              </a:rPr>
              <a:t>희소 표현 (Sparse Representation)</a:t>
            </a:r>
            <a:br>
              <a:rPr lang="ko-KR" sz="2400">
                <a:solidFill>
                  <a:srgbClr val="454647"/>
                </a:solidFill>
              </a:rPr>
            </a:br>
            <a:r>
              <a:rPr lang="ko-KR" sz="2000">
                <a:solidFill>
                  <a:srgbClr val="454647"/>
                </a:solidFill>
              </a:rPr>
              <a:t>원-핫 인코딩을 통해 나온 원-핫 벡터들은 표현하고자 하는 단어의 인덱스의 값만 1이고 나머지는 </a:t>
            </a:r>
            <a:br>
              <a:rPr lang="ko-KR" sz="2000">
                <a:solidFill>
                  <a:srgbClr val="454647"/>
                </a:solidFill>
              </a:rPr>
            </a:br>
            <a:r>
              <a:rPr lang="ko-KR" sz="2000">
                <a:solidFill>
                  <a:srgbClr val="454647"/>
                </a:solidFill>
              </a:rPr>
              <a:t>전부 0으로 표현됨.</a:t>
            </a:r>
            <a:br>
              <a:rPr lang="ko-KR" sz="2000">
                <a:solidFill>
                  <a:srgbClr val="454647"/>
                </a:solidFill>
              </a:rPr>
            </a:br>
            <a:r>
              <a:rPr lang="ko-KR" sz="2000">
                <a:solidFill>
                  <a:srgbClr val="454647"/>
                </a:solidFill>
              </a:rPr>
              <a:t>이렇게 벡터 또는 행렬의 값이 대부분 0으로 표현되는 방법이 희소 표현 (Sparse Representation)</a:t>
            </a:r>
            <a:br>
              <a:rPr lang="ko-KR" sz="2000">
                <a:solidFill>
                  <a:srgbClr val="454647"/>
                </a:solidFill>
              </a:rPr>
            </a:br>
            <a:r>
              <a:rPr lang="ko-KR" sz="2000">
                <a:solidFill>
                  <a:srgbClr val="454647"/>
                </a:solidFill>
              </a:rPr>
              <a:t>단어의 개수가 늘어나면 벡터의 차원이 한없이 커지며 단어 집합이 클수록 고차원의 벡터가 됨</a:t>
            </a:r>
            <a:br>
              <a:rPr lang="ko-KR" sz="2000">
                <a:solidFill>
                  <a:srgbClr val="454647"/>
                </a:solidFill>
              </a:rPr>
            </a:br>
            <a:br>
              <a:rPr lang="ko-KR" sz="2000">
                <a:solidFill>
                  <a:srgbClr val="454647"/>
                </a:solidFill>
              </a:rPr>
            </a:br>
            <a:r>
              <a:rPr lang="ko-KR" sz="2000">
                <a:solidFill>
                  <a:srgbClr val="454647"/>
                </a:solidFill>
              </a:rPr>
              <a:t>ex) 10,000개의 단어</a:t>
            </a:r>
            <a:br>
              <a:rPr lang="ko-KR" sz="2000">
                <a:solidFill>
                  <a:srgbClr val="454647"/>
                </a:solidFill>
              </a:rPr>
            </a:br>
            <a:r>
              <a:rPr lang="ko-KR" sz="2000">
                <a:solidFill>
                  <a:srgbClr val="454647"/>
                </a:solidFill>
              </a:rPr>
              <a:t>강아지 = [0 0 0 0 1 0 0 0 0 … 0 … 0] </a:t>
            </a:r>
            <a:br>
              <a:rPr lang="ko-KR" sz="2000">
                <a:solidFill>
                  <a:srgbClr val="454647"/>
                </a:solidFill>
              </a:rPr>
            </a:br>
            <a:r>
              <a:rPr lang="ko-KR" sz="2000">
                <a:solidFill>
                  <a:srgbClr val="454647"/>
                </a:solidFill>
              </a:rPr>
              <a:t>=&gt; 공간적 낭비</a:t>
            </a:r>
            <a:endParaRPr sz="2400">
              <a:solidFill>
                <a:srgbClr val="454647"/>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7"/>
          <p:cNvSpPr txBox="1"/>
          <p:nvPr>
            <p:ph type="title"/>
          </p:nvPr>
        </p:nvSpPr>
        <p:spPr>
          <a:xfrm>
            <a:off x="0" y="0"/>
            <a:ext cx="12192000" cy="1325563"/>
          </a:xfrm>
          <a:prstGeom prst="rect">
            <a:avLst/>
          </a:prstGeom>
          <a:solidFill>
            <a:srgbClr val="EBE0CB"/>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E896E"/>
              </a:buClr>
              <a:buSzPts val="4400"/>
              <a:buFont typeface="Arial"/>
              <a:buNone/>
            </a:pPr>
            <a:r>
              <a:rPr lang="ko-KR">
                <a:solidFill>
                  <a:srgbClr val="AE896E"/>
                </a:solidFill>
              </a:rPr>
              <a:t>Word Embedding</a:t>
            </a:r>
            <a:endParaRPr>
              <a:solidFill>
                <a:srgbClr val="AE896E"/>
              </a:solidFill>
            </a:endParaRPr>
          </a:p>
        </p:txBody>
      </p:sp>
      <p:sp>
        <p:nvSpPr>
          <p:cNvPr id="217" name="Google Shape;217;p17"/>
          <p:cNvSpPr txBox="1"/>
          <p:nvPr>
            <p:ph idx="1" type="body"/>
          </p:nvPr>
        </p:nvSpPr>
        <p:spPr>
          <a:xfrm>
            <a:off x="281687" y="1543938"/>
            <a:ext cx="11548087" cy="4055674"/>
          </a:xfrm>
          <a:prstGeom prst="rect">
            <a:avLst/>
          </a:prstGeom>
          <a:noFill/>
          <a:ln>
            <a:noFill/>
          </a:ln>
        </p:spPr>
        <p:txBody>
          <a:bodyPr anchorCtr="0" anchor="t" bIns="45700" lIns="91425" spcFirstLastPara="1" rIns="91425" wrap="square" tIns="45700">
            <a:normAutofit/>
          </a:bodyPr>
          <a:lstStyle/>
          <a:p>
            <a:pPr indent="-228600" lvl="0" marL="228600" rtl="0" algn="l">
              <a:lnSpc>
                <a:spcPct val="130000"/>
              </a:lnSpc>
              <a:spcBef>
                <a:spcPts val="0"/>
              </a:spcBef>
              <a:spcAft>
                <a:spcPts val="0"/>
              </a:spcAft>
              <a:buClr>
                <a:srgbClr val="778B92"/>
              </a:buClr>
              <a:buSzPts val="2400"/>
              <a:buFont typeface="Arial"/>
              <a:buChar char="-"/>
            </a:pPr>
            <a:r>
              <a:rPr lang="ko-KR" sz="2400">
                <a:solidFill>
                  <a:srgbClr val="778B92"/>
                </a:solidFill>
              </a:rPr>
              <a:t>밀집 표현 (Dense Representation)</a:t>
            </a:r>
            <a:br>
              <a:rPr lang="ko-KR" sz="2400">
                <a:solidFill>
                  <a:srgbClr val="454647"/>
                </a:solidFill>
              </a:rPr>
            </a:br>
            <a:r>
              <a:rPr lang="ko-KR" sz="2000">
                <a:solidFill>
                  <a:srgbClr val="454647"/>
                </a:solidFill>
              </a:rPr>
              <a:t>벡터의 차원을 단어 집합의 크기로 상정하지 않음</a:t>
            </a:r>
            <a:br>
              <a:rPr lang="ko-KR" sz="2000">
                <a:solidFill>
                  <a:srgbClr val="454647"/>
                </a:solidFill>
              </a:rPr>
            </a:br>
            <a:r>
              <a:rPr lang="ko-KR" sz="2000">
                <a:solidFill>
                  <a:srgbClr val="454647"/>
                </a:solidFill>
              </a:rPr>
              <a:t>사용자가 설정한 값으로 모든 단어의 벡터 표현의 차원을 맞춤</a:t>
            </a:r>
            <a:br>
              <a:rPr lang="ko-KR" sz="2000">
                <a:solidFill>
                  <a:srgbClr val="454647"/>
                </a:solidFill>
              </a:rPr>
            </a:br>
            <a:r>
              <a:rPr lang="ko-KR" sz="2000">
                <a:solidFill>
                  <a:srgbClr val="454647"/>
                </a:solidFill>
              </a:rPr>
              <a:t>-&gt; element들이 0, 1이 아닌 실수 값을 갖게 됨</a:t>
            </a:r>
            <a:br>
              <a:rPr lang="ko-KR" sz="2400">
                <a:solidFill>
                  <a:srgbClr val="454647"/>
                </a:solidFill>
              </a:rPr>
            </a:br>
            <a:r>
              <a:rPr lang="ko-KR" sz="2000">
                <a:solidFill>
                  <a:srgbClr val="454647"/>
                </a:solidFill>
              </a:rPr>
              <a:t>ex) dim = 128, 강아지 = [0.2 1.8 1.1 … ]</a:t>
            </a:r>
            <a:endParaRPr/>
          </a:p>
          <a:p>
            <a:pPr indent="-101600" lvl="0" marL="228600" rtl="0" algn="l">
              <a:lnSpc>
                <a:spcPct val="130000"/>
              </a:lnSpc>
              <a:spcBef>
                <a:spcPts val="1000"/>
              </a:spcBef>
              <a:spcAft>
                <a:spcPts val="0"/>
              </a:spcAft>
              <a:buClr>
                <a:schemeClr val="dk1"/>
              </a:buClr>
              <a:buSzPts val="2000"/>
              <a:buFont typeface="Arial"/>
              <a:buNone/>
            </a:pPr>
            <a:r>
              <a:t/>
            </a:r>
            <a:endParaRPr sz="2000">
              <a:solidFill>
                <a:srgbClr val="454647"/>
              </a:solidFill>
            </a:endParaRPr>
          </a:p>
          <a:p>
            <a:pPr indent="-228600" lvl="0" marL="228600" rtl="0" algn="l">
              <a:lnSpc>
                <a:spcPct val="130000"/>
              </a:lnSpc>
              <a:spcBef>
                <a:spcPts val="1000"/>
              </a:spcBef>
              <a:spcAft>
                <a:spcPts val="0"/>
              </a:spcAft>
              <a:buClr>
                <a:srgbClr val="778B92"/>
              </a:buClr>
              <a:buSzPts val="2400"/>
              <a:buFont typeface="Arial"/>
              <a:buChar char="-"/>
            </a:pPr>
            <a:r>
              <a:rPr lang="ko-KR" sz="2400">
                <a:solidFill>
                  <a:srgbClr val="778B92"/>
                </a:solidFill>
              </a:rPr>
              <a:t>Word Embedding</a:t>
            </a:r>
            <a:br>
              <a:rPr lang="ko-KR" sz="2400">
                <a:solidFill>
                  <a:srgbClr val="778B92"/>
                </a:solidFill>
              </a:rPr>
            </a:br>
            <a:r>
              <a:rPr lang="ko-KR" sz="2000">
                <a:solidFill>
                  <a:srgbClr val="454647"/>
                </a:solidFill>
              </a:rPr>
              <a:t>단어를 dense vector의 형태로 표현하는 방법</a:t>
            </a:r>
            <a:endParaRPr sz="2000">
              <a:solidFill>
                <a:srgbClr val="454647"/>
              </a:solidFill>
            </a:endParaRPr>
          </a:p>
        </p:txBody>
      </p:sp>
      <p:graphicFrame>
        <p:nvGraphicFramePr>
          <p:cNvPr id="218" name="Google Shape;218;p17"/>
          <p:cNvGraphicFramePr/>
          <p:nvPr/>
        </p:nvGraphicFramePr>
        <p:xfrm>
          <a:off x="7933510" y="4407797"/>
          <a:ext cx="3000000" cy="3000000"/>
        </p:xfrm>
        <a:graphic>
          <a:graphicData uri="http://schemas.openxmlformats.org/drawingml/2006/table">
            <a:tbl>
              <a:tblPr bandRow="1" firstRow="1">
                <a:noFill/>
                <a:tableStyleId>{6000DAFD-8A99-4FE1-B806-6310A56AFFD6}</a:tableStyleId>
              </a:tblPr>
              <a:tblGrid>
                <a:gridCol w="888275"/>
                <a:gridCol w="1406425"/>
                <a:gridCol w="1471750"/>
              </a:tblGrid>
              <a:tr h="370850">
                <a:tc>
                  <a:txBody>
                    <a:bodyPr/>
                    <a:lstStyle/>
                    <a:p>
                      <a:pPr indent="0" lvl="0" marL="0" marR="0" rtl="0" algn="ctr">
                        <a:spcBef>
                          <a:spcPts val="0"/>
                        </a:spcBef>
                        <a:spcAft>
                          <a:spcPts val="0"/>
                        </a:spcAft>
                        <a:buNone/>
                      </a:pPr>
                      <a:r>
                        <a:t/>
                      </a:r>
                      <a:endParaRPr sz="1400">
                        <a:solidFill>
                          <a:srgbClr val="8C694E"/>
                        </a:solidFill>
                      </a:endParaRPr>
                    </a:p>
                  </a:txBody>
                  <a:tcPr marT="45725" marB="45725" marR="91450" marL="91450" anchor="ctr"/>
                </a:tc>
                <a:tc>
                  <a:txBody>
                    <a:bodyPr/>
                    <a:lstStyle/>
                    <a:p>
                      <a:pPr indent="0" lvl="0" marL="0" marR="0" rtl="0" algn="ctr">
                        <a:spcBef>
                          <a:spcPts val="0"/>
                        </a:spcBef>
                        <a:spcAft>
                          <a:spcPts val="0"/>
                        </a:spcAft>
                        <a:buNone/>
                      </a:pPr>
                      <a:r>
                        <a:rPr lang="ko-KR" sz="1200">
                          <a:solidFill>
                            <a:srgbClr val="8C694E"/>
                          </a:solidFill>
                        </a:rPr>
                        <a:t>One-hot </a:t>
                      </a:r>
                      <a:br>
                        <a:rPr lang="ko-KR" sz="1200">
                          <a:solidFill>
                            <a:srgbClr val="8C694E"/>
                          </a:solidFill>
                        </a:rPr>
                      </a:br>
                      <a:r>
                        <a:rPr lang="ko-KR" sz="1200">
                          <a:solidFill>
                            <a:srgbClr val="8C694E"/>
                          </a:solidFill>
                        </a:rPr>
                        <a:t>Vec.</a:t>
                      </a:r>
                      <a:endParaRPr sz="1200">
                        <a:solidFill>
                          <a:srgbClr val="8C694E"/>
                        </a:solidFill>
                      </a:endParaRPr>
                    </a:p>
                  </a:txBody>
                  <a:tcPr marT="45725" marB="45725" marR="91450" marL="91450" anchor="ctr"/>
                </a:tc>
                <a:tc>
                  <a:txBody>
                    <a:bodyPr/>
                    <a:lstStyle/>
                    <a:p>
                      <a:pPr indent="0" lvl="0" marL="0" marR="0" rtl="0" algn="ctr">
                        <a:spcBef>
                          <a:spcPts val="0"/>
                        </a:spcBef>
                        <a:spcAft>
                          <a:spcPts val="0"/>
                        </a:spcAft>
                        <a:buNone/>
                      </a:pPr>
                      <a:r>
                        <a:rPr lang="ko-KR" sz="1200">
                          <a:solidFill>
                            <a:srgbClr val="8C694E"/>
                          </a:solidFill>
                        </a:rPr>
                        <a:t>Embedding </a:t>
                      </a:r>
                      <a:br>
                        <a:rPr lang="ko-KR" sz="1200">
                          <a:solidFill>
                            <a:srgbClr val="8C694E"/>
                          </a:solidFill>
                        </a:rPr>
                      </a:br>
                      <a:r>
                        <a:rPr lang="ko-KR" sz="1200">
                          <a:solidFill>
                            <a:srgbClr val="8C694E"/>
                          </a:solidFill>
                        </a:rPr>
                        <a:t>Vec.</a:t>
                      </a:r>
                      <a:endParaRPr sz="1200">
                        <a:solidFill>
                          <a:srgbClr val="8C694E"/>
                        </a:solidFill>
                      </a:endParaRPr>
                    </a:p>
                  </a:txBody>
                  <a:tcPr marT="45725" marB="45725" marR="91450" marL="91450" anchor="ctr"/>
                </a:tc>
              </a:tr>
              <a:tr h="370850">
                <a:tc>
                  <a:txBody>
                    <a:bodyPr/>
                    <a:lstStyle/>
                    <a:p>
                      <a:pPr indent="0" lvl="0" marL="0" marR="0" rtl="0" algn="ctr">
                        <a:spcBef>
                          <a:spcPts val="0"/>
                        </a:spcBef>
                        <a:spcAft>
                          <a:spcPts val="0"/>
                        </a:spcAft>
                        <a:buNone/>
                      </a:pPr>
                      <a:r>
                        <a:rPr lang="ko-KR" sz="1100">
                          <a:solidFill>
                            <a:srgbClr val="8C694E"/>
                          </a:solidFill>
                        </a:rPr>
                        <a:t>차원</a:t>
                      </a:r>
                      <a:endParaRPr/>
                    </a:p>
                  </a:txBody>
                  <a:tcPr marT="45725" marB="45725" marR="91450" marL="91450" anchor="ctr">
                    <a:solidFill>
                      <a:srgbClr val="EBE0CB"/>
                    </a:solidFill>
                  </a:tcPr>
                </a:tc>
                <a:tc>
                  <a:txBody>
                    <a:bodyPr/>
                    <a:lstStyle/>
                    <a:p>
                      <a:pPr indent="0" lvl="0" marL="0" marR="0" rtl="0" algn="ctr">
                        <a:spcBef>
                          <a:spcPts val="0"/>
                        </a:spcBef>
                        <a:spcAft>
                          <a:spcPts val="0"/>
                        </a:spcAft>
                        <a:buNone/>
                      </a:pPr>
                      <a:r>
                        <a:rPr lang="ko-KR" sz="1100">
                          <a:solidFill>
                            <a:srgbClr val="525959"/>
                          </a:solidFill>
                        </a:rPr>
                        <a:t>고차원</a:t>
                      </a:r>
                      <a:endParaRPr/>
                    </a:p>
                  </a:txBody>
                  <a:tcPr marT="45725" marB="45725" marR="91450" marL="91450" anchor="ctr"/>
                </a:tc>
                <a:tc>
                  <a:txBody>
                    <a:bodyPr/>
                    <a:lstStyle/>
                    <a:p>
                      <a:pPr indent="0" lvl="0" marL="0" marR="0" rtl="0" algn="ctr">
                        <a:spcBef>
                          <a:spcPts val="0"/>
                        </a:spcBef>
                        <a:spcAft>
                          <a:spcPts val="0"/>
                        </a:spcAft>
                        <a:buNone/>
                      </a:pPr>
                      <a:r>
                        <a:rPr lang="ko-KR" sz="1100">
                          <a:solidFill>
                            <a:srgbClr val="525959"/>
                          </a:solidFill>
                        </a:rPr>
                        <a:t>저차원</a:t>
                      </a:r>
                      <a:endParaRPr sz="1100">
                        <a:solidFill>
                          <a:srgbClr val="525959"/>
                        </a:solidFill>
                      </a:endParaRPr>
                    </a:p>
                  </a:txBody>
                  <a:tcPr marT="45725" marB="45725" marR="91450" marL="91450" anchor="ctr"/>
                </a:tc>
              </a:tr>
              <a:tr h="370850">
                <a:tc>
                  <a:txBody>
                    <a:bodyPr/>
                    <a:lstStyle/>
                    <a:p>
                      <a:pPr indent="0" lvl="0" marL="0" marR="0" rtl="0" algn="ctr">
                        <a:spcBef>
                          <a:spcPts val="0"/>
                        </a:spcBef>
                        <a:spcAft>
                          <a:spcPts val="0"/>
                        </a:spcAft>
                        <a:buNone/>
                      </a:pPr>
                      <a:r>
                        <a:rPr lang="ko-KR" sz="1100">
                          <a:solidFill>
                            <a:srgbClr val="8C694E"/>
                          </a:solidFill>
                        </a:rPr>
                        <a:t>다른 표현</a:t>
                      </a:r>
                      <a:endParaRPr/>
                    </a:p>
                  </a:txBody>
                  <a:tcPr marT="45725" marB="45725" marR="91450" marL="91450" anchor="ctr">
                    <a:solidFill>
                      <a:srgbClr val="EBE0CB"/>
                    </a:solidFill>
                  </a:tcPr>
                </a:tc>
                <a:tc>
                  <a:txBody>
                    <a:bodyPr/>
                    <a:lstStyle/>
                    <a:p>
                      <a:pPr indent="0" lvl="0" marL="0" marR="0" rtl="0" algn="ctr">
                        <a:spcBef>
                          <a:spcPts val="0"/>
                        </a:spcBef>
                        <a:spcAft>
                          <a:spcPts val="0"/>
                        </a:spcAft>
                        <a:buNone/>
                      </a:pPr>
                      <a:r>
                        <a:rPr lang="ko-KR" sz="1100">
                          <a:solidFill>
                            <a:srgbClr val="525959"/>
                          </a:solidFill>
                        </a:rPr>
                        <a:t>Sparse Vector</a:t>
                      </a:r>
                      <a:endParaRPr sz="1100">
                        <a:solidFill>
                          <a:srgbClr val="525959"/>
                        </a:solidFill>
                      </a:endParaRPr>
                    </a:p>
                  </a:txBody>
                  <a:tcPr marT="45725" marB="45725" marR="91450" marL="91450" anchor="ctr"/>
                </a:tc>
                <a:tc>
                  <a:txBody>
                    <a:bodyPr/>
                    <a:lstStyle/>
                    <a:p>
                      <a:pPr indent="0" lvl="0" marL="0" marR="0" rtl="0" algn="ctr">
                        <a:spcBef>
                          <a:spcPts val="0"/>
                        </a:spcBef>
                        <a:spcAft>
                          <a:spcPts val="0"/>
                        </a:spcAft>
                        <a:buNone/>
                      </a:pPr>
                      <a:r>
                        <a:rPr lang="ko-KR" sz="1100">
                          <a:solidFill>
                            <a:srgbClr val="525959"/>
                          </a:solidFill>
                        </a:rPr>
                        <a:t>Dense Vector</a:t>
                      </a:r>
                      <a:endParaRPr sz="1100">
                        <a:solidFill>
                          <a:srgbClr val="525959"/>
                        </a:solidFill>
                      </a:endParaRPr>
                    </a:p>
                  </a:txBody>
                  <a:tcPr marT="45725" marB="45725" marR="91450" marL="91450" anchor="ctr"/>
                </a:tc>
              </a:tr>
              <a:tr h="370850">
                <a:tc>
                  <a:txBody>
                    <a:bodyPr/>
                    <a:lstStyle/>
                    <a:p>
                      <a:pPr indent="0" lvl="0" marL="0" marR="0" rtl="0" algn="ctr">
                        <a:spcBef>
                          <a:spcPts val="0"/>
                        </a:spcBef>
                        <a:spcAft>
                          <a:spcPts val="0"/>
                        </a:spcAft>
                        <a:buNone/>
                      </a:pPr>
                      <a:r>
                        <a:rPr lang="ko-KR" sz="1100">
                          <a:solidFill>
                            <a:srgbClr val="8C694E"/>
                          </a:solidFill>
                        </a:rPr>
                        <a:t>표현 방법</a:t>
                      </a:r>
                      <a:endParaRPr/>
                    </a:p>
                  </a:txBody>
                  <a:tcPr marT="45725" marB="45725" marR="91450" marL="91450" anchor="ctr">
                    <a:solidFill>
                      <a:srgbClr val="EBE0CB"/>
                    </a:solidFill>
                  </a:tcPr>
                </a:tc>
                <a:tc>
                  <a:txBody>
                    <a:bodyPr/>
                    <a:lstStyle/>
                    <a:p>
                      <a:pPr indent="0" lvl="0" marL="0" marR="0" rtl="0" algn="ctr">
                        <a:spcBef>
                          <a:spcPts val="0"/>
                        </a:spcBef>
                        <a:spcAft>
                          <a:spcPts val="0"/>
                        </a:spcAft>
                        <a:buNone/>
                      </a:pPr>
                      <a:r>
                        <a:rPr lang="ko-KR" sz="1100">
                          <a:solidFill>
                            <a:srgbClr val="525959"/>
                          </a:solidFill>
                        </a:rPr>
                        <a:t>수동</a:t>
                      </a:r>
                      <a:endParaRPr/>
                    </a:p>
                  </a:txBody>
                  <a:tcPr marT="45725" marB="45725" marR="91450" marL="91450" anchor="ctr"/>
                </a:tc>
                <a:tc>
                  <a:txBody>
                    <a:bodyPr/>
                    <a:lstStyle/>
                    <a:p>
                      <a:pPr indent="0" lvl="0" marL="0" marR="0" rtl="0" algn="ctr">
                        <a:spcBef>
                          <a:spcPts val="0"/>
                        </a:spcBef>
                        <a:spcAft>
                          <a:spcPts val="0"/>
                        </a:spcAft>
                        <a:buNone/>
                      </a:pPr>
                      <a:r>
                        <a:rPr lang="ko-KR" sz="1050">
                          <a:solidFill>
                            <a:srgbClr val="525959"/>
                          </a:solidFill>
                        </a:rPr>
                        <a:t>훈련 데이터로부터 학습</a:t>
                      </a:r>
                      <a:endParaRPr/>
                    </a:p>
                  </a:txBody>
                  <a:tcPr marT="45725" marB="45725" marR="91450" marL="91450" anchor="ctr"/>
                </a:tc>
              </a:tr>
              <a:tr h="370850">
                <a:tc>
                  <a:txBody>
                    <a:bodyPr/>
                    <a:lstStyle/>
                    <a:p>
                      <a:pPr indent="0" lvl="0" marL="0" marR="0" rtl="0" algn="ctr">
                        <a:spcBef>
                          <a:spcPts val="0"/>
                        </a:spcBef>
                        <a:spcAft>
                          <a:spcPts val="0"/>
                        </a:spcAft>
                        <a:buNone/>
                      </a:pPr>
                      <a:r>
                        <a:rPr lang="ko-KR" sz="1100">
                          <a:solidFill>
                            <a:srgbClr val="8C694E"/>
                          </a:solidFill>
                        </a:rPr>
                        <a:t>값의 타입</a:t>
                      </a:r>
                      <a:endParaRPr/>
                    </a:p>
                  </a:txBody>
                  <a:tcPr marT="45725" marB="45725" marR="91450" marL="91450" anchor="ctr">
                    <a:solidFill>
                      <a:srgbClr val="EBE0CB"/>
                    </a:solidFill>
                  </a:tcPr>
                </a:tc>
                <a:tc>
                  <a:txBody>
                    <a:bodyPr/>
                    <a:lstStyle/>
                    <a:p>
                      <a:pPr indent="0" lvl="0" marL="0" marR="0" rtl="0" algn="ctr">
                        <a:spcBef>
                          <a:spcPts val="0"/>
                        </a:spcBef>
                        <a:spcAft>
                          <a:spcPts val="0"/>
                        </a:spcAft>
                        <a:buNone/>
                      </a:pPr>
                      <a:r>
                        <a:rPr lang="ko-KR" sz="1100">
                          <a:solidFill>
                            <a:srgbClr val="525959"/>
                          </a:solidFill>
                        </a:rPr>
                        <a:t>1, 0</a:t>
                      </a:r>
                      <a:endParaRPr sz="1100">
                        <a:solidFill>
                          <a:srgbClr val="525959"/>
                        </a:solidFill>
                      </a:endParaRPr>
                    </a:p>
                  </a:txBody>
                  <a:tcPr marT="45725" marB="45725" marR="91450" marL="91450" anchor="ctr"/>
                </a:tc>
                <a:tc>
                  <a:txBody>
                    <a:bodyPr/>
                    <a:lstStyle/>
                    <a:p>
                      <a:pPr indent="0" lvl="0" marL="0" marR="0" rtl="0" algn="ctr">
                        <a:spcBef>
                          <a:spcPts val="0"/>
                        </a:spcBef>
                        <a:spcAft>
                          <a:spcPts val="0"/>
                        </a:spcAft>
                        <a:buNone/>
                      </a:pPr>
                      <a:r>
                        <a:rPr lang="ko-KR" sz="1100">
                          <a:solidFill>
                            <a:srgbClr val="525959"/>
                          </a:solidFill>
                        </a:rPr>
                        <a:t>실수</a:t>
                      </a:r>
                      <a:endParaRPr/>
                    </a:p>
                  </a:txBody>
                  <a:tcPr marT="45725" marB="45725" marR="91450" marL="91450" anchor="ct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26ec2334f36_1_13"/>
          <p:cNvSpPr txBox="1"/>
          <p:nvPr>
            <p:ph type="title"/>
          </p:nvPr>
        </p:nvSpPr>
        <p:spPr>
          <a:xfrm>
            <a:off x="0" y="0"/>
            <a:ext cx="12192000" cy="1325700"/>
          </a:xfrm>
          <a:prstGeom prst="rect">
            <a:avLst/>
          </a:prstGeom>
          <a:solidFill>
            <a:srgbClr val="EBE0CB"/>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E896E"/>
              </a:buClr>
              <a:buSzPts val="4400"/>
              <a:buFont typeface="Arial"/>
              <a:buNone/>
            </a:pPr>
            <a:r>
              <a:rPr lang="ko-KR">
                <a:solidFill>
                  <a:srgbClr val="AE896E"/>
                </a:solidFill>
              </a:rPr>
              <a:t>Word Embedding</a:t>
            </a:r>
            <a:endParaRPr>
              <a:solidFill>
                <a:srgbClr val="AE896E"/>
              </a:solidFill>
            </a:endParaRPr>
          </a:p>
        </p:txBody>
      </p:sp>
      <p:pic>
        <p:nvPicPr>
          <p:cNvPr id="225" name="Google Shape;225;g26ec2334f36_1_13"/>
          <p:cNvPicPr preferRelativeResize="0"/>
          <p:nvPr/>
        </p:nvPicPr>
        <p:blipFill>
          <a:blip r:embed="rId3">
            <a:alphaModFix/>
          </a:blip>
          <a:stretch>
            <a:fillRect/>
          </a:stretch>
        </p:blipFill>
        <p:spPr>
          <a:xfrm>
            <a:off x="720350" y="1620975"/>
            <a:ext cx="10751301" cy="4654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E0CB"/>
        </a:solidFill>
      </p:bgPr>
    </p:bg>
    <p:spTree>
      <p:nvGrpSpPr>
        <p:cNvPr id="97" name="Shape 97"/>
        <p:cNvGrpSpPr/>
        <p:nvPr/>
      </p:nvGrpSpPr>
      <p:grpSpPr>
        <a:xfrm>
          <a:off x="0" y="0"/>
          <a:ext cx="0" cy="0"/>
          <a:chOff x="0" y="0"/>
          <a:chExt cx="0" cy="0"/>
        </a:xfrm>
      </p:grpSpPr>
      <p:sp>
        <p:nvSpPr>
          <p:cNvPr id="98" name="Google Shape;98;g26ec2334f36_1_21"/>
          <p:cNvSpPr txBox="1"/>
          <p:nvPr/>
        </p:nvSpPr>
        <p:spPr>
          <a:xfrm>
            <a:off x="559650" y="775100"/>
            <a:ext cx="8727300" cy="466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KR" sz="2800">
                <a:solidFill>
                  <a:schemeClr val="dk1"/>
                </a:solidFill>
              </a:rPr>
              <a:t>11/28</a:t>
            </a:r>
            <a:endParaRPr sz="2800">
              <a:solidFill>
                <a:schemeClr val="dk1"/>
              </a:solidFill>
            </a:endParaRPr>
          </a:p>
          <a:p>
            <a:pPr indent="0" lvl="0" marL="0" rtl="0" algn="l">
              <a:spcBef>
                <a:spcPts val="0"/>
              </a:spcBef>
              <a:spcAft>
                <a:spcPts val="0"/>
              </a:spcAft>
              <a:buNone/>
            </a:pPr>
            <a:r>
              <a:t/>
            </a:r>
            <a:endParaRPr sz="2800">
              <a:solidFill>
                <a:schemeClr val="dk1"/>
              </a:solidFill>
            </a:endParaRPr>
          </a:p>
          <a:p>
            <a:pPr indent="0" lvl="0" marL="0" rtl="0" algn="l">
              <a:spcBef>
                <a:spcPts val="0"/>
              </a:spcBef>
              <a:spcAft>
                <a:spcPts val="0"/>
              </a:spcAft>
              <a:buNone/>
            </a:pPr>
            <a:r>
              <a:rPr lang="ko-KR" sz="2800">
                <a:solidFill>
                  <a:schemeClr val="dk1"/>
                </a:solidFill>
              </a:rPr>
              <a:t>9:00 - 10:00  NLP Introduction</a:t>
            </a:r>
            <a:endParaRPr sz="28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E0CB"/>
        </a:solidFill>
      </p:bgPr>
    </p:bg>
    <p:spTree>
      <p:nvGrpSpPr>
        <p:cNvPr id="229" name="Shape 229"/>
        <p:cNvGrpSpPr/>
        <p:nvPr/>
      </p:nvGrpSpPr>
      <p:grpSpPr>
        <a:xfrm>
          <a:off x="0" y="0"/>
          <a:ext cx="0" cy="0"/>
          <a:chOff x="0" y="0"/>
          <a:chExt cx="0" cy="0"/>
        </a:xfrm>
      </p:grpSpPr>
      <p:sp>
        <p:nvSpPr>
          <p:cNvPr id="230" name="Google Shape;230;p18"/>
          <p:cNvSpPr txBox="1"/>
          <p:nvPr/>
        </p:nvSpPr>
        <p:spPr>
          <a:xfrm>
            <a:off x="6003636" y="2644170"/>
            <a:ext cx="184730" cy="144655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8800">
              <a:solidFill>
                <a:schemeClr val="lt1"/>
              </a:solidFill>
              <a:latin typeface="Arial"/>
              <a:ea typeface="Arial"/>
              <a:cs typeface="Arial"/>
              <a:sym typeface="Arial"/>
            </a:endParaRPr>
          </a:p>
        </p:txBody>
      </p:sp>
      <p:sp>
        <p:nvSpPr>
          <p:cNvPr id="231" name="Google Shape;231;p18"/>
          <p:cNvSpPr/>
          <p:nvPr/>
        </p:nvSpPr>
        <p:spPr>
          <a:xfrm>
            <a:off x="3871595" y="1204595"/>
            <a:ext cx="4448809" cy="4448809"/>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ko-KR" sz="4000">
                <a:solidFill>
                  <a:schemeClr val="lt1"/>
                </a:solidFill>
                <a:latin typeface="Arial"/>
                <a:ea typeface="Arial"/>
                <a:cs typeface="Arial"/>
                <a:sym typeface="Arial"/>
              </a:rPr>
              <a:t>Language</a:t>
            </a:r>
            <a:endParaRPr/>
          </a:p>
          <a:p>
            <a:pPr indent="0" lvl="0" marL="0" marR="0" rtl="0" algn="ctr">
              <a:spcBef>
                <a:spcPts val="0"/>
              </a:spcBef>
              <a:spcAft>
                <a:spcPts val="0"/>
              </a:spcAft>
              <a:buNone/>
            </a:pPr>
            <a:r>
              <a:rPr b="1" lang="ko-KR" sz="4000">
                <a:solidFill>
                  <a:schemeClr val="lt1"/>
                </a:solidFill>
                <a:latin typeface="Arial"/>
                <a:ea typeface="Arial"/>
                <a:cs typeface="Arial"/>
                <a:sym typeface="Arial"/>
              </a:rPr>
              <a:t>Model</a:t>
            </a:r>
            <a:endParaRPr b="1" sz="4000">
              <a:solidFill>
                <a:schemeClr val="lt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9"/>
          <p:cNvSpPr txBox="1"/>
          <p:nvPr>
            <p:ph type="title"/>
          </p:nvPr>
        </p:nvSpPr>
        <p:spPr>
          <a:xfrm>
            <a:off x="0" y="0"/>
            <a:ext cx="12192000" cy="1325563"/>
          </a:xfrm>
          <a:prstGeom prst="rect">
            <a:avLst/>
          </a:prstGeom>
          <a:solidFill>
            <a:srgbClr val="EBE0CB"/>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E896E"/>
              </a:buClr>
              <a:buSzPts val="4400"/>
              <a:buFont typeface="Arial"/>
              <a:buNone/>
            </a:pPr>
            <a:r>
              <a:rPr lang="ko-KR">
                <a:solidFill>
                  <a:srgbClr val="AE896E"/>
                </a:solidFill>
              </a:rPr>
              <a:t>언어 모델 (Language Model)</a:t>
            </a:r>
            <a:endParaRPr>
              <a:solidFill>
                <a:srgbClr val="AE896E"/>
              </a:solidFill>
            </a:endParaRPr>
          </a:p>
        </p:txBody>
      </p:sp>
      <p:sp>
        <p:nvSpPr>
          <p:cNvPr id="238" name="Google Shape;238;p19"/>
          <p:cNvSpPr txBox="1"/>
          <p:nvPr>
            <p:ph idx="1" type="body"/>
          </p:nvPr>
        </p:nvSpPr>
        <p:spPr>
          <a:xfrm>
            <a:off x="281687" y="1543937"/>
            <a:ext cx="11548087" cy="5055645"/>
          </a:xfrm>
          <a:prstGeom prst="rect">
            <a:avLst/>
          </a:prstGeom>
          <a:noFill/>
          <a:ln>
            <a:noFill/>
          </a:ln>
        </p:spPr>
        <p:txBody>
          <a:bodyPr anchorCtr="0" anchor="t" bIns="45700" lIns="91425" spcFirstLastPara="1" rIns="91425" wrap="square" tIns="45700">
            <a:normAutofit/>
          </a:bodyPr>
          <a:lstStyle/>
          <a:p>
            <a:pPr indent="0" lvl="0" marL="0" rtl="0" algn="l">
              <a:lnSpc>
                <a:spcPct val="130000"/>
              </a:lnSpc>
              <a:spcBef>
                <a:spcPts val="0"/>
              </a:spcBef>
              <a:spcAft>
                <a:spcPts val="0"/>
              </a:spcAft>
              <a:buClr>
                <a:srgbClr val="454647"/>
              </a:buClr>
              <a:buSzPts val="2400"/>
              <a:buNone/>
            </a:pPr>
            <a:r>
              <a:rPr lang="ko-KR" sz="2400">
                <a:solidFill>
                  <a:srgbClr val="454647"/>
                </a:solidFill>
              </a:rPr>
              <a:t>언어라는 현상을 모델링하고자 단어 sequence (문장)에 확률을 할당하는 모델</a:t>
            </a:r>
            <a:endParaRPr sz="2400">
              <a:solidFill>
                <a:srgbClr val="454647"/>
              </a:solidFill>
            </a:endParaRPr>
          </a:p>
          <a:p>
            <a:pPr indent="0" lvl="0" marL="0" rtl="0" algn="l">
              <a:lnSpc>
                <a:spcPct val="130000"/>
              </a:lnSpc>
              <a:spcBef>
                <a:spcPts val="1000"/>
              </a:spcBef>
              <a:spcAft>
                <a:spcPts val="0"/>
              </a:spcAft>
              <a:buClr>
                <a:srgbClr val="778B92"/>
              </a:buClr>
              <a:buSzPts val="2400"/>
              <a:buNone/>
            </a:pPr>
            <a:r>
              <a:rPr lang="ko-KR" sz="2400">
                <a:solidFill>
                  <a:srgbClr val="778B92"/>
                </a:solidFill>
              </a:rPr>
              <a:t>통계</a:t>
            </a:r>
            <a:r>
              <a:rPr lang="ko-KR" sz="2400">
                <a:solidFill>
                  <a:srgbClr val="454647"/>
                </a:solidFill>
              </a:rPr>
              <a:t>를 이용한 방법과 </a:t>
            </a:r>
            <a:r>
              <a:rPr lang="ko-KR" sz="2400">
                <a:solidFill>
                  <a:srgbClr val="778B92"/>
                </a:solidFill>
              </a:rPr>
              <a:t>인공 신경망</a:t>
            </a:r>
            <a:r>
              <a:rPr lang="ko-KR" sz="2400">
                <a:solidFill>
                  <a:srgbClr val="454647"/>
                </a:solidFill>
              </a:rPr>
              <a:t>을 이용한 방법으로 구분</a:t>
            </a:r>
            <a:endParaRPr sz="2400">
              <a:solidFill>
                <a:srgbClr val="454647"/>
              </a:solidFill>
            </a:endParaRPr>
          </a:p>
          <a:p>
            <a:pPr indent="0" lvl="0" marL="0" rtl="0" algn="l">
              <a:lnSpc>
                <a:spcPct val="130000"/>
              </a:lnSpc>
              <a:spcBef>
                <a:spcPts val="1000"/>
              </a:spcBef>
              <a:spcAft>
                <a:spcPts val="0"/>
              </a:spcAft>
              <a:buClr>
                <a:schemeClr val="dk1"/>
              </a:buClr>
              <a:buSzPts val="2400"/>
              <a:buNone/>
            </a:pPr>
            <a:r>
              <a:t/>
            </a:r>
            <a:endParaRPr sz="2400">
              <a:solidFill>
                <a:srgbClr val="454647"/>
              </a:solidFill>
            </a:endParaRPr>
          </a:p>
          <a:p>
            <a:pPr indent="0" lvl="0" marL="0" rtl="0" algn="l">
              <a:lnSpc>
                <a:spcPct val="130000"/>
              </a:lnSpc>
              <a:spcBef>
                <a:spcPts val="1000"/>
              </a:spcBef>
              <a:spcAft>
                <a:spcPts val="0"/>
              </a:spcAft>
              <a:buClr>
                <a:srgbClr val="778B92"/>
              </a:buClr>
              <a:buSzPts val="2400"/>
              <a:buNone/>
            </a:pPr>
            <a:r>
              <a:rPr lang="ko-KR" sz="2400">
                <a:solidFill>
                  <a:srgbClr val="778B92"/>
                </a:solidFill>
              </a:rPr>
              <a:t>이전 단어(토큰)들이 주어졌을 때, 다음 단어(토큰)를 예측</a:t>
            </a:r>
            <a:r>
              <a:rPr lang="ko-KR" sz="2400">
                <a:solidFill>
                  <a:srgbClr val="454647"/>
                </a:solidFill>
              </a:rPr>
              <a:t>하도록 하는 것</a:t>
            </a:r>
            <a:endParaRPr sz="2400">
              <a:solidFill>
                <a:srgbClr val="454647"/>
              </a:solidFill>
            </a:endParaRPr>
          </a:p>
          <a:p>
            <a:pPr indent="0" lvl="0" marL="0" rtl="0" algn="l">
              <a:lnSpc>
                <a:spcPct val="130000"/>
              </a:lnSpc>
              <a:spcBef>
                <a:spcPts val="1000"/>
              </a:spcBef>
              <a:spcAft>
                <a:spcPts val="0"/>
              </a:spcAft>
              <a:buClr>
                <a:srgbClr val="454647"/>
              </a:buClr>
              <a:buSzPts val="2000"/>
              <a:buNone/>
            </a:pPr>
            <a:r>
              <a:rPr lang="ko-KR" sz="2000">
                <a:solidFill>
                  <a:srgbClr val="454647"/>
                </a:solidFill>
              </a:rPr>
              <a:t>ex) 기계 번역: P(나는 버스를 </a:t>
            </a:r>
            <a:r>
              <a:rPr b="1" lang="ko-KR" sz="2000">
                <a:solidFill>
                  <a:srgbClr val="454647"/>
                </a:solidFill>
              </a:rPr>
              <a:t>탔다</a:t>
            </a:r>
            <a:r>
              <a:rPr lang="ko-KR" sz="2000">
                <a:solidFill>
                  <a:srgbClr val="454647"/>
                </a:solidFill>
              </a:rPr>
              <a:t>) &gt; P(나는 버스를 </a:t>
            </a:r>
            <a:r>
              <a:rPr b="1" lang="ko-KR" sz="2000">
                <a:solidFill>
                  <a:srgbClr val="454647"/>
                </a:solidFill>
              </a:rPr>
              <a:t>태운다</a:t>
            </a:r>
            <a:r>
              <a:rPr lang="ko-KR" sz="2000">
                <a:solidFill>
                  <a:srgbClr val="454647"/>
                </a:solidFill>
              </a:rPr>
              <a:t>)</a:t>
            </a:r>
            <a:endParaRPr/>
          </a:p>
          <a:p>
            <a:pPr indent="0" lvl="0" marL="0" rtl="0" algn="l">
              <a:lnSpc>
                <a:spcPct val="130000"/>
              </a:lnSpc>
              <a:spcBef>
                <a:spcPts val="1000"/>
              </a:spcBef>
              <a:spcAft>
                <a:spcPts val="0"/>
              </a:spcAft>
              <a:buClr>
                <a:srgbClr val="454647"/>
              </a:buClr>
              <a:buSzPts val="2000"/>
              <a:buNone/>
            </a:pPr>
            <a:r>
              <a:rPr lang="ko-KR" sz="2000">
                <a:solidFill>
                  <a:srgbClr val="454647"/>
                </a:solidFill>
              </a:rPr>
              <a:t>오타 교정: P(</a:t>
            </a:r>
            <a:r>
              <a:rPr b="1" lang="ko-KR" sz="2000">
                <a:solidFill>
                  <a:srgbClr val="454647"/>
                </a:solidFill>
              </a:rPr>
              <a:t>달려갔다</a:t>
            </a:r>
            <a:r>
              <a:rPr lang="ko-KR" sz="2000">
                <a:solidFill>
                  <a:srgbClr val="454647"/>
                </a:solidFill>
              </a:rPr>
              <a:t>|선생님이 교실로 부리나케) &gt; P(</a:t>
            </a:r>
            <a:r>
              <a:rPr b="1" lang="ko-KR" sz="2000">
                <a:solidFill>
                  <a:srgbClr val="454647"/>
                </a:solidFill>
              </a:rPr>
              <a:t>잘려갔다</a:t>
            </a:r>
            <a:r>
              <a:rPr lang="ko-KR" sz="2000">
                <a:solidFill>
                  <a:srgbClr val="454647"/>
                </a:solidFill>
              </a:rPr>
              <a:t>|선생님이 교실로 부리나케)</a:t>
            </a:r>
            <a:br>
              <a:rPr lang="ko-KR" sz="2000">
                <a:solidFill>
                  <a:srgbClr val="454647"/>
                </a:solidFill>
              </a:rPr>
            </a:br>
            <a:r>
              <a:rPr lang="ko-KR" sz="2000">
                <a:solidFill>
                  <a:srgbClr val="454647"/>
                </a:solidFill>
              </a:rPr>
              <a:t>음성 인식: P(나는 </a:t>
            </a:r>
            <a:r>
              <a:rPr b="1" lang="ko-KR" sz="2000">
                <a:solidFill>
                  <a:srgbClr val="454647"/>
                </a:solidFill>
              </a:rPr>
              <a:t>메론을</a:t>
            </a:r>
            <a:r>
              <a:rPr lang="ko-KR" sz="2000">
                <a:solidFill>
                  <a:srgbClr val="454647"/>
                </a:solidFill>
              </a:rPr>
              <a:t> 먹는다) &gt; P(나는 </a:t>
            </a:r>
            <a:r>
              <a:rPr b="1" lang="ko-KR" sz="2000">
                <a:solidFill>
                  <a:srgbClr val="454647"/>
                </a:solidFill>
              </a:rPr>
              <a:t>메롱을</a:t>
            </a:r>
            <a:r>
              <a:rPr lang="ko-KR" sz="2000">
                <a:solidFill>
                  <a:srgbClr val="454647"/>
                </a:solidFill>
              </a:rPr>
              <a:t> 먹는다)</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0"/>
          <p:cNvSpPr txBox="1"/>
          <p:nvPr>
            <p:ph type="title"/>
          </p:nvPr>
        </p:nvSpPr>
        <p:spPr>
          <a:xfrm>
            <a:off x="0" y="0"/>
            <a:ext cx="12192000" cy="1325563"/>
          </a:xfrm>
          <a:prstGeom prst="rect">
            <a:avLst/>
          </a:prstGeom>
          <a:solidFill>
            <a:srgbClr val="EBE0CB"/>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E896E"/>
              </a:buClr>
              <a:buSzPts val="4400"/>
              <a:buFont typeface="Arial"/>
              <a:buNone/>
            </a:pPr>
            <a:r>
              <a:rPr lang="ko-KR">
                <a:solidFill>
                  <a:srgbClr val="AE896E"/>
                </a:solidFill>
              </a:rPr>
              <a:t>통계적 언어 모델 (Statistical Language Model)</a:t>
            </a:r>
            <a:endParaRPr>
              <a:solidFill>
                <a:srgbClr val="AE896E"/>
              </a:solidFill>
            </a:endParaRPr>
          </a:p>
        </p:txBody>
      </p:sp>
      <p:sp>
        <p:nvSpPr>
          <p:cNvPr id="245" name="Google Shape;245;p20"/>
          <p:cNvSpPr txBox="1"/>
          <p:nvPr>
            <p:ph idx="1" type="body"/>
          </p:nvPr>
        </p:nvSpPr>
        <p:spPr>
          <a:xfrm>
            <a:off x="281687" y="1543938"/>
            <a:ext cx="11548087" cy="659332"/>
          </a:xfrm>
          <a:prstGeom prst="rect">
            <a:avLst/>
          </a:prstGeom>
          <a:noFill/>
          <a:ln>
            <a:noFill/>
          </a:ln>
        </p:spPr>
        <p:txBody>
          <a:bodyPr anchorCtr="0" anchor="t" bIns="45700" lIns="91425" spcFirstLastPara="1" rIns="91425" wrap="square" tIns="45700">
            <a:normAutofit/>
          </a:bodyPr>
          <a:lstStyle/>
          <a:p>
            <a:pPr indent="0" lvl="0" marL="0" rtl="0" algn="l">
              <a:lnSpc>
                <a:spcPct val="130000"/>
              </a:lnSpc>
              <a:spcBef>
                <a:spcPts val="0"/>
              </a:spcBef>
              <a:spcAft>
                <a:spcPts val="0"/>
              </a:spcAft>
              <a:buClr>
                <a:srgbClr val="454647"/>
              </a:buClr>
              <a:buSzPts val="2400"/>
              <a:buNone/>
            </a:pPr>
            <a:r>
              <a:rPr lang="ko-KR" sz="2400">
                <a:solidFill>
                  <a:srgbClr val="454647"/>
                </a:solidFill>
              </a:rPr>
              <a:t>하나의 단어 w, 단어 시퀀스 W, n개의 단어가 등장하는 W의 확률</a:t>
            </a:r>
            <a:endParaRPr sz="2000">
              <a:solidFill>
                <a:srgbClr val="454647"/>
              </a:solidFill>
            </a:endParaRPr>
          </a:p>
        </p:txBody>
      </p:sp>
      <p:pic>
        <p:nvPicPr>
          <p:cNvPr id="246" name="Google Shape;246;p20"/>
          <p:cNvPicPr preferRelativeResize="0"/>
          <p:nvPr/>
        </p:nvPicPr>
        <p:blipFill rotWithShape="1">
          <a:blip r:embed="rId3">
            <a:alphaModFix/>
          </a:blip>
          <a:srcRect b="0" l="0" r="0" t="0"/>
          <a:stretch/>
        </p:blipFill>
        <p:spPr>
          <a:xfrm>
            <a:off x="443049" y="2127204"/>
            <a:ext cx="3581400" cy="504825"/>
          </a:xfrm>
          <a:prstGeom prst="rect">
            <a:avLst/>
          </a:prstGeom>
          <a:noFill/>
          <a:ln>
            <a:noFill/>
          </a:ln>
        </p:spPr>
      </p:pic>
      <p:sp>
        <p:nvSpPr>
          <p:cNvPr id="247" name="Google Shape;247;p20"/>
          <p:cNvSpPr txBox="1"/>
          <p:nvPr/>
        </p:nvSpPr>
        <p:spPr>
          <a:xfrm>
            <a:off x="281686" y="2651622"/>
            <a:ext cx="11548087" cy="659332"/>
          </a:xfrm>
          <a:prstGeom prst="rect">
            <a:avLst/>
          </a:prstGeom>
          <a:noFill/>
          <a:ln>
            <a:noFill/>
          </a:ln>
        </p:spPr>
        <p:txBody>
          <a:bodyPr anchorCtr="0" anchor="t" bIns="45700" lIns="91425" spcFirstLastPara="1" rIns="91425" wrap="square" tIns="45700">
            <a:normAutofit/>
          </a:bodyPr>
          <a:lstStyle/>
          <a:p>
            <a:pPr indent="0" lvl="0" marL="0" marR="0" rtl="0" algn="l">
              <a:lnSpc>
                <a:spcPct val="130000"/>
              </a:lnSpc>
              <a:spcBef>
                <a:spcPts val="0"/>
              </a:spcBef>
              <a:spcAft>
                <a:spcPts val="0"/>
              </a:spcAft>
              <a:buClr>
                <a:srgbClr val="454647"/>
              </a:buClr>
              <a:buSzPts val="2400"/>
              <a:buFont typeface="Arial"/>
              <a:buNone/>
            </a:pPr>
            <a:r>
              <a:rPr lang="ko-KR" sz="2400">
                <a:solidFill>
                  <a:srgbClr val="454647"/>
                </a:solidFill>
                <a:latin typeface="Arial"/>
                <a:ea typeface="Arial"/>
                <a:cs typeface="Arial"/>
                <a:sym typeface="Arial"/>
              </a:rPr>
              <a:t>다음 단어 등장 확률 </a:t>
            </a:r>
            <a:endParaRPr sz="2000">
              <a:solidFill>
                <a:srgbClr val="454647"/>
              </a:solidFill>
              <a:latin typeface="Arial"/>
              <a:ea typeface="Arial"/>
              <a:cs typeface="Arial"/>
              <a:sym typeface="Arial"/>
            </a:endParaRPr>
          </a:p>
        </p:txBody>
      </p:sp>
      <p:pic>
        <p:nvPicPr>
          <p:cNvPr id="248" name="Google Shape;248;p20"/>
          <p:cNvPicPr preferRelativeResize="0"/>
          <p:nvPr/>
        </p:nvPicPr>
        <p:blipFill rotWithShape="1">
          <a:blip r:embed="rId4">
            <a:alphaModFix/>
          </a:blip>
          <a:srcRect b="0" l="0" r="0" t="0"/>
          <a:stretch/>
        </p:blipFill>
        <p:spPr>
          <a:xfrm>
            <a:off x="443049" y="3171825"/>
            <a:ext cx="1933575" cy="514350"/>
          </a:xfrm>
          <a:prstGeom prst="rect">
            <a:avLst/>
          </a:prstGeom>
          <a:noFill/>
          <a:ln>
            <a:noFill/>
          </a:ln>
        </p:spPr>
      </p:pic>
      <p:sp>
        <p:nvSpPr>
          <p:cNvPr id="249" name="Google Shape;249;p20"/>
          <p:cNvSpPr txBox="1"/>
          <p:nvPr/>
        </p:nvSpPr>
        <p:spPr>
          <a:xfrm>
            <a:off x="200864" y="3759306"/>
            <a:ext cx="11548087" cy="659332"/>
          </a:xfrm>
          <a:prstGeom prst="rect">
            <a:avLst/>
          </a:prstGeom>
          <a:noFill/>
          <a:ln>
            <a:noFill/>
          </a:ln>
        </p:spPr>
        <p:txBody>
          <a:bodyPr anchorCtr="0" anchor="t" bIns="45700" lIns="91425" spcFirstLastPara="1" rIns="91425" wrap="square" tIns="45700">
            <a:normAutofit/>
          </a:bodyPr>
          <a:lstStyle/>
          <a:p>
            <a:pPr indent="0" lvl="0" marL="0" marR="0" rtl="0" algn="l">
              <a:lnSpc>
                <a:spcPct val="130000"/>
              </a:lnSpc>
              <a:spcBef>
                <a:spcPts val="0"/>
              </a:spcBef>
              <a:spcAft>
                <a:spcPts val="0"/>
              </a:spcAft>
              <a:buClr>
                <a:srgbClr val="454647"/>
              </a:buClr>
              <a:buSzPts val="2400"/>
              <a:buFont typeface="Arial"/>
              <a:buNone/>
            </a:pPr>
            <a:r>
              <a:rPr lang="ko-KR" sz="2400">
                <a:solidFill>
                  <a:srgbClr val="454647"/>
                </a:solidFill>
                <a:latin typeface="Arial"/>
                <a:ea typeface="Arial"/>
                <a:cs typeface="Arial"/>
                <a:sym typeface="Arial"/>
              </a:rPr>
              <a:t>전체 단어 시퀀스 W의 확률</a:t>
            </a:r>
            <a:endParaRPr sz="2000">
              <a:solidFill>
                <a:srgbClr val="454647"/>
              </a:solidFill>
              <a:latin typeface="Arial"/>
              <a:ea typeface="Arial"/>
              <a:cs typeface="Arial"/>
              <a:sym typeface="Arial"/>
            </a:endParaRPr>
          </a:p>
        </p:txBody>
      </p:sp>
      <p:pic>
        <p:nvPicPr>
          <p:cNvPr id="250" name="Google Shape;250;p20"/>
          <p:cNvPicPr preferRelativeResize="0"/>
          <p:nvPr/>
        </p:nvPicPr>
        <p:blipFill rotWithShape="1">
          <a:blip r:embed="rId5">
            <a:alphaModFix/>
          </a:blip>
          <a:srcRect b="0" l="0" r="0" t="0"/>
          <a:stretch/>
        </p:blipFill>
        <p:spPr>
          <a:xfrm>
            <a:off x="281686" y="4418638"/>
            <a:ext cx="5972175" cy="714375"/>
          </a:xfrm>
          <a:prstGeom prst="rect">
            <a:avLst/>
          </a:prstGeom>
          <a:noFill/>
          <a:ln>
            <a:noFill/>
          </a:ln>
        </p:spPr>
      </p:pic>
      <p:sp>
        <p:nvSpPr>
          <p:cNvPr id="251" name="Google Shape;251;p20"/>
          <p:cNvSpPr txBox="1"/>
          <p:nvPr/>
        </p:nvSpPr>
        <p:spPr>
          <a:xfrm>
            <a:off x="6874377" y="5547492"/>
            <a:ext cx="1506897" cy="486802"/>
          </a:xfrm>
          <a:prstGeom prst="rect">
            <a:avLst/>
          </a:prstGeom>
          <a:noFill/>
          <a:ln>
            <a:noFill/>
          </a:ln>
        </p:spPr>
        <p:txBody>
          <a:bodyPr anchorCtr="0" anchor="t" bIns="45700" lIns="91425" spcFirstLastPara="1" rIns="91425" wrap="square" tIns="45700">
            <a:normAutofit/>
          </a:bodyPr>
          <a:lstStyle/>
          <a:p>
            <a:pPr indent="0" lvl="0" marL="0" marR="0" rtl="0" algn="l">
              <a:lnSpc>
                <a:spcPct val="130000"/>
              </a:lnSpc>
              <a:spcBef>
                <a:spcPts val="0"/>
              </a:spcBef>
              <a:spcAft>
                <a:spcPts val="0"/>
              </a:spcAft>
              <a:buClr>
                <a:srgbClr val="454647"/>
              </a:buClr>
              <a:buSzPts val="1800"/>
              <a:buFont typeface="Arial"/>
              <a:buNone/>
            </a:pPr>
            <a:r>
              <a:rPr lang="ko-KR" sz="1800">
                <a:solidFill>
                  <a:srgbClr val="454647"/>
                </a:solidFill>
                <a:latin typeface="Arial"/>
                <a:ea typeface="Arial"/>
                <a:cs typeface="Arial"/>
                <a:sym typeface="Arial"/>
              </a:rPr>
              <a:t>*Chain Rule</a:t>
            </a:r>
            <a:endParaRPr/>
          </a:p>
        </p:txBody>
      </p:sp>
      <p:pic>
        <p:nvPicPr>
          <p:cNvPr id="252" name="Google Shape;252;p20"/>
          <p:cNvPicPr preferRelativeResize="0"/>
          <p:nvPr/>
        </p:nvPicPr>
        <p:blipFill rotWithShape="1">
          <a:blip r:embed="rId6">
            <a:alphaModFix/>
          </a:blip>
          <a:srcRect b="0" l="0" r="0" t="0"/>
          <a:stretch/>
        </p:blipFill>
        <p:spPr>
          <a:xfrm>
            <a:off x="6931650" y="6034294"/>
            <a:ext cx="4817301" cy="37975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1"/>
          <p:cNvSpPr txBox="1"/>
          <p:nvPr>
            <p:ph type="title"/>
          </p:nvPr>
        </p:nvSpPr>
        <p:spPr>
          <a:xfrm>
            <a:off x="0" y="0"/>
            <a:ext cx="12192000" cy="1325563"/>
          </a:xfrm>
          <a:prstGeom prst="rect">
            <a:avLst/>
          </a:prstGeom>
          <a:solidFill>
            <a:srgbClr val="EBE0CB"/>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E896E"/>
              </a:buClr>
              <a:buSzPts val="4400"/>
              <a:buFont typeface="Arial"/>
              <a:buNone/>
            </a:pPr>
            <a:r>
              <a:rPr lang="ko-KR">
                <a:solidFill>
                  <a:srgbClr val="AE896E"/>
                </a:solidFill>
              </a:rPr>
              <a:t>통계적 언어 모델 (Statistical Language Model)</a:t>
            </a:r>
            <a:endParaRPr>
              <a:solidFill>
                <a:srgbClr val="AE896E"/>
              </a:solidFill>
            </a:endParaRPr>
          </a:p>
        </p:txBody>
      </p:sp>
      <p:sp>
        <p:nvSpPr>
          <p:cNvPr id="259" name="Google Shape;259;p21"/>
          <p:cNvSpPr txBox="1"/>
          <p:nvPr>
            <p:ph idx="1" type="body"/>
          </p:nvPr>
        </p:nvSpPr>
        <p:spPr>
          <a:xfrm>
            <a:off x="275787" y="1590112"/>
            <a:ext cx="11548200" cy="5055600"/>
          </a:xfrm>
          <a:prstGeom prst="rect">
            <a:avLst/>
          </a:prstGeom>
          <a:blipFill rotWithShape="1">
            <a:blip r:embed="rId3">
              <a:alphaModFix/>
            </a:blip>
            <a:stretch>
              <a:fillRect b="0" l="-790" r="0" t="0"/>
            </a:stretch>
          </a:blip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2"/>
          <p:cNvSpPr txBox="1"/>
          <p:nvPr>
            <p:ph type="title"/>
          </p:nvPr>
        </p:nvSpPr>
        <p:spPr>
          <a:xfrm>
            <a:off x="0" y="0"/>
            <a:ext cx="12192000" cy="1325563"/>
          </a:xfrm>
          <a:prstGeom prst="rect">
            <a:avLst/>
          </a:prstGeom>
          <a:solidFill>
            <a:srgbClr val="EBE0CB"/>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E896E"/>
              </a:buClr>
              <a:buSzPts val="4400"/>
              <a:buFont typeface="Arial"/>
              <a:buNone/>
            </a:pPr>
            <a:r>
              <a:rPr lang="ko-KR">
                <a:solidFill>
                  <a:srgbClr val="AE896E"/>
                </a:solidFill>
              </a:rPr>
              <a:t>통계적 언어 모델 (Statistical Language Model)</a:t>
            </a:r>
            <a:endParaRPr>
              <a:solidFill>
                <a:srgbClr val="AE896E"/>
              </a:solidFill>
            </a:endParaRPr>
          </a:p>
        </p:txBody>
      </p:sp>
      <p:sp>
        <p:nvSpPr>
          <p:cNvPr id="266" name="Google Shape;266;p22"/>
          <p:cNvSpPr txBox="1"/>
          <p:nvPr>
            <p:ph idx="1" type="body"/>
          </p:nvPr>
        </p:nvSpPr>
        <p:spPr>
          <a:xfrm>
            <a:off x="281687" y="1543937"/>
            <a:ext cx="11548200" cy="5055600"/>
          </a:xfrm>
          <a:prstGeom prst="rect">
            <a:avLst/>
          </a:prstGeom>
          <a:blipFill rotWithShape="1">
            <a:blip r:embed="rId3">
              <a:alphaModFix/>
            </a:blip>
            <a:stretch>
              <a:fillRect b="0" l="-789" r="0" t="0"/>
            </a:stretch>
          </a:blipFill>
          <a:ln>
            <a:noFill/>
          </a:ln>
        </p:spPr>
        <p:txBody>
          <a:bodyPr anchorCtr="0" anchor="t" bIns="45700" lIns="91425" spcFirstLastPara="1" rIns="91425" wrap="square" tIns="45700">
            <a:normAutofit/>
          </a:bodyPr>
          <a:lstStyle/>
          <a:p>
            <a:pPr indent="0" lvl="0" marL="228600" rtl="0" algn="l">
              <a:lnSpc>
                <a:spcPct val="90000"/>
              </a:lnSpc>
              <a:spcBef>
                <a:spcPts val="0"/>
              </a:spcBef>
              <a:spcAft>
                <a:spcPts val="0"/>
              </a:spcAft>
              <a:buNone/>
            </a:pPr>
            <a:r>
              <a:rPr lang="ko-KR"/>
              <a: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3"/>
          <p:cNvSpPr txBox="1"/>
          <p:nvPr>
            <p:ph type="title"/>
          </p:nvPr>
        </p:nvSpPr>
        <p:spPr>
          <a:xfrm>
            <a:off x="0" y="0"/>
            <a:ext cx="12192000" cy="1325563"/>
          </a:xfrm>
          <a:prstGeom prst="rect">
            <a:avLst/>
          </a:prstGeom>
          <a:solidFill>
            <a:srgbClr val="EBE0CB"/>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E896E"/>
              </a:buClr>
              <a:buSzPts val="4400"/>
              <a:buFont typeface="Arial"/>
              <a:buNone/>
            </a:pPr>
            <a:r>
              <a:rPr lang="ko-KR">
                <a:solidFill>
                  <a:srgbClr val="AE896E"/>
                </a:solidFill>
              </a:rPr>
              <a:t>통계적 언어 모델 (Statistical Language Model)</a:t>
            </a:r>
            <a:endParaRPr>
              <a:solidFill>
                <a:srgbClr val="AE896E"/>
              </a:solidFill>
            </a:endParaRPr>
          </a:p>
        </p:txBody>
      </p:sp>
      <p:sp>
        <p:nvSpPr>
          <p:cNvPr id="273" name="Google Shape;273;p23"/>
          <p:cNvSpPr txBox="1"/>
          <p:nvPr>
            <p:ph idx="1" type="body"/>
          </p:nvPr>
        </p:nvSpPr>
        <p:spPr>
          <a:xfrm>
            <a:off x="281687" y="1543937"/>
            <a:ext cx="11548087" cy="5055645"/>
          </a:xfrm>
          <a:prstGeom prst="rect">
            <a:avLst/>
          </a:prstGeom>
          <a:noFill/>
          <a:ln>
            <a:noFill/>
          </a:ln>
        </p:spPr>
        <p:txBody>
          <a:bodyPr anchorCtr="0" anchor="t" bIns="45700" lIns="91425" spcFirstLastPara="1" rIns="91425" wrap="square" tIns="45700">
            <a:normAutofit/>
          </a:bodyPr>
          <a:lstStyle/>
          <a:p>
            <a:pPr indent="0" lvl="0" marL="0" rtl="0" algn="l">
              <a:lnSpc>
                <a:spcPct val="130000"/>
              </a:lnSpc>
              <a:spcBef>
                <a:spcPts val="0"/>
              </a:spcBef>
              <a:spcAft>
                <a:spcPts val="0"/>
              </a:spcAft>
              <a:buClr>
                <a:srgbClr val="778B92"/>
              </a:buClr>
              <a:buSzPts val="2400"/>
              <a:buNone/>
            </a:pPr>
            <a:r>
              <a:rPr lang="ko-KR" sz="2400">
                <a:solidFill>
                  <a:srgbClr val="778B92"/>
                </a:solidFill>
              </a:rPr>
              <a:t>N-gram Language Model 한계</a:t>
            </a:r>
            <a:endParaRPr sz="2400">
              <a:solidFill>
                <a:srgbClr val="778B92"/>
              </a:solidFill>
            </a:endParaRPr>
          </a:p>
          <a:p>
            <a:pPr indent="-228600" lvl="0" marL="228600" rtl="0" algn="l">
              <a:lnSpc>
                <a:spcPct val="130000"/>
              </a:lnSpc>
              <a:spcBef>
                <a:spcPts val="1000"/>
              </a:spcBef>
              <a:spcAft>
                <a:spcPts val="0"/>
              </a:spcAft>
              <a:buClr>
                <a:srgbClr val="454647"/>
              </a:buClr>
              <a:buSzPts val="2000"/>
              <a:buFont typeface="Arial"/>
              <a:buChar char="-"/>
            </a:pPr>
            <a:r>
              <a:rPr lang="ko-KR" sz="2000">
                <a:solidFill>
                  <a:srgbClr val="454647"/>
                </a:solidFill>
              </a:rPr>
              <a:t>Sparsity Problem이 여전히 존재</a:t>
            </a:r>
            <a:endParaRPr sz="2000">
              <a:solidFill>
                <a:srgbClr val="454647"/>
              </a:solidFill>
            </a:endParaRPr>
          </a:p>
          <a:p>
            <a:pPr indent="-228600" lvl="0" marL="228600" rtl="0" algn="l">
              <a:lnSpc>
                <a:spcPct val="130000"/>
              </a:lnSpc>
              <a:spcBef>
                <a:spcPts val="1000"/>
              </a:spcBef>
              <a:spcAft>
                <a:spcPts val="0"/>
              </a:spcAft>
              <a:buClr>
                <a:srgbClr val="454647"/>
              </a:buClr>
              <a:buSzPts val="2000"/>
              <a:buFont typeface="Arial"/>
              <a:buChar char="-"/>
            </a:pPr>
            <a:r>
              <a:rPr lang="ko-KR" sz="2000">
                <a:solidFill>
                  <a:srgbClr val="454647"/>
                </a:solidFill>
              </a:rPr>
              <a:t>적합한 n 찾기</a:t>
            </a:r>
            <a:br>
              <a:rPr lang="ko-KR" sz="2000">
                <a:solidFill>
                  <a:srgbClr val="454647"/>
                </a:solidFill>
              </a:rPr>
            </a:br>
            <a:br>
              <a:rPr lang="ko-KR" sz="2000">
                <a:solidFill>
                  <a:srgbClr val="454647"/>
                </a:solidFill>
              </a:rPr>
            </a:br>
            <a:r>
              <a:rPr lang="ko-KR" sz="1800">
                <a:solidFill>
                  <a:srgbClr val="454647"/>
                </a:solidFill>
              </a:rPr>
              <a:t>Large n은 언어 모델의 성능을 높일 수 있지만</a:t>
            </a:r>
            <a:br>
              <a:rPr lang="ko-KR" sz="1800">
                <a:solidFill>
                  <a:srgbClr val="454647"/>
                </a:solidFill>
              </a:rPr>
            </a:br>
            <a:r>
              <a:rPr lang="ko-KR" sz="1800">
                <a:solidFill>
                  <a:srgbClr val="454647"/>
                </a:solidFill>
              </a:rPr>
              <a:t>실제 훈련 코퍼스에서 해당 n-gram을 카운트 할 수 있는 확률이 적어져 sparsity problem 심화, 모델 size가 커짐</a:t>
            </a:r>
            <a:br>
              <a:rPr lang="ko-KR" sz="1800">
                <a:solidFill>
                  <a:srgbClr val="454647"/>
                </a:solidFill>
              </a:rPr>
            </a:br>
            <a:br>
              <a:rPr lang="ko-KR" sz="1800">
                <a:solidFill>
                  <a:srgbClr val="454647"/>
                </a:solidFill>
              </a:rPr>
            </a:br>
            <a:r>
              <a:rPr lang="ko-KR" sz="1800">
                <a:solidFill>
                  <a:srgbClr val="454647"/>
                </a:solidFill>
              </a:rPr>
              <a:t>Small n은 훈련 코퍼스에서 카운트는 잘 되겠지만 근사의 정확도는 현실의 확률 분포와 멀어짐</a:t>
            </a:r>
            <a:br>
              <a:rPr lang="ko-KR" sz="1800">
                <a:solidFill>
                  <a:srgbClr val="454647"/>
                </a:solidFill>
              </a:rPr>
            </a:br>
            <a:r>
              <a:rPr lang="ko-KR" sz="1800">
                <a:solidFill>
                  <a:srgbClr val="454647"/>
                </a:solidFill>
              </a:rPr>
              <a:t>=&gt; 최대 5를 넘기지 않는 것을 권장</a:t>
            </a:r>
            <a:endParaRPr sz="1800">
              <a:solidFill>
                <a:srgbClr val="454647"/>
              </a:solidFill>
            </a:endParaRPr>
          </a:p>
          <a:p>
            <a:pPr indent="0" lvl="0" marL="0" rtl="0" algn="l">
              <a:lnSpc>
                <a:spcPct val="130000"/>
              </a:lnSpc>
              <a:spcBef>
                <a:spcPts val="1000"/>
              </a:spcBef>
              <a:spcAft>
                <a:spcPts val="0"/>
              </a:spcAft>
              <a:buClr>
                <a:schemeClr val="dk1"/>
              </a:buClr>
              <a:buSzPts val="2400"/>
              <a:buNone/>
            </a:pPr>
            <a:r>
              <a:t/>
            </a:r>
            <a:endParaRPr sz="2400">
              <a:solidFill>
                <a:srgbClr val="454647"/>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4"/>
          <p:cNvSpPr txBox="1"/>
          <p:nvPr>
            <p:ph type="title"/>
          </p:nvPr>
        </p:nvSpPr>
        <p:spPr>
          <a:xfrm>
            <a:off x="0" y="0"/>
            <a:ext cx="12192000" cy="1325563"/>
          </a:xfrm>
          <a:prstGeom prst="rect">
            <a:avLst/>
          </a:prstGeom>
          <a:solidFill>
            <a:srgbClr val="EBE0CB"/>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E896E"/>
              </a:buClr>
              <a:buSzPts val="4400"/>
              <a:buFont typeface="Arial"/>
              <a:buNone/>
            </a:pPr>
            <a:r>
              <a:rPr lang="ko-KR">
                <a:solidFill>
                  <a:srgbClr val="AE896E"/>
                </a:solidFill>
              </a:rPr>
              <a:t>Recurrent Neural Network (RNN)</a:t>
            </a:r>
            <a:endParaRPr>
              <a:solidFill>
                <a:srgbClr val="AE896E"/>
              </a:solidFill>
            </a:endParaRPr>
          </a:p>
        </p:txBody>
      </p:sp>
      <p:sp>
        <p:nvSpPr>
          <p:cNvPr id="280" name="Google Shape;280;p24"/>
          <p:cNvSpPr txBox="1"/>
          <p:nvPr>
            <p:ph idx="1" type="body"/>
          </p:nvPr>
        </p:nvSpPr>
        <p:spPr>
          <a:xfrm>
            <a:off x="281688" y="1543937"/>
            <a:ext cx="4882496" cy="5055645"/>
          </a:xfrm>
          <a:prstGeom prst="rect">
            <a:avLst/>
          </a:prstGeom>
          <a:noFill/>
          <a:ln>
            <a:noFill/>
          </a:ln>
        </p:spPr>
        <p:txBody>
          <a:bodyPr anchorCtr="0" anchor="t" bIns="45700" lIns="91425" spcFirstLastPara="1" rIns="91425" wrap="square" tIns="45700">
            <a:normAutofit/>
          </a:bodyPr>
          <a:lstStyle/>
          <a:p>
            <a:pPr indent="0" lvl="0" marL="0" rtl="0" algn="l">
              <a:lnSpc>
                <a:spcPct val="130000"/>
              </a:lnSpc>
              <a:spcBef>
                <a:spcPts val="0"/>
              </a:spcBef>
              <a:spcAft>
                <a:spcPts val="0"/>
              </a:spcAft>
              <a:buClr>
                <a:srgbClr val="454647"/>
              </a:buClr>
              <a:buSzPts val="2400"/>
              <a:buNone/>
            </a:pPr>
            <a:r>
              <a:rPr lang="ko-KR" sz="2400">
                <a:solidFill>
                  <a:srgbClr val="454647"/>
                </a:solidFill>
              </a:rPr>
              <a:t>Sequence to Sequence 모델</a:t>
            </a:r>
            <a:endParaRPr sz="2400">
              <a:solidFill>
                <a:srgbClr val="454647"/>
              </a:solidFill>
            </a:endParaRPr>
          </a:p>
          <a:p>
            <a:pPr indent="0" lvl="0" marL="0" rtl="0" algn="l">
              <a:lnSpc>
                <a:spcPct val="130000"/>
              </a:lnSpc>
              <a:spcBef>
                <a:spcPts val="1000"/>
              </a:spcBef>
              <a:spcAft>
                <a:spcPts val="0"/>
              </a:spcAft>
              <a:buClr>
                <a:schemeClr val="dk1"/>
              </a:buClr>
              <a:buSzPts val="2400"/>
              <a:buNone/>
            </a:pPr>
            <a:r>
              <a:t/>
            </a:r>
            <a:endParaRPr sz="2400">
              <a:solidFill>
                <a:srgbClr val="454647"/>
              </a:solidFill>
            </a:endParaRPr>
          </a:p>
          <a:p>
            <a:pPr indent="0" lvl="0" marL="0" rtl="0" algn="l">
              <a:lnSpc>
                <a:spcPct val="130000"/>
              </a:lnSpc>
              <a:spcBef>
                <a:spcPts val="1000"/>
              </a:spcBef>
              <a:spcAft>
                <a:spcPts val="0"/>
              </a:spcAft>
              <a:buClr>
                <a:srgbClr val="454647"/>
              </a:buClr>
              <a:buSzPts val="1800"/>
              <a:buNone/>
            </a:pPr>
            <a:r>
              <a:rPr lang="ko-KR" sz="1800">
                <a:solidFill>
                  <a:srgbClr val="454647"/>
                </a:solidFill>
              </a:rPr>
              <a:t>“What will the fat cat sit on”</a:t>
            </a:r>
            <a:endParaRPr/>
          </a:p>
          <a:p>
            <a:pPr indent="0" lvl="0" marL="0" rtl="0" algn="l">
              <a:lnSpc>
                <a:spcPct val="130000"/>
              </a:lnSpc>
              <a:spcBef>
                <a:spcPts val="1000"/>
              </a:spcBef>
              <a:spcAft>
                <a:spcPts val="0"/>
              </a:spcAft>
              <a:buClr>
                <a:schemeClr val="dk1"/>
              </a:buClr>
              <a:buSzPts val="2000"/>
              <a:buNone/>
            </a:pPr>
            <a:r>
              <a:t/>
            </a:r>
            <a:endParaRPr sz="2000">
              <a:solidFill>
                <a:srgbClr val="454647"/>
              </a:solidFill>
            </a:endParaRPr>
          </a:p>
        </p:txBody>
      </p:sp>
      <p:pic>
        <p:nvPicPr>
          <p:cNvPr descr="https://wikidocs.net/images/page/46496/rnnlm1_final_final.PNG" id="281" name="Google Shape;281;p24"/>
          <p:cNvPicPr preferRelativeResize="0"/>
          <p:nvPr/>
        </p:nvPicPr>
        <p:blipFill rotWithShape="1">
          <a:blip r:embed="rId3">
            <a:alphaModFix/>
          </a:blip>
          <a:srcRect b="0" l="0" r="0" t="0"/>
          <a:stretch/>
        </p:blipFill>
        <p:spPr>
          <a:xfrm>
            <a:off x="515847" y="3429000"/>
            <a:ext cx="2695575" cy="2133600"/>
          </a:xfrm>
          <a:prstGeom prst="rect">
            <a:avLst/>
          </a:prstGeom>
          <a:noFill/>
          <a:ln>
            <a:noFill/>
          </a:ln>
        </p:spPr>
      </p:pic>
      <p:sp>
        <p:nvSpPr>
          <p:cNvPr id="282" name="Google Shape;282;p24"/>
          <p:cNvSpPr/>
          <p:nvPr/>
        </p:nvSpPr>
        <p:spPr>
          <a:xfrm>
            <a:off x="281688" y="5941615"/>
            <a:ext cx="4520789" cy="426335"/>
          </a:xfrm>
          <a:prstGeom prst="rect">
            <a:avLst/>
          </a:prstGeom>
          <a:noFill/>
          <a:ln>
            <a:noFill/>
          </a:ln>
        </p:spPr>
        <p:txBody>
          <a:bodyPr anchorCtr="0" anchor="t" bIns="45700" lIns="91425" spcFirstLastPara="1" rIns="91425" wrap="square" tIns="45700">
            <a:spAutoFit/>
          </a:bodyPr>
          <a:lstStyle/>
          <a:p>
            <a:pPr indent="0" lvl="0" marL="0" marR="0" rtl="0" algn="l">
              <a:lnSpc>
                <a:spcPct val="130000"/>
              </a:lnSpc>
              <a:spcBef>
                <a:spcPts val="0"/>
              </a:spcBef>
              <a:spcAft>
                <a:spcPts val="0"/>
              </a:spcAft>
              <a:buNone/>
            </a:pPr>
            <a:r>
              <a:rPr lang="ko-KR" sz="1800">
                <a:solidFill>
                  <a:srgbClr val="454647"/>
                </a:solidFill>
                <a:latin typeface="Arial"/>
                <a:ea typeface="Arial"/>
                <a:cs typeface="Arial"/>
                <a:sym typeface="Arial"/>
              </a:rPr>
              <a:t>이전 시점의 출력을 현재 시점의 입력으로 받음</a:t>
            </a:r>
            <a:endParaRPr sz="1800">
              <a:solidFill>
                <a:srgbClr val="454647"/>
              </a:solidFill>
              <a:latin typeface="Arial"/>
              <a:ea typeface="Arial"/>
              <a:cs typeface="Arial"/>
              <a:sym typeface="Arial"/>
            </a:endParaRPr>
          </a:p>
        </p:txBody>
      </p:sp>
      <p:pic>
        <p:nvPicPr>
          <p:cNvPr descr="https://wikidocs.net/images/page/46496/rnnlm2_final_final.PNG" id="283" name="Google Shape;283;p24"/>
          <p:cNvPicPr preferRelativeResize="0"/>
          <p:nvPr/>
        </p:nvPicPr>
        <p:blipFill rotWithShape="1">
          <a:blip r:embed="rId4">
            <a:alphaModFix/>
          </a:blip>
          <a:srcRect b="0" l="0" r="0" t="0"/>
          <a:stretch/>
        </p:blipFill>
        <p:spPr>
          <a:xfrm>
            <a:off x="6573748" y="2808514"/>
            <a:ext cx="4295775" cy="2819400"/>
          </a:xfrm>
          <a:prstGeom prst="rect">
            <a:avLst/>
          </a:prstGeom>
          <a:noFill/>
          <a:ln>
            <a:noFill/>
          </a:ln>
        </p:spPr>
      </p:pic>
      <p:sp>
        <p:nvSpPr>
          <p:cNvPr id="284" name="Google Shape;284;p24"/>
          <p:cNvSpPr/>
          <p:nvPr/>
        </p:nvSpPr>
        <p:spPr>
          <a:xfrm>
            <a:off x="6093857" y="5941615"/>
            <a:ext cx="4775666" cy="709297"/>
          </a:xfrm>
          <a:prstGeom prst="rect">
            <a:avLst/>
          </a:prstGeom>
          <a:noFill/>
          <a:ln>
            <a:noFill/>
          </a:ln>
        </p:spPr>
        <p:txBody>
          <a:bodyPr anchorCtr="0" anchor="t" bIns="45700" lIns="91425" spcFirstLastPara="1" rIns="91425" wrap="square" tIns="45700">
            <a:spAutoFit/>
          </a:bodyPr>
          <a:lstStyle/>
          <a:p>
            <a:pPr indent="0" lvl="0" marL="0" marR="0" rtl="0" algn="l">
              <a:lnSpc>
                <a:spcPct val="130000"/>
              </a:lnSpc>
              <a:spcBef>
                <a:spcPts val="0"/>
              </a:spcBef>
              <a:spcAft>
                <a:spcPts val="0"/>
              </a:spcAft>
              <a:buNone/>
            </a:pPr>
            <a:r>
              <a:rPr lang="ko-KR" sz="1600">
                <a:solidFill>
                  <a:srgbClr val="454647"/>
                </a:solidFill>
                <a:latin typeface="Arial"/>
                <a:ea typeface="Arial"/>
                <a:cs typeface="Arial"/>
                <a:sym typeface="Arial"/>
              </a:rPr>
              <a:t>훈련 과정에서는 sequence를 모델의 입력으로 넣으면,</a:t>
            </a:r>
            <a:br>
              <a:rPr lang="ko-KR" sz="1600">
                <a:solidFill>
                  <a:srgbClr val="454647"/>
                </a:solidFill>
                <a:latin typeface="Arial"/>
                <a:ea typeface="Arial"/>
                <a:cs typeface="Arial"/>
                <a:sym typeface="Arial"/>
              </a:rPr>
            </a:br>
            <a:r>
              <a:rPr lang="ko-KR" sz="1600">
                <a:solidFill>
                  <a:srgbClr val="454647"/>
                </a:solidFill>
                <a:latin typeface="Arial"/>
                <a:ea typeface="Arial"/>
                <a:cs typeface="Arial"/>
                <a:sym typeface="Arial"/>
              </a:rPr>
              <a:t>다음 sequence를 예측하도록 훈련</a:t>
            </a:r>
            <a:endParaRPr sz="1600">
              <a:solidFill>
                <a:srgbClr val="454647"/>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26ec2334f36_1_0"/>
          <p:cNvSpPr txBox="1"/>
          <p:nvPr>
            <p:ph type="title"/>
          </p:nvPr>
        </p:nvSpPr>
        <p:spPr>
          <a:xfrm>
            <a:off x="0" y="0"/>
            <a:ext cx="12192000" cy="1325700"/>
          </a:xfrm>
          <a:prstGeom prst="rect">
            <a:avLst/>
          </a:prstGeom>
          <a:solidFill>
            <a:srgbClr val="EBE0CB"/>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E896E"/>
              </a:buClr>
              <a:buSzPts val="4400"/>
              <a:buFont typeface="Arial"/>
              <a:buNone/>
            </a:pPr>
            <a:r>
              <a:rPr lang="ko-KR">
                <a:solidFill>
                  <a:srgbClr val="AE896E"/>
                </a:solidFill>
              </a:rPr>
              <a:t>Recurrent Neural Network (RNN)</a:t>
            </a:r>
            <a:endParaRPr>
              <a:solidFill>
                <a:srgbClr val="AE896E"/>
              </a:solidFill>
            </a:endParaRPr>
          </a:p>
        </p:txBody>
      </p:sp>
      <p:pic>
        <p:nvPicPr>
          <p:cNvPr id="291" name="Google Shape;291;g26ec2334f36_1_0"/>
          <p:cNvPicPr preferRelativeResize="0"/>
          <p:nvPr/>
        </p:nvPicPr>
        <p:blipFill>
          <a:blip r:embed="rId3">
            <a:alphaModFix/>
          </a:blip>
          <a:stretch>
            <a:fillRect/>
          </a:stretch>
        </p:blipFill>
        <p:spPr>
          <a:xfrm>
            <a:off x="2369538" y="3585563"/>
            <a:ext cx="2057400" cy="2057400"/>
          </a:xfrm>
          <a:prstGeom prst="rect">
            <a:avLst/>
          </a:prstGeom>
          <a:noFill/>
          <a:ln>
            <a:noFill/>
          </a:ln>
        </p:spPr>
      </p:pic>
      <p:pic>
        <p:nvPicPr>
          <p:cNvPr id="292" name="Google Shape;292;g26ec2334f36_1_0"/>
          <p:cNvPicPr preferRelativeResize="0"/>
          <p:nvPr/>
        </p:nvPicPr>
        <p:blipFill>
          <a:blip r:embed="rId4">
            <a:alphaModFix/>
          </a:blip>
          <a:stretch>
            <a:fillRect/>
          </a:stretch>
        </p:blipFill>
        <p:spPr>
          <a:xfrm>
            <a:off x="6965663" y="3595088"/>
            <a:ext cx="2143125" cy="2038350"/>
          </a:xfrm>
          <a:prstGeom prst="rect">
            <a:avLst/>
          </a:prstGeom>
          <a:noFill/>
          <a:ln>
            <a:noFill/>
          </a:ln>
        </p:spPr>
      </p:pic>
      <p:pic>
        <p:nvPicPr>
          <p:cNvPr id="293" name="Google Shape;293;g26ec2334f36_1_0"/>
          <p:cNvPicPr preferRelativeResize="0"/>
          <p:nvPr/>
        </p:nvPicPr>
        <p:blipFill>
          <a:blip r:embed="rId5">
            <a:alphaModFix/>
          </a:blip>
          <a:stretch>
            <a:fillRect/>
          </a:stretch>
        </p:blipFill>
        <p:spPr>
          <a:xfrm>
            <a:off x="4110025" y="1691275"/>
            <a:ext cx="3971925" cy="1323975"/>
          </a:xfrm>
          <a:prstGeom prst="rect">
            <a:avLst/>
          </a:prstGeom>
          <a:noFill/>
          <a:ln>
            <a:noFill/>
          </a:ln>
        </p:spPr>
      </p:pic>
      <p:sp>
        <p:nvSpPr>
          <p:cNvPr id="294" name="Google Shape;294;g26ec2334f36_1_0"/>
          <p:cNvSpPr txBox="1"/>
          <p:nvPr/>
        </p:nvSpPr>
        <p:spPr>
          <a:xfrm>
            <a:off x="9324225" y="3595175"/>
            <a:ext cx="2787000" cy="203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KR" sz="2200">
                <a:solidFill>
                  <a:schemeClr val="dk1"/>
                </a:solidFill>
              </a:rPr>
              <a:t>e.g.</a:t>
            </a:r>
            <a:endParaRPr sz="2200">
              <a:solidFill>
                <a:schemeClr val="dk1"/>
              </a:solidFill>
            </a:endParaRPr>
          </a:p>
          <a:p>
            <a:pPr indent="0" lvl="0" marL="0" rtl="0" algn="l">
              <a:spcBef>
                <a:spcPts val="0"/>
              </a:spcBef>
              <a:spcAft>
                <a:spcPts val="0"/>
              </a:spcAft>
              <a:buNone/>
            </a:pPr>
            <a:r>
              <a:rPr lang="ko-KR" sz="2200">
                <a:solidFill>
                  <a:schemeClr val="dk1"/>
                </a:solidFill>
              </a:rPr>
              <a:t>개체명인식,</a:t>
            </a:r>
            <a:endParaRPr sz="2200">
              <a:solidFill>
                <a:schemeClr val="dk1"/>
              </a:solidFill>
            </a:endParaRPr>
          </a:p>
          <a:p>
            <a:pPr indent="0" lvl="0" marL="0" rtl="0" algn="l">
              <a:spcBef>
                <a:spcPts val="0"/>
              </a:spcBef>
              <a:spcAft>
                <a:spcPts val="0"/>
              </a:spcAft>
              <a:buNone/>
            </a:pPr>
            <a:r>
              <a:rPr lang="ko-KR" sz="2200">
                <a:solidFill>
                  <a:schemeClr val="dk1"/>
                </a:solidFill>
              </a:rPr>
              <a:t>Anomaly detection,</a:t>
            </a:r>
            <a:endParaRPr sz="2200">
              <a:solidFill>
                <a:schemeClr val="dk1"/>
              </a:solidFill>
            </a:endParaRPr>
          </a:p>
          <a:p>
            <a:pPr indent="0" lvl="0" marL="0" rtl="0" algn="l">
              <a:spcBef>
                <a:spcPts val="0"/>
              </a:spcBef>
              <a:spcAft>
                <a:spcPts val="0"/>
              </a:spcAft>
              <a:buNone/>
            </a:pPr>
            <a:r>
              <a:t/>
            </a:r>
            <a:endParaRPr sz="2200">
              <a:solidFill>
                <a:schemeClr val="dk1"/>
              </a:solidFill>
            </a:endParaRPr>
          </a:p>
          <a:p>
            <a:pPr indent="0" lvl="0" marL="0" rtl="0" algn="l">
              <a:spcBef>
                <a:spcPts val="0"/>
              </a:spcBef>
              <a:spcAft>
                <a:spcPts val="0"/>
              </a:spcAft>
              <a:buNone/>
            </a:pPr>
            <a:r>
              <a:t/>
            </a:r>
            <a:endParaRPr sz="2200">
              <a:solidFill>
                <a:schemeClr val="dk1"/>
              </a:solidFill>
            </a:endParaRPr>
          </a:p>
          <a:p>
            <a:pPr indent="0" lvl="0" marL="0" rtl="0" algn="l">
              <a:spcBef>
                <a:spcPts val="0"/>
              </a:spcBef>
              <a:spcAft>
                <a:spcPts val="0"/>
              </a:spcAft>
              <a:buNone/>
            </a:pPr>
            <a:r>
              <a:t/>
            </a:r>
            <a:endParaRPr sz="2200">
              <a:solidFill>
                <a:schemeClr val="dk1"/>
              </a:solidFill>
            </a:endParaRPr>
          </a:p>
          <a:p>
            <a:pPr indent="0" lvl="0" marL="0" rtl="0" algn="l">
              <a:spcBef>
                <a:spcPts val="0"/>
              </a:spcBef>
              <a:spcAft>
                <a:spcPts val="0"/>
              </a:spcAft>
              <a:buNone/>
            </a:pPr>
            <a:r>
              <a:t/>
            </a:r>
            <a:endParaRPr sz="2200">
              <a:solidFill>
                <a:schemeClr val="dk1"/>
              </a:solidFill>
            </a:endParaRPr>
          </a:p>
        </p:txBody>
      </p:sp>
      <p:sp>
        <p:nvSpPr>
          <p:cNvPr id="295" name="Google Shape;295;g26ec2334f36_1_0"/>
          <p:cNvSpPr txBox="1"/>
          <p:nvPr/>
        </p:nvSpPr>
        <p:spPr>
          <a:xfrm>
            <a:off x="270700" y="3585575"/>
            <a:ext cx="1959300" cy="18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KR" sz="2100">
                <a:solidFill>
                  <a:schemeClr val="dk1"/>
                </a:solidFill>
              </a:rPr>
              <a:t>e.g.</a:t>
            </a:r>
            <a:endParaRPr sz="2100">
              <a:solidFill>
                <a:schemeClr val="dk1"/>
              </a:solidFill>
            </a:endParaRPr>
          </a:p>
          <a:p>
            <a:pPr indent="0" lvl="0" marL="0" rtl="0" algn="l">
              <a:spcBef>
                <a:spcPts val="0"/>
              </a:spcBef>
              <a:spcAft>
                <a:spcPts val="0"/>
              </a:spcAft>
              <a:buNone/>
            </a:pPr>
            <a:r>
              <a:rPr lang="ko-KR" sz="2100">
                <a:solidFill>
                  <a:schemeClr val="dk1"/>
                </a:solidFill>
              </a:rPr>
              <a:t>스팸 메일 분류,</a:t>
            </a:r>
            <a:endParaRPr sz="2100">
              <a:solidFill>
                <a:schemeClr val="dk1"/>
              </a:solidFill>
            </a:endParaRPr>
          </a:p>
          <a:p>
            <a:pPr indent="0" lvl="0" marL="0" rtl="0" algn="l">
              <a:spcBef>
                <a:spcPts val="0"/>
              </a:spcBef>
              <a:spcAft>
                <a:spcPts val="0"/>
              </a:spcAft>
              <a:buNone/>
            </a:pPr>
            <a:r>
              <a:rPr lang="ko-KR" sz="2100">
                <a:solidFill>
                  <a:schemeClr val="dk1"/>
                </a:solidFill>
              </a:rPr>
              <a:t>감정분류,</a:t>
            </a:r>
            <a:endParaRPr sz="2100">
              <a:solidFill>
                <a:schemeClr val="dk1"/>
              </a:solidFill>
            </a:endParaRPr>
          </a:p>
          <a:p>
            <a:pPr indent="0" lvl="0" marL="0" rtl="0" algn="l">
              <a:spcBef>
                <a:spcPts val="0"/>
              </a:spcBef>
              <a:spcAft>
                <a:spcPts val="0"/>
              </a:spcAft>
              <a:buNone/>
            </a:pPr>
            <a:r>
              <a:t/>
            </a:r>
            <a:endParaRPr sz="21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5"/>
          <p:cNvSpPr txBox="1"/>
          <p:nvPr>
            <p:ph type="title"/>
          </p:nvPr>
        </p:nvSpPr>
        <p:spPr>
          <a:xfrm>
            <a:off x="0" y="0"/>
            <a:ext cx="12192000" cy="1325563"/>
          </a:xfrm>
          <a:prstGeom prst="rect">
            <a:avLst/>
          </a:prstGeom>
          <a:solidFill>
            <a:srgbClr val="EBE0CB"/>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E896E"/>
              </a:buClr>
              <a:buSzPts val="4400"/>
              <a:buFont typeface="Arial"/>
              <a:buNone/>
            </a:pPr>
            <a:r>
              <a:rPr lang="ko-KR">
                <a:solidFill>
                  <a:srgbClr val="AE896E"/>
                </a:solidFill>
              </a:rPr>
              <a:t>Recurrent Neural Network (RNN)</a:t>
            </a:r>
            <a:endParaRPr>
              <a:solidFill>
                <a:srgbClr val="AE896E"/>
              </a:solidFill>
            </a:endParaRPr>
          </a:p>
        </p:txBody>
      </p:sp>
      <p:sp>
        <p:nvSpPr>
          <p:cNvPr id="302" name="Google Shape;302;p25"/>
          <p:cNvSpPr txBox="1"/>
          <p:nvPr>
            <p:ph idx="1" type="body"/>
          </p:nvPr>
        </p:nvSpPr>
        <p:spPr>
          <a:xfrm>
            <a:off x="534770" y="6122552"/>
            <a:ext cx="5227800" cy="582000"/>
          </a:xfrm>
          <a:prstGeom prst="rect">
            <a:avLst/>
          </a:prstGeom>
          <a:blipFill rotWithShape="1">
            <a:blip r:embed="rId3">
              <a:alphaModFix/>
            </a:blip>
            <a:stretch>
              <a:fillRect b="-4223" l="0" r="0" t="0"/>
            </a:stretch>
          </a:blipFill>
          <a:ln>
            <a:noFill/>
          </a:ln>
        </p:spPr>
        <p:txBody>
          <a:bodyPr anchorCtr="0" anchor="t" bIns="45700" lIns="91425" spcFirstLastPara="1" rIns="91425" wrap="square" tIns="45700">
            <a:normAutofit/>
          </a:bodyPr>
          <a:lstStyle/>
          <a:p>
            <a:pPr indent="0" lvl="0" marL="228600" rtl="0" algn="l">
              <a:lnSpc>
                <a:spcPct val="90000"/>
              </a:lnSpc>
              <a:spcBef>
                <a:spcPts val="0"/>
              </a:spcBef>
              <a:spcAft>
                <a:spcPts val="0"/>
              </a:spcAft>
              <a:buNone/>
            </a:pPr>
            <a:r>
              <a:rPr lang="ko-KR"/>
              <a:t> </a:t>
            </a:r>
            <a:endParaRPr/>
          </a:p>
        </p:txBody>
      </p:sp>
      <p:pic>
        <p:nvPicPr>
          <p:cNvPr descr="https://www.easy-tensorflow.com/images/NN/01.png" id="303" name="Google Shape;303;p25"/>
          <p:cNvPicPr preferRelativeResize="0"/>
          <p:nvPr/>
        </p:nvPicPr>
        <p:blipFill rotWithShape="1">
          <a:blip r:embed="rId4">
            <a:alphaModFix/>
          </a:blip>
          <a:srcRect b="0" l="0" r="0" t="0"/>
          <a:stretch/>
        </p:blipFill>
        <p:spPr>
          <a:xfrm>
            <a:off x="120579" y="1677760"/>
            <a:ext cx="7805373" cy="1966588"/>
          </a:xfrm>
          <a:prstGeom prst="rect">
            <a:avLst/>
          </a:prstGeom>
          <a:noFill/>
          <a:ln>
            <a:noFill/>
          </a:ln>
        </p:spPr>
      </p:pic>
      <p:pic>
        <p:nvPicPr>
          <p:cNvPr descr="RNN 구조" id="304" name="Google Shape;304;p25"/>
          <p:cNvPicPr preferRelativeResize="0"/>
          <p:nvPr/>
        </p:nvPicPr>
        <p:blipFill rotWithShape="1">
          <a:blip r:embed="rId5">
            <a:alphaModFix/>
          </a:blip>
          <a:srcRect b="0" l="0" r="0" t="0"/>
          <a:stretch/>
        </p:blipFill>
        <p:spPr>
          <a:xfrm>
            <a:off x="273878" y="4383086"/>
            <a:ext cx="3830948" cy="1432615"/>
          </a:xfrm>
          <a:prstGeom prst="rect">
            <a:avLst/>
          </a:prstGeom>
          <a:noFill/>
          <a:ln>
            <a:noFill/>
          </a:ln>
        </p:spPr>
      </p:pic>
      <p:sp>
        <p:nvSpPr>
          <p:cNvPr id="305" name="Google Shape;305;p25"/>
          <p:cNvSpPr txBox="1"/>
          <p:nvPr/>
        </p:nvSpPr>
        <p:spPr>
          <a:xfrm>
            <a:off x="5322957" y="4584166"/>
            <a:ext cx="6487673"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800">
                <a:solidFill>
                  <a:srgbClr val="778B92"/>
                </a:solidFill>
                <a:latin typeface="Arial"/>
                <a:ea typeface="Arial"/>
                <a:cs typeface="Arial"/>
                <a:sym typeface="Arial"/>
              </a:rPr>
              <a:t>장점</a:t>
            </a:r>
            <a:br>
              <a:rPr lang="ko-KR" sz="1800">
                <a:solidFill>
                  <a:schemeClr val="dk1"/>
                </a:solidFill>
                <a:latin typeface="Arial"/>
                <a:ea typeface="Arial"/>
                <a:cs typeface="Arial"/>
                <a:sym typeface="Arial"/>
              </a:rPr>
            </a:br>
            <a:r>
              <a:rPr lang="ko-KR" sz="1800">
                <a:solidFill>
                  <a:schemeClr val="dk1"/>
                </a:solidFill>
                <a:latin typeface="Arial"/>
                <a:ea typeface="Arial"/>
                <a:cs typeface="Arial"/>
                <a:sym typeface="Arial"/>
              </a:rPr>
              <a:t>모델이 간단하고 어떤 길이의 sequential data라도 처리할 수 있음</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ko-KR" sz="1800">
                <a:solidFill>
                  <a:srgbClr val="778B92"/>
                </a:solidFill>
                <a:latin typeface="Arial"/>
                <a:ea typeface="Arial"/>
                <a:cs typeface="Arial"/>
                <a:sym typeface="Arial"/>
              </a:rPr>
              <a:t>단점</a:t>
            </a:r>
            <a:endParaRPr sz="1800">
              <a:solidFill>
                <a:srgbClr val="778B92"/>
              </a:solidFill>
              <a:latin typeface="Arial"/>
              <a:ea typeface="Arial"/>
              <a:cs typeface="Arial"/>
              <a:sym typeface="Arial"/>
            </a:endParaRPr>
          </a:p>
          <a:p>
            <a:pPr indent="0" lvl="0" marL="0" marR="0" rtl="0" algn="l">
              <a:spcBef>
                <a:spcPts val="0"/>
              </a:spcBef>
              <a:spcAft>
                <a:spcPts val="0"/>
              </a:spcAft>
              <a:buNone/>
            </a:pPr>
            <a:r>
              <a:rPr lang="ko-KR" sz="1800">
                <a:solidFill>
                  <a:schemeClr val="dk1"/>
                </a:solidFill>
                <a:latin typeface="Arial"/>
                <a:ea typeface="Arial"/>
                <a:cs typeface="Arial"/>
                <a:sym typeface="Arial"/>
              </a:rPr>
              <a:t>병렬화 불가능 (벡터가 순차적으로 입력되기 때문)</a:t>
            </a:r>
            <a:endParaRPr/>
          </a:p>
          <a:p>
            <a:pPr indent="0" lvl="0" marL="0" marR="0" rtl="0" algn="l">
              <a:spcBef>
                <a:spcPts val="0"/>
              </a:spcBef>
              <a:spcAft>
                <a:spcPts val="0"/>
              </a:spcAft>
              <a:buNone/>
            </a:pPr>
            <a:r>
              <a:rPr lang="ko-KR" sz="1800">
                <a:solidFill>
                  <a:schemeClr val="dk1"/>
                </a:solidFill>
                <a:latin typeface="Arial"/>
                <a:ea typeface="Arial"/>
                <a:cs typeface="Arial"/>
                <a:sym typeface="Arial"/>
              </a:rPr>
              <a:t>Exploiding Gradient, Vanishing Gradient</a:t>
            </a:r>
            <a:endParaRPr sz="1800">
              <a:solidFill>
                <a:schemeClr val="dk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26"/>
          <p:cNvSpPr txBox="1"/>
          <p:nvPr>
            <p:ph type="title"/>
          </p:nvPr>
        </p:nvSpPr>
        <p:spPr>
          <a:xfrm>
            <a:off x="0" y="0"/>
            <a:ext cx="12192000" cy="1325563"/>
          </a:xfrm>
          <a:prstGeom prst="rect">
            <a:avLst/>
          </a:prstGeom>
          <a:solidFill>
            <a:srgbClr val="EBE0CB"/>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E896E"/>
              </a:buClr>
              <a:buSzPts val="4400"/>
              <a:buFont typeface="Arial"/>
              <a:buNone/>
            </a:pPr>
            <a:r>
              <a:rPr lang="ko-KR">
                <a:solidFill>
                  <a:srgbClr val="AE896E"/>
                </a:solidFill>
              </a:rPr>
              <a:t>Long Term Short Memory (LSTM)</a:t>
            </a:r>
            <a:endParaRPr>
              <a:solidFill>
                <a:srgbClr val="AE896E"/>
              </a:solidFill>
            </a:endParaRPr>
          </a:p>
        </p:txBody>
      </p:sp>
      <p:sp>
        <p:nvSpPr>
          <p:cNvPr id="312" name="Google Shape;312;p26"/>
          <p:cNvSpPr txBox="1"/>
          <p:nvPr>
            <p:ph idx="1" type="body"/>
          </p:nvPr>
        </p:nvSpPr>
        <p:spPr>
          <a:xfrm>
            <a:off x="5190435" y="1543937"/>
            <a:ext cx="6639339" cy="5055645"/>
          </a:xfrm>
          <a:prstGeom prst="rect">
            <a:avLst/>
          </a:prstGeom>
          <a:noFill/>
          <a:ln>
            <a:noFill/>
          </a:ln>
        </p:spPr>
        <p:txBody>
          <a:bodyPr anchorCtr="0" anchor="t" bIns="45700" lIns="91425" spcFirstLastPara="1" rIns="91425" wrap="square" tIns="45700">
            <a:normAutofit/>
          </a:bodyPr>
          <a:lstStyle/>
          <a:p>
            <a:pPr indent="0" lvl="0" marL="0" rtl="0" algn="l">
              <a:lnSpc>
                <a:spcPct val="130000"/>
              </a:lnSpc>
              <a:spcBef>
                <a:spcPts val="0"/>
              </a:spcBef>
              <a:spcAft>
                <a:spcPts val="0"/>
              </a:spcAft>
              <a:buClr>
                <a:srgbClr val="454647"/>
              </a:buClr>
              <a:buSzPts val="2000"/>
              <a:buNone/>
            </a:pPr>
            <a:r>
              <a:rPr lang="ko-KR" sz="2000">
                <a:solidFill>
                  <a:srgbClr val="454647"/>
                </a:solidFill>
              </a:rPr>
              <a:t>Vanishing Gradient Problem 을 해결하기 위해 등장</a:t>
            </a:r>
            <a:br>
              <a:rPr lang="ko-KR" sz="2000">
                <a:solidFill>
                  <a:srgbClr val="454647"/>
                </a:solidFill>
              </a:rPr>
            </a:br>
            <a:endParaRPr sz="2000">
              <a:solidFill>
                <a:srgbClr val="454647"/>
              </a:solidFill>
            </a:endParaRPr>
          </a:p>
          <a:p>
            <a:pPr indent="-228600" lvl="0" marL="228600" rtl="0" algn="l">
              <a:lnSpc>
                <a:spcPct val="130000"/>
              </a:lnSpc>
              <a:spcBef>
                <a:spcPts val="1000"/>
              </a:spcBef>
              <a:spcAft>
                <a:spcPts val="0"/>
              </a:spcAft>
              <a:buClr>
                <a:srgbClr val="454647"/>
              </a:buClr>
              <a:buSzPts val="2000"/>
              <a:buFont typeface="Arial"/>
              <a:buChar char="-"/>
            </a:pPr>
            <a:r>
              <a:rPr lang="ko-KR" sz="2000">
                <a:solidFill>
                  <a:srgbClr val="454647"/>
                </a:solidFill>
              </a:rPr>
              <a:t>Forget gate: 과거 정보를 얼마나 유지할 것인가?</a:t>
            </a:r>
            <a:endParaRPr/>
          </a:p>
          <a:p>
            <a:pPr indent="-228600" lvl="0" marL="228600" rtl="0" algn="l">
              <a:lnSpc>
                <a:spcPct val="130000"/>
              </a:lnSpc>
              <a:spcBef>
                <a:spcPts val="1000"/>
              </a:spcBef>
              <a:spcAft>
                <a:spcPts val="0"/>
              </a:spcAft>
              <a:buClr>
                <a:srgbClr val="454647"/>
              </a:buClr>
              <a:buSzPts val="2000"/>
              <a:buFont typeface="Arial"/>
              <a:buChar char="-"/>
            </a:pPr>
            <a:r>
              <a:rPr lang="ko-KR" sz="2000">
                <a:solidFill>
                  <a:srgbClr val="454647"/>
                </a:solidFill>
              </a:rPr>
              <a:t>Input gate: 새로 입력된 정보는 얼마나 활용할 것인가?</a:t>
            </a:r>
            <a:endParaRPr/>
          </a:p>
          <a:p>
            <a:pPr indent="-228600" lvl="0" marL="228600" rtl="0" algn="l">
              <a:lnSpc>
                <a:spcPct val="130000"/>
              </a:lnSpc>
              <a:spcBef>
                <a:spcPts val="1000"/>
              </a:spcBef>
              <a:spcAft>
                <a:spcPts val="0"/>
              </a:spcAft>
              <a:buClr>
                <a:srgbClr val="454647"/>
              </a:buClr>
              <a:buSzPts val="2000"/>
              <a:buFont typeface="Arial"/>
              <a:buChar char="-"/>
            </a:pPr>
            <a:r>
              <a:rPr lang="ko-KR" sz="2000">
                <a:solidFill>
                  <a:srgbClr val="454647"/>
                </a:solidFill>
              </a:rPr>
              <a:t>Output gate: 두 정보를 계산하여 나온 출력 정보를 얼만큼 넘겨줄 것인가?</a:t>
            </a:r>
            <a:endParaRPr/>
          </a:p>
        </p:txBody>
      </p:sp>
      <p:pic>
        <p:nvPicPr>
          <p:cNvPr descr="https://t1.daumcdn.net/cfile/tistory/99FD9F395C30F7D507" id="313" name="Google Shape;313;p26"/>
          <p:cNvPicPr preferRelativeResize="0"/>
          <p:nvPr/>
        </p:nvPicPr>
        <p:blipFill rotWithShape="1">
          <a:blip r:embed="rId3">
            <a:alphaModFix/>
          </a:blip>
          <a:srcRect b="0" l="0" r="0" t="0"/>
          <a:stretch/>
        </p:blipFill>
        <p:spPr>
          <a:xfrm>
            <a:off x="-1" y="2505233"/>
            <a:ext cx="5072807" cy="2619630"/>
          </a:xfrm>
          <a:prstGeom prst="rect">
            <a:avLst/>
          </a:prstGeom>
          <a:noFill/>
          <a:ln>
            <a:noFill/>
          </a:ln>
        </p:spPr>
      </p:pic>
      <p:sp>
        <p:nvSpPr>
          <p:cNvPr id="314" name="Google Shape;314;p26"/>
          <p:cNvSpPr/>
          <p:nvPr/>
        </p:nvSpPr>
        <p:spPr>
          <a:xfrm>
            <a:off x="1833018" y="3666964"/>
            <a:ext cx="800279" cy="144502"/>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ko-KR" sz="1000">
                <a:solidFill>
                  <a:srgbClr val="FF0000"/>
                </a:solidFill>
                <a:latin typeface="Arial"/>
                <a:ea typeface="Arial"/>
                <a:cs typeface="Arial"/>
                <a:sym typeface="Arial"/>
              </a:rPr>
              <a:t>Input Gate</a:t>
            </a:r>
            <a:endParaRPr sz="1000">
              <a:solidFill>
                <a:srgbClr val="FF0000"/>
              </a:solidFill>
              <a:latin typeface="Arial"/>
              <a:ea typeface="Arial"/>
              <a:cs typeface="Arial"/>
              <a:sym typeface="Arial"/>
            </a:endParaRPr>
          </a:p>
        </p:txBody>
      </p:sp>
      <p:sp>
        <p:nvSpPr>
          <p:cNvPr id="315" name="Google Shape;315;p26"/>
          <p:cNvSpPr/>
          <p:nvPr/>
        </p:nvSpPr>
        <p:spPr>
          <a:xfrm>
            <a:off x="1123772" y="3259908"/>
            <a:ext cx="872082" cy="144502"/>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ko-KR" sz="1000">
                <a:solidFill>
                  <a:srgbClr val="FF0000"/>
                </a:solidFill>
                <a:latin typeface="Arial"/>
                <a:ea typeface="Arial"/>
                <a:cs typeface="Arial"/>
                <a:sym typeface="Arial"/>
              </a:rPr>
              <a:t>Forget Gate</a:t>
            </a:r>
            <a:endParaRPr sz="1000">
              <a:solidFill>
                <a:srgbClr val="FF0000"/>
              </a:solidFill>
              <a:latin typeface="Arial"/>
              <a:ea typeface="Arial"/>
              <a:cs typeface="Arial"/>
              <a:sym typeface="Arial"/>
            </a:endParaRPr>
          </a:p>
        </p:txBody>
      </p:sp>
      <p:sp>
        <p:nvSpPr>
          <p:cNvPr id="316" name="Google Shape;316;p26"/>
          <p:cNvSpPr/>
          <p:nvPr/>
        </p:nvSpPr>
        <p:spPr>
          <a:xfrm>
            <a:off x="3009722" y="3798278"/>
            <a:ext cx="911647" cy="144502"/>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ko-KR" sz="1000">
                <a:solidFill>
                  <a:srgbClr val="FF0000"/>
                </a:solidFill>
                <a:latin typeface="Arial"/>
                <a:ea typeface="Arial"/>
                <a:cs typeface="Arial"/>
                <a:sym typeface="Arial"/>
              </a:rPr>
              <a:t>Output Gate</a:t>
            </a:r>
            <a:endParaRPr sz="1000">
              <a:solidFill>
                <a:srgbClr val="FF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E0CB"/>
        </a:solidFill>
      </p:bgPr>
    </p:bg>
    <p:spTree>
      <p:nvGrpSpPr>
        <p:cNvPr id="103" name="Shape 103"/>
        <p:cNvGrpSpPr/>
        <p:nvPr/>
      </p:nvGrpSpPr>
      <p:grpSpPr>
        <a:xfrm>
          <a:off x="0" y="0"/>
          <a:ext cx="0" cy="0"/>
          <a:chOff x="0" y="0"/>
          <a:chExt cx="0" cy="0"/>
        </a:xfrm>
      </p:grpSpPr>
      <p:sp>
        <p:nvSpPr>
          <p:cNvPr id="104" name="Google Shape;104;p2"/>
          <p:cNvSpPr txBox="1"/>
          <p:nvPr/>
        </p:nvSpPr>
        <p:spPr>
          <a:xfrm>
            <a:off x="6003636" y="2644170"/>
            <a:ext cx="184730" cy="144655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i="0" sz="8800" u="none" cap="none" strike="noStrike">
              <a:solidFill>
                <a:schemeClr val="lt1"/>
              </a:solidFill>
              <a:latin typeface="Arial"/>
              <a:ea typeface="Arial"/>
              <a:cs typeface="Arial"/>
              <a:sym typeface="Arial"/>
            </a:endParaRPr>
          </a:p>
        </p:txBody>
      </p:sp>
      <p:sp>
        <p:nvSpPr>
          <p:cNvPr id="105" name="Google Shape;105;p2"/>
          <p:cNvSpPr/>
          <p:nvPr/>
        </p:nvSpPr>
        <p:spPr>
          <a:xfrm>
            <a:off x="3871595" y="1204595"/>
            <a:ext cx="4448809" cy="4448809"/>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ko-KR" sz="4000" u="none" cap="none" strike="noStrike">
                <a:solidFill>
                  <a:srgbClr val="EBE0CB"/>
                </a:solidFill>
                <a:latin typeface="Arial"/>
                <a:ea typeface="Arial"/>
                <a:cs typeface="Arial"/>
                <a:sym typeface="Arial"/>
              </a:rPr>
              <a:t>N</a:t>
            </a:r>
            <a:r>
              <a:rPr b="1" i="0" lang="ko-KR" sz="4000" u="none" cap="none" strike="noStrike">
                <a:solidFill>
                  <a:schemeClr val="lt1"/>
                </a:solidFill>
                <a:latin typeface="Arial"/>
                <a:ea typeface="Arial"/>
                <a:cs typeface="Arial"/>
                <a:sym typeface="Arial"/>
              </a:rPr>
              <a:t>atural</a:t>
            </a:r>
            <a:endParaRPr/>
          </a:p>
          <a:p>
            <a:pPr indent="0" lvl="0" marL="0" marR="0" rtl="0" algn="l">
              <a:spcBef>
                <a:spcPts val="0"/>
              </a:spcBef>
              <a:spcAft>
                <a:spcPts val="0"/>
              </a:spcAft>
              <a:buNone/>
            </a:pPr>
            <a:r>
              <a:rPr b="1" lang="ko-KR" sz="4000">
                <a:solidFill>
                  <a:srgbClr val="EBE0CB"/>
                </a:solidFill>
                <a:latin typeface="Arial"/>
                <a:ea typeface="Arial"/>
                <a:cs typeface="Arial"/>
                <a:sym typeface="Arial"/>
              </a:rPr>
              <a:t>L</a:t>
            </a:r>
            <a:r>
              <a:rPr b="1" lang="ko-KR" sz="4000">
                <a:solidFill>
                  <a:schemeClr val="lt1"/>
                </a:solidFill>
                <a:latin typeface="Arial"/>
                <a:ea typeface="Arial"/>
                <a:cs typeface="Arial"/>
                <a:sym typeface="Arial"/>
              </a:rPr>
              <a:t>anguage</a:t>
            </a:r>
            <a:endParaRPr/>
          </a:p>
          <a:p>
            <a:pPr indent="0" lvl="0" marL="0" marR="0" rtl="0" algn="l">
              <a:spcBef>
                <a:spcPts val="0"/>
              </a:spcBef>
              <a:spcAft>
                <a:spcPts val="0"/>
              </a:spcAft>
              <a:buNone/>
            </a:pPr>
            <a:r>
              <a:rPr b="1" lang="ko-KR" sz="4000">
                <a:solidFill>
                  <a:srgbClr val="EBE0CB"/>
                </a:solidFill>
                <a:latin typeface="Arial"/>
                <a:ea typeface="Arial"/>
                <a:cs typeface="Arial"/>
                <a:sym typeface="Arial"/>
              </a:rPr>
              <a:t>P</a:t>
            </a:r>
            <a:r>
              <a:rPr b="1" lang="ko-KR" sz="4000">
                <a:solidFill>
                  <a:schemeClr val="lt1"/>
                </a:solidFill>
                <a:latin typeface="Arial"/>
                <a:ea typeface="Arial"/>
                <a:cs typeface="Arial"/>
                <a:sym typeface="Arial"/>
              </a:rPr>
              <a:t>rocessing</a:t>
            </a:r>
            <a:endParaRPr b="1" sz="4000">
              <a:solidFill>
                <a:schemeClr val="lt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27"/>
          <p:cNvSpPr txBox="1"/>
          <p:nvPr>
            <p:ph type="title"/>
          </p:nvPr>
        </p:nvSpPr>
        <p:spPr>
          <a:xfrm>
            <a:off x="0" y="0"/>
            <a:ext cx="12192000" cy="1325563"/>
          </a:xfrm>
          <a:prstGeom prst="rect">
            <a:avLst/>
          </a:prstGeom>
          <a:solidFill>
            <a:srgbClr val="EBE0CB"/>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E896E"/>
              </a:buClr>
              <a:buSzPts val="4400"/>
              <a:buFont typeface="Arial"/>
              <a:buNone/>
            </a:pPr>
            <a:r>
              <a:rPr lang="ko-KR">
                <a:solidFill>
                  <a:srgbClr val="AE896E"/>
                </a:solidFill>
              </a:rPr>
              <a:t>Long Term Short Memory (LSTM)</a:t>
            </a:r>
            <a:endParaRPr>
              <a:solidFill>
                <a:srgbClr val="AE896E"/>
              </a:solidFill>
            </a:endParaRPr>
          </a:p>
        </p:txBody>
      </p:sp>
      <p:pic>
        <p:nvPicPr>
          <p:cNvPr descr="https://velog.velcdn.com/images/nayeon_p00/post/17d8b3c7-dc2e-4062-ae11-3295951bd9cd/image.png" id="323" name="Google Shape;323;p27"/>
          <p:cNvPicPr preferRelativeResize="0"/>
          <p:nvPr/>
        </p:nvPicPr>
        <p:blipFill rotWithShape="1">
          <a:blip r:embed="rId3">
            <a:alphaModFix/>
          </a:blip>
          <a:srcRect b="0" l="0" r="0" t="0"/>
          <a:stretch/>
        </p:blipFill>
        <p:spPr>
          <a:xfrm>
            <a:off x="207617" y="1989552"/>
            <a:ext cx="5577096" cy="1721057"/>
          </a:xfrm>
          <a:prstGeom prst="rect">
            <a:avLst/>
          </a:prstGeom>
          <a:noFill/>
          <a:ln>
            <a:noFill/>
          </a:ln>
        </p:spPr>
      </p:pic>
      <p:sp>
        <p:nvSpPr>
          <p:cNvPr id="324" name="Google Shape;324;p27"/>
          <p:cNvSpPr/>
          <p:nvPr/>
        </p:nvSpPr>
        <p:spPr>
          <a:xfrm>
            <a:off x="127180" y="1570142"/>
            <a:ext cx="215770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800">
                <a:solidFill>
                  <a:schemeClr val="dk1"/>
                </a:solidFill>
                <a:latin typeface="Arial"/>
                <a:ea typeface="Arial"/>
                <a:cs typeface="Arial"/>
                <a:sym typeface="Arial"/>
              </a:rPr>
              <a:t>Forget Gate Layer</a:t>
            </a:r>
            <a:endParaRPr sz="1800">
              <a:solidFill>
                <a:schemeClr val="dk1"/>
              </a:solidFill>
              <a:latin typeface="Arial"/>
              <a:ea typeface="Arial"/>
              <a:cs typeface="Arial"/>
              <a:sym typeface="Arial"/>
            </a:endParaRPr>
          </a:p>
        </p:txBody>
      </p:sp>
      <p:pic>
        <p:nvPicPr>
          <p:cNvPr descr="https://velog.velcdn.com/images/nayeon_p00/post/1f216a1e-baee-4397-91ce-23b0f7552d22/image.png" id="325" name="Google Shape;325;p27"/>
          <p:cNvPicPr preferRelativeResize="0"/>
          <p:nvPr/>
        </p:nvPicPr>
        <p:blipFill rotWithShape="1">
          <a:blip r:embed="rId4">
            <a:alphaModFix/>
          </a:blip>
          <a:srcRect b="0" l="0" r="0" t="0"/>
          <a:stretch/>
        </p:blipFill>
        <p:spPr>
          <a:xfrm>
            <a:off x="6176437" y="1934556"/>
            <a:ext cx="5577095" cy="1721057"/>
          </a:xfrm>
          <a:prstGeom prst="rect">
            <a:avLst/>
          </a:prstGeom>
          <a:noFill/>
          <a:ln>
            <a:noFill/>
          </a:ln>
        </p:spPr>
      </p:pic>
      <p:sp>
        <p:nvSpPr>
          <p:cNvPr id="326" name="Google Shape;326;p27"/>
          <p:cNvSpPr/>
          <p:nvPr/>
        </p:nvSpPr>
        <p:spPr>
          <a:xfrm>
            <a:off x="6096000" y="1565224"/>
            <a:ext cx="199971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800">
                <a:solidFill>
                  <a:schemeClr val="dk1"/>
                </a:solidFill>
                <a:latin typeface="Arial"/>
                <a:ea typeface="Arial"/>
                <a:cs typeface="Arial"/>
                <a:sym typeface="Arial"/>
              </a:rPr>
              <a:t>Input Gate Layer</a:t>
            </a:r>
            <a:endParaRPr sz="1800">
              <a:solidFill>
                <a:schemeClr val="dk1"/>
              </a:solidFill>
              <a:latin typeface="Arial"/>
              <a:ea typeface="Arial"/>
              <a:cs typeface="Arial"/>
              <a:sym typeface="Arial"/>
            </a:endParaRPr>
          </a:p>
        </p:txBody>
      </p:sp>
      <p:pic>
        <p:nvPicPr>
          <p:cNvPr descr="https://velog.velcdn.com/images/nayeon_p00/post/c8c235d3-267a-44e1-9e7c-d9f93483df3a/image.png" id="327" name="Google Shape;327;p27"/>
          <p:cNvPicPr preferRelativeResize="0"/>
          <p:nvPr/>
        </p:nvPicPr>
        <p:blipFill rotWithShape="1">
          <a:blip r:embed="rId5">
            <a:alphaModFix/>
          </a:blip>
          <a:srcRect b="0" l="0" r="0" t="0"/>
          <a:stretch/>
        </p:blipFill>
        <p:spPr>
          <a:xfrm>
            <a:off x="127180" y="4708075"/>
            <a:ext cx="5577095" cy="1721057"/>
          </a:xfrm>
          <a:prstGeom prst="rect">
            <a:avLst/>
          </a:prstGeom>
          <a:noFill/>
          <a:ln>
            <a:noFill/>
          </a:ln>
        </p:spPr>
      </p:pic>
      <p:sp>
        <p:nvSpPr>
          <p:cNvPr id="328" name="Google Shape;328;p27"/>
          <p:cNvSpPr/>
          <p:nvPr/>
        </p:nvSpPr>
        <p:spPr>
          <a:xfrm>
            <a:off x="321545" y="4338743"/>
            <a:ext cx="203658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800">
                <a:solidFill>
                  <a:schemeClr val="dk1"/>
                </a:solidFill>
                <a:latin typeface="Arial"/>
                <a:ea typeface="Arial"/>
                <a:cs typeface="Arial"/>
                <a:sym typeface="Arial"/>
              </a:rPr>
              <a:t>Update cell state</a:t>
            </a:r>
            <a:endParaRPr sz="1800">
              <a:solidFill>
                <a:schemeClr val="dk1"/>
              </a:solidFill>
              <a:latin typeface="Arial"/>
              <a:ea typeface="Arial"/>
              <a:cs typeface="Arial"/>
              <a:sym typeface="Arial"/>
            </a:endParaRPr>
          </a:p>
        </p:txBody>
      </p:sp>
      <p:pic>
        <p:nvPicPr>
          <p:cNvPr descr="https://velog.velcdn.com/images/nayeon_p00/post/8cb44574-3d12-48e5-b895-f4bb1fdc77b7/image.png" id="329" name="Google Shape;329;p27"/>
          <p:cNvPicPr preferRelativeResize="0"/>
          <p:nvPr/>
        </p:nvPicPr>
        <p:blipFill rotWithShape="1">
          <a:blip r:embed="rId6">
            <a:alphaModFix/>
          </a:blip>
          <a:srcRect b="0" l="0" r="0" t="0"/>
          <a:stretch/>
        </p:blipFill>
        <p:spPr>
          <a:xfrm>
            <a:off x="6096000" y="4633938"/>
            <a:ext cx="5577096" cy="1721057"/>
          </a:xfrm>
          <a:prstGeom prst="rect">
            <a:avLst/>
          </a:prstGeom>
          <a:noFill/>
          <a:ln>
            <a:noFill/>
          </a:ln>
        </p:spPr>
      </p:pic>
      <p:sp>
        <p:nvSpPr>
          <p:cNvPr id="330" name="Google Shape;330;p27"/>
          <p:cNvSpPr/>
          <p:nvPr/>
        </p:nvSpPr>
        <p:spPr>
          <a:xfrm>
            <a:off x="6096000" y="4264606"/>
            <a:ext cx="219367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1800">
                <a:solidFill>
                  <a:schemeClr val="dk1"/>
                </a:solidFill>
                <a:latin typeface="Arial"/>
                <a:ea typeface="Arial"/>
                <a:cs typeface="Arial"/>
                <a:sym typeface="Arial"/>
              </a:rPr>
              <a:t>Output Gate Layer</a:t>
            </a:r>
            <a:endParaRPr sz="1800">
              <a:solidFill>
                <a:schemeClr val="dk1"/>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BE0CB"/>
        </a:solidFill>
      </p:bgPr>
    </p:bg>
    <p:spTree>
      <p:nvGrpSpPr>
        <p:cNvPr id="335" name="Shape 335"/>
        <p:cNvGrpSpPr/>
        <p:nvPr/>
      </p:nvGrpSpPr>
      <p:grpSpPr>
        <a:xfrm>
          <a:off x="0" y="0"/>
          <a:ext cx="0" cy="0"/>
          <a:chOff x="0" y="0"/>
          <a:chExt cx="0" cy="0"/>
        </a:xfrm>
      </p:grpSpPr>
      <p:sp>
        <p:nvSpPr>
          <p:cNvPr id="336" name="Google Shape;336;p28"/>
          <p:cNvSpPr txBox="1"/>
          <p:nvPr/>
        </p:nvSpPr>
        <p:spPr>
          <a:xfrm>
            <a:off x="6003636" y="2644170"/>
            <a:ext cx="184730" cy="144655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8800">
              <a:solidFill>
                <a:schemeClr val="lt1"/>
              </a:solidFill>
              <a:latin typeface="Arial"/>
              <a:ea typeface="Arial"/>
              <a:cs typeface="Arial"/>
              <a:sym typeface="Arial"/>
            </a:endParaRPr>
          </a:p>
        </p:txBody>
      </p:sp>
      <p:sp>
        <p:nvSpPr>
          <p:cNvPr id="337" name="Google Shape;337;p28"/>
          <p:cNvSpPr/>
          <p:nvPr/>
        </p:nvSpPr>
        <p:spPr>
          <a:xfrm>
            <a:off x="3871595" y="1204595"/>
            <a:ext cx="4448809" cy="4448809"/>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ko-KR" sz="4800">
                <a:solidFill>
                  <a:schemeClr val="lt1"/>
                </a:solidFill>
                <a:latin typeface="Arial"/>
                <a:ea typeface="Arial"/>
                <a:cs typeface="Arial"/>
                <a:sym typeface="Arial"/>
              </a:rPr>
              <a:t>NLP</a:t>
            </a:r>
            <a:br>
              <a:rPr b="1" lang="ko-KR" sz="4800">
                <a:solidFill>
                  <a:schemeClr val="lt1"/>
                </a:solidFill>
                <a:latin typeface="Arial"/>
                <a:ea typeface="Arial"/>
                <a:cs typeface="Arial"/>
                <a:sym typeface="Arial"/>
              </a:rPr>
            </a:br>
            <a:r>
              <a:rPr b="1" lang="ko-KR" sz="4800">
                <a:solidFill>
                  <a:schemeClr val="lt1"/>
                </a:solidFill>
                <a:latin typeface="Arial"/>
                <a:ea typeface="Arial"/>
                <a:cs typeface="Arial"/>
                <a:sym typeface="Arial"/>
              </a:rPr>
              <a:t>평가 안내</a:t>
            </a:r>
            <a:endParaRPr b="1" sz="4800">
              <a:solidFill>
                <a:schemeClr val="lt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9"/>
          <p:cNvSpPr txBox="1"/>
          <p:nvPr>
            <p:ph type="title"/>
          </p:nvPr>
        </p:nvSpPr>
        <p:spPr>
          <a:xfrm>
            <a:off x="0" y="0"/>
            <a:ext cx="12192000" cy="1325563"/>
          </a:xfrm>
          <a:prstGeom prst="rect">
            <a:avLst/>
          </a:prstGeom>
          <a:solidFill>
            <a:srgbClr val="EBE0CB"/>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E896E"/>
              </a:buClr>
              <a:buSzPts val="4400"/>
              <a:buFont typeface="Arial"/>
              <a:buNone/>
            </a:pPr>
            <a:r>
              <a:rPr lang="ko-KR">
                <a:solidFill>
                  <a:srgbClr val="AE896E"/>
                </a:solidFill>
              </a:rPr>
              <a:t>1. Kaggle Competition</a:t>
            </a:r>
            <a:endParaRPr>
              <a:solidFill>
                <a:srgbClr val="AE896E"/>
              </a:solidFill>
            </a:endParaRPr>
          </a:p>
        </p:txBody>
      </p:sp>
      <p:sp>
        <p:nvSpPr>
          <p:cNvPr id="344" name="Google Shape;344;p29"/>
          <p:cNvSpPr txBox="1"/>
          <p:nvPr>
            <p:ph idx="1" type="body"/>
          </p:nvPr>
        </p:nvSpPr>
        <p:spPr>
          <a:xfrm>
            <a:off x="281687" y="1543937"/>
            <a:ext cx="11548087" cy="5055645"/>
          </a:xfrm>
          <a:prstGeom prst="rect">
            <a:avLst/>
          </a:prstGeom>
          <a:noFill/>
          <a:ln>
            <a:noFill/>
          </a:ln>
        </p:spPr>
        <p:txBody>
          <a:bodyPr anchorCtr="0" anchor="t" bIns="45700" lIns="91425" spcFirstLastPara="1" rIns="91425" wrap="square" tIns="45700">
            <a:normAutofit/>
          </a:bodyPr>
          <a:lstStyle/>
          <a:p>
            <a:pPr indent="0" lvl="0" marL="0" rtl="0" algn="l">
              <a:lnSpc>
                <a:spcPct val="130000"/>
              </a:lnSpc>
              <a:spcBef>
                <a:spcPts val="0"/>
              </a:spcBef>
              <a:spcAft>
                <a:spcPts val="0"/>
              </a:spcAft>
              <a:buClr>
                <a:srgbClr val="454647"/>
              </a:buClr>
              <a:buSzPts val="2800"/>
              <a:buNone/>
            </a:pPr>
            <a:r>
              <a:rPr lang="ko-KR">
                <a:solidFill>
                  <a:srgbClr val="454647"/>
                </a:solidFill>
              </a:rPr>
              <a:t>Text Classification task</a:t>
            </a:r>
            <a:endParaRPr sz="2000">
              <a:solidFill>
                <a:srgbClr val="454647"/>
              </a:solidFill>
            </a:endParaRPr>
          </a:p>
          <a:p>
            <a:pPr indent="0" lvl="0" marL="0" rtl="0" algn="l">
              <a:lnSpc>
                <a:spcPct val="130000"/>
              </a:lnSpc>
              <a:spcBef>
                <a:spcPts val="1000"/>
              </a:spcBef>
              <a:spcAft>
                <a:spcPts val="0"/>
              </a:spcAft>
              <a:buClr>
                <a:srgbClr val="454647"/>
              </a:buClr>
              <a:buSzPts val="2000"/>
              <a:buNone/>
            </a:pPr>
            <a:r>
              <a:rPr lang="ko-KR" sz="2000">
                <a:solidFill>
                  <a:srgbClr val="454647"/>
                </a:solidFill>
              </a:rPr>
              <a:t>Kaggle competition </a:t>
            </a:r>
            <a:endParaRPr sz="2000">
              <a:solidFill>
                <a:srgbClr val="454647"/>
              </a:solidFill>
            </a:endParaRPr>
          </a:p>
          <a:p>
            <a:pPr indent="0" lvl="0" marL="0" rtl="0" algn="l">
              <a:lnSpc>
                <a:spcPct val="130000"/>
              </a:lnSpc>
              <a:spcBef>
                <a:spcPts val="1000"/>
              </a:spcBef>
              <a:spcAft>
                <a:spcPts val="0"/>
              </a:spcAft>
              <a:buClr>
                <a:srgbClr val="454647"/>
              </a:buClr>
              <a:buSzPts val="2000"/>
              <a:buNone/>
            </a:pPr>
            <a:r>
              <a:rPr lang="ko-KR" sz="2000">
                <a:solidFill>
                  <a:srgbClr val="454647"/>
                </a:solidFill>
              </a:rPr>
              <a:t>월요일:</a:t>
            </a:r>
            <a:r>
              <a:rPr lang="ko-KR" sz="2000">
                <a:solidFill>
                  <a:srgbClr val="454647"/>
                </a:solidFill>
              </a:rPr>
              <a:t> 13:00~15:55</a:t>
            </a:r>
            <a:endParaRPr/>
          </a:p>
          <a:p>
            <a:pPr indent="0" lvl="0" marL="0" rtl="0" algn="l">
              <a:lnSpc>
                <a:spcPct val="130000"/>
              </a:lnSpc>
              <a:spcBef>
                <a:spcPts val="1000"/>
              </a:spcBef>
              <a:spcAft>
                <a:spcPts val="0"/>
              </a:spcAft>
              <a:buClr>
                <a:schemeClr val="dk1"/>
              </a:buClr>
              <a:buSzPts val="2000"/>
              <a:buNone/>
            </a:pPr>
            <a:r>
              <a:t/>
            </a:r>
            <a:endParaRPr sz="2000">
              <a:solidFill>
                <a:srgbClr val="454647"/>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0"/>
          <p:cNvSpPr txBox="1"/>
          <p:nvPr>
            <p:ph type="title"/>
          </p:nvPr>
        </p:nvSpPr>
        <p:spPr>
          <a:xfrm>
            <a:off x="0" y="0"/>
            <a:ext cx="12192000" cy="1325563"/>
          </a:xfrm>
          <a:prstGeom prst="rect">
            <a:avLst/>
          </a:prstGeom>
          <a:solidFill>
            <a:srgbClr val="EBE0CB"/>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E896E"/>
              </a:buClr>
              <a:buSzPts val="4400"/>
              <a:buFont typeface="Arial"/>
              <a:buNone/>
            </a:pPr>
            <a:r>
              <a:rPr lang="ko-KR">
                <a:solidFill>
                  <a:srgbClr val="AE896E"/>
                </a:solidFill>
              </a:rPr>
              <a:t>2. Test</a:t>
            </a:r>
            <a:endParaRPr>
              <a:solidFill>
                <a:srgbClr val="AE896E"/>
              </a:solidFill>
            </a:endParaRPr>
          </a:p>
        </p:txBody>
      </p:sp>
      <p:sp>
        <p:nvSpPr>
          <p:cNvPr id="351" name="Google Shape;351;p30"/>
          <p:cNvSpPr txBox="1"/>
          <p:nvPr>
            <p:ph idx="1" type="body"/>
          </p:nvPr>
        </p:nvSpPr>
        <p:spPr>
          <a:xfrm>
            <a:off x="281687" y="1543937"/>
            <a:ext cx="11548087" cy="5055645"/>
          </a:xfrm>
          <a:prstGeom prst="rect">
            <a:avLst/>
          </a:prstGeom>
          <a:noFill/>
          <a:ln>
            <a:noFill/>
          </a:ln>
        </p:spPr>
        <p:txBody>
          <a:bodyPr anchorCtr="0" anchor="t" bIns="45700" lIns="91425" spcFirstLastPara="1" rIns="91425" wrap="square" tIns="45700">
            <a:normAutofit/>
          </a:bodyPr>
          <a:lstStyle/>
          <a:p>
            <a:pPr indent="0" lvl="0" marL="0" rtl="0" algn="l">
              <a:lnSpc>
                <a:spcPct val="130000"/>
              </a:lnSpc>
              <a:spcBef>
                <a:spcPts val="0"/>
              </a:spcBef>
              <a:spcAft>
                <a:spcPts val="0"/>
              </a:spcAft>
              <a:buClr>
                <a:srgbClr val="454647"/>
              </a:buClr>
              <a:buSzPts val="3200"/>
              <a:buNone/>
            </a:pPr>
            <a:r>
              <a:rPr lang="ko-KR" sz="2500">
                <a:solidFill>
                  <a:srgbClr val="454647"/>
                </a:solidFill>
              </a:rPr>
              <a:t>월요일</a:t>
            </a:r>
            <a:r>
              <a:rPr lang="ko-KR" sz="2500">
                <a:solidFill>
                  <a:srgbClr val="454647"/>
                </a:solidFill>
              </a:rPr>
              <a:t> 16:00~17:00</a:t>
            </a:r>
            <a:endParaRPr sz="2100"/>
          </a:p>
          <a:p>
            <a:pPr indent="0" lvl="0" marL="0" rtl="0" algn="l">
              <a:lnSpc>
                <a:spcPct val="130000"/>
              </a:lnSpc>
              <a:spcBef>
                <a:spcPts val="1000"/>
              </a:spcBef>
              <a:spcAft>
                <a:spcPts val="0"/>
              </a:spcAft>
              <a:buClr>
                <a:schemeClr val="dk1"/>
              </a:buClr>
              <a:buSzPts val="3200"/>
              <a:buNone/>
            </a:pPr>
            <a:r>
              <a:t/>
            </a:r>
            <a:endParaRPr sz="2500">
              <a:solidFill>
                <a:srgbClr val="454647"/>
              </a:solidFill>
            </a:endParaRPr>
          </a:p>
          <a:p>
            <a:pPr indent="0" lvl="0" marL="0" rtl="0" algn="l">
              <a:lnSpc>
                <a:spcPct val="130000"/>
              </a:lnSpc>
              <a:spcBef>
                <a:spcPts val="1000"/>
              </a:spcBef>
              <a:spcAft>
                <a:spcPts val="0"/>
              </a:spcAft>
              <a:buClr>
                <a:srgbClr val="454647"/>
              </a:buClr>
              <a:buSzPts val="3200"/>
              <a:buNone/>
            </a:pPr>
            <a:r>
              <a:rPr lang="ko-KR" sz="2500">
                <a:solidFill>
                  <a:srgbClr val="454647"/>
                </a:solidFill>
              </a:rPr>
              <a:t>총 20문제 (객관식/단답식)</a:t>
            </a:r>
            <a:endParaRPr sz="2100"/>
          </a:p>
          <a:p>
            <a:pPr indent="0" lvl="0" marL="0" rtl="0" algn="l">
              <a:lnSpc>
                <a:spcPct val="130000"/>
              </a:lnSpc>
              <a:spcBef>
                <a:spcPts val="1000"/>
              </a:spcBef>
              <a:spcAft>
                <a:spcPts val="0"/>
              </a:spcAft>
              <a:buClr>
                <a:schemeClr val="dk1"/>
              </a:buClr>
              <a:buSzPts val="3200"/>
              <a:buNone/>
            </a:pPr>
            <a:r>
              <a:t/>
            </a:r>
            <a:endParaRPr sz="2500">
              <a:solidFill>
                <a:srgbClr val="454647"/>
              </a:solidFill>
            </a:endParaRPr>
          </a:p>
        </p:txBody>
      </p:sp>
      <p:pic>
        <p:nvPicPr>
          <p:cNvPr id="352" name="Google Shape;352;p30"/>
          <p:cNvPicPr preferRelativeResize="0"/>
          <p:nvPr/>
        </p:nvPicPr>
        <p:blipFill rotWithShape="1">
          <a:blip r:embed="rId3">
            <a:alphaModFix/>
          </a:blip>
          <a:srcRect b="0" l="0" r="0" t="0"/>
          <a:stretch/>
        </p:blipFill>
        <p:spPr>
          <a:xfrm>
            <a:off x="457200" y="4071759"/>
            <a:ext cx="6629400" cy="191506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3"/>
          <p:cNvSpPr txBox="1"/>
          <p:nvPr>
            <p:ph type="title"/>
          </p:nvPr>
        </p:nvSpPr>
        <p:spPr>
          <a:xfrm>
            <a:off x="0" y="0"/>
            <a:ext cx="12192000" cy="1325563"/>
          </a:xfrm>
          <a:prstGeom prst="rect">
            <a:avLst/>
          </a:prstGeom>
          <a:solidFill>
            <a:srgbClr val="EBE0CB"/>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E896E"/>
              </a:buClr>
              <a:buSzPts val="4400"/>
              <a:buFont typeface="Arial"/>
              <a:buNone/>
            </a:pPr>
            <a:r>
              <a:rPr lang="ko-KR">
                <a:solidFill>
                  <a:srgbClr val="AE896E"/>
                </a:solidFill>
              </a:rPr>
              <a:t>자연어 처리 (NLP; </a:t>
            </a:r>
            <a:r>
              <a:rPr lang="ko-KR" sz="2800">
                <a:solidFill>
                  <a:srgbClr val="AE896E"/>
                </a:solidFill>
              </a:rPr>
              <a:t>Natural Language Processing</a:t>
            </a:r>
            <a:r>
              <a:rPr lang="ko-KR">
                <a:solidFill>
                  <a:srgbClr val="AE896E"/>
                </a:solidFill>
              </a:rPr>
              <a:t>) </a:t>
            </a:r>
            <a:endParaRPr>
              <a:solidFill>
                <a:srgbClr val="AE896E"/>
              </a:solidFill>
            </a:endParaRPr>
          </a:p>
        </p:txBody>
      </p:sp>
      <p:sp>
        <p:nvSpPr>
          <p:cNvPr id="111" name="Google Shape;111;p3"/>
          <p:cNvSpPr txBox="1"/>
          <p:nvPr>
            <p:ph idx="1" type="body"/>
          </p:nvPr>
        </p:nvSpPr>
        <p:spPr>
          <a:xfrm>
            <a:off x="281687" y="1543938"/>
            <a:ext cx="10898767"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454647"/>
              </a:buClr>
              <a:buSzPts val="2800"/>
              <a:buFont typeface="Arial"/>
              <a:buChar char="-"/>
            </a:pPr>
            <a:r>
              <a:rPr lang="ko-KR">
                <a:solidFill>
                  <a:srgbClr val="454647"/>
                </a:solidFill>
              </a:rPr>
              <a:t>인공지능의 한 분야로 사람의 언어를 컴퓨터가 알아듣도록 처리하는 역할</a:t>
            </a:r>
            <a:endParaRPr>
              <a:solidFill>
                <a:srgbClr val="454647"/>
              </a:solidFill>
            </a:endParaRPr>
          </a:p>
          <a:p>
            <a:pPr indent="-50800" lvl="0" marL="228600" rtl="0" algn="l">
              <a:lnSpc>
                <a:spcPct val="90000"/>
              </a:lnSpc>
              <a:spcBef>
                <a:spcPts val="1000"/>
              </a:spcBef>
              <a:spcAft>
                <a:spcPts val="0"/>
              </a:spcAft>
              <a:buClr>
                <a:schemeClr val="dk1"/>
              </a:buClr>
              <a:buSzPts val="2800"/>
              <a:buFont typeface="Arial"/>
              <a:buNone/>
            </a:pPr>
            <a:r>
              <a:t/>
            </a:r>
            <a:endParaRPr>
              <a:solidFill>
                <a:srgbClr val="454647"/>
              </a:solidFill>
            </a:endParaRPr>
          </a:p>
          <a:p>
            <a:pPr indent="-228600" lvl="0" marL="228600" rtl="0" algn="l">
              <a:lnSpc>
                <a:spcPct val="90000"/>
              </a:lnSpc>
              <a:spcBef>
                <a:spcPts val="1000"/>
              </a:spcBef>
              <a:spcAft>
                <a:spcPts val="0"/>
              </a:spcAft>
              <a:buClr>
                <a:srgbClr val="454647"/>
              </a:buClr>
              <a:buSzPts val="2800"/>
              <a:buFont typeface="Arial"/>
              <a:buChar char="-"/>
            </a:pPr>
            <a:r>
              <a:rPr lang="ko-KR">
                <a:solidFill>
                  <a:srgbClr val="454647"/>
                </a:solidFill>
              </a:rPr>
              <a:t>자연어 처리의 최종 목표는 컴퓨터가 사람의 언어를 이해하고 여러 문제를 수행할 수 있도록 하는 것</a:t>
            </a:r>
            <a:endParaRPr>
              <a:solidFill>
                <a:srgbClr val="454647"/>
              </a:solidFill>
            </a:endParaRPr>
          </a:p>
          <a:p>
            <a:pPr indent="-50800" lvl="0" marL="228600" rtl="0" algn="l">
              <a:lnSpc>
                <a:spcPct val="90000"/>
              </a:lnSpc>
              <a:spcBef>
                <a:spcPts val="1000"/>
              </a:spcBef>
              <a:spcAft>
                <a:spcPts val="0"/>
              </a:spcAft>
              <a:buClr>
                <a:schemeClr val="dk1"/>
              </a:buClr>
              <a:buSzPts val="2800"/>
              <a:buFont typeface="Arial"/>
              <a:buNone/>
            </a:pPr>
            <a:r>
              <a:t/>
            </a:r>
            <a:endParaRPr>
              <a:solidFill>
                <a:srgbClr val="454647"/>
              </a:solidFill>
            </a:endParaRPr>
          </a:p>
          <a:p>
            <a:pPr indent="-228600" lvl="0" marL="228600" rtl="0" algn="l">
              <a:lnSpc>
                <a:spcPct val="90000"/>
              </a:lnSpc>
              <a:spcBef>
                <a:spcPts val="1000"/>
              </a:spcBef>
              <a:spcAft>
                <a:spcPts val="0"/>
              </a:spcAft>
              <a:buClr>
                <a:srgbClr val="454647"/>
              </a:buClr>
              <a:buSzPts val="2800"/>
              <a:buFont typeface="Arial"/>
              <a:buChar char="-"/>
            </a:pPr>
            <a:r>
              <a:rPr lang="ko-KR">
                <a:solidFill>
                  <a:srgbClr val="454647"/>
                </a:solidFill>
              </a:rPr>
              <a:t>응용분야: 감성 분석, 기계 번역, 대화 시스템 (챗봇), 요약 등</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4"/>
          <p:cNvSpPr txBox="1"/>
          <p:nvPr>
            <p:ph type="title"/>
          </p:nvPr>
        </p:nvSpPr>
        <p:spPr>
          <a:xfrm>
            <a:off x="0" y="0"/>
            <a:ext cx="12192000" cy="1325563"/>
          </a:xfrm>
          <a:prstGeom prst="rect">
            <a:avLst/>
          </a:prstGeom>
          <a:solidFill>
            <a:srgbClr val="EBE0CB"/>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E896E"/>
              </a:buClr>
              <a:buSzPts val="4400"/>
              <a:buFont typeface="Arial"/>
              <a:buNone/>
            </a:pPr>
            <a:r>
              <a:rPr lang="ko-KR">
                <a:solidFill>
                  <a:srgbClr val="AE896E"/>
                </a:solidFill>
              </a:rPr>
              <a:t>NLP는 왜 어려울까?</a:t>
            </a:r>
            <a:endParaRPr>
              <a:solidFill>
                <a:srgbClr val="AE896E"/>
              </a:solidFill>
            </a:endParaRPr>
          </a:p>
        </p:txBody>
      </p:sp>
      <p:sp>
        <p:nvSpPr>
          <p:cNvPr id="118" name="Google Shape;118;p4"/>
          <p:cNvSpPr txBox="1"/>
          <p:nvPr>
            <p:ph idx="1" type="body"/>
          </p:nvPr>
        </p:nvSpPr>
        <p:spPr>
          <a:xfrm>
            <a:off x="412460" y="2354393"/>
            <a:ext cx="10898767"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454647"/>
              </a:buClr>
              <a:buSzPts val="2400"/>
              <a:buNone/>
            </a:pPr>
            <a:r>
              <a:rPr lang="ko-KR" sz="2400">
                <a:solidFill>
                  <a:srgbClr val="454647"/>
                </a:solidFill>
                <a:highlight>
                  <a:srgbClr val="EBE0CB"/>
                </a:highlight>
              </a:rPr>
              <a:t>차</a:t>
            </a:r>
            <a:r>
              <a:rPr lang="ko-KR" sz="2400">
                <a:solidFill>
                  <a:srgbClr val="454647"/>
                </a:solidFill>
              </a:rPr>
              <a:t>를 마시러 공원에 가던 </a:t>
            </a:r>
            <a:r>
              <a:rPr lang="ko-KR" sz="2400">
                <a:solidFill>
                  <a:srgbClr val="454647"/>
                </a:solidFill>
                <a:highlight>
                  <a:srgbClr val="EBE0CB"/>
                </a:highlight>
              </a:rPr>
              <a:t>차</a:t>
            </a:r>
            <a:r>
              <a:rPr lang="ko-KR" sz="2400">
                <a:solidFill>
                  <a:srgbClr val="454647"/>
                </a:solidFill>
              </a:rPr>
              <a:t> 안에서 나는 그녀에게 </a:t>
            </a:r>
            <a:r>
              <a:rPr lang="ko-KR" sz="2400">
                <a:solidFill>
                  <a:srgbClr val="454647"/>
                </a:solidFill>
                <a:highlight>
                  <a:srgbClr val="EBE0CB"/>
                </a:highlight>
              </a:rPr>
              <a:t>차</a:t>
            </a:r>
            <a:r>
              <a:rPr lang="ko-KR" sz="2400">
                <a:solidFill>
                  <a:srgbClr val="454647"/>
                </a:solidFill>
              </a:rPr>
              <a:t>였다.</a:t>
            </a:r>
            <a:endParaRPr/>
          </a:p>
          <a:p>
            <a:pPr indent="0" lvl="0" marL="0" rtl="0" algn="l">
              <a:lnSpc>
                <a:spcPct val="90000"/>
              </a:lnSpc>
              <a:spcBef>
                <a:spcPts val="1000"/>
              </a:spcBef>
              <a:spcAft>
                <a:spcPts val="0"/>
              </a:spcAft>
              <a:buClr>
                <a:schemeClr val="dk1"/>
              </a:buClr>
              <a:buSzPts val="2400"/>
              <a:buNone/>
            </a:pPr>
            <a:r>
              <a:t/>
            </a:r>
            <a:endParaRPr sz="2400">
              <a:solidFill>
                <a:srgbClr val="454647"/>
              </a:solidFill>
            </a:endParaRPr>
          </a:p>
          <a:p>
            <a:pPr indent="0" lvl="0" marL="0" rtl="0" algn="l">
              <a:lnSpc>
                <a:spcPct val="90000"/>
              </a:lnSpc>
              <a:spcBef>
                <a:spcPts val="1000"/>
              </a:spcBef>
              <a:spcAft>
                <a:spcPts val="0"/>
              </a:spcAft>
              <a:buClr>
                <a:srgbClr val="454647"/>
              </a:buClr>
              <a:buSzPts val="2400"/>
              <a:buNone/>
            </a:pPr>
            <a:r>
              <a:rPr lang="ko-KR" sz="2400">
                <a:solidFill>
                  <a:srgbClr val="454647"/>
                </a:solidFill>
              </a:rPr>
              <a:t>K: I was in the </a:t>
            </a:r>
            <a:r>
              <a:rPr lang="ko-KR" sz="2400">
                <a:solidFill>
                  <a:srgbClr val="454647"/>
                </a:solidFill>
                <a:highlight>
                  <a:srgbClr val="EBE0CB"/>
                </a:highlight>
              </a:rPr>
              <a:t>car</a:t>
            </a:r>
            <a:r>
              <a:rPr lang="ko-KR" sz="2400">
                <a:solidFill>
                  <a:srgbClr val="454647"/>
                </a:solidFill>
              </a:rPr>
              <a:t> going to the park for </a:t>
            </a:r>
            <a:r>
              <a:rPr lang="ko-KR" sz="2400">
                <a:solidFill>
                  <a:srgbClr val="454647"/>
                </a:solidFill>
                <a:highlight>
                  <a:srgbClr val="EBE0CB"/>
                </a:highlight>
              </a:rPr>
              <a:t>tea</a:t>
            </a:r>
            <a:r>
              <a:rPr lang="ko-KR" sz="2400">
                <a:solidFill>
                  <a:srgbClr val="454647"/>
                </a:solidFill>
              </a:rPr>
              <a:t>, and I </a:t>
            </a:r>
            <a:r>
              <a:rPr lang="ko-KR" sz="2400">
                <a:solidFill>
                  <a:srgbClr val="454647"/>
                </a:solidFill>
                <a:highlight>
                  <a:srgbClr val="EBE0CB"/>
                </a:highlight>
              </a:rPr>
              <a:t>got dumped</a:t>
            </a:r>
            <a:r>
              <a:rPr lang="ko-KR" sz="2400">
                <a:solidFill>
                  <a:srgbClr val="454647"/>
                </a:solidFill>
              </a:rPr>
              <a:t> by her.</a:t>
            </a:r>
            <a:endParaRPr/>
          </a:p>
          <a:p>
            <a:pPr indent="0" lvl="0" marL="0" rtl="0" algn="l">
              <a:lnSpc>
                <a:spcPct val="90000"/>
              </a:lnSpc>
              <a:spcBef>
                <a:spcPts val="1000"/>
              </a:spcBef>
              <a:spcAft>
                <a:spcPts val="0"/>
              </a:spcAft>
              <a:buClr>
                <a:srgbClr val="454647"/>
              </a:buClr>
              <a:buSzPts val="2400"/>
              <a:buNone/>
            </a:pPr>
            <a:r>
              <a:rPr lang="ko-KR" sz="2400">
                <a:solidFill>
                  <a:srgbClr val="454647"/>
                </a:solidFill>
              </a:rPr>
              <a:t>N: I was </a:t>
            </a:r>
            <a:r>
              <a:rPr lang="ko-KR" sz="2400">
                <a:solidFill>
                  <a:srgbClr val="454647"/>
                </a:solidFill>
                <a:highlight>
                  <a:srgbClr val="EBE0CB"/>
                </a:highlight>
              </a:rPr>
              <a:t>dumped by </a:t>
            </a:r>
            <a:r>
              <a:rPr lang="ko-KR" sz="2400">
                <a:solidFill>
                  <a:srgbClr val="454647"/>
                </a:solidFill>
              </a:rPr>
              <a:t>her on my way to the park for </a:t>
            </a:r>
            <a:r>
              <a:rPr lang="ko-KR" sz="2400">
                <a:solidFill>
                  <a:srgbClr val="454647"/>
                </a:solidFill>
                <a:highlight>
                  <a:srgbClr val="EBE0CB"/>
                </a:highlight>
              </a:rPr>
              <a:t>tea</a:t>
            </a:r>
            <a:r>
              <a:rPr lang="ko-KR" sz="2400">
                <a:solidFill>
                  <a:srgbClr val="454647"/>
                </a:solidFill>
              </a:rPr>
              <a:t>.</a:t>
            </a:r>
            <a:endParaRPr/>
          </a:p>
          <a:p>
            <a:pPr indent="0" lvl="0" marL="0" rtl="0" algn="l">
              <a:lnSpc>
                <a:spcPct val="90000"/>
              </a:lnSpc>
              <a:spcBef>
                <a:spcPts val="1000"/>
              </a:spcBef>
              <a:spcAft>
                <a:spcPts val="0"/>
              </a:spcAft>
              <a:buClr>
                <a:srgbClr val="454647"/>
              </a:buClr>
              <a:buSzPts val="2400"/>
              <a:buNone/>
            </a:pPr>
            <a:r>
              <a:rPr lang="ko-KR" sz="2400">
                <a:solidFill>
                  <a:srgbClr val="454647"/>
                </a:solidFill>
              </a:rPr>
              <a:t>G: In the </a:t>
            </a:r>
            <a:r>
              <a:rPr lang="ko-KR" sz="2400">
                <a:solidFill>
                  <a:srgbClr val="454647"/>
                </a:solidFill>
                <a:highlight>
                  <a:srgbClr val="EBE0CB"/>
                </a:highlight>
              </a:rPr>
              <a:t>car</a:t>
            </a:r>
            <a:r>
              <a:rPr lang="ko-KR" sz="2400">
                <a:solidFill>
                  <a:srgbClr val="454647"/>
                </a:solidFill>
              </a:rPr>
              <a:t> on the way to the park for </a:t>
            </a:r>
            <a:r>
              <a:rPr lang="ko-KR" sz="2400">
                <a:solidFill>
                  <a:srgbClr val="454647"/>
                </a:solidFill>
                <a:highlight>
                  <a:srgbClr val="EBE0CB"/>
                </a:highlight>
              </a:rPr>
              <a:t>tea</a:t>
            </a:r>
            <a:r>
              <a:rPr lang="ko-KR" sz="2400">
                <a:solidFill>
                  <a:srgbClr val="454647"/>
                </a:solidFill>
              </a:rPr>
              <a:t>, I was </a:t>
            </a:r>
            <a:r>
              <a:rPr lang="ko-KR" sz="2400">
                <a:solidFill>
                  <a:srgbClr val="454647"/>
                </a:solidFill>
                <a:highlight>
                  <a:srgbClr val="EBE0CB"/>
                </a:highlight>
              </a:rPr>
              <a:t>dumped by</a:t>
            </a:r>
            <a:r>
              <a:rPr lang="ko-KR" sz="2400">
                <a:solidFill>
                  <a:srgbClr val="454647"/>
                </a:solidFill>
              </a:rPr>
              <a:t> her.</a:t>
            </a:r>
            <a:endParaRPr/>
          </a:p>
          <a:p>
            <a:pPr indent="0" lvl="0" marL="0" rtl="0" algn="l">
              <a:lnSpc>
                <a:spcPct val="90000"/>
              </a:lnSpc>
              <a:spcBef>
                <a:spcPts val="1000"/>
              </a:spcBef>
              <a:spcAft>
                <a:spcPts val="0"/>
              </a:spcAft>
              <a:buClr>
                <a:srgbClr val="454647"/>
              </a:buClr>
              <a:buSzPts val="2400"/>
              <a:buNone/>
            </a:pPr>
            <a:r>
              <a:rPr lang="ko-KR" sz="2400">
                <a:solidFill>
                  <a:srgbClr val="454647"/>
                </a:solidFill>
              </a:rPr>
              <a:t>M: In the car on the way to the park for </a:t>
            </a:r>
            <a:r>
              <a:rPr lang="ko-KR" sz="2400">
                <a:solidFill>
                  <a:srgbClr val="454647"/>
                </a:solidFill>
                <a:highlight>
                  <a:srgbClr val="EBE0CB"/>
                </a:highlight>
              </a:rPr>
              <a:t>tea</a:t>
            </a:r>
            <a:r>
              <a:rPr lang="ko-KR" sz="2400">
                <a:solidFill>
                  <a:srgbClr val="454647"/>
                </a:solidFill>
              </a:rPr>
              <a:t>, I was the </a:t>
            </a:r>
            <a:r>
              <a:rPr lang="ko-KR" sz="2400">
                <a:solidFill>
                  <a:srgbClr val="454647"/>
                </a:solidFill>
                <a:highlight>
                  <a:srgbClr val="EBE0CB"/>
                </a:highlight>
              </a:rPr>
              <a:t>car</a:t>
            </a:r>
            <a:r>
              <a:rPr lang="ko-KR" sz="2400">
                <a:solidFill>
                  <a:srgbClr val="454647"/>
                </a:solidFill>
              </a:rPr>
              <a:t> to her</a:t>
            </a:r>
            <a:endParaRPr/>
          </a:p>
        </p:txBody>
      </p:sp>
      <p:sp>
        <p:nvSpPr>
          <p:cNvPr id="119" name="Google Shape;119;p4"/>
          <p:cNvSpPr/>
          <p:nvPr/>
        </p:nvSpPr>
        <p:spPr>
          <a:xfrm>
            <a:off x="81517" y="1390550"/>
            <a:ext cx="4770000" cy="76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4400">
                <a:solidFill>
                  <a:schemeClr val="accent1"/>
                </a:solidFill>
                <a:latin typeface="Arial"/>
                <a:ea typeface="Arial"/>
                <a:cs typeface="Arial"/>
                <a:sym typeface="Arial"/>
              </a:rPr>
              <a:t>1. 모호성</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5"/>
          <p:cNvSpPr txBox="1"/>
          <p:nvPr>
            <p:ph type="title"/>
          </p:nvPr>
        </p:nvSpPr>
        <p:spPr>
          <a:xfrm>
            <a:off x="0" y="0"/>
            <a:ext cx="12192000" cy="1325563"/>
          </a:xfrm>
          <a:prstGeom prst="rect">
            <a:avLst/>
          </a:prstGeom>
          <a:solidFill>
            <a:srgbClr val="EBE0CB"/>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E896E"/>
              </a:buClr>
              <a:buSzPts val="4400"/>
              <a:buFont typeface="Arial"/>
              <a:buNone/>
            </a:pPr>
            <a:r>
              <a:rPr lang="ko-KR">
                <a:solidFill>
                  <a:srgbClr val="AE896E"/>
                </a:solidFill>
              </a:rPr>
              <a:t>NLP는 왜 어려울까?</a:t>
            </a:r>
            <a:endParaRPr>
              <a:solidFill>
                <a:srgbClr val="AE896E"/>
              </a:solidFill>
            </a:endParaRPr>
          </a:p>
        </p:txBody>
      </p:sp>
      <p:sp>
        <p:nvSpPr>
          <p:cNvPr id="126" name="Google Shape;126;p5"/>
          <p:cNvSpPr/>
          <p:nvPr/>
        </p:nvSpPr>
        <p:spPr>
          <a:xfrm>
            <a:off x="81517" y="1390550"/>
            <a:ext cx="4710300" cy="76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4400">
                <a:solidFill>
                  <a:schemeClr val="accent1"/>
                </a:solidFill>
                <a:latin typeface="Arial"/>
                <a:ea typeface="Arial"/>
                <a:cs typeface="Arial"/>
                <a:sym typeface="Arial"/>
              </a:rPr>
              <a:t>1. 모호성</a:t>
            </a:r>
            <a:endParaRPr/>
          </a:p>
        </p:txBody>
      </p:sp>
      <p:graphicFrame>
        <p:nvGraphicFramePr>
          <p:cNvPr id="127" name="Google Shape;127;p5"/>
          <p:cNvGraphicFramePr/>
          <p:nvPr/>
        </p:nvGraphicFramePr>
        <p:xfrm>
          <a:off x="503644" y="2338168"/>
          <a:ext cx="3000000" cy="3000000"/>
        </p:xfrm>
        <a:graphic>
          <a:graphicData uri="http://schemas.openxmlformats.org/drawingml/2006/table">
            <a:tbl>
              <a:tblPr bandRow="1" firstRow="1">
                <a:noFill/>
                <a:tableStyleId>{E25245F1-07BE-4F96-ADBC-EBF2401E5E7A}</a:tableStyleId>
              </a:tblPr>
              <a:tblGrid>
                <a:gridCol w="9598300"/>
              </a:tblGrid>
              <a:tr h="276250">
                <a:tc>
                  <a:txBody>
                    <a:bodyPr/>
                    <a:lstStyle/>
                    <a:p>
                      <a:pPr indent="0" lvl="0" marL="0" marR="0" rtl="0" algn="l">
                        <a:spcBef>
                          <a:spcPts val="0"/>
                        </a:spcBef>
                        <a:spcAft>
                          <a:spcPts val="0"/>
                        </a:spcAft>
                        <a:buClr>
                          <a:srgbClr val="454647"/>
                        </a:buClr>
                        <a:buSzPts val="2400"/>
                        <a:buFont typeface="Arial"/>
                        <a:buNone/>
                      </a:pPr>
                      <a:r>
                        <a:rPr lang="ko-KR" sz="2400" u="none" cap="none" strike="noStrike">
                          <a:solidFill>
                            <a:srgbClr val="454647"/>
                          </a:solidFill>
                        </a:rPr>
                        <a:t>나는 철수를 안 때렸다.</a:t>
                      </a:r>
                      <a:endParaRPr/>
                    </a:p>
                    <a:p>
                      <a:pPr indent="0" lvl="0" marL="0" marR="0" rtl="0" algn="l">
                        <a:spcBef>
                          <a:spcPts val="0"/>
                        </a:spcBef>
                        <a:spcAft>
                          <a:spcPts val="0"/>
                        </a:spcAft>
                        <a:buClr>
                          <a:schemeClr val="dk1"/>
                        </a:buClr>
                        <a:buSzPts val="2400"/>
                        <a:buFont typeface="Arial"/>
                        <a:buNone/>
                      </a:pPr>
                      <a:r>
                        <a:t/>
                      </a:r>
                      <a:endParaRPr sz="2400" u="none" cap="none" strike="noStrike">
                        <a:solidFill>
                          <a:srgbClr val="454647"/>
                        </a:solidFill>
                      </a:endParaRPr>
                    </a:p>
                    <a:p>
                      <a:pPr indent="0" lvl="0" marL="0" marR="0" rtl="0" algn="l">
                        <a:spcBef>
                          <a:spcPts val="0"/>
                        </a:spcBef>
                        <a:spcAft>
                          <a:spcPts val="0"/>
                        </a:spcAft>
                        <a:buClr>
                          <a:srgbClr val="454647"/>
                        </a:buClr>
                        <a:buSzPts val="2400"/>
                        <a:buFont typeface="Arial"/>
                        <a:buNone/>
                      </a:pPr>
                      <a:r>
                        <a:rPr lang="ko-KR" sz="2400" u="none" cap="none" strike="noStrike">
                          <a:solidFill>
                            <a:srgbClr val="454647"/>
                          </a:solidFill>
                        </a:rPr>
                        <a:t>해석 1: 철수는 맞았지만, 때린 사람이 나는 아니다.</a:t>
                      </a:r>
                      <a:endParaRPr/>
                    </a:p>
                    <a:p>
                      <a:pPr indent="0" lvl="0" marL="0" marR="0" rtl="0" algn="l">
                        <a:spcBef>
                          <a:spcPts val="0"/>
                        </a:spcBef>
                        <a:spcAft>
                          <a:spcPts val="0"/>
                        </a:spcAft>
                        <a:buClr>
                          <a:srgbClr val="454647"/>
                        </a:buClr>
                        <a:buSzPts val="2400"/>
                        <a:buFont typeface="Arial"/>
                        <a:buNone/>
                      </a:pPr>
                      <a:r>
                        <a:rPr lang="ko-KR" sz="2400" u="none" cap="none" strike="noStrike">
                          <a:solidFill>
                            <a:srgbClr val="454647"/>
                          </a:solidFill>
                        </a:rPr>
                        <a:t>해석 2: 나는 누군가를 때렸지만 ,그게 철수는 아니다.</a:t>
                      </a:r>
                      <a:endParaRPr/>
                    </a:p>
                    <a:p>
                      <a:pPr indent="0" lvl="0" marL="0" marR="0" rtl="0" algn="l">
                        <a:spcBef>
                          <a:spcPts val="0"/>
                        </a:spcBef>
                        <a:spcAft>
                          <a:spcPts val="0"/>
                        </a:spcAft>
                        <a:buClr>
                          <a:srgbClr val="454647"/>
                        </a:buClr>
                        <a:buSzPts val="2400"/>
                        <a:buFont typeface="Arial"/>
                        <a:buNone/>
                      </a:pPr>
                      <a:r>
                        <a:rPr lang="ko-KR" sz="2400" u="none" cap="none" strike="noStrike">
                          <a:solidFill>
                            <a:srgbClr val="454647"/>
                          </a:solidFill>
                        </a:rPr>
                        <a:t>해석 3: 나는 누군가를 때린 적도 없고, 철수도 맞은 적이 없다.</a:t>
                      </a:r>
                      <a:endParaRPr/>
                    </a:p>
                    <a:p>
                      <a:pPr indent="0" lvl="0" marL="0" marR="0" rtl="0" algn="l">
                        <a:spcBef>
                          <a:spcPts val="0"/>
                        </a:spcBef>
                        <a:spcAft>
                          <a:spcPts val="0"/>
                        </a:spcAft>
                        <a:buClr>
                          <a:schemeClr val="dk1"/>
                        </a:buClr>
                        <a:buSzPts val="2400"/>
                        <a:buFont typeface="Arial"/>
                        <a:buNone/>
                      </a:pPr>
                      <a:r>
                        <a:t/>
                      </a:r>
                      <a:endParaRPr sz="2400" u="none" cap="none" strike="noStrike">
                        <a:solidFill>
                          <a:srgbClr val="454647"/>
                        </a:solidFil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A47B5C"/>
                      </a:solidFill>
                      <a:prstDash val="solid"/>
                      <a:round/>
                      <a:headEnd len="sm" w="sm" type="none"/>
                      <a:tailEnd len="sm" w="sm" type="none"/>
                    </a:lnB>
                  </a:tcPr>
                </a:tc>
              </a:tr>
              <a:tr h="370850">
                <a:tc>
                  <a:txBody>
                    <a:bodyPr/>
                    <a:lstStyle/>
                    <a:p>
                      <a:pPr indent="0" lvl="0" marL="0" marR="0" rtl="0" algn="l">
                        <a:spcBef>
                          <a:spcPts val="0"/>
                        </a:spcBef>
                        <a:spcAft>
                          <a:spcPts val="0"/>
                        </a:spcAft>
                        <a:buNone/>
                      </a:pPr>
                      <a:r>
                        <a:t/>
                      </a:r>
                      <a:endParaRPr sz="2400">
                        <a:solidFill>
                          <a:srgbClr val="454647"/>
                        </a:solidFill>
                      </a:endParaRPr>
                    </a:p>
                    <a:p>
                      <a:pPr indent="0" lvl="0" marL="0" marR="0" rtl="0" algn="l">
                        <a:spcBef>
                          <a:spcPts val="0"/>
                        </a:spcBef>
                        <a:spcAft>
                          <a:spcPts val="0"/>
                        </a:spcAft>
                        <a:buNone/>
                      </a:pPr>
                      <a:r>
                        <a:rPr lang="ko-KR" sz="2400">
                          <a:solidFill>
                            <a:srgbClr val="454647"/>
                          </a:solidFill>
                        </a:rPr>
                        <a:t>선생님은 울면서 돌아오는 우리를 위로했다.</a:t>
                      </a:r>
                      <a:endParaRPr/>
                    </a:p>
                    <a:p>
                      <a:pPr indent="0" lvl="0" marL="0" marR="0" rtl="0" algn="l">
                        <a:spcBef>
                          <a:spcPts val="0"/>
                        </a:spcBef>
                        <a:spcAft>
                          <a:spcPts val="0"/>
                        </a:spcAft>
                        <a:buNone/>
                      </a:pPr>
                      <a:r>
                        <a:t/>
                      </a:r>
                      <a:endParaRPr sz="2400">
                        <a:solidFill>
                          <a:srgbClr val="454647"/>
                        </a:solidFill>
                      </a:endParaRPr>
                    </a:p>
                    <a:p>
                      <a:pPr indent="0" lvl="0" marL="0" marR="0" rtl="0" algn="l">
                        <a:spcBef>
                          <a:spcPts val="0"/>
                        </a:spcBef>
                        <a:spcAft>
                          <a:spcPts val="0"/>
                        </a:spcAft>
                        <a:buNone/>
                      </a:pPr>
                      <a:r>
                        <a:rPr lang="ko-KR" sz="2400">
                          <a:solidFill>
                            <a:srgbClr val="454647"/>
                          </a:solidFill>
                        </a:rPr>
                        <a:t>해석 1: (선생님은 울면서) 돌아오는 우리를 위로했다.</a:t>
                      </a:r>
                      <a:endParaRPr/>
                    </a:p>
                    <a:p>
                      <a:pPr indent="0" lvl="0" marL="0" marR="0" rtl="0" algn="l">
                        <a:spcBef>
                          <a:spcPts val="0"/>
                        </a:spcBef>
                        <a:spcAft>
                          <a:spcPts val="0"/>
                        </a:spcAft>
                        <a:buNone/>
                      </a:pPr>
                      <a:r>
                        <a:rPr lang="ko-KR" sz="2400">
                          <a:solidFill>
                            <a:srgbClr val="454647"/>
                          </a:solidFill>
                        </a:rPr>
                        <a:t>해석2: 선생님은 (울면서 돌아오는 우리를) 위로했다</a:t>
                      </a:r>
                      <a:endParaRPr sz="2400">
                        <a:solidFill>
                          <a:srgbClr val="454647"/>
                        </a:solidFil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A47B5C"/>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6"/>
          <p:cNvSpPr txBox="1"/>
          <p:nvPr>
            <p:ph type="title"/>
          </p:nvPr>
        </p:nvSpPr>
        <p:spPr>
          <a:xfrm>
            <a:off x="0" y="0"/>
            <a:ext cx="12192000" cy="1325563"/>
          </a:xfrm>
          <a:prstGeom prst="rect">
            <a:avLst/>
          </a:prstGeom>
          <a:solidFill>
            <a:srgbClr val="EBE0CB"/>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E896E"/>
              </a:buClr>
              <a:buSzPts val="4400"/>
              <a:buFont typeface="Arial"/>
              <a:buNone/>
            </a:pPr>
            <a:r>
              <a:rPr lang="ko-KR">
                <a:solidFill>
                  <a:srgbClr val="AE896E"/>
                </a:solidFill>
              </a:rPr>
              <a:t>NLP는 왜 어려울까?</a:t>
            </a:r>
            <a:endParaRPr>
              <a:solidFill>
                <a:srgbClr val="AE896E"/>
              </a:solidFill>
            </a:endParaRPr>
          </a:p>
        </p:txBody>
      </p:sp>
      <p:pic>
        <p:nvPicPr>
          <p:cNvPr id="134" name="Google Shape;134;p6"/>
          <p:cNvPicPr preferRelativeResize="0"/>
          <p:nvPr>
            <p:ph idx="1" type="body"/>
          </p:nvPr>
        </p:nvPicPr>
        <p:blipFill rotWithShape="1">
          <a:blip r:embed="rId3">
            <a:alphaModFix/>
          </a:blip>
          <a:srcRect b="0" l="0" r="0" t="0"/>
          <a:stretch/>
        </p:blipFill>
        <p:spPr>
          <a:xfrm rot="5400000">
            <a:off x="7278333" y="1944336"/>
            <a:ext cx="5532440" cy="4294894"/>
          </a:xfrm>
          <a:prstGeom prst="rect">
            <a:avLst/>
          </a:prstGeom>
          <a:noFill/>
          <a:ln>
            <a:noFill/>
          </a:ln>
        </p:spPr>
      </p:pic>
      <p:sp>
        <p:nvSpPr>
          <p:cNvPr id="135" name="Google Shape;135;p6"/>
          <p:cNvSpPr/>
          <p:nvPr/>
        </p:nvSpPr>
        <p:spPr>
          <a:xfrm>
            <a:off x="81518" y="1390550"/>
            <a:ext cx="6566100" cy="76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4400">
                <a:solidFill>
                  <a:schemeClr val="accent1"/>
                </a:solidFill>
                <a:latin typeface="Arial"/>
                <a:ea typeface="Arial"/>
                <a:cs typeface="Arial"/>
                <a:sym typeface="Arial"/>
              </a:rPr>
              <a:t>2. 다양한 표현</a:t>
            </a:r>
            <a:endParaRPr/>
          </a:p>
        </p:txBody>
      </p:sp>
      <p:sp>
        <p:nvSpPr>
          <p:cNvPr id="136" name="Google Shape;136;p6"/>
          <p:cNvSpPr/>
          <p:nvPr/>
        </p:nvSpPr>
        <p:spPr>
          <a:xfrm>
            <a:off x="360207" y="2341735"/>
            <a:ext cx="6016391" cy="235628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ko-KR" sz="2000">
                <a:solidFill>
                  <a:srgbClr val="454647"/>
                </a:solidFill>
                <a:latin typeface="Arial"/>
                <a:ea typeface="Arial"/>
                <a:cs typeface="Arial"/>
                <a:sym typeface="Arial"/>
              </a:rPr>
              <a:t>고양이가 앉아 있다.</a:t>
            </a:r>
            <a:endParaRPr/>
          </a:p>
          <a:p>
            <a:pPr indent="0" lvl="0" marL="0" marR="0" rtl="0" algn="l">
              <a:lnSpc>
                <a:spcPct val="150000"/>
              </a:lnSpc>
              <a:spcBef>
                <a:spcPts val="0"/>
              </a:spcBef>
              <a:spcAft>
                <a:spcPts val="0"/>
              </a:spcAft>
              <a:buNone/>
            </a:pPr>
            <a:r>
              <a:rPr lang="ko-KR" sz="2000">
                <a:solidFill>
                  <a:srgbClr val="454647"/>
                </a:solidFill>
                <a:latin typeface="Arial"/>
                <a:ea typeface="Arial"/>
                <a:cs typeface="Arial"/>
                <a:sym typeface="Arial"/>
              </a:rPr>
              <a:t>고양이가 킥보드 위에 앉아 있다.</a:t>
            </a:r>
            <a:endParaRPr/>
          </a:p>
          <a:p>
            <a:pPr indent="0" lvl="0" marL="0" marR="0" rtl="0" algn="l">
              <a:lnSpc>
                <a:spcPct val="150000"/>
              </a:lnSpc>
              <a:spcBef>
                <a:spcPts val="0"/>
              </a:spcBef>
              <a:spcAft>
                <a:spcPts val="0"/>
              </a:spcAft>
              <a:buNone/>
            </a:pPr>
            <a:r>
              <a:rPr lang="ko-KR" sz="2000">
                <a:solidFill>
                  <a:srgbClr val="454647"/>
                </a:solidFill>
                <a:latin typeface="Arial"/>
                <a:ea typeface="Arial"/>
                <a:cs typeface="Arial"/>
                <a:sym typeface="Arial"/>
              </a:rPr>
              <a:t>전동 킥보드 위에 있는 흰색 고양이</a:t>
            </a:r>
            <a:endParaRPr sz="2000">
              <a:solidFill>
                <a:srgbClr val="454647"/>
              </a:solidFill>
              <a:latin typeface="Arial"/>
              <a:ea typeface="Arial"/>
              <a:cs typeface="Arial"/>
              <a:sym typeface="Arial"/>
            </a:endParaRPr>
          </a:p>
          <a:p>
            <a:pPr indent="0" lvl="0" marL="0" marR="0" rtl="0" algn="l">
              <a:lnSpc>
                <a:spcPct val="150000"/>
              </a:lnSpc>
              <a:spcBef>
                <a:spcPts val="0"/>
              </a:spcBef>
              <a:spcAft>
                <a:spcPts val="0"/>
              </a:spcAft>
              <a:buNone/>
            </a:pPr>
            <a:r>
              <a:rPr lang="ko-KR" sz="2000">
                <a:solidFill>
                  <a:srgbClr val="454647"/>
                </a:solidFill>
                <a:latin typeface="Arial"/>
                <a:ea typeface="Arial"/>
                <a:cs typeface="Arial"/>
                <a:sym typeface="Arial"/>
              </a:rPr>
              <a:t>킥보드를 타려고 하는 흰색과 검정색이 섞여 있는 고양이</a:t>
            </a:r>
            <a:endParaRPr sz="2000">
              <a:solidFill>
                <a:srgbClr val="454647"/>
              </a:solidFill>
              <a:latin typeface="Arial"/>
              <a:ea typeface="Arial"/>
              <a:cs typeface="Arial"/>
              <a:sym typeface="Arial"/>
            </a:endParaRPr>
          </a:p>
          <a:p>
            <a:pPr indent="0" lvl="0" marL="0" marR="0" rtl="0" algn="l">
              <a:lnSpc>
                <a:spcPct val="150000"/>
              </a:lnSpc>
              <a:spcBef>
                <a:spcPts val="0"/>
              </a:spcBef>
              <a:spcAft>
                <a:spcPts val="0"/>
              </a:spcAft>
              <a:buNone/>
            </a:pPr>
            <a:r>
              <a:rPr lang="ko-KR" sz="2000">
                <a:solidFill>
                  <a:srgbClr val="454647"/>
                </a:solidFill>
                <a:latin typeface="Arial"/>
                <a:ea typeface="Arial"/>
                <a:cs typeface="Arial"/>
                <a:sym typeface="Arial"/>
              </a:rPr>
              <a:t>킥보드에 앉아 카메라를 보는 고양이</a:t>
            </a:r>
            <a:endParaRPr sz="2000">
              <a:solidFill>
                <a:srgbClr val="454647"/>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7"/>
          <p:cNvSpPr txBox="1"/>
          <p:nvPr>
            <p:ph type="title"/>
          </p:nvPr>
        </p:nvSpPr>
        <p:spPr>
          <a:xfrm>
            <a:off x="0" y="0"/>
            <a:ext cx="12192000" cy="1325563"/>
          </a:xfrm>
          <a:prstGeom prst="rect">
            <a:avLst/>
          </a:prstGeom>
          <a:solidFill>
            <a:srgbClr val="EBE0CB"/>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E896E"/>
              </a:buClr>
              <a:buSzPts val="4400"/>
              <a:buFont typeface="Arial"/>
              <a:buNone/>
            </a:pPr>
            <a:r>
              <a:rPr lang="ko-KR">
                <a:solidFill>
                  <a:srgbClr val="AE896E"/>
                </a:solidFill>
              </a:rPr>
              <a:t>NLP는 왜 어려울까?</a:t>
            </a:r>
            <a:endParaRPr>
              <a:solidFill>
                <a:srgbClr val="AE896E"/>
              </a:solidFill>
            </a:endParaRPr>
          </a:p>
        </p:txBody>
      </p:sp>
      <p:sp>
        <p:nvSpPr>
          <p:cNvPr id="143" name="Google Shape;143;p7"/>
          <p:cNvSpPr txBox="1"/>
          <p:nvPr>
            <p:ph idx="1" type="body"/>
          </p:nvPr>
        </p:nvSpPr>
        <p:spPr>
          <a:xfrm>
            <a:off x="412460" y="2224957"/>
            <a:ext cx="11718580" cy="4480774"/>
          </a:xfrm>
          <a:prstGeom prst="rect">
            <a:avLst/>
          </a:prstGeom>
          <a:noFill/>
          <a:ln>
            <a:noFill/>
          </a:ln>
        </p:spPr>
        <p:txBody>
          <a:bodyPr anchorCtr="0" anchor="t" bIns="45700" lIns="91425" spcFirstLastPara="1" rIns="91425" wrap="square" tIns="45700">
            <a:normAutofit/>
          </a:bodyPr>
          <a:lstStyle/>
          <a:p>
            <a:pPr indent="-228600" lvl="0" marL="228600" rtl="0" algn="l">
              <a:lnSpc>
                <a:spcPct val="130000"/>
              </a:lnSpc>
              <a:spcBef>
                <a:spcPts val="0"/>
              </a:spcBef>
              <a:spcAft>
                <a:spcPts val="0"/>
              </a:spcAft>
              <a:buClr>
                <a:schemeClr val="accent1"/>
              </a:buClr>
              <a:buSzPts val="2400"/>
              <a:buFont typeface="Arial"/>
              <a:buChar char="-"/>
            </a:pPr>
            <a:r>
              <a:rPr lang="ko-KR" sz="2400">
                <a:solidFill>
                  <a:schemeClr val="accent1"/>
                </a:solidFill>
              </a:rPr>
              <a:t>차원의 저주</a:t>
            </a:r>
            <a:br>
              <a:rPr lang="ko-KR" sz="2000">
                <a:solidFill>
                  <a:srgbClr val="3F3F42"/>
                </a:solidFill>
              </a:rPr>
            </a:br>
            <a:r>
              <a:rPr lang="ko-KR" sz="2000">
                <a:solidFill>
                  <a:srgbClr val="454647"/>
                </a:solidFill>
              </a:rPr>
              <a:t>모든 단어를 symbol로 고려하면, 어휘의 크기만큼의 차원이 존재</a:t>
            </a:r>
            <a:br>
              <a:rPr lang="ko-KR" sz="2000">
                <a:solidFill>
                  <a:srgbClr val="454647"/>
                </a:solidFill>
              </a:rPr>
            </a:br>
            <a:r>
              <a:rPr lang="ko-KR" sz="2000">
                <a:solidFill>
                  <a:srgbClr val="454647"/>
                </a:solidFill>
              </a:rPr>
              <a:t>Sparseness 문제를 해결하기 위해단어를 적절하게 segmentation 해야함</a:t>
            </a:r>
            <a:br>
              <a:rPr lang="ko-KR" sz="2000">
                <a:solidFill>
                  <a:srgbClr val="454647"/>
                </a:solidFill>
              </a:rPr>
            </a:br>
            <a:r>
              <a:rPr lang="ko-KR" sz="2000">
                <a:solidFill>
                  <a:srgbClr val="454647"/>
                </a:solidFill>
              </a:rPr>
              <a:t>적절한 word embedding을 통해 dimension reduction을 하여 문제 해결 가능</a:t>
            </a:r>
            <a:endParaRPr sz="2000">
              <a:solidFill>
                <a:srgbClr val="454647"/>
              </a:solidFill>
            </a:endParaRPr>
          </a:p>
          <a:p>
            <a:pPr indent="0" lvl="0" marL="0" rtl="0" algn="l">
              <a:lnSpc>
                <a:spcPct val="100000"/>
              </a:lnSpc>
              <a:spcBef>
                <a:spcPts val="1000"/>
              </a:spcBef>
              <a:spcAft>
                <a:spcPts val="0"/>
              </a:spcAft>
              <a:buClr>
                <a:schemeClr val="dk1"/>
              </a:buClr>
              <a:buSzPts val="2400"/>
              <a:buNone/>
            </a:pPr>
            <a:r>
              <a:t/>
            </a:r>
            <a:endParaRPr sz="2400">
              <a:solidFill>
                <a:srgbClr val="3F3F42"/>
              </a:solidFill>
            </a:endParaRPr>
          </a:p>
          <a:p>
            <a:pPr indent="-228600" lvl="0" marL="228600" rtl="0" algn="l">
              <a:lnSpc>
                <a:spcPct val="130000"/>
              </a:lnSpc>
              <a:spcBef>
                <a:spcPts val="1000"/>
              </a:spcBef>
              <a:spcAft>
                <a:spcPts val="0"/>
              </a:spcAft>
              <a:buClr>
                <a:schemeClr val="accent1"/>
              </a:buClr>
              <a:buSzPts val="2400"/>
              <a:buFont typeface="Arial"/>
              <a:buChar char="-"/>
            </a:pPr>
            <a:r>
              <a:rPr lang="ko-KR" sz="2400">
                <a:solidFill>
                  <a:schemeClr val="accent1"/>
                </a:solidFill>
              </a:rPr>
              <a:t>노이즈와 정규화</a:t>
            </a:r>
            <a:br>
              <a:rPr lang="ko-KR" sz="2000">
                <a:solidFill>
                  <a:srgbClr val="3F3F42"/>
                </a:solidFill>
              </a:rPr>
            </a:br>
            <a:r>
              <a:rPr lang="ko-KR" sz="2000">
                <a:solidFill>
                  <a:srgbClr val="454647"/>
                </a:solidFill>
              </a:rPr>
              <a:t>모든 분야에서 노이즈를 신호로부터 적절히 분리해내는 일은 매우 중요</a:t>
            </a:r>
            <a:br>
              <a:rPr lang="ko-KR" sz="2000">
                <a:solidFill>
                  <a:srgbClr val="454647"/>
                </a:solidFill>
              </a:rPr>
            </a:br>
            <a:r>
              <a:rPr lang="ko-KR" sz="2000">
                <a:solidFill>
                  <a:srgbClr val="454647"/>
                </a:solidFill>
              </a:rPr>
              <a:t>이미지의 경우 RGB 값 중 하나가 바뀌어도 전체의 시각적 의미에는 변화 X</a:t>
            </a:r>
            <a:br>
              <a:rPr lang="ko-KR" sz="2000">
                <a:solidFill>
                  <a:srgbClr val="454647"/>
                </a:solidFill>
              </a:rPr>
            </a:br>
            <a:r>
              <a:rPr lang="ko-KR" sz="2000">
                <a:solidFill>
                  <a:srgbClr val="454647"/>
                </a:solidFill>
              </a:rPr>
              <a:t>하지만 단어는 불연속적인 symbol -&gt; 단어가 살짝만 바뀌어도 문장의 의미가 완전히 변화</a:t>
            </a:r>
            <a:endParaRPr sz="2000">
              <a:solidFill>
                <a:srgbClr val="454647"/>
              </a:solidFill>
            </a:endParaRPr>
          </a:p>
        </p:txBody>
      </p:sp>
      <p:sp>
        <p:nvSpPr>
          <p:cNvPr id="144" name="Google Shape;144;p7"/>
          <p:cNvSpPr/>
          <p:nvPr/>
        </p:nvSpPr>
        <p:spPr>
          <a:xfrm>
            <a:off x="81522" y="1390550"/>
            <a:ext cx="6111300" cy="76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4400">
                <a:solidFill>
                  <a:schemeClr val="accent1"/>
                </a:solidFill>
                <a:latin typeface="Arial"/>
                <a:ea typeface="Arial"/>
                <a:cs typeface="Arial"/>
                <a:sym typeface="Arial"/>
              </a:rPr>
              <a:t>3. 불연속적 데이터</a:t>
            </a:r>
            <a:endParaRPr/>
          </a:p>
        </p:txBody>
      </p:sp>
      <p:sp>
        <p:nvSpPr>
          <p:cNvPr id="145" name="Google Shape;145;p7"/>
          <p:cNvSpPr/>
          <p:nvPr/>
        </p:nvSpPr>
        <p:spPr>
          <a:xfrm>
            <a:off x="6239692" y="1506584"/>
            <a:ext cx="875209" cy="465908"/>
          </a:xfrm>
          <a:prstGeom prst="rightArrow">
            <a:avLst>
              <a:gd fmla="val 50000" name="adj1"/>
              <a:gd fmla="val 50000" name="adj2"/>
            </a:avLst>
          </a:prstGeom>
          <a:solidFill>
            <a:schemeClr val="accent3"/>
          </a:solidFill>
          <a:ln cap="flat" cmpd="sng" w="12700">
            <a:solidFill>
              <a:srgbClr val="ABA39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ko-KR" sz="800">
                <a:solidFill>
                  <a:srgbClr val="A47B5C"/>
                </a:solidFill>
                <a:latin typeface="Arial"/>
                <a:ea typeface="Arial"/>
                <a:cs typeface="Arial"/>
                <a:sym typeface="Arial"/>
              </a:rPr>
              <a:t>Word embedding</a:t>
            </a:r>
            <a:endParaRPr b="1" sz="800">
              <a:solidFill>
                <a:srgbClr val="A47B5C"/>
              </a:solidFill>
              <a:latin typeface="Arial"/>
              <a:ea typeface="Arial"/>
              <a:cs typeface="Arial"/>
              <a:sym typeface="Arial"/>
            </a:endParaRPr>
          </a:p>
        </p:txBody>
      </p:sp>
      <p:sp>
        <p:nvSpPr>
          <p:cNvPr id="146" name="Google Shape;146;p7"/>
          <p:cNvSpPr/>
          <p:nvPr/>
        </p:nvSpPr>
        <p:spPr>
          <a:xfrm>
            <a:off x="7215050" y="1455162"/>
            <a:ext cx="1092925" cy="568752"/>
          </a:xfrm>
          <a:prstGeom prst="roundRect">
            <a:avLst>
              <a:gd fmla="val 16667" name="adj"/>
            </a:avLst>
          </a:prstGeom>
          <a:solidFill>
            <a:schemeClr val="accent1"/>
          </a:solidFill>
          <a:ln cap="flat" cmpd="sng" w="12700">
            <a:solidFill>
              <a:srgbClr val="56656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ko-KR" sz="1400">
                <a:solidFill>
                  <a:schemeClr val="lt1"/>
                </a:solidFill>
                <a:latin typeface="Arial"/>
                <a:ea typeface="Arial"/>
                <a:cs typeface="Arial"/>
                <a:sym typeface="Arial"/>
              </a:rPr>
              <a:t>연속적인</a:t>
            </a:r>
            <a:endParaRPr sz="1400">
              <a:solidFill>
                <a:schemeClr val="lt1"/>
              </a:solidFill>
              <a:latin typeface="Arial"/>
              <a:ea typeface="Arial"/>
              <a:cs typeface="Arial"/>
              <a:sym typeface="Arial"/>
            </a:endParaRPr>
          </a:p>
          <a:p>
            <a:pPr indent="0" lvl="0" marL="0" marR="0" rtl="0" algn="ctr">
              <a:spcBef>
                <a:spcPts val="0"/>
              </a:spcBef>
              <a:spcAft>
                <a:spcPts val="0"/>
              </a:spcAft>
              <a:buNone/>
            </a:pPr>
            <a:r>
              <a:rPr lang="ko-KR" sz="1400">
                <a:solidFill>
                  <a:schemeClr val="lt1"/>
                </a:solidFill>
                <a:latin typeface="Arial"/>
                <a:ea typeface="Arial"/>
                <a:cs typeface="Arial"/>
                <a:sym typeface="Arial"/>
              </a:rPr>
              <a:t>데이터</a:t>
            </a:r>
            <a:endParaRPr/>
          </a:p>
        </p:txBody>
      </p:sp>
      <p:sp>
        <p:nvSpPr>
          <p:cNvPr id="147" name="Google Shape;147;p7"/>
          <p:cNvSpPr/>
          <p:nvPr/>
        </p:nvSpPr>
        <p:spPr>
          <a:xfrm>
            <a:off x="5046618" y="1455162"/>
            <a:ext cx="1092925" cy="568752"/>
          </a:xfrm>
          <a:prstGeom prst="roundRect">
            <a:avLst>
              <a:gd fmla="val 16667" name="adj"/>
            </a:avLst>
          </a:prstGeom>
          <a:solidFill>
            <a:schemeClr val="accent4"/>
          </a:solidFill>
          <a:ln cap="flat" cmpd="sng" w="12700">
            <a:solidFill>
              <a:srgbClr val="7B7F7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ko-KR" sz="1400">
                <a:solidFill>
                  <a:schemeClr val="lt1"/>
                </a:solidFill>
                <a:latin typeface="Arial"/>
                <a:ea typeface="Arial"/>
                <a:cs typeface="Arial"/>
                <a:sym typeface="Arial"/>
              </a:rPr>
              <a:t>불연속적인</a:t>
            </a:r>
            <a:endParaRPr sz="1400">
              <a:solidFill>
                <a:schemeClr val="lt1"/>
              </a:solidFill>
              <a:latin typeface="Arial"/>
              <a:ea typeface="Arial"/>
              <a:cs typeface="Arial"/>
              <a:sym typeface="Arial"/>
            </a:endParaRPr>
          </a:p>
          <a:p>
            <a:pPr indent="0" lvl="0" marL="0" marR="0" rtl="0" algn="ctr">
              <a:spcBef>
                <a:spcPts val="0"/>
              </a:spcBef>
              <a:spcAft>
                <a:spcPts val="0"/>
              </a:spcAft>
              <a:buNone/>
            </a:pPr>
            <a:r>
              <a:rPr lang="ko-KR" sz="1400">
                <a:solidFill>
                  <a:schemeClr val="lt1"/>
                </a:solidFill>
                <a:latin typeface="Arial"/>
                <a:ea typeface="Arial"/>
                <a:cs typeface="Arial"/>
                <a:sym typeface="Arial"/>
              </a:rPr>
              <a:t>데이터</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8"/>
          <p:cNvSpPr txBox="1"/>
          <p:nvPr>
            <p:ph type="title"/>
          </p:nvPr>
        </p:nvSpPr>
        <p:spPr>
          <a:xfrm>
            <a:off x="0" y="0"/>
            <a:ext cx="12192000" cy="1325563"/>
          </a:xfrm>
          <a:prstGeom prst="rect">
            <a:avLst/>
          </a:prstGeom>
          <a:solidFill>
            <a:srgbClr val="EBE0CB"/>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AE896E"/>
              </a:buClr>
              <a:buSzPts val="4400"/>
              <a:buFont typeface="Arial"/>
              <a:buNone/>
            </a:pPr>
            <a:r>
              <a:rPr lang="ko-KR">
                <a:solidFill>
                  <a:srgbClr val="AE896E"/>
                </a:solidFill>
              </a:rPr>
              <a:t>NLP는 왜 어려울까?</a:t>
            </a:r>
            <a:endParaRPr>
              <a:solidFill>
                <a:srgbClr val="AE896E"/>
              </a:solidFill>
            </a:endParaRPr>
          </a:p>
        </p:txBody>
      </p:sp>
      <p:sp>
        <p:nvSpPr>
          <p:cNvPr id="154" name="Google Shape;154;p8"/>
          <p:cNvSpPr txBox="1"/>
          <p:nvPr>
            <p:ph idx="1" type="body"/>
          </p:nvPr>
        </p:nvSpPr>
        <p:spPr>
          <a:xfrm>
            <a:off x="412460" y="2354393"/>
            <a:ext cx="10898767"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130000"/>
              </a:lnSpc>
              <a:spcBef>
                <a:spcPts val="0"/>
              </a:spcBef>
              <a:spcAft>
                <a:spcPts val="0"/>
              </a:spcAft>
              <a:buClr>
                <a:schemeClr val="accent1"/>
              </a:buClr>
              <a:buSzPct val="100000"/>
              <a:buFont typeface="Arial"/>
              <a:buChar char="-"/>
            </a:pPr>
            <a:r>
              <a:rPr lang="ko-KR" sz="2400">
                <a:solidFill>
                  <a:schemeClr val="accent1"/>
                </a:solidFill>
              </a:rPr>
              <a:t>교착어</a:t>
            </a:r>
            <a:br>
              <a:rPr lang="ko-KR" sz="2400">
                <a:solidFill>
                  <a:srgbClr val="3F3F42"/>
                </a:solidFill>
              </a:rPr>
            </a:br>
            <a:r>
              <a:rPr lang="ko-KR" sz="1800">
                <a:solidFill>
                  <a:srgbClr val="454647"/>
                </a:solidFill>
              </a:rPr>
              <a:t>어순이 중요시되는 영어, 중국어와 달리 어근에 접사가 붙어 의미와 문법적 기능 부여</a:t>
            </a:r>
            <a:br>
              <a:rPr lang="ko-KR" sz="1800">
                <a:solidFill>
                  <a:srgbClr val="454647"/>
                </a:solidFill>
              </a:rPr>
            </a:br>
            <a:r>
              <a:rPr lang="ko-KR" sz="1800">
                <a:solidFill>
                  <a:srgbClr val="454647"/>
                </a:solidFill>
              </a:rPr>
              <a:t>“잡다”-&gt; 잡다, 잡히다, 잡히시다, 잡히셨다, 잡았다, 잡겠다, 잡더라, 잡혔다</a:t>
            </a:r>
            <a:br>
              <a:rPr lang="ko-KR" sz="1800">
                <a:solidFill>
                  <a:srgbClr val="454647"/>
                </a:solidFill>
              </a:rPr>
            </a:br>
            <a:r>
              <a:rPr lang="ko-KR" sz="1800">
                <a:solidFill>
                  <a:srgbClr val="454647"/>
                </a:solidFill>
              </a:rPr>
              <a:t>-&gt; 하나의 어근에서 비롯된 비슷한 의미의 단어가 생성</a:t>
            </a:r>
            <a:br>
              <a:rPr lang="ko-KR" sz="1800">
                <a:solidFill>
                  <a:srgbClr val="454647"/>
                </a:solidFill>
              </a:rPr>
            </a:br>
            <a:r>
              <a:rPr lang="ko-KR" sz="1800">
                <a:solidFill>
                  <a:srgbClr val="454647"/>
                </a:solidFill>
              </a:rPr>
              <a:t>-&gt; 추가적인 분절 (segmentation)을 통해 같은 어근에서 생겨난 단어 처리</a:t>
            </a:r>
            <a:endParaRPr sz="1800">
              <a:solidFill>
                <a:srgbClr val="454647"/>
              </a:solidFill>
            </a:endParaRPr>
          </a:p>
          <a:p>
            <a:pPr indent="-228600" lvl="0" marL="228600" rtl="0" algn="l">
              <a:lnSpc>
                <a:spcPct val="130000"/>
              </a:lnSpc>
              <a:spcBef>
                <a:spcPts val="1000"/>
              </a:spcBef>
              <a:spcAft>
                <a:spcPts val="0"/>
              </a:spcAft>
              <a:buClr>
                <a:srgbClr val="778B92"/>
              </a:buClr>
              <a:buSzPct val="100000"/>
              <a:buFont typeface="Arial"/>
              <a:buChar char="-"/>
            </a:pPr>
            <a:r>
              <a:rPr lang="ko-KR" sz="2400">
                <a:solidFill>
                  <a:srgbClr val="778B92"/>
                </a:solidFill>
              </a:rPr>
              <a:t>띄어쓰기</a:t>
            </a:r>
            <a:br>
              <a:rPr lang="ko-KR" sz="2400">
                <a:solidFill>
                  <a:srgbClr val="778B92"/>
                </a:solidFill>
              </a:rPr>
            </a:br>
            <a:r>
              <a:rPr lang="ko-KR" sz="1800">
                <a:solidFill>
                  <a:srgbClr val="454647"/>
                </a:solidFill>
              </a:rPr>
              <a:t>추가적인 분절을 통해 띄어쓰기를 정제해주는 과정이 필요</a:t>
            </a:r>
            <a:endParaRPr sz="2400">
              <a:solidFill>
                <a:srgbClr val="454647"/>
              </a:solidFill>
            </a:endParaRPr>
          </a:p>
          <a:p>
            <a:pPr indent="-228600" lvl="0" marL="228600" rtl="0" algn="l">
              <a:lnSpc>
                <a:spcPct val="130000"/>
              </a:lnSpc>
              <a:spcBef>
                <a:spcPts val="1000"/>
              </a:spcBef>
              <a:spcAft>
                <a:spcPts val="0"/>
              </a:spcAft>
              <a:buClr>
                <a:srgbClr val="778B92"/>
              </a:buClr>
              <a:buSzPct val="100000"/>
              <a:buFont typeface="Arial"/>
              <a:buChar char="-"/>
            </a:pPr>
            <a:r>
              <a:rPr lang="ko-KR" sz="2400">
                <a:solidFill>
                  <a:srgbClr val="778B92"/>
                </a:solidFill>
              </a:rPr>
              <a:t>평서문과 의문문</a:t>
            </a:r>
            <a:br>
              <a:rPr lang="ko-KR" sz="2400">
                <a:solidFill>
                  <a:srgbClr val="778B92"/>
                </a:solidFill>
              </a:rPr>
            </a:br>
            <a:r>
              <a:rPr lang="ko-KR" sz="1800">
                <a:solidFill>
                  <a:srgbClr val="454647"/>
                </a:solidFill>
              </a:rPr>
              <a:t>한국어는 의문문과 평서문이 같은 형태의 문장 구조를 가짐 -&gt; 음성 인식의 경우 어려움을 겪음</a:t>
            </a:r>
            <a:endParaRPr sz="2400">
              <a:solidFill>
                <a:srgbClr val="454647"/>
              </a:solidFill>
            </a:endParaRPr>
          </a:p>
          <a:p>
            <a:pPr indent="-228600" lvl="0" marL="228600" rtl="0" algn="l">
              <a:lnSpc>
                <a:spcPct val="130000"/>
              </a:lnSpc>
              <a:spcBef>
                <a:spcPts val="1000"/>
              </a:spcBef>
              <a:spcAft>
                <a:spcPts val="0"/>
              </a:spcAft>
              <a:buClr>
                <a:srgbClr val="778B92"/>
              </a:buClr>
              <a:buSzPct val="100000"/>
              <a:buFont typeface="Arial"/>
              <a:buChar char="-"/>
            </a:pPr>
            <a:r>
              <a:rPr lang="ko-KR" sz="2400">
                <a:solidFill>
                  <a:srgbClr val="778B92"/>
                </a:solidFill>
              </a:rPr>
              <a:t>주어 생략</a:t>
            </a:r>
            <a:br>
              <a:rPr lang="ko-KR" sz="2400">
                <a:solidFill>
                  <a:srgbClr val="778B92"/>
                </a:solidFill>
              </a:rPr>
            </a:br>
            <a:r>
              <a:rPr lang="ko-KR" sz="1800">
                <a:solidFill>
                  <a:srgbClr val="454647"/>
                </a:solidFill>
              </a:rPr>
              <a:t>영어는 기본적으로 명사가 중요시 되지만 한국어는 동사를 중요시하고 주어가 자주 생략됨 -&gt; 문맥 파악에 어려움</a:t>
            </a:r>
            <a:endParaRPr sz="2000">
              <a:solidFill>
                <a:srgbClr val="454647"/>
              </a:solidFill>
            </a:endParaRPr>
          </a:p>
        </p:txBody>
      </p:sp>
      <p:sp>
        <p:nvSpPr>
          <p:cNvPr id="155" name="Google Shape;155;p8"/>
          <p:cNvSpPr/>
          <p:nvPr/>
        </p:nvSpPr>
        <p:spPr>
          <a:xfrm>
            <a:off x="81522" y="1390550"/>
            <a:ext cx="9748200" cy="76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ko-KR" sz="4400">
                <a:solidFill>
                  <a:schemeClr val="accent1"/>
                </a:solidFill>
                <a:latin typeface="Arial"/>
                <a:ea typeface="Arial"/>
                <a:cs typeface="Arial"/>
                <a:sym typeface="Arial"/>
              </a:rPr>
              <a:t>4. 한국어 자연어 처리의 어려움</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테마">
  <a:themeElements>
    <a:clrScheme name="167">
      <a:dk1>
        <a:srgbClr val="000000"/>
      </a:dk1>
      <a:lt1>
        <a:srgbClr val="FFFFFF"/>
      </a:lt1>
      <a:dk2>
        <a:srgbClr val="44546A"/>
      </a:dk2>
      <a:lt2>
        <a:srgbClr val="E7E6E6"/>
      </a:lt2>
      <a:accent1>
        <a:srgbClr val="778B92"/>
      </a:accent1>
      <a:accent2>
        <a:srgbClr val="C3A893"/>
      </a:accent2>
      <a:accent3>
        <a:srgbClr val="EBE0CB"/>
      </a:accent3>
      <a:accent4>
        <a:srgbClr val="A9AFAF"/>
      </a:accent4>
      <a:accent5>
        <a:srgbClr val="8C8D8F"/>
      </a:accent5>
      <a:accent6>
        <a:srgbClr val="555559"/>
      </a:accent6>
      <a:hlink>
        <a:srgbClr val="3F3F3F"/>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2022-11-18T06:49:44Z</dcterms:created>
  <dc:creator>Yu Saebyeol</dc:creator>
</cp:coreProperties>
</file>