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2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jeGIRMEZ5hkYsrSrz/P9YEPvRH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512fc6d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512fc6d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52495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512fc6d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512fc6d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5614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512fc6d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512fc6d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body" idx="1"/>
          </p:nvPr>
        </p:nvSpPr>
        <p:spPr>
          <a:xfrm>
            <a:off x="838200" y="1213658"/>
            <a:ext cx="10515600" cy="496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63371"/>
              </a:buClr>
              <a:buSzPts val="2000"/>
              <a:buChar char="•"/>
              <a:defRPr sz="2000">
                <a:solidFill>
                  <a:srgbClr val="363371"/>
                </a:solidFill>
              </a:defRPr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9t/nsmc/blob/master/ratings_test.txt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970326" y="1994104"/>
            <a:ext cx="1025134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Calibri"/>
                <a:sym typeface="Calibri"/>
              </a:rPr>
              <a:t>청년 AI </a:t>
            </a:r>
            <a:r>
              <a:rPr lang="ko-KR" sz="3600" b="0" i="0" u="none" strike="noStrike" cap="none" dirty="0" err="1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Calibri"/>
                <a:sym typeface="Calibri"/>
              </a:rPr>
              <a:t>Bigdata</a:t>
            </a:r>
            <a:r>
              <a:rPr lang="ko-KR" sz="36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Calibri"/>
                <a:sym typeface="Calibri"/>
              </a:rPr>
              <a:t> 교육</a:t>
            </a:r>
            <a:endParaRPr sz="3600" b="0" i="0" u="none" strike="noStrike" cap="none" dirty="0">
              <a:solidFill>
                <a:schemeClr val="dk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 err="1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Calibri"/>
                <a:sym typeface="Calibri"/>
              </a:rPr>
              <a:t>T</a:t>
            </a:r>
            <a:r>
              <a:rPr lang="ko-KR" sz="2400" b="0" i="0" u="none" strike="noStrike" cap="none" dirty="0" err="1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Calibri"/>
                <a:sym typeface="Calibri"/>
              </a:rPr>
              <a:t>okenizer</a:t>
            </a:r>
            <a:r>
              <a:rPr lang="ko-KR" sz="24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Calibri"/>
                <a:sym typeface="Calibri"/>
              </a:rPr>
              <a:t>, </a:t>
            </a:r>
            <a:r>
              <a:rPr lang="ko-KR" sz="2400" b="0" i="0" u="none" strike="noStrike" cap="none" dirty="0" err="1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Calibri"/>
                <a:sym typeface="Calibri"/>
              </a:rPr>
              <a:t>Embedding</a:t>
            </a:r>
            <a:endParaRPr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7986319" y="6463501"/>
            <a:ext cx="413018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포항공대 NLP연구실 박연수, 이지현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Local representation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38" name="Google Shape;138;p9"/>
          <p:cNvSpPr txBox="1">
            <a:spLocks noGrp="1"/>
          </p:cNvSpPr>
          <p:nvPr>
            <p:ph type="body" idx="1"/>
          </p:nvPr>
        </p:nvSpPr>
        <p:spPr>
          <a:xfrm>
            <a:off x="838200" y="1213658"/>
            <a:ext cx="10515600" cy="5279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371"/>
              </a:buClr>
              <a:buSzPts val="20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N-gram 언어 모델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“An adorable little boy is spreading smiles“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 b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uni</a:t>
            </a: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grams : an, adorable, little, boy, is, spreading, smiles</a:t>
            </a:r>
            <a:b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</a:br>
            <a:r>
              <a:rPr lang="ko-KR" b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bi</a:t>
            </a: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grams : an adorable, adorable little, little boy, boy is, is spreading, spreading smiles</a:t>
            </a:r>
            <a:b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</a:br>
            <a:r>
              <a:rPr lang="ko-KR" b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tri</a:t>
            </a: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grams : an adorable little, adorable little boy, little boy is, boy is spreading, is spreading smiles</a:t>
            </a:r>
            <a:b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</a:br>
            <a:r>
              <a:rPr lang="ko-KR" b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</a:t>
            </a: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-grams : an adorable little boy, adorable little boy is, little boy is spreading, boy is spreading smiles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코퍼스에서 n개의 단어 뭉치 단위로 끊어서 이를 하나의 토큰으로 간주하고, 각 토큰에 번호 부여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한계점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희소문제 : n gram에서 나오지 않은 단어들은 표현 할 수 없다 (bigram의 경우 adorable boy표현 불가)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N의 적절한 크기를 선택하는 방법 :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600200" lvl="3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N을 작게하면 주위 문맥을 반영을 적게하게 됨.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600200" lvl="3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N을 크게하면 n-gram에 반영되지 않는 토큰들이 많아짐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143000" lvl="2" indent="-127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1143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1143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Local representation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44" name="Google Shape;144;p10"/>
          <p:cNvSpPr txBox="1">
            <a:spLocks noGrp="1"/>
          </p:cNvSpPr>
          <p:nvPr>
            <p:ph type="body" idx="1"/>
          </p:nvPr>
        </p:nvSpPr>
        <p:spPr>
          <a:xfrm>
            <a:off x="838200" y="1213658"/>
            <a:ext cx="10515600" cy="496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371"/>
              </a:buClr>
              <a:buSzPts val="20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Bag of Words (BoW)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단어의 등장 순서를 고려하지 않는 빈도수 기반의 표현 방법 (문장, 문서단위 임베딩)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만드는 방법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각 단어에 고유한 정수 인덱스를 부여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각 인덱스의 위치에 단어 토큰의 등장 횟수를 기록한 벡터 만드는 방법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예시: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ko-KR" sz="1400"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Calibri"/>
              </a:rPr>
              <a:t>Doc1 : “정부가 발표하는 물가상승률과 소비자가 느끼는 물가상승률은 다르다.”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ko-KR" sz="1400"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Calibri"/>
              </a:rPr>
              <a:t>vocabulary : {'정부': 0, '가': 1, '발표': 2, '하는': 3, '물가상승률': 4, '과': 5, '소비자': 6, '느끼는': 7, '은': 8, '다르다': 9}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ko-KR" sz="1400"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Calibri"/>
              </a:rPr>
              <a:t>bag of words vector : [1, 2, 1, 1, 2, 1, 1, 1, 1, 1]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ko-KR" sz="1400"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Calibri"/>
              </a:rPr>
              <a:t>‘정부’ 등장횟수 : 1 ‘가＇ 등장횟수 : 2</a:t>
            </a:r>
            <a:endParaRPr sz="1400">
              <a:latin typeface="나눔스퀘어OTF Bold" panose="020B0600000101010101" pitchFamily="34" charset="-127"/>
              <a:ea typeface="나눔스퀘어OTF Bold" panose="020B0600000101010101" pitchFamily="34" charset="-127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Local representation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50" name="Google Shape;150;p11"/>
          <p:cNvSpPr txBox="1">
            <a:spLocks noGrp="1"/>
          </p:cNvSpPr>
          <p:nvPr>
            <p:ph type="body" idx="1"/>
          </p:nvPr>
        </p:nvSpPr>
        <p:spPr>
          <a:xfrm>
            <a:off x="838200" y="1213658"/>
            <a:ext cx="10515600" cy="516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371"/>
              </a:buClr>
              <a:buSzPts val="20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문서 단어 행렬 (Document Term Matrix, DTM)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서로 다른 문서들의 BoW를 결합한 방법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문서 간 비교가 가능해짐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문서1 : 먹고 싶은 사과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문서2 : 먹고 싶은 바나나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문서3 : 길고 노란 바나나 바나나</a:t>
            </a:r>
            <a:endParaRPr sz="12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ko-KR" sz="12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문서4 : 저는 과일이 좋아요</a:t>
            </a:r>
            <a:endParaRPr sz="12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한계점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희소 표현 (Sparcity)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600200" lvl="3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단어가 다양해질수록 벡터 공간의 크기가 커짐 (0으로 비워진 벡터수가 많아짐)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단순 빈도 수 기반 접근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600200" lvl="3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문서1, 문서2의 유사도 비교할 때 두 </a:t>
            </a:r>
            <a:r>
              <a:rPr lang="ko-KR" b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벡터의 유사성을 판단 (뒷장에 자세히) </a:t>
            </a: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할 수도 있지만,,, The라는 단어가 동시에 많이 나왔다고 둘을 비슷한 문서로 볼 수 있을까?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151" name="Google Shape;15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8174" y="2052401"/>
            <a:ext cx="6153474" cy="222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1"/>
          <p:cNvSpPr/>
          <p:nvPr/>
        </p:nvSpPr>
        <p:spPr>
          <a:xfrm>
            <a:off x="9561250" y="6564018"/>
            <a:ext cx="263075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Calibri"/>
                <a:sym typeface="Calibri"/>
              </a:rPr>
              <a:t>https://wikidocs.net/24559</a:t>
            </a:r>
            <a:endParaRPr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53" name="Google Shape;153;p11"/>
          <p:cNvSpPr/>
          <p:nvPr/>
        </p:nvSpPr>
        <p:spPr>
          <a:xfrm>
            <a:off x="5222272" y="3254669"/>
            <a:ext cx="385893" cy="1908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7E609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+ 벡터의 유사도 구하기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59" name="Google Shape;159;p12"/>
          <p:cNvSpPr txBox="1">
            <a:spLocks noGrp="1"/>
          </p:cNvSpPr>
          <p:nvPr>
            <p:ph type="body" idx="1"/>
          </p:nvPr>
        </p:nvSpPr>
        <p:spPr>
          <a:xfrm>
            <a:off x="687198" y="1289159"/>
            <a:ext cx="10515600" cy="496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371"/>
              </a:buClr>
              <a:buSzPts val="20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Cosine similarity (코사인 유사도)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“방향”이 얼마나 유사한지 구하는 방법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방향이 유사하면 유사도 1, 반대면 -1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문서1 : 저는 사과 좋아요 -&gt;[0,1,1,1]</a:t>
            </a:r>
            <a:b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</a:b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문서2 : 저는 바나나 좋아요 -&gt; [1,0,1,1]</a:t>
            </a:r>
            <a:b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</a:b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문서3 : 저는 바나나 좋아요 저는 바나나 좋아요-&gt; [2,0,2,2]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문서 1,2의 유사도 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위 식에 A = [0,1,1,1], B = [1,0,1,1] 넣고 계산</a:t>
            </a:r>
            <a:b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</a:b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= 0.67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143000" lvl="2" indent="-127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1143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1143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160" name="Google Shape;16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4998" y="1448232"/>
            <a:ext cx="4875207" cy="82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7182" y="2576584"/>
            <a:ext cx="3241284" cy="1704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2" descr="https://wikidocs.net/images/page/24603/%EC%BD%94%EC%82%AC%EC%9D%B8%EC%9C%A0%EC%82%AC%EB%8F%84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37949" y="4738155"/>
            <a:ext cx="561975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Local representation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68" name="Google Shape;168;p13"/>
          <p:cNvSpPr txBox="1">
            <a:spLocks noGrp="1"/>
          </p:cNvSpPr>
          <p:nvPr>
            <p:ph type="body" idx="1"/>
          </p:nvPr>
        </p:nvSpPr>
        <p:spPr>
          <a:xfrm>
            <a:off x="838200" y="1213658"/>
            <a:ext cx="10515600" cy="516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371"/>
              </a:buClr>
              <a:buSzPts val="20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TF-IDF (Term Frequency – Inverse Document Frequency)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기존 방법 : 문장에서의 단어의 빈도수를 그대로 사용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TF-IDF : 문서 집합전체의 단어 빈도수로 나눠줌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TF : term frequency : DTM과 동일. 한 문서에 단어가 몇번 나왔는지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Df : 특정 단어가 등장한 문서의 수: 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‘싶은’  단어의 등장횟수 =2 번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IDF: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DF의 반비례. 즉 IDF(싶은_) = ½</a:t>
            </a:r>
            <a:b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</a:b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실제로 사용할 때는 log와 분모에 1을 더해줌 (이유 : 문서수는 매우 많고, 분모에 0이 가는 것을 막기 위해)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143000" lvl="2" indent="-127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169" name="Google Shape;16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1763" y="1501509"/>
            <a:ext cx="3452806" cy="125008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3"/>
          <p:cNvSpPr/>
          <p:nvPr/>
        </p:nvSpPr>
        <p:spPr>
          <a:xfrm>
            <a:off x="10289300" y="6564018"/>
            <a:ext cx="19027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Calibri"/>
                <a:sym typeface="Calibri"/>
              </a:rPr>
              <a:t>https://wikidocs.net/24559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71" name="Google Shape;171;p13"/>
          <p:cNvSpPr/>
          <p:nvPr/>
        </p:nvSpPr>
        <p:spPr>
          <a:xfrm>
            <a:off x="5222272" y="3254669"/>
            <a:ext cx="385893" cy="1908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7E609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Calibri"/>
              <a:sym typeface="Calibri"/>
            </a:endParaRPr>
          </a:p>
        </p:txBody>
      </p:sp>
      <p:pic>
        <p:nvPicPr>
          <p:cNvPr id="172" name="Google Shape;172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46761" y="3878072"/>
            <a:ext cx="3172268" cy="914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Local representation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78" name="Google Shape;178;p14"/>
          <p:cNvSpPr txBox="1">
            <a:spLocks noGrp="1"/>
          </p:cNvSpPr>
          <p:nvPr>
            <p:ph type="body" idx="1"/>
          </p:nvPr>
        </p:nvSpPr>
        <p:spPr>
          <a:xfrm>
            <a:off x="838200" y="1213658"/>
            <a:ext cx="10515600" cy="516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371"/>
              </a:buClr>
              <a:buSzPts val="20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TF-IDF (Term Frequency – Inverse Document Frequency)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기존 방법 : 문장에서의 단어의 빈도수를 그대로 사용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TF-IDF : 문서 집합전체의 단어 빈도수로 나눠줌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TF : term frequency : DTM과 동일. 한 문서에 단어가 몇번 나왔는지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Df : 특정 단어가 등장한 문서의 수: 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‘싶은’  단어의 등장횟수 =2 번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IDF: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DF의 반비례. 즉 IDF(싶은_) = ½</a:t>
            </a:r>
            <a:b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</a:b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실제로 사용할 때는 log와 분모에 1을 더해줌 (이유 : 문서수는 매우 많고, 분모에 0이 가는 것을 막기 위해)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143000" lvl="2" indent="-127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179" name="Google Shape;17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1763" y="1501509"/>
            <a:ext cx="3452806" cy="125008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4"/>
          <p:cNvSpPr/>
          <p:nvPr/>
        </p:nvSpPr>
        <p:spPr>
          <a:xfrm>
            <a:off x="10289300" y="6564018"/>
            <a:ext cx="19027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Calibri"/>
                <a:sym typeface="Calibri"/>
              </a:rPr>
              <a:t>https://wikidocs.net/24559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81" name="Google Shape;181;p14"/>
          <p:cNvSpPr/>
          <p:nvPr/>
        </p:nvSpPr>
        <p:spPr>
          <a:xfrm>
            <a:off x="5222272" y="3254669"/>
            <a:ext cx="385893" cy="19085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7E609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Calibri"/>
              <a:sym typeface="Calibri"/>
            </a:endParaRPr>
          </a:p>
        </p:txBody>
      </p:sp>
      <p:pic>
        <p:nvPicPr>
          <p:cNvPr id="182" name="Google Shape;18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46761" y="3878072"/>
            <a:ext cx="3172268" cy="914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Local representation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88" name="Google Shape;188;p15"/>
          <p:cNvSpPr txBox="1">
            <a:spLocks noGrp="1"/>
          </p:cNvSpPr>
          <p:nvPr>
            <p:ph type="body" idx="1"/>
          </p:nvPr>
        </p:nvSpPr>
        <p:spPr>
          <a:xfrm>
            <a:off x="838200" y="1213658"/>
            <a:ext cx="10515600" cy="573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371"/>
              </a:buClr>
              <a:buSzPts val="20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TF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189" name="Google Shape;18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9139" y="1163324"/>
            <a:ext cx="4636786" cy="17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5"/>
          <p:cNvSpPr txBox="1"/>
          <p:nvPr/>
        </p:nvSpPr>
        <p:spPr>
          <a:xfrm>
            <a:off x="940266" y="2993522"/>
            <a:ext cx="10515600" cy="573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37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rgbClr val="36337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Calibri"/>
                <a:sym typeface="Calibri"/>
              </a:rPr>
              <a:t>IDF</a:t>
            </a:r>
            <a:endParaRPr sz="2000">
              <a:solidFill>
                <a:srgbClr val="36337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Calibri"/>
              <a:sym typeface="Calibri"/>
            </a:endParaRPr>
          </a:p>
        </p:txBody>
      </p:sp>
      <p:pic>
        <p:nvPicPr>
          <p:cNvPr id="191" name="Google Shape;191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19875" y="3043856"/>
            <a:ext cx="2210964" cy="3401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Local representation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97" name="Google Shape;197;p16"/>
          <p:cNvSpPr txBox="1">
            <a:spLocks noGrp="1"/>
          </p:cNvSpPr>
          <p:nvPr>
            <p:ph type="body" idx="1"/>
          </p:nvPr>
        </p:nvSpPr>
        <p:spPr>
          <a:xfrm>
            <a:off x="838200" y="1213658"/>
            <a:ext cx="10515600" cy="573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371"/>
              </a:buClr>
              <a:buSzPts val="20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TF -IDF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198" name="Google Shape;19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2384" y="1986174"/>
            <a:ext cx="7177880" cy="3712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Continuous Representation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04" name="Google Shape;204;p17"/>
          <p:cNvSpPr txBox="1">
            <a:spLocks noGrp="1"/>
          </p:cNvSpPr>
          <p:nvPr>
            <p:ph type="body" idx="1"/>
          </p:nvPr>
        </p:nvSpPr>
        <p:spPr>
          <a:xfrm>
            <a:off x="838200" y="1213658"/>
            <a:ext cx="10515600" cy="496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371"/>
              </a:buClr>
              <a:buSzPts val="20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단어를 벡터로 표현하는 방법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밀집 표현 : Dense representation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기존 원-핫 벡터는 강아지 = [0,1,0,0,0,.] 으로 0 이 많은 구조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Dense representation 은 강아지 = [0.1, 0.3, 0.004 , …] : 차원이 밀집하게 표현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원-핫벡터와는 다르게 </a:t>
            </a:r>
            <a:r>
              <a:rPr lang="ko-KR" b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학습 데이터를 통한 학습이 필요함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Continuous Representation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210" name="Google Shape;21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8435" y="1168868"/>
            <a:ext cx="8609310" cy="5571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Tokenizer(토큰화)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213658"/>
            <a:ext cx="10515600" cy="496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371"/>
              </a:buClr>
              <a:buSzPts val="20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Tokenizer(토큰화)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자연어 처리에서 크롤링 등으로 얻어낸 코퍼스가 필요에 맞게 전처리 되지 않은 상태라면, 사용 용도에 맞게 토큰화가 필요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63371"/>
              </a:buClr>
              <a:buSzPts val="20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단어 토큰화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단어, 또는 단어구를 토큰화 하는 방법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입력 : Time is an illusion. Lunchtime double so!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출력 :  "Time", "is", "an", "illustion", "Lunchtime", "double", "so" 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Continuous Representation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16" name="Google Shape;216;p19"/>
          <p:cNvSpPr txBox="1">
            <a:spLocks noGrp="1"/>
          </p:cNvSpPr>
          <p:nvPr>
            <p:ph type="body" idx="1"/>
          </p:nvPr>
        </p:nvSpPr>
        <p:spPr>
          <a:xfrm>
            <a:off x="838200" y="1213658"/>
            <a:ext cx="10515600" cy="496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371"/>
              </a:buClr>
              <a:buSzPts val="20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CBOW방식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중심단어와 주변단어 데이터셋 생성 ( 현재 sliding window = 2)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217" name="Google Shape;21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8032" y="2149781"/>
            <a:ext cx="5741565" cy="4027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Continuous Representation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23" name="Google Shape;223;p20"/>
          <p:cNvSpPr txBox="1">
            <a:spLocks noGrp="1"/>
          </p:cNvSpPr>
          <p:nvPr>
            <p:ph type="body" idx="1"/>
          </p:nvPr>
        </p:nvSpPr>
        <p:spPr>
          <a:xfrm>
            <a:off x="838200" y="1213658"/>
            <a:ext cx="10515600" cy="496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371"/>
              </a:buClr>
              <a:buSzPts val="20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CBOW방식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V : 전체 단어 수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M : hidden space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가중치 벡터 W의 크기 (VxM)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1143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1143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1143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224" name="Google Shape;22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9488" y="1719743"/>
            <a:ext cx="6903385" cy="2961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Continuous Representation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30" name="Google Shape;230;p21"/>
          <p:cNvSpPr txBox="1">
            <a:spLocks noGrp="1"/>
          </p:cNvSpPr>
          <p:nvPr>
            <p:ph type="body" idx="1"/>
          </p:nvPr>
        </p:nvSpPr>
        <p:spPr>
          <a:xfrm>
            <a:off x="838200" y="1213658"/>
            <a:ext cx="10515600" cy="496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371"/>
              </a:buClr>
              <a:buSzPts val="20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CBOW방식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Cat x 가중치벡터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&gt; Cat 에 대한 임베딩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231" name="Google Shape;23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99133" y="1088968"/>
            <a:ext cx="7135221" cy="422969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1"/>
          <p:cNvSpPr/>
          <p:nvPr/>
        </p:nvSpPr>
        <p:spPr>
          <a:xfrm>
            <a:off x="8977714" y="1812810"/>
            <a:ext cx="1644242" cy="914400"/>
          </a:xfrm>
          <a:prstGeom prst="rect">
            <a:avLst/>
          </a:prstGeom>
          <a:noFill/>
          <a:ln w="12700" cap="flat" cmpd="sng">
            <a:solidFill>
              <a:srgbClr val="7E609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Calibri"/>
              <a:sym typeface="Calibri"/>
            </a:endParaRPr>
          </a:p>
        </p:txBody>
      </p:sp>
      <p:sp>
        <p:nvSpPr>
          <p:cNvPr id="233" name="Google Shape;233;p21"/>
          <p:cNvSpPr/>
          <p:nvPr/>
        </p:nvSpPr>
        <p:spPr>
          <a:xfrm>
            <a:off x="5303891" y="1539342"/>
            <a:ext cx="11608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Calibri"/>
                <a:sym typeface="Calibri"/>
              </a:rPr>
              <a:t>임베딩 전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34" name="Google Shape;234;p21"/>
          <p:cNvSpPr/>
          <p:nvPr/>
        </p:nvSpPr>
        <p:spPr>
          <a:xfrm>
            <a:off x="9246536" y="1400778"/>
            <a:ext cx="11608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Calibri"/>
                <a:sym typeface="Calibri"/>
              </a:rPr>
              <a:t>임베딩 후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Continuous Representation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40" name="Google Shape;240;p22"/>
          <p:cNvSpPr txBox="1">
            <a:spLocks noGrp="1"/>
          </p:cNvSpPr>
          <p:nvPr>
            <p:ph type="body" idx="1"/>
          </p:nvPr>
        </p:nvSpPr>
        <p:spPr>
          <a:xfrm>
            <a:off x="838200" y="1213658"/>
            <a:ext cx="10515600" cy="496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371"/>
              </a:buClr>
              <a:buSzPts val="20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CBOW방식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가중치 벡터(W)는 어떻게 학습될까??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학습과정  (MxV)크기의 가중치 벡터를 다시 곱해준 값과, one-hot vector 사이의 cross entropy로 가중치 벡터 학습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241" name="Google Shape;24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0241" y="3084718"/>
            <a:ext cx="8221222" cy="2886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3271" y="365125"/>
            <a:ext cx="3508201" cy="10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512fc6dee_0_0"/>
          <p:cNvSpPr txBox="1">
            <a:spLocks noGrp="1"/>
          </p:cNvSpPr>
          <p:nvPr>
            <p:ph type="title"/>
          </p:nvPr>
        </p:nvSpPr>
        <p:spPr>
          <a:xfrm>
            <a:off x="838200" y="1618476"/>
            <a:ext cx="10515600" cy="72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Embedding</a:t>
            </a:r>
            <a:r>
              <a:rPr 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실습</a:t>
            </a:r>
            <a:endParaRPr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" name="Google Shape;114;g27512fc6dee_0_0">
            <a:extLst>
              <a:ext uri="{FF2B5EF4-FFF2-40B4-BE49-F238E27FC236}">
                <a16:creationId xmlns:a16="http://schemas.microsoft.com/office/drawing/2014/main" id="{61247206-54CE-41F9-AF06-492096238058}"/>
              </a:ext>
            </a:extLst>
          </p:cNvPr>
          <p:cNvSpPr txBox="1">
            <a:spLocks/>
          </p:cNvSpPr>
          <p:nvPr/>
        </p:nvSpPr>
        <p:spPr>
          <a:xfrm>
            <a:off x="838200" y="2421014"/>
            <a:ext cx="10515600" cy="1254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네이버 블로그 글 </a:t>
            </a:r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-&gt; </a:t>
            </a:r>
            <a:r>
              <a:rPr lang="ko-KR" altLang="en-US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명사만 추출 </a:t>
            </a:r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-&gt; </a:t>
            </a:r>
            <a:r>
              <a:rPr lang="ko-KR" altLang="en-US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글 주제별 </a:t>
            </a:r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cluster -&gt; </a:t>
            </a:r>
            <a:r>
              <a:rPr lang="ko-KR" altLang="en-US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시각화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564013B-79F0-4BC8-AA78-7A2CC0006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888" y="3429000"/>
            <a:ext cx="2864224" cy="279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05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ko-KR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Reference</a:t>
            </a:r>
            <a:endParaRPr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48" name="Google Shape;248;p23"/>
          <p:cNvSpPr txBox="1">
            <a:spLocks noGrp="1"/>
          </p:cNvSpPr>
          <p:nvPr>
            <p:ph type="body" idx="1"/>
          </p:nvPr>
        </p:nvSpPr>
        <p:spPr>
          <a:xfrm>
            <a:off x="838200" y="1213658"/>
            <a:ext cx="10515600" cy="496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371"/>
              </a:buClr>
              <a:buSzPts val="2000"/>
              <a:buChar char="•"/>
            </a:pPr>
            <a:r>
              <a:rPr 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https://wikidocs.net/24557</a:t>
            </a:r>
            <a:endParaRPr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512fc6dee_0_0"/>
          <p:cNvSpPr txBox="1">
            <a:spLocks noGrp="1"/>
          </p:cNvSpPr>
          <p:nvPr>
            <p:ph type="title"/>
          </p:nvPr>
        </p:nvSpPr>
        <p:spPr>
          <a:xfrm>
            <a:off x="500848" y="277197"/>
            <a:ext cx="10515600" cy="72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코드를 작성해서 보여주세요</a:t>
            </a:r>
            <a:endParaRPr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" name="Google Shape;114;g27512fc6dee_0_0">
            <a:extLst>
              <a:ext uri="{FF2B5EF4-FFF2-40B4-BE49-F238E27FC236}">
                <a16:creationId xmlns:a16="http://schemas.microsoft.com/office/drawing/2014/main" id="{61247206-54CE-41F9-AF06-492096238058}"/>
              </a:ext>
            </a:extLst>
          </p:cNvPr>
          <p:cNvSpPr txBox="1">
            <a:spLocks/>
          </p:cNvSpPr>
          <p:nvPr/>
        </p:nvSpPr>
        <p:spPr>
          <a:xfrm>
            <a:off x="500848" y="1162975"/>
            <a:ext cx="10515600" cy="2814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10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 </a:t>
            </a:r>
            <a:r>
              <a:rPr lang="ko-KR" altLang="en-US" sz="10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한국어 코퍼스 이용</a:t>
            </a:r>
            <a:r>
              <a:rPr lang="en-US" altLang="ko-KR" sz="10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(</a:t>
            </a:r>
            <a:r>
              <a:rPr lang="en-US" altLang="ko-KR" sz="1050" dirty="0">
                <a:latin typeface="나눔스퀘어OTF Bold" panose="020B0600000101010101" pitchFamily="34" charset="-127"/>
                <a:ea typeface="나눔스퀘어OTF Bold" panose="020B0600000101010101" pitchFamily="34" charset="-127"/>
                <a:hlinkClick r:id="rId3"/>
              </a:rPr>
              <a:t>https://github.com/e9t/nsmc/blob/master/ratings_test.txt</a:t>
            </a:r>
            <a:r>
              <a:rPr lang="en-US" altLang="ko-KR" sz="10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), </a:t>
            </a:r>
            <a:r>
              <a:rPr lang="ko-KR" altLang="en-US" sz="10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양이 많으므로</a:t>
            </a:r>
            <a:r>
              <a:rPr lang="en-US" altLang="ko-KR" sz="10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500</a:t>
            </a:r>
            <a:r>
              <a:rPr lang="ko-KR" altLang="en-US" sz="10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개만 사용</a:t>
            </a:r>
            <a:endParaRPr lang="en-US" altLang="ko-KR" sz="10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endParaRPr lang="en-US" altLang="ko-KR" sz="10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sz="10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  </a:t>
            </a:r>
            <a:r>
              <a:rPr lang="ko-KR" altLang="en-US" sz="10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형태소를 분석하여 가장 많이 나온 명사</a:t>
            </a:r>
            <a:r>
              <a:rPr lang="en-US" altLang="ko-KR" sz="10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, </a:t>
            </a:r>
            <a:r>
              <a:rPr lang="ko-KR" altLang="en-US" sz="10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동사의 막대그래프 그리기 </a:t>
            </a:r>
            <a:r>
              <a:rPr lang="en-US" altLang="ko-KR" sz="10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</a:t>
            </a:r>
            <a:r>
              <a:rPr lang="en-US" altLang="ko-KR" sz="105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tokenizer.ipynb</a:t>
            </a:r>
            <a:r>
              <a:rPr lang="en-US" altLang="ko-KR" sz="10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10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참고</a:t>
            </a:r>
            <a:r>
              <a:rPr lang="en-US" altLang="ko-KR" sz="10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</a:p>
          <a:p>
            <a:endParaRPr lang="en-US" altLang="ko-KR" sz="1050" dirty="0">
              <a:latin typeface="Consolas" panose="020B0609020204030204" pitchFamily="49" charset="0"/>
              <a:ea typeface="나눔스퀘어OTF Bold" panose="020B0600000101010101" pitchFamily="34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from</a:t>
            </a:r>
            <a:r>
              <a:rPr lang="en-US" altLang="ko-KR" sz="1050" dirty="0"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konlpy.tag</a:t>
            </a:r>
            <a:r>
              <a:rPr lang="en-US" altLang="ko-KR" sz="1050" dirty="0"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  <a:ea typeface="Arial"/>
                <a:cs typeface="Arial"/>
                <a:sym typeface="Arial"/>
              </a:rPr>
              <a:t>import</a:t>
            </a:r>
            <a:r>
              <a:rPr lang="en-US" altLang="ko-KR" sz="1050" dirty="0"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latin typeface="Consolas" panose="020B0609020204030204" pitchFamily="49" charset="0"/>
              </a:rPr>
              <a:t>Okt</a:t>
            </a:r>
            <a:r>
              <a:rPr lang="en-US" altLang="ko-KR" sz="1050" dirty="0">
                <a:latin typeface="Consolas" panose="020B0609020204030204" pitchFamily="49" charset="0"/>
              </a:rPr>
              <a:t> # </a:t>
            </a:r>
            <a:r>
              <a:rPr lang="en-US" altLang="ko-KR" sz="1050" dirty="0" err="1">
                <a:latin typeface="Consolas" panose="020B0609020204030204" pitchFamily="49" charset="0"/>
              </a:rPr>
              <a:t>Okt</a:t>
            </a:r>
            <a:r>
              <a:rPr lang="en-US" altLang="ko-KR" sz="1050" dirty="0">
                <a:latin typeface="Consolas" panose="020B0609020204030204" pitchFamily="49" charset="0"/>
              </a:rPr>
              <a:t> tokenizer</a:t>
            </a:r>
            <a:r>
              <a:rPr lang="ko-KR" altLang="en-US" sz="1050" dirty="0">
                <a:latin typeface="Consolas" panose="020B0609020204030204" pitchFamily="49" charset="0"/>
              </a:rPr>
              <a:t>사용</a:t>
            </a:r>
            <a:endParaRPr lang="en-US" altLang="ko-KR" sz="1050" dirty="0">
              <a:latin typeface="Consolas" panose="020B0609020204030204" pitchFamily="49" charset="0"/>
              <a:ea typeface="나눔스퀘어OTF Bold" panose="020B0600000101010101" pitchFamily="34" charset="-127"/>
            </a:endParaRPr>
          </a:p>
          <a:p>
            <a:r>
              <a:rPr lang="en-US" altLang="ko-KR" sz="1050" dirty="0">
                <a:latin typeface="Consolas" panose="020B0609020204030204" pitchFamily="49" charset="0"/>
              </a:rPr>
              <a:t>nouns = [word for word, pos in morphs if </a:t>
            </a:r>
            <a:r>
              <a:rPr lang="en-US" altLang="ko-KR" sz="1050" dirty="0" err="1">
                <a:latin typeface="Consolas" panose="020B0609020204030204" pitchFamily="49" charset="0"/>
              </a:rPr>
              <a:t>pos.startswith</a:t>
            </a:r>
            <a:r>
              <a:rPr lang="en-US" altLang="ko-KR" sz="1050" dirty="0">
                <a:latin typeface="Consolas" panose="020B0609020204030204" pitchFamily="49" charset="0"/>
              </a:rPr>
              <a:t>('N') and word not in </a:t>
            </a:r>
            <a:r>
              <a:rPr lang="en-US" altLang="ko-KR" sz="1050" dirty="0" err="1">
                <a:latin typeface="Consolas" panose="020B0609020204030204" pitchFamily="49" charset="0"/>
              </a:rPr>
              <a:t>stopwords</a:t>
            </a:r>
            <a:r>
              <a:rPr lang="en-US" altLang="ko-KR" sz="1050" dirty="0"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verbs = [word for word, pos in morphs if </a:t>
            </a:r>
            <a:r>
              <a:rPr lang="en-US" altLang="ko-KR" sz="1050" dirty="0" err="1">
                <a:latin typeface="Consolas" panose="020B0609020204030204" pitchFamily="49" charset="0"/>
              </a:rPr>
              <a:t>pos.startswith</a:t>
            </a:r>
            <a:r>
              <a:rPr lang="en-US" altLang="ko-KR" sz="1050" dirty="0">
                <a:latin typeface="Consolas" panose="020B0609020204030204" pitchFamily="49" charset="0"/>
              </a:rPr>
              <a:t>('V') and word not in </a:t>
            </a:r>
            <a:r>
              <a:rPr lang="en-US" altLang="ko-KR" sz="1050" dirty="0" err="1">
                <a:latin typeface="Consolas" panose="020B0609020204030204" pitchFamily="49" charset="0"/>
              </a:rPr>
              <a:t>stopwords</a:t>
            </a:r>
            <a:r>
              <a:rPr lang="en-US" altLang="ko-KR" sz="1050" dirty="0">
                <a:latin typeface="Consolas" panose="020B0609020204030204" pitchFamily="49" charset="0"/>
              </a:rPr>
              <a:t>]</a:t>
            </a:r>
          </a:p>
          <a:p>
            <a:endParaRPr lang="en-US" altLang="ko-KR" sz="1050" dirty="0">
              <a:latin typeface="Consolas" panose="020B0609020204030204" pitchFamily="49" charset="0"/>
              <a:ea typeface="나눔스퀘어OTF Bold" panose="020B0600000101010101" pitchFamily="34" charset="-127"/>
            </a:endParaRPr>
          </a:p>
          <a:p>
            <a:endParaRPr lang="en-US" altLang="ko-KR" sz="10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sz="10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 ‘</a:t>
            </a:r>
            <a:r>
              <a:rPr lang="ko-KR" altLang="en-US" sz="10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포스코</a:t>
            </a:r>
            <a:r>
              <a:rPr lang="en-US" altLang="ko-KR" sz="10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’ </a:t>
            </a:r>
            <a:r>
              <a:rPr lang="ko-KR" altLang="en-US" sz="10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를 제외한 명사만을 이용해서 </a:t>
            </a:r>
            <a:r>
              <a:rPr lang="en-US" altLang="ko-KR" sz="10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counter vectorize</a:t>
            </a:r>
            <a:r>
              <a:rPr lang="ko-KR" altLang="en-US" sz="10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만들기 </a:t>
            </a:r>
            <a:r>
              <a:rPr lang="en-US" altLang="ko-KR" sz="10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</a:t>
            </a:r>
            <a:r>
              <a:rPr lang="en-US" altLang="ko-KR" sz="105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embedding.ipynb</a:t>
            </a:r>
            <a:r>
              <a:rPr lang="en-US" altLang="ko-KR" sz="10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</a:p>
          <a:p>
            <a:endParaRPr lang="en-US" altLang="ko-KR" sz="10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sz="10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 </a:t>
            </a:r>
            <a:r>
              <a:rPr lang="ko-KR" altLang="en-US" sz="10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클러스터링 진행 </a:t>
            </a:r>
            <a:r>
              <a:rPr lang="en-US" altLang="ko-KR" sz="10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n=4 </a:t>
            </a:r>
            <a:r>
              <a:rPr lang="ko-KR" altLang="en-US" sz="10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로 수행 </a:t>
            </a:r>
            <a:r>
              <a:rPr lang="en-US" altLang="ko-KR" sz="10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</a:t>
            </a:r>
            <a:r>
              <a:rPr lang="en-US" altLang="ko-KR" sz="105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embedding.ipynb</a:t>
            </a:r>
            <a:r>
              <a:rPr lang="en-US" altLang="ko-KR" sz="10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</a:p>
          <a:p>
            <a:endParaRPr lang="en-US" altLang="ko-KR" sz="10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sz="10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 Counter vectorizer </a:t>
            </a:r>
            <a:r>
              <a:rPr lang="ko-KR" altLang="en-US" sz="10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이용해서 </a:t>
            </a:r>
            <a:r>
              <a:rPr lang="en-US" altLang="ko-KR" sz="105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tf-idf</a:t>
            </a:r>
            <a:r>
              <a:rPr lang="en-US" altLang="ko-KR" sz="10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ko-KR" altLang="en-US" sz="10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행렬 만들기 </a:t>
            </a:r>
            <a:r>
              <a:rPr lang="en-US" altLang="ko-KR" sz="10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(</a:t>
            </a:r>
            <a:r>
              <a:rPr lang="en-US" altLang="ko-KR" sz="105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embedding.ipynb</a:t>
            </a:r>
            <a:r>
              <a:rPr lang="en-US" altLang="ko-KR" sz="10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)</a:t>
            </a:r>
          </a:p>
          <a:p>
            <a:endParaRPr lang="en-US" altLang="ko-KR" sz="105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r>
              <a:rPr lang="en-US" altLang="ko-KR" sz="10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6 </a:t>
            </a:r>
            <a:r>
              <a:rPr lang="ko-KR" altLang="en-US" sz="10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워드 클라우드 </a:t>
            </a:r>
            <a:r>
              <a:rPr lang="en-US" altLang="ko-KR" sz="10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</a:t>
            </a:r>
            <a:r>
              <a:rPr lang="ko-KR" altLang="en-US" sz="105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개 결과 보여주기</a:t>
            </a:r>
          </a:p>
        </p:txBody>
      </p:sp>
    </p:spTree>
    <p:extLst>
      <p:ext uri="{BB962C8B-B14F-4D97-AF65-F5344CB8AC3E}">
        <p14:creationId xmlns:p14="http://schemas.microsoft.com/office/powerpoint/2010/main" val="260687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Tokenizer(토큰화)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838200" y="1213658"/>
            <a:ext cx="10515600" cy="496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371"/>
              </a:buClr>
              <a:buSzPts val="20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토큰화에서 생기는 선택의 순간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구두점 문제, 아래 것들을 같은 토큰으로 봐야하나?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Don't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Don t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Dont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Do n’t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63371"/>
              </a:buClr>
              <a:buSzPts val="20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주의점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특수문자를 단순 제외해도 될까?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문맥에 따라 특수 문자도 의미를 가질 수 있다.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줄임말은 어떻게 해야할까?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Tokenizer(토큰화)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838200" y="1213658"/>
            <a:ext cx="10515600" cy="496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371"/>
              </a:buClr>
              <a:buSzPts val="20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품사 기준 토큰화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Part of Speech (POS)방법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단어 표기는 같지만 품사에 따라 단어의 의미가 달라질 수도 있어서, 단어 토큰화 이외에도 품사를 함께 표기하는 것이중요.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Fly : 날다(동사), 파리(명사)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 sz="16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단어 토큰화 : ['I', 'am', 'actively', 'looking', 'for', 'Ph.D.', 'students', '.', 'and', 'you', 'are', 'a', 'Ph.D.', 'student', '.']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 sz="16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품사 태깅 : [('I', 'PRP'), ('am', 'VBP'), ('actively', 'RB'), ('looking', 'VBG'), ('for', 'IN'), ('Ph.D.', 'NNP'), ('students', 'NNS'), ('.', '.'), ('and', 'CC'), ('you', 'PRP'), ('are', 'VBP'), ('a', 'DT'), ('Ph.D.', 'NNP'), ('student', 'NN'), ('.', '.')]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Tokenizer(토큰화)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09" name="Google Shape;109;p5"/>
          <p:cNvSpPr txBox="1">
            <a:spLocks noGrp="1"/>
          </p:cNvSpPr>
          <p:nvPr>
            <p:ph type="body" idx="1"/>
          </p:nvPr>
        </p:nvSpPr>
        <p:spPr>
          <a:xfrm>
            <a:off x="838200" y="1213658"/>
            <a:ext cx="10515600" cy="496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371"/>
              </a:buClr>
              <a:buSzPts val="20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문장 토큰화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문서에서 문장을 분리하는 방법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가장 간단한 방법 -&gt; 마침표, 느낌표, 물음표로 구분하기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하지만 마침표를 적용해서는 안되는 경우..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IP 192.168.56.31 서버에 들어가서 로그 파일 저장해서 aaa@gmail.com로 결과 좀 보내줘. 그 후 점심 먹으러 가자.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NLTK 에서는 영어 문장의 토큰화를 수행하는 sent tokenizer를 별도로 지원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512fc6dee_0_0"/>
          <p:cNvSpPr txBox="1">
            <a:spLocks noGrp="1"/>
          </p:cNvSpPr>
          <p:nvPr>
            <p:ph type="title"/>
          </p:nvPr>
        </p:nvSpPr>
        <p:spPr>
          <a:xfrm>
            <a:off x="838200" y="1618476"/>
            <a:ext cx="10515600" cy="72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Tokenizer</a:t>
            </a:r>
            <a:r>
              <a:rPr 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실습</a:t>
            </a:r>
            <a:endParaRPr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" name="Google Shape;114;g27512fc6dee_0_0">
            <a:extLst>
              <a:ext uri="{FF2B5EF4-FFF2-40B4-BE49-F238E27FC236}">
                <a16:creationId xmlns:a16="http://schemas.microsoft.com/office/drawing/2014/main" id="{61247206-54CE-41F9-AF06-492096238058}"/>
              </a:ext>
            </a:extLst>
          </p:cNvPr>
          <p:cNvSpPr txBox="1">
            <a:spLocks/>
          </p:cNvSpPr>
          <p:nvPr/>
        </p:nvSpPr>
        <p:spPr>
          <a:xfrm>
            <a:off x="838200" y="2705099"/>
            <a:ext cx="10515600" cy="1254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한국어 </a:t>
            </a:r>
            <a:r>
              <a:rPr lang="ko-KR" altLang="en-US" sz="14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토크나이저</a:t>
            </a:r>
            <a:r>
              <a:rPr lang="ko-KR" altLang="en-US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사용</a:t>
            </a:r>
            <a:endParaRPr lang="en-US" altLang="ko-KR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영어 </a:t>
            </a:r>
            <a:r>
              <a:rPr lang="ko-KR" altLang="en-US" sz="14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토크나이저</a:t>
            </a:r>
            <a:r>
              <a:rPr lang="ko-KR" altLang="en-US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사용</a:t>
            </a:r>
            <a:endParaRPr lang="en-US" altLang="ko-KR" sz="14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영어 </a:t>
            </a:r>
            <a:r>
              <a:rPr lang="en-US" altLang="ko-KR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sentence tokenizer</a:t>
            </a:r>
            <a:r>
              <a:rPr lang="ko-KR" altLang="en-US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사용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단어의 표현 방법 (Embedding)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20" name="Google Shape;120;p6"/>
          <p:cNvSpPr txBox="1">
            <a:spLocks noGrp="1"/>
          </p:cNvSpPr>
          <p:nvPr>
            <p:ph type="body" idx="1"/>
          </p:nvPr>
        </p:nvSpPr>
        <p:spPr>
          <a:xfrm>
            <a:off x="838200" y="1213658"/>
            <a:ext cx="10515600" cy="496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371"/>
              </a:buClr>
              <a:buSzPts val="20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단어의 표현 방법 (Embedding)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Local Representation (Discrete Representation)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강아지 : 1, 고양이 :2, 귀여운 :3 과 같이 단어 하나에 정해진 숫자를 매핑하는 방법</a:t>
            </a:r>
            <a:b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</a:b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Distribution Representation (Continuous Representation)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단어를 표현하기 위해 주변 단어를 참고하는 방법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강아지와 귀여운 이라는 단어는 자주 같이 등장하므로, 강아지를 표현할 때 귀여운 이라는 단어를 이용하는 방법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단어의 표현 방법</a:t>
            </a:r>
            <a:endParaRPr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126" name="Google Shape;126;p7" descr="https://wikidocs.net/images/page/31767/wordrepresentati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9387" y="1505469"/>
            <a:ext cx="9593226" cy="5125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Local representation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32" name="Google Shape;132;p8"/>
          <p:cNvSpPr txBox="1">
            <a:spLocks noGrp="1"/>
          </p:cNvSpPr>
          <p:nvPr>
            <p:ph type="body" idx="1"/>
          </p:nvPr>
        </p:nvSpPr>
        <p:spPr>
          <a:xfrm>
            <a:off x="838200" y="1213658"/>
            <a:ext cx="10515600" cy="496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3371"/>
              </a:buClr>
              <a:buSzPts val="20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One-hot Encoding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“나는 자연어 처리를 배운다“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나는  = [1,0,0,0]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자연어 = [0,1,0,0]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처리를 = [0,0,1,0]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배운다 =[ 0,0,0,1]</a:t>
            </a:r>
            <a:b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</a:b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한계점: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단어의 개수가 늘어날 수록 벡터를 저장하기 위한 공간이 계속 늘어난다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600200" lvl="3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단어의 개수가 1000개 -&gt; 벡터 길이도 1000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1430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단어 사이의 유사도를 판단하지 못한다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600200" lvl="3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ko-KR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고양이 = [1,0,0,0] 강아지 [0,1,0,0] 호랑이 [0,0,1,0]</a:t>
            </a: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1143000" lvl="2" indent="-127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보라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1513</Words>
  <Application>Microsoft Office PowerPoint</Application>
  <PresentationFormat>와이드스크린</PresentationFormat>
  <Paragraphs>175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나눔스퀘어OTF Bold</vt:lpstr>
      <vt:lpstr>Arial</vt:lpstr>
      <vt:lpstr>Calibri</vt:lpstr>
      <vt:lpstr>Consolas</vt:lpstr>
      <vt:lpstr>Office 테마</vt:lpstr>
      <vt:lpstr>PowerPoint 프레젠테이션</vt:lpstr>
      <vt:lpstr>Tokenizer(토큰화)</vt:lpstr>
      <vt:lpstr>Tokenizer(토큰화)</vt:lpstr>
      <vt:lpstr>Tokenizer(토큰화)</vt:lpstr>
      <vt:lpstr>Tokenizer(토큰화)</vt:lpstr>
      <vt:lpstr>Tokenizer 실습</vt:lpstr>
      <vt:lpstr>단어의 표현 방법 (Embedding)</vt:lpstr>
      <vt:lpstr>단어의 표현 방법</vt:lpstr>
      <vt:lpstr>Local representation</vt:lpstr>
      <vt:lpstr>Local representation</vt:lpstr>
      <vt:lpstr>Local representation</vt:lpstr>
      <vt:lpstr>Local representation</vt:lpstr>
      <vt:lpstr>+ 벡터의 유사도 구하기</vt:lpstr>
      <vt:lpstr>Local representation</vt:lpstr>
      <vt:lpstr>Local representation</vt:lpstr>
      <vt:lpstr>Local representation</vt:lpstr>
      <vt:lpstr>Local representation</vt:lpstr>
      <vt:lpstr>Continuous Representation</vt:lpstr>
      <vt:lpstr>Continuous Representation</vt:lpstr>
      <vt:lpstr>Continuous Representation</vt:lpstr>
      <vt:lpstr>Continuous Representation</vt:lpstr>
      <vt:lpstr>Continuous Representation</vt:lpstr>
      <vt:lpstr>Continuous Representation</vt:lpstr>
      <vt:lpstr>Embedding 실습</vt:lpstr>
      <vt:lpstr>Reference</vt:lpstr>
      <vt:lpstr>코드를 작성해서 보여주세요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이지현(인공지능대학원)</dc:creator>
  <cp:lastModifiedBy>이지현 Lee JiHyun</cp:lastModifiedBy>
  <cp:revision>5</cp:revision>
  <dcterms:created xsi:type="dcterms:W3CDTF">2023-06-21T05:31:26Z</dcterms:created>
  <dcterms:modified xsi:type="dcterms:W3CDTF">2024-09-14T08:39:58Z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0x010100F5996104E5974948ABDD9892D1792F70</vt:lpwstr>
  </property>
</Properties>
</file>