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8346400" cy="42976800"/>
  <p:notesSz cx="6858000" cy="9144000"/>
  <p:defaultTextStyle>
    <a:defPPr>
      <a:defRPr lang="en-US"/>
    </a:defPPr>
    <a:lvl1pPr algn="l" defTabSz="3217863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606550" indent="-1293813" algn="l" defTabSz="3217863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3217863" indent="-2590800" algn="l" defTabSz="3217863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4829175" indent="-3889375" algn="l" defTabSz="3217863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6440488" indent="-5186363" algn="l" defTabSz="3217863" rtl="0" fontAlgn="base">
      <a:spcBef>
        <a:spcPct val="0"/>
      </a:spcBef>
      <a:spcAft>
        <a:spcPct val="0"/>
      </a:spcAft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6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D0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46" autoAdjust="0"/>
  </p:normalViewPr>
  <p:slideViewPr>
    <p:cSldViewPr>
      <p:cViewPr>
        <p:scale>
          <a:sx n="25" d="100"/>
          <a:sy n="25" d="100"/>
        </p:scale>
        <p:origin x="-1888" y="2224"/>
      </p:cViewPr>
      <p:guideLst>
        <p:guide orient="horz" pos="13536"/>
        <p:guide pos="8928"/>
      </p:guideLst>
    </p:cSldViewPr>
  </p:slideViewPr>
  <p:notesTextViewPr>
    <p:cViewPr>
      <p:scale>
        <a:sx n="100" d="100"/>
        <a:sy n="100" d="100"/>
      </p:scale>
      <p:origin x="0" y="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326241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3262419">
              <a:defRPr sz="1200"/>
            </a:lvl1pPr>
          </a:lstStyle>
          <a:p>
            <a:pPr>
              <a:defRPr/>
            </a:pPr>
            <a:fld id="{ECADA890-9547-C04B-9CE0-5ED673198625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326241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3262419">
              <a:defRPr sz="1200"/>
            </a:lvl1pPr>
          </a:lstStyle>
          <a:p>
            <a:pPr>
              <a:defRPr/>
            </a:pPr>
            <a:fld id="{0BB753FB-27C0-C745-8614-110874ADF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702175">
              <a:defRPr sz="1200">
                <a:latin typeface="Calibri" charset="0"/>
              </a:defRPr>
            </a:lvl1pPr>
          </a:lstStyle>
          <a:p>
            <a:pPr>
              <a:defRPr/>
            </a:pPr>
            <a:fld id="{E30958CA-2317-FA4D-87F2-E74AAA56467A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8700" y="685800"/>
            <a:ext cx="2260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70257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702175">
              <a:defRPr sz="1200">
                <a:latin typeface="Calibri" charset="0"/>
              </a:defRPr>
            </a:lvl1pPr>
          </a:lstStyle>
          <a:p>
            <a:pPr>
              <a:defRPr/>
            </a:pPr>
            <a:fld id="{F64A607D-1EFE-5540-8D57-AD4966EDD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217863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606550" algn="l" defTabSz="3217863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217863" algn="l" defTabSz="3217863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4829175" algn="l" defTabSz="3217863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6440488" algn="l" defTabSz="3217863" rtl="0" eaLnBrk="0" fontAlgn="base" hangingPunct="0">
      <a:spcBef>
        <a:spcPct val="30000"/>
      </a:spcBef>
      <a:spcAft>
        <a:spcPct val="0"/>
      </a:spcAft>
      <a:defRPr sz="43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8056234" algn="l" defTabSz="322249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9667480" algn="l" defTabSz="322249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11278728" algn="l" defTabSz="322249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12889974" algn="l" defTabSz="3222494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1631157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7021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7021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7021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7021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702175" eaLnBrk="0" hangingPunct="0"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702175" eaLnBrk="0" fontAlgn="base" hangingPunct="0">
              <a:spcBef>
                <a:spcPct val="0"/>
              </a:spcBef>
              <a:spcAft>
                <a:spcPct val="0"/>
              </a:spcAft>
              <a:defRPr sz="6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58815E-49F5-DB4C-B176-C1204184D825}" type="slidenum">
              <a:rPr lang="en-US" sz="1200">
                <a:latin typeface="Calibri" charset="0"/>
              </a:rPr>
              <a:pPr eaLnBrk="1" hangingPunct="1"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5980" y="13350670"/>
            <a:ext cx="24094440" cy="9212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1960" y="24353520"/>
            <a:ext cx="1984248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61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222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833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444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05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667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278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889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DBE1C-471C-1642-B43F-23D62D116948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79A35-40DB-1149-9D50-06AB36757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3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A1DE3-A6F0-F14F-A75E-4493B6D04C74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22B8C-32EF-E342-BB0F-9BDC12680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13808" y="11012811"/>
            <a:ext cx="26786361" cy="2346911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54715" y="11012811"/>
            <a:ext cx="79886654" cy="2346911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AE70A-DA0D-074E-9971-A5BA680D68F2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356F1-4A0B-6C4E-A162-0E333840B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BD54F-9F96-124F-9C75-946991D40974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DEE7-D5BB-E341-88E5-901BA155E8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170" y="27616578"/>
            <a:ext cx="24094440" cy="8535670"/>
          </a:xfrm>
        </p:spPr>
        <p:txBody>
          <a:bodyPr anchor="t"/>
          <a:lstStyle>
            <a:lvl1pPr algn="l">
              <a:defRPr sz="1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170" y="18215412"/>
            <a:ext cx="24094440" cy="9401171"/>
          </a:xfrm>
        </p:spPr>
        <p:txBody>
          <a:bodyPr anchor="b"/>
          <a:lstStyle>
            <a:lvl1pPr marL="0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1pPr>
            <a:lvl2pPr marL="1611248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2pPr>
            <a:lvl3pPr marL="322249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3pPr>
            <a:lvl4pPr marL="483374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4pPr>
            <a:lvl5pPr marL="644498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5pPr>
            <a:lvl6pPr marL="805623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6pPr>
            <a:lvl7pPr marL="9667480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7pPr>
            <a:lvl8pPr marL="1127872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8pPr>
            <a:lvl9pPr marL="12889974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D5EDC-277A-0D46-930C-9EF05E02E97A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37DB1-D178-E84E-8D1D-BD121714F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8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4716" y="64176704"/>
            <a:ext cx="53336508" cy="18152723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1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63664" y="64176704"/>
            <a:ext cx="53336508" cy="18152723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1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DBC2D-6392-294B-8284-744D84765E73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41547-4140-214D-9FB7-159967310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0" y="1721066"/>
            <a:ext cx="2551176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322" y="9620044"/>
            <a:ext cx="12524584" cy="4009177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11248" indent="0">
              <a:buNone/>
              <a:defRPr sz="7100" b="1"/>
            </a:lvl2pPr>
            <a:lvl3pPr marL="3222494" indent="0">
              <a:buNone/>
              <a:defRPr sz="6500" b="1"/>
            </a:lvl3pPr>
            <a:lvl4pPr marL="4833740" indent="0">
              <a:buNone/>
              <a:defRPr sz="5700" b="1"/>
            </a:lvl4pPr>
            <a:lvl5pPr marL="6444988" indent="0">
              <a:buNone/>
              <a:defRPr sz="5700" b="1"/>
            </a:lvl5pPr>
            <a:lvl6pPr marL="8056234" indent="0">
              <a:buNone/>
              <a:defRPr sz="5700" b="1"/>
            </a:lvl6pPr>
            <a:lvl7pPr marL="9667480" indent="0">
              <a:buNone/>
              <a:defRPr sz="5700" b="1"/>
            </a:lvl7pPr>
            <a:lvl8pPr marL="11278728" indent="0">
              <a:buNone/>
              <a:defRPr sz="5700" b="1"/>
            </a:lvl8pPr>
            <a:lvl9pPr marL="12889974" indent="0">
              <a:buNone/>
              <a:defRPr sz="5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322" y="13629219"/>
            <a:ext cx="12524584" cy="24761406"/>
          </a:xfrm>
        </p:spPr>
        <p:txBody>
          <a:bodyPr/>
          <a:lstStyle>
            <a:lvl1pPr>
              <a:defRPr sz="8500"/>
            </a:lvl1pPr>
            <a:lvl2pPr>
              <a:defRPr sz="71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9580" y="9620044"/>
            <a:ext cx="12529503" cy="4009177"/>
          </a:xfrm>
        </p:spPr>
        <p:txBody>
          <a:bodyPr anchor="b"/>
          <a:lstStyle>
            <a:lvl1pPr marL="0" indent="0">
              <a:buNone/>
              <a:defRPr sz="8500" b="1"/>
            </a:lvl1pPr>
            <a:lvl2pPr marL="1611248" indent="0">
              <a:buNone/>
              <a:defRPr sz="7100" b="1"/>
            </a:lvl2pPr>
            <a:lvl3pPr marL="3222494" indent="0">
              <a:buNone/>
              <a:defRPr sz="6500" b="1"/>
            </a:lvl3pPr>
            <a:lvl4pPr marL="4833740" indent="0">
              <a:buNone/>
              <a:defRPr sz="5700" b="1"/>
            </a:lvl4pPr>
            <a:lvl5pPr marL="6444988" indent="0">
              <a:buNone/>
              <a:defRPr sz="5700" b="1"/>
            </a:lvl5pPr>
            <a:lvl6pPr marL="8056234" indent="0">
              <a:buNone/>
              <a:defRPr sz="5700" b="1"/>
            </a:lvl6pPr>
            <a:lvl7pPr marL="9667480" indent="0">
              <a:buNone/>
              <a:defRPr sz="5700" b="1"/>
            </a:lvl7pPr>
            <a:lvl8pPr marL="11278728" indent="0">
              <a:buNone/>
              <a:defRPr sz="5700" b="1"/>
            </a:lvl8pPr>
            <a:lvl9pPr marL="12889974" indent="0">
              <a:buNone/>
              <a:defRPr sz="5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9580" y="13629219"/>
            <a:ext cx="12529503" cy="24761406"/>
          </a:xfrm>
        </p:spPr>
        <p:txBody>
          <a:bodyPr/>
          <a:lstStyle>
            <a:lvl1pPr>
              <a:defRPr sz="8500"/>
            </a:lvl1pPr>
            <a:lvl2pPr>
              <a:defRPr sz="71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D519E-E6E2-2049-A5FB-2EE822A4F738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1B28-4591-8E41-B3C3-C9CC141C9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64169-CB21-4B49-A41C-0B740FACB710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0127F-A581-2245-B81D-F05F508CE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FD07C-F76A-8947-83F3-1CB773A41CA2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624F9-4E30-244F-BFF4-982EB89E1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24" y="1711113"/>
            <a:ext cx="9325770" cy="7282180"/>
          </a:xfrm>
        </p:spPr>
        <p:txBody>
          <a:bodyPr anchor="b"/>
          <a:lstStyle>
            <a:lvl1pPr algn="l">
              <a:defRPr sz="7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2657" y="1711123"/>
            <a:ext cx="15846425" cy="36679509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5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324" y="8993303"/>
            <a:ext cx="9325770" cy="29397329"/>
          </a:xfrm>
        </p:spPr>
        <p:txBody>
          <a:bodyPr/>
          <a:lstStyle>
            <a:lvl1pPr marL="0" indent="0">
              <a:buNone/>
              <a:defRPr sz="4900"/>
            </a:lvl1pPr>
            <a:lvl2pPr marL="1611248" indent="0">
              <a:buNone/>
              <a:defRPr sz="4300"/>
            </a:lvl2pPr>
            <a:lvl3pPr marL="3222494" indent="0">
              <a:buNone/>
              <a:defRPr sz="3600"/>
            </a:lvl3pPr>
            <a:lvl4pPr marL="4833740" indent="0">
              <a:buNone/>
              <a:defRPr sz="3200"/>
            </a:lvl4pPr>
            <a:lvl5pPr marL="6444988" indent="0">
              <a:buNone/>
              <a:defRPr sz="3200"/>
            </a:lvl5pPr>
            <a:lvl6pPr marL="8056234" indent="0">
              <a:buNone/>
              <a:defRPr sz="3200"/>
            </a:lvl6pPr>
            <a:lvl7pPr marL="9667480" indent="0">
              <a:buNone/>
              <a:defRPr sz="3200"/>
            </a:lvl7pPr>
            <a:lvl8pPr marL="11278728" indent="0">
              <a:buNone/>
              <a:defRPr sz="3200"/>
            </a:lvl8pPr>
            <a:lvl9pPr marL="12889974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2E16-AE38-DC4A-B38A-D5A0F7A5D62E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D8514-ABD3-2D4E-8493-E989A01F4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094" y="30083766"/>
            <a:ext cx="17007840" cy="3551559"/>
          </a:xfrm>
        </p:spPr>
        <p:txBody>
          <a:bodyPr anchor="b"/>
          <a:lstStyle>
            <a:lvl1pPr algn="l">
              <a:defRPr sz="7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6094" y="3840057"/>
            <a:ext cx="17007840" cy="25786080"/>
          </a:xfrm>
        </p:spPr>
        <p:txBody>
          <a:bodyPr rtlCol="0">
            <a:normAutofit/>
          </a:bodyPr>
          <a:lstStyle>
            <a:lvl1pPr marL="0" indent="0">
              <a:buNone/>
              <a:defRPr sz="11500"/>
            </a:lvl1pPr>
            <a:lvl2pPr marL="1611248" indent="0">
              <a:buNone/>
              <a:defRPr sz="9900"/>
            </a:lvl2pPr>
            <a:lvl3pPr marL="3222494" indent="0">
              <a:buNone/>
              <a:defRPr sz="8500"/>
            </a:lvl3pPr>
            <a:lvl4pPr marL="4833740" indent="0">
              <a:buNone/>
              <a:defRPr sz="7100"/>
            </a:lvl4pPr>
            <a:lvl5pPr marL="6444988" indent="0">
              <a:buNone/>
              <a:defRPr sz="7100"/>
            </a:lvl5pPr>
            <a:lvl6pPr marL="8056234" indent="0">
              <a:buNone/>
              <a:defRPr sz="7100"/>
            </a:lvl6pPr>
            <a:lvl7pPr marL="9667480" indent="0">
              <a:buNone/>
              <a:defRPr sz="7100"/>
            </a:lvl7pPr>
            <a:lvl8pPr marL="11278728" indent="0">
              <a:buNone/>
              <a:defRPr sz="7100"/>
            </a:lvl8pPr>
            <a:lvl9pPr marL="12889974" indent="0">
              <a:buNone/>
              <a:defRPr sz="71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094" y="33635325"/>
            <a:ext cx="17007840" cy="5043801"/>
          </a:xfrm>
        </p:spPr>
        <p:txBody>
          <a:bodyPr/>
          <a:lstStyle>
            <a:lvl1pPr marL="0" indent="0">
              <a:buNone/>
              <a:defRPr sz="4900"/>
            </a:lvl1pPr>
            <a:lvl2pPr marL="1611248" indent="0">
              <a:buNone/>
              <a:defRPr sz="4300"/>
            </a:lvl2pPr>
            <a:lvl3pPr marL="3222494" indent="0">
              <a:buNone/>
              <a:defRPr sz="3600"/>
            </a:lvl3pPr>
            <a:lvl4pPr marL="4833740" indent="0">
              <a:buNone/>
              <a:defRPr sz="3200"/>
            </a:lvl4pPr>
            <a:lvl5pPr marL="6444988" indent="0">
              <a:buNone/>
              <a:defRPr sz="3200"/>
            </a:lvl5pPr>
            <a:lvl6pPr marL="8056234" indent="0">
              <a:buNone/>
              <a:defRPr sz="3200"/>
            </a:lvl6pPr>
            <a:lvl7pPr marL="9667480" indent="0">
              <a:buNone/>
              <a:defRPr sz="3200"/>
            </a:lvl7pPr>
            <a:lvl8pPr marL="11278728" indent="0">
              <a:buNone/>
              <a:defRPr sz="3200"/>
            </a:lvl8pPr>
            <a:lvl9pPr marL="12889974" indent="0">
              <a:buNone/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6959-3324-2B45-920D-9ED524BEA897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92425-DBF7-0746-A50F-521C27692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1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19225" y="1722438"/>
            <a:ext cx="25507950" cy="71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22251" tIns="161125" rIns="322251" bIns="1611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19225" y="10029825"/>
            <a:ext cx="25507950" cy="283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22251" tIns="161125" rIns="322251" bIns="1611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9225" y="39833550"/>
            <a:ext cx="6610350" cy="2289175"/>
          </a:xfrm>
          <a:prstGeom prst="rect">
            <a:avLst/>
          </a:prstGeom>
        </p:spPr>
        <p:txBody>
          <a:bodyPr vert="horz" wrap="square" lIns="322251" tIns="161125" rIns="322251" bIns="161125" numCol="1" anchor="ctr" anchorCtr="0" compatLnSpc="1">
            <a:prstTxWarp prst="textNoShape">
              <a:avLst/>
            </a:prstTxWarp>
          </a:bodyPr>
          <a:lstStyle>
            <a:lvl1pPr defTabSz="3222269">
              <a:defRPr sz="4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C4A4B32-5CA6-DB42-8C88-A216F0693753}" type="datetimeFigureOut">
              <a:rPr lang="en-US"/>
              <a:pPr>
                <a:defRPr/>
              </a:pPr>
              <a:t>7/28/16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6925" y="39833550"/>
            <a:ext cx="8972550" cy="2289175"/>
          </a:xfrm>
          <a:prstGeom prst="rect">
            <a:avLst/>
          </a:prstGeom>
        </p:spPr>
        <p:txBody>
          <a:bodyPr vert="horz" lIns="322251" tIns="161125" rIns="322251" bIns="161125" rtlCol="0" anchor="ctr"/>
          <a:lstStyle>
            <a:lvl1pPr algn="ctr" defTabSz="3222494" fontAlgn="auto">
              <a:spcBef>
                <a:spcPts val="0"/>
              </a:spcBef>
              <a:spcAft>
                <a:spcPts val="0"/>
              </a:spcAft>
              <a:defRPr sz="4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6825" y="39833550"/>
            <a:ext cx="6610350" cy="2289175"/>
          </a:xfrm>
          <a:prstGeom prst="rect">
            <a:avLst/>
          </a:prstGeom>
        </p:spPr>
        <p:txBody>
          <a:bodyPr vert="horz" wrap="square" lIns="322251" tIns="161125" rIns="322251" bIns="161125" numCol="1" anchor="ctr" anchorCtr="0" compatLnSpc="1">
            <a:prstTxWarp prst="textNoShape">
              <a:avLst/>
            </a:prstTxWarp>
          </a:bodyPr>
          <a:lstStyle>
            <a:lvl1pPr algn="r" defTabSz="3222269">
              <a:defRPr sz="4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033B1AA-8564-694B-9A22-9CA0ACDBC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17863" rtl="0" eaLnBrk="0" fontAlgn="base" hangingPunct="0">
        <a:spcBef>
          <a:spcPct val="0"/>
        </a:spcBef>
        <a:spcAft>
          <a:spcPct val="0"/>
        </a:spcAft>
        <a:defRPr sz="156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217863" rtl="0" eaLnBrk="0" fontAlgn="base" hangingPunct="0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3217863" rtl="0" eaLnBrk="0" fontAlgn="base" hangingPunct="0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3217863" rtl="0" eaLnBrk="0" fontAlgn="base" hangingPunct="0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3217863" rtl="0" eaLnBrk="0" fontAlgn="base" hangingPunct="0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313302" algn="ctr" defTabSz="3222219" rtl="0" fontAlgn="base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</a:defRPr>
      </a:lvl6pPr>
      <a:lvl7pPr marL="626604" algn="ctr" defTabSz="3222219" rtl="0" fontAlgn="base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</a:defRPr>
      </a:lvl7pPr>
      <a:lvl8pPr marL="939904" algn="ctr" defTabSz="3222219" rtl="0" fontAlgn="base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</a:defRPr>
      </a:lvl8pPr>
      <a:lvl9pPr marL="1253206" algn="ctr" defTabSz="3222219" rtl="0" fontAlgn="base">
        <a:spcBef>
          <a:spcPct val="0"/>
        </a:spcBef>
        <a:spcAft>
          <a:spcPct val="0"/>
        </a:spcAft>
        <a:defRPr sz="15600">
          <a:solidFill>
            <a:schemeClr val="tx1"/>
          </a:solidFill>
          <a:latin typeface="Arial" charset="0"/>
        </a:defRPr>
      </a:lvl9pPr>
    </p:titleStyle>
    <p:bodyStyle>
      <a:lvl1pPr marL="1203325" indent="-1203325" algn="l" defTabSz="32178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5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613025" indent="-1001713" algn="l" defTabSz="32178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9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4024313" indent="-801688" algn="l" defTabSz="32178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85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635625" indent="-801688" algn="l" defTabSz="321786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71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246938" indent="-801688" algn="l" defTabSz="321786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71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861857" indent="-805623" algn="l" defTabSz="3222494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473105" indent="-805623" algn="l" defTabSz="3222494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084351" indent="-805623" algn="l" defTabSz="3222494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3695597" indent="-805623" algn="l" defTabSz="3222494" rtl="0" eaLnBrk="1" latinLnBrk="0" hangingPunct="1">
        <a:spcBef>
          <a:spcPct val="20000"/>
        </a:spcBef>
        <a:buFont typeface="Arial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611248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3222494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3pPr>
      <a:lvl4pPr marL="4833740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444988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056234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67480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278728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889974" algn="l" defTabSz="3222494" rtl="0" eaLnBrk="1" latinLnBrk="0" hangingPunct="1"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33350" y="190500"/>
            <a:ext cx="24784050" cy="4137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858" tIns="36929" rIns="73858" bIns="36929">
            <a:spAutoFit/>
          </a:bodyPr>
          <a:lstStyle/>
          <a:p>
            <a:pPr defTabSz="3509413">
              <a:spcBef>
                <a:spcPts val="1234"/>
              </a:spcBef>
              <a:defRPr/>
            </a:pPr>
            <a:r>
              <a:rPr lang="en-US" sz="8800" dirty="0">
                <a:solidFill>
                  <a:schemeClr val="accent3">
                    <a:lumMod val="50000"/>
                  </a:schemeClr>
                </a:solidFill>
                <a:latin typeface="Helvetica Light"/>
                <a:ea typeface="+mn-ea"/>
                <a:cs typeface="Helvetica Light"/>
              </a:rPr>
              <a:t>Language-specific and language-independent </a:t>
            </a:r>
            <a:r>
              <a:rPr lang="en-US" sz="8800" dirty="0" err="1">
                <a:solidFill>
                  <a:schemeClr val="accent3">
                    <a:lumMod val="50000"/>
                  </a:schemeClr>
                </a:solidFill>
                <a:latin typeface="Helvetica Light"/>
                <a:ea typeface="+mn-ea"/>
                <a:cs typeface="Helvetica Light"/>
              </a:rPr>
              <a:t>serialisation</a:t>
            </a:r>
            <a:r>
              <a:rPr lang="en-US" sz="8800" dirty="0">
                <a:solidFill>
                  <a:schemeClr val="accent3">
                    <a:lumMod val="50000"/>
                  </a:schemeClr>
                </a:solidFill>
                <a:latin typeface="Helvetica Light"/>
                <a:ea typeface="+mn-ea"/>
                <a:cs typeface="Helvetica Light"/>
              </a:rPr>
              <a:t> patterns for </a:t>
            </a:r>
            <a:r>
              <a:rPr lang="en-US" sz="8800" dirty="0" err="1">
                <a:solidFill>
                  <a:schemeClr val="accent3">
                    <a:lumMod val="50000"/>
                  </a:schemeClr>
                </a:solidFill>
                <a:latin typeface="Helvetica Light"/>
                <a:ea typeface="+mn-ea"/>
                <a:cs typeface="Helvetica Light"/>
              </a:rPr>
              <a:t>framesetters</a:t>
            </a:r>
            <a:r>
              <a:rPr lang="en-US" sz="8800" dirty="0">
                <a:solidFill>
                  <a:schemeClr val="accent3">
                    <a:lumMod val="50000"/>
                  </a:schemeClr>
                </a:solidFill>
                <a:latin typeface="Helvetica Light"/>
                <a:ea typeface="+mn-ea"/>
                <a:cs typeface="Helvetica Light"/>
              </a:rPr>
              <a:t>, topics, and predicates</a:t>
            </a:r>
            <a:endParaRPr lang="en-US" sz="8800" dirty="0">
              <a:solidFill>
                <a:schemeClr val="accent3">
                  <a:lumMod val="50000"/>
                </a:schemeClr>
              </a:solidFill>
              <a:latin typeface="Helvetica Light"/>
              <a:ea typeface="+mn-ea"/>
              <a:cs typeface="Helvetica Light"/>
            </a:endParaRPr>
          </a:p>
        </p:txBody>
      </p:sp>
      <p:sp>
        <p:nvSpPr>
          <p:cNvPr id="103" name="Rectangle 80"/>
          <p:cNvSpPr>
            <a:spLocks noChangeArrowheads="1"/>
          </p:cNvSpPr>
          <p:nvPr/>
        </p:nvSpPr>
        <p:spPr bwMode="auto">
          <a:xfrm>
            <a:off x="304800" y="41833800"/>
            <a:ext cx="27784425" cy="990600"/>
          </a:xfrm>
          <a:prstGeom prst="rect">
            <a:avLst/>
          </a:prstGeom>
          <a:solidFill>
            <a:srgbClr val="9BBB59"/>
          </a:solidFill>
          <a:ln w="19050" cmpd="sng">
            <a:solidFill>
              <a:schemeClr val="bg2">
                <a:lumMod val="25000"/>
              </a:schemeClr>
            </a:solidFill>
          </a:ln>
          <a:effectLst/>
        </p:spPr>
        <p:txBody>
          <a:bodyPr lIns="73858" tIns="36929" rIns="73858" bIns="36929"/>
          <a:lstStyle/>
          <a:p>
            <a:pPr defTabSz="3220987">
              <a:defRPr/>
            </a:pPr>
            <a:r>
              <a:rPr lang="en-US" sz="2800" dirty="0" smtClean="0">
                <a:latin typeface="Helvetica Light"/>
                <a:cs typeface="Helvetica Light"/>
              </a:rPr>
              <a:t>We </a:t>
            </a:r>
            <a:r>
              <a:rPr lang="en-US" sz="2800" dirty="0">
                <a:latin typeface="Helvetica Light"/>
                <a:cs typeface="Helvetica Light"/>
              </a:rPr>
              <a:t>would like to thank </a:t>
            </a:r>
            <a:r>
              <a:rPr lang="en-US" sz="2800" dirty="0" err="1" smtClean="0">
                <a:latin typeface="Helvetica Light"/>
                <a:cs typeface="Helvetica Light"/>
              </a:rPr>
              <a:t>Suhas</a:t>
            </a:r>
            <a:r>
              <a:rPr lang="en-US" sz="2800" dirty="0" smtClean="0">
                <a:latin typeface="Helvetica Light"/>
                <a:cs typeface="Helvetica Light"/>
              </a:rPr>
              <a:t> </a:t>
            </a:r>
            <a:r>
              <a:rPr lang="en-US" sz="2800" dirty="0" err="1" smtClean="0">
                <a:latin typeface="Helvetica Light"/>
                <a:cs typeface="Helvetica Light"/>
              </a:rPr>
              <a:t>Arehalli</a:t>
            </a:r>
            <a:r>
              <a:rPr lang="en-US" sz="2800" dirty="0" smtClean="0">
                <a:latin typeface="Helvetica Light"/>
                <a:cs typeface="Helvetica Light"/>
              </a:rPr>
              <a:t> and Oliver Bunk for assistance in collecting the data. </a:t>
            </a:r>
            <a:r>
              <a:rPr lang="en-US" sz="2800" dirty="0">
                <a:latin typeface="Helvetica Light"/>
                <a:cs typeface="Helvetica Light"/>
              </a:rPr>
              <a:t>This work was supported by a German Academic Exchange Service (DAAD) postdoctoral scholarship to Eva Wittenberg, </a:t>
            </a:r>
            <a:r>
              <a:rPr lang="en-US" sz="2800" dirty="0" smtClean="0">
                <a:latin typeface="Helvetica Light"/>
                <a:cs typeface="Helvetica Light"/>
              </a:rPr>
              <a:t>and</a:t>
            </a:r>
            <a:r>
              <a:rPr lang="en-US" sz="2800" dirty="0" smtClean="0">
                <a:latin typeface="Helvetica Light"/>
                <a:cs typeface="Helvetica Light"/>
              </a:rPr>
              <a:t> </a:t>
            </a:r>
            <a:r>
              <a:rPr lang="en-US" sz="2800" dirty="0">
                <a:latin typeface="Helvetica Light"/>
                <a:cs typeface="Helvetica Light"/>
              </a:rPr>
              <a:t>SFB 632, </a:t>
            </a:r>
            <a:r>
              <a:rPr lang="en-US" sz="2800" dirty="0" err="1">
                <a:latin typeface="Helvetica Light"/>
                <a:cs typeface="Helvetica Light"/>
              </a:rPr>
              <a:t>Projekt</a:t>
            </a:r>
            <a:r>
              <a:rPr lang="en-US" sz="2800" dirty="0">
                <a:latin typeface="Helvetica Light"/>
                <a:cs typeface="Helvetica Light"/>
              </a:rPr>
              <a:t> </a:t>
            </a:r>
            <a:r>
              <a:rPr lang="en-US" sz="2800" dirty="0" smtClean="0">
                <a:latin typeface="Helvetica Light"/>
                <a:cs typeface="Helvetica Light"/>
              </a:rPr>
              <a:t>B6 (grant </a:t>
            </a:r>
            <a:r>
              <a:rPr lang="en-US" sz="2800" dirty="0" smtClean="0">
                <a:latin typeface="Helvetica Light"/>
                <a:cs typeface="Helvetica Light"/>
              </a:rPr>
              <a:t>to Heike Wiese).</a:t>
            </a:r>
            <a:endParaRPr lang="en-US" sz="2800" dirty="0">
              <a:latin typeface="Helvetica Light"/>
              <a:cs typeface="Helvetica Light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7692" y="4114800"/>
            <a:ext cx="21563012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4807" tIns="37404" rIns="74807" bIns="37404">
            <a:spAutoFit/>
          </a:bodyPr>
          <a:lstStyle/>
          <a:p>
            <a:pPr defTabSz="3509413">
              <a:defRPr/>
            </a:pP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     Heike Wiese,          Eva 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Wittenberg </a:t>
            </a: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&amp; Mehmet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Tahir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Öncü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Helvetica Light"/>
              <a:ea typeface="+mn-ea"/>
              <a:cs typeface="Helvetica Light"/>
            </a:endParaRPr>
          </a:p>
          <a:p>
            <a:pPr defTabSz="3509413">
              <a:defRPr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heike.wiese@uni-potsdam.de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     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ewittenberg@ucsd.edu</a:t>
            </a: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  <a:latin typeface="Helvetica Light"/>
                <a:ea typeface="+mn-ea"/>
                <a:cs typeface="Helvetica Light"/>
              </a:rPr>
              <a:t>        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cs typeface="Helvetica Light"/>
              </a:rPr>
              <a:t>mtoncu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Helvetica Light"/>
                <a:cs typeface="Helvetica Light"/>
              </a:rPr>
              <a:t>@</a:t>
            </a:r>
            <a:r>
              <a:rPr lang="en-US" sz="3200" dirty="0" err="1" smtClean="0">
                <a:solidFill>
                  <a:schemeClr val="bg2">
                    <a:lumMod val="25000"/>
                  </a:schemeClr>
                </a:solidFill>
                <a:latin typeface="Helvetica Light"/>
                <a:cs typeface="Helvetica Light"/>
              </a:rPr>
              <a:t>yahoo.com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Helvetica Light"/>
              <a:cs typeface="Helvetica Light"/>
            </a:endParaRPr>
          </a:p>
        </p:txBody>
      </p:sp>
      <p:sp>
        <p:nvSpPr>
          <p:cNvPr id="263" name="Round Same Side Corner Rectangle 2"/>
          <p:cNvSpPr>
            <a:spLocks/>
          </p:cNvSpPr>
          <p:nvPr/>
        </p:nvSpPr>
        <p:spPr bwMode="auto">
          <a:xfrm>
            <a:off x="304800" y="36957000"/>
            <a:ext cx="27508200" cy="838200"/>
          </a:xfrm>
          <a:custGeom>
            <a:avLst/>
            <a:gdLst>
              <a:gd name="T0" fmla="*/ 182302 w 11277600"/>
              <a:gd name="T1" fmla="*/ 0 h 1093788"/>
              <a:gd name="T2" fmla="*/ 11095298 w 11277600"/>
              <a:gd name="T3" fmla="*/ 0 h 1093788"/>
              <a:gd name="T4" fmla="*/ 11277600 w 11277600"/>
              <a:gd name="T5" fmla="*/ 182302 h 1093788"/>
              <a:gd name="T6" fmla="*/ 11277600 w 11277600"/>
              <a:gd name="T7" fmla="*/ 1093788 h 1093788"/>
              <a:gd name="T8" fmla="*/ 11277600 w 11277600"/>
              <a:gd name="T9" fmla="*/ 1093788 h 1093788"/>
              <a:gd name="T10" fmla="*/ 0 w 11277600"/>
              <a:gd name="T11" fmla="*/ 1093788 h 1093788"/>
              <a:gd name="T12" fmla="*/ 0 w 11277600"/>
              <a:gd name="T13" fmla="*/ 1093788 h 1093788"/>
              <a:gd name="T14" fmla="*/ 0 w 11277600"/>
              <a:gd name="T15" fmla="*/ 182302 h 1093788"/>
              <a:gd name="T16" fmla="*/ 182302 w 11277600"/>
              <a:gd name="T17" fmla="*/ 0 h 10937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77600"/>
              <a:gd name="T28" fmla="*/ 0 h 1093788"/>
              <a:gd name="T29" fmla="*/ 11277600 w 11277600"/>
              <a:gd name="T30" fmla="*/ 1093788 h 10937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77600" h="1093788">
                <a:moveTo>
                  <a:pt x="182302" y="0"/>
                </a:moveTo>
                <a:lnTo>
                  <a:pt x="11095298" y="0"/>
                </a:lnTo>
                <a:cubicBezTo>
                  <a:pt x="11195981" y="0"/>
                  <a:pt x="11277600" y="81619"/>
                  <a:pt x="11277600" y="182302"/>
                </a:cubicBezTo>
                <a:lnTo>
                  <a:pt x="11277600" y="1093788"/>
                </a:lnTo>
                <a:lnTo>
                  <a:pt x="0" y="1093788"/>
                </a:lnTo>
                <a:lnTo>
                  <a:pt x="0" y="182302"/>
                </a:lnTo>
                <a:cubicBezTo>
                  <a:pt x="0" y="81619"/>
                  <a:pt x="81619" y="0"/>
                  <a:pt x="182302" y="0"/>
                </a:cubicBezTo>
                <a:close/>
              </a:path>
            </a:pathLst>
          </a:custGeom>
          <a:ln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279" tIns="45139" rIns="90279" bIns="45139"/>
          <a:lstStyle/>
          <a:p>
            <a:pPr algn="ctr" defTabSz="3220987">
              <a:defRPr/>
            </a:pPr>
            <a:r>
              <a:rPr lang="en-US" sz="4700" dirty="0">
                <a:latin typeface="Helvetica Light"/>
                <a:cs typeface="Helvetica Light"/>
              </a:rPr>
              <a:t>CONCLUSIONS</a:t>
            </a: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304800" y="38023800"/>
            <a:ext cx="27508200" cy="3581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0279" tIns="45139" rIns="90279" bIns="45139"/>
          <a:lstStyle/>
          <a:p>
            <a:pPr marL="571500" indent="-571500">
              <a:buFont typeface="Arial"/>
              <a:buChar char="•"/>
            </a:pPr>
            <a:endParaRPr lang="en-US" sz="4000" dirty="0">
              <a:latin typeface="Helvetica Light"/>
              <a:cs typeface="Helvetica Light"/>
            </a:endParaRPr>
          </a:p>
        </p:txBody>
      </p:sp>
      <p:sp>
        <p:nvSpPr>
          <p:cNvPr id="166" name="Rectangle 165"/>
          <p:cNvSpPr>
            <a:spLocks noChangeArrowheads="1"/>
          </p:cNvSpPr>
          <p:nvPr/>
        </p:nvSpPr>
        <p:spPr bwMode="auto">
          <a:xfrm>
            <a:off x="381000" y="6172200"/>
            <a:ext cx="27574875" cy="883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90279" tIns="45139" rIns="90279" bIns="45139"/>
          <a:lstStyle/>
          <a:p>
            <a:pPr marL="685800" indent="-685800">
              <a:buFont typeface="Arial"/>
              <a:buChar char="•"/>
            </a:pPr>
            <a:endParaRPr lang="en-US" sz="3600" dirty="0">
              <a:solidFill>
                <a:schemeClr val="accent2"/>
              </a:solidFill>
              <a:latin typeface="Helvetica Light"/>
              <a:ea typeface="+mn-ea"/>
              <a:cs typeface="Helvetica Light"/>
            </a:endParaRPr>
          </a:p>
        </p:txBody>
      </p:sp>
      <p:sp>
        <p:nvSpPr>
          <p:cNvPr id="167" name="Round Same Side Corner Rectangle 2"/>
          <p:cNvSpPr>
            <a:spLocks/>
          </p:cNvSpPr>
          <p:nvPr/>
        </p:nvSpPr>
        <p:spPr bwMode="auto">
          <a:xfrm>
            <a:off x="384175" y="5943600"/>
            <a:ext cx="27581225" cy="669925"/>
          </a:xfrm>
          <a:custGeom>
            <a:avLst/>
            <a:gdLst>
              <a:gd name="T0" fmla="*/ 182302 w 11277600"/>
              <a:gd name="T1" fmla="*/ 0 h 1093788"/>
              <a:gd name="T2" fmla="*/ 11095298 w 11277600"/>
              <a:gd name="T3" fmla="*/ 0 h 1093788"/>
              <a:gd name="T4" fmla="*/ 11277600 w 11277600"/>
              <a:gd name="T5" fmla="*/ 182302 h 1093788"/>
              <a:gd name="T6" fmla="*/ 11277600 w 11277600"/>
              <a:gd name="T7" fmla="*/ 1093788 h 1093788"/>
              <a:gd name="T8" fmla="*/ 11277600 w 11277600"/>
              <a:gd name="T9" fmla="*/ 1093788 h 1093788"/>
              <a:gd name="T10" fmla="*/ 0 w 11277600"/>
              <a:gd name="T11" fmla="*/ 1093788 h 1093788"/>
              <a:gd name="T12" fmla="*/ 0 w 11277600"/>
              <a:gd name="T13" fmla="*/ 1093788 h 1093788"/>
              <a:gd name="T14" fmla="*/ 0 w 11277600"/>
              <a:gd name="T15" fmla="*/ 182302 h 1093788"/>
              <a:gd name="T16" fmla="*/ 182302 w 11277600"/>
              <a:gd name="T17" fmla="*/ 0 h 10937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77600"/>
              <a:gd name="T28" fmla="*/ 0 h 1093788"/>
              <a:gd name="T29" fmla="*/ 11277600 w 11277600"/>
              <a:gd name="T30" fmla="*/ 1093788 h 10937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77600" h="1093788">
                <a:moveTo>
                  <a:pt x="182302" y="0"/>
                </a:moveTo>
                <a:lnTo>
                  <a:pt x="11095298" y="0"/>
                </a:lnTo>
                <a:cubicBezTo>
                  <a:pt x="11195981" y="0"/>
                  <a:pt x="11277600" y="81619"/>
                  <a:pt x="11277600" y="182302"/>
                </a:cubicBezTo>
                <a:lnTo>
                  <a:pt x="11277600" y="1093788"/>
                </a:lnTo>
                <a:lnTo>
                  <a:pt x="0" y="1093788"/>
                </a:lnTo>
                <a:lnTo>
                  <a:pt x="0" y="182302"/>
                </a:lnTo>
                <a:cubicBezTo>
                  <a:pt x="0" y="81619"/>
                  <a:pt x="81619" y="0"/>
                  <a:pt x="182302" y="0"/>
                </a:cubicBezTo>
                <a:close/>
              </a:path>
            </a:pathLst>
          </a:custGeom>
          <a:ln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0279" tIns="45139" rIns="90279" bIns="45139" anchor="ctr"/>
          <a:lstStyle/>
          <a:p>
            <a:pPr algn="ctr" defTabSz="3220987">
              <a:defRPr/>
            </a:pPr>
            <a:r>
              <a:rPr lang="en-US" sz="4300" dirty="0" smtClean="0">
                <a:solidFill>
                  <a:schemeClr val="bg1"/>
                </a:solidFill>
                <a:latin typeface="Helvetica Light"/>
                <a:cs typeface="Helvetica Light"/>
              </a:rPr>
              <a:t>THE NATURAL ORDER OF INFORMATION</a:t>
            </a:r>
            <a:endParaRPr lang="en-US" sz="430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81000" y="15087600"/>
            <a:ext cx="27660600" cy="9144000"/>
            <a:chOff x="228600" y="12573000"/>
            <a:chExt cx="27660600" cy="9144000"/>
          </a:xfrm>
        </p:grpSpPr>
        <p:sp>
          <p:nvSpPr>
            <p:cNvPr id="15363" name="Rectangle 61"/>
            <p:cNvSpPr>
              <a:spLocks noChangeArrowheads="1"/>
            </p:cNvSpPr>
            <p:nvPr/>
          </p:nvSpPr>
          <p:spPr bwMode="auto">
            <a:xfrm>
              <a:off x="228600" y="13487400"/>
              <a:ext cx="11887200" cy="822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4F6228"/>
              </a:solidFill>
              <a:miter lim="800000"/>
              <a:headEnd/>
              <a:tailEnd/>
            </a:ln>
          </p:spPr>
          <p:txBody>
            <a:bodyPr lIns="90279" tIns="45139" rIns="90279" bIns="45139"/>
            <a:lstStyle/>
            <a:p>
              <a:pPr defTabSz="901700"/>
              <a:r>
                <a:rPr lang="en-US" sz="3600" dirty="0" smtClean="0">
                  <a:latin typeface="Helvetica Light" charset="0"/>
                  <a:cs typeface="Helvetica Light" charset="0"/>
                </a:rPr>
                <a:t>ACT-OUT STUDY</a:t>
              </a:r>
            </a:p>
            <a:p>
              <a:r>
                <a:rPr lang="en-US" sz="3600" b="1" dirty="0">
                  <a:latin typeface="Helvetica Light"/>
                  <a:cs typeface="Helvetica Light"/>
                </a:rPr>
                <a:t>Task</a:t>
              </a:r>
              <a:r>
                <a:rPr lang="en-US" sz="3600" dirty="0">
                  <a:latin typeface="Helvetica Light"/>
                  <a:cs typeface="Helvetica Light"/>
                </a:rPr>
                <a:t>: present 3</a:t>
              </a:r>
              <a:r>
                <a:rPr lang="en-US" sz="3600" baseline="30000" dirty="0">
                  <a:latin typeface="Helvetica Light"/>
                  <a:cs typeface="Helvetica Light"/>
                </a:rPr>
                <a:t>rd</a:t>
              </a:r>
              <a:r>
                <a:rPr lang="en-US" sz="3600" dirty="0">
                  <a:latin typeface="Helvetica Light"/>
                  <a:cs typeface="Helvetica Light"/>
                </a:rPr>
                <a:t> picture of comic </a:t>
              </a:r>
              <a:r>
                <a:rPr lang="en-US" sz="3600" dirty="0" smtClean="0">
                  <a:latin typeface="Helvetica Light"/>
                  <a:cs typeface="Helvetica Light"/>
                </a:rPr>
                <a:t>strip semi</a:t>
              </a:r>
              <a:r>
                <a:rPr lang="en-US" sz="3600" dirty="0">
                  <a:latin typeface="Helvetica Light"/>
                  <a:cs typeface="Helvetica Light"/>
                </a:rPr>
                <a:t>-/nonverbally, with ‘</a:t>
              </a:r>
              <a:r>
                <a:rPr lang="en-US" sz="3600" dirty="0" err="1">
                  <a:latin typeface="Helvetica Light"/>
                  <a:cs typeface="Helvetica Light"/>
                </a:rPr>
                <a:t>playmobil</a:t>
              </a:r>
              <a:r>
                <a:rPr lang="en-US" sz="3600" dirty="0">
                  <a:latin typeface="Helvetica Light"/>
                  <a:cs typeface="Helvetica Light"/>
                </a:rPr>
                <a:t>’ </a:t>
              </a:r>
              <a:r>
                <a:rPr lang="en-US" sz="3600" dirty="0" smtClean="0">
                  <a:latin typeface="Helvetica Light"/>
                  <a:cs typeface="Helvetica Light"/>
                </a:rPr>
                <a:t>figures</a:t>
              </a:r>
              <a:r>
                <a:rPr lang="en-US" sz="3600" dirty="0">
                  <a:latin typeface="Helvetica Light"/>
                  <a:cs typeface="Helvetica Light"/>
                </a:rPr>
                <a:t>, wooden clocks, and verbs</a:t>
              </a:r>
              <a:r>
                <a:rPr lang="en-US" sz="3600" dirty="0" smtClean="0">
                  <a:latin typeface="Helvetica Light"/>
                  <a:cs typeface="Helvetica Light"/>
                </a:rPr>
                <a:t>; </a:t>
              </a:r>
              <a:r>
                <a:rPr lang="en-US" sz="3600" dirty="0">
                  <a:latin typeface="Helvetica Light"/>
                  <a:cs typeface="Helvetica Light"/>
                </a:rPr>
                <a:t>verbally in German or Turkish.</a:t>
              </a:r>
              <a:endParaRPr lang="de-DE" sz="3600" dirty="0">
                <a:latin typeface="Helvetica Light"/>
                <a:cs typeface="Helvetica Light"/>
              </a:endParaRPr>
            </a:p>
            <a:p>
              <a:endParaRPr lang="en-US" sz="3600" b="1" dirty="0" smtClean="0">
                <a:latin typeface="Helvetica Light"/>
                <a:cs typeface="Helvetica Light"/>
              </a:endParaRPr>
            </a:p>
            <a:p>
              <a:r>
                <a:rPr lang="en-US" sz="3600" b="1" dirty="0" smtClean="0">
                  <a:latin typeface="Helvetica Light"/>
                  <a:cs typeface="Helvetica Light"/>
                </a:rPr>
                <a:t>(more about task; see paper)</a:t>
              </a:r>
              <a:endParaRPr lang="en-US" sz="3600" b="1" dirty="0">
                <a:latin typeface="Helvetica Light"/>
                <a:cs typeface="Helvetica Light"/>
              </a:endParaRPr>
            </a:p>
            <a:p>
              <a:endParaRPr lang="en-US" sz="3600" b="1" dirty="0" smtClean="0">
                <a:latin typeface="Helvetica Light"/>
                <a:cs typeface="Helvetica Light"/>
              </a:endParaRPr>
            </a:p>
            <a:p>
              <a:endParaRPr lang="en-US" sz="3600" b="1" dirty="0">
                <a:latin typeface="Helvetica Light"/>
                <a:cs typeface="Helvetica Light"/>
              </a:endParaRPr>
            </a:p>
            <a:p>
              <a:r>
                <a:rPr lang="en-US" sz="3600" b="1" dirty="0">
                  <a:latin typeface="Helvetica Light"/>
                  <a:cs typeface="Helvetica Light"/>
                </a:rPr>
                <a:t>Subjects</a:t>
              </a:r>
              <a:r>
                <a:rPr lang="en-US" sz="3600" dirty="0">
                  <a:latin typeface="Helvetica Light"/>
                  <a:cs typeface="Helvetica Light"/>
                </a:rPr>
                <a:t>: </a:t>
              </a:r>
            </a:p>
            <a:p>
              <a:r>
                <a:rPr lang="en-US" sz="3600" dirty="0" smtClean="0">
                  <a:latin typeface="Helvetica Light"/>
                  <a:cs typeface="Helvetica Light"/>
                </a:rPr>
                <a:t>monolingual German, N=</a:t>
              </a:r>
            </a:p>
            <a:p>
              <a:r>
                <a:rPr lang="en-US" sz="3600" dirty="0">
                  <a:latin typeface="Helvetica Light"/>
                  <a:cs typeface="Helvetica Light"/>
                </a:rPr>
                <a:t>monolingual </a:t>
              </a:r>
              <a:r>
                <a:rPr lang="en-US" sz="3600" dirty="0" smtClean="0">
                  <a:latin typeface="Helvetica Light"/>
                  <a:cs typeface="Helvetica Light"/>
                </a:rPr>
                <a:t>English, N=</a:t>
              </a:r>
              <a:endParaRPr lang="en-US" sz="3600" dirty="0">
                <a:latin typeface="Helvetica Light"/>
                <a:cs typeface="Helvetica Light"/>
              </a:endParaRPr>
            </a:p>
            <a:p>
              <a:r>
                <a:rPr lang="en-US" sz="3600" dirty="0">
                  <a:latin typeface="Helvetica Light"/>
                  <a:cs typeface="Helvetica Light"/>
                </a:rPr>
                <a:t>monolingual </a:t>
              </a:r>
              <a:r>
                <a:rPr lang="en-US" sz="3600" dirty="0" smtClean="0">
                  <a:latin typeface="Helvetica Light"/>
                  <a:cs typeface="Helvetica Light"/>
                </a:rPr>
                <a:t>Turkish, N=</a:t>
              </a:r>
              <a:endParaRPr lang="en-US" sz="3600" dirty="0">
                <a:latin typeface="Helvetica Light"/>
                <a:cs typeface="Helvetica Light"/>
              </a:endParaRPr>
            </a:p>
            <a:p>
              <a:endParaRPr lang="de-DE" sz="3600" dirty="0">
                <a:latin typeface="Helvetica Light"/>
                <a:cs typeface="Helvetica Light"/>
              </a:endParaRPr>
            </a:p>
            <a:p>
              <a:pPr defTabSz="901700"/>
              <a:r>
                <a:rPr lang="en-US" sz="3600" b="1" dirty="0" smtClean="0">
                  <a:latin typeface="Helvetica Light" charset="0"/>
                  <a:cs typeface="Helvetica Light" charset="0"/>
                </a:rPr>
                <a:t>Predictions</a:t>
              </a:r>
              <a:endParaRPr lang="en-US" sz="3600" b="1" dirty="0">
                <a:latin typeface="Helvetica Light" charset="0"/>
                <a:cs typeface="Helvetica Light" charset="0"/>
              </a:endParaRPr>
            </a:p>
          </p:txBody>
        </p:sp>
        <p:sp>
          <p:nvSpPr>
            <p:cNvPr id="63" name="Round Same Side Corner Rectangle 2"/>
            <p:cNvSpPr>
              <a:spLocks/>
            </p:cNvSpPr>
            <p:nvPr/>
          </p:nvSpPr>
          <p:spPr bwMode="auto">
            <a:xfrm>
              <a:off x="228600" y="12573000"/>
              <a:ext cx="27660600" cy="762000"/>
            </a:xfrm>
            <a:custGeom>
              <a:avLst/>
              <a:gdLst>
                <a:gd name="T0" fmla="*/ 182302 w 11277600"/>
                <a:gd name="T1" fmla="*/ 0 h 1093788"/>
                <a:gd name="T2" fmla="*/ 11095298 w 11277600"/>
                <a:gd name="T3" fmla="*/ 0 h 1093788"/>
                <a:gd name="T4" fmla="*/ 11277600 w 11277600"/>
                <a:gd name="T5" fmla="*/ 182302 h 1093788"/>
                <a:gd name="T6" fmla="*/ 11277600 w 11277600"/>
                <a:gd name="T7" fmla="*/ 1093788 h 1093788"/>
                <a:gd name="T8" fmla="*/ 11277600 w 11277600"/>
                <a:gd name="T9" fmla="*/ 1093788 h 1093788"/>
                <a:gd name="T10" fmla="*/ 0 w 11277600"/>
                <a:gd name="T11" fmla="*/ 1093788 h 1093788"/>
                <a:gd name="T12" fmla="*/ 0 w 11277600"/>
                <a:gd name="T13" fmla="*/ 1093788 h 1093788"/>
                <a:gd name="T14" fmla="*/ 0 w 11277600"/>
                <a:gd name="T15" fmla="*/ 182302 h 1093788"/>
                <a:gd name="T16" fmla="*/ 182302 w 11277600"/>
                <a:gd name="T17" fmla="*/ 0 h 10937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77600"/>
                <a:gd name="T28" fmla="*/ 0 h 1093788"/>
                <a:gd name="T29" fmla="*/ 11277600 w 11277600"/>
                <a:gd name="T30" fmla="*/ 1093788 h 10937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77600" h="1093788">
                  <a:moveTo>
                    <a:pt x="182302" y="0"/>
                  </a:moveTo>
                  <a:lnTo>
                    <a:pt x="11095298" y="0"/>
                  </a:lnTo>
                  <a:cubicBezTo>
                    <a:pt x="11195981" y="0"/>
                    <a:pt x="11277600" y="81619"/>
                    <a:pt x="11277600" y="182302"/>
                  </a:cubicBezTo>
                  <a:lnTo>
                    <a:pt x="11277600" y="1093788"/>
                  </a:lnTo>
                  <a:lnTo>
                    <a:pt x="0" y="1093788"/>
                  </a:lnTo>
                  <a:lnTo>
                    <a:pt x="0" y="182302"/>
                  </a:lnTo>
                  <a:cubicBezTo>
                    <a:pt x="0" y="81619"/>
                    <a:pt x="81619" y="0"/>
                    <a:pt x="182302" y="0"/>
                  </a:cubicBezTo>
                  <a:close/>
                </a:path>
              </a:pathLst>
            </a:custGeom>
            <a:solidFill>
              <a:srgbClr val="9BBB59"/>
            </a:solidFill>
            <a:ln w="9525">
              <a:solidFill>
                <a:srgbClr val="4F6228"/>
              </a:solidFill>
              <a:miter lim="800000"/>
              <a:headEnd/>
              <a:tailEnd/>
            </a:ln>
            <a:effectLst/>
          </p:spPr>
          <p:txBody>
            <a:bodyPr lIns="90279" tIns="45139" rIns="90279" bIns="45139" anchor="ctr"/>
            <a:lstStyle/>
            <a:p>
              <a:pPr algn="ctr" defTabSz="3220987">
                <a:defRPr/>
              </a:pPr>
              <a:r>
                <a:rPr lang="en-US" sz="4300" dirty="0" smtClean="0">
                  <a:latin typeface="Helvetica Light"/>
                  <a:ea typeface="+mn-ea"/>
                  <a:cs typeface="Helvetica Light"/>
                </a:rPr>
                <a:t>TWO STUDIES</a:t>
              </a:r>
              <a:endParaRPr lang="en-US" sz="4300" dirty="0">
                <a:latin typeface="Helvetica Light"/>
                <a:ea typeface="+mn-ea"/>
                <a:cs typeface="Helvetica Light"/>
              </a:endParaRPr>
            </a:p>
          </p:txBody>
        </p:sp>
        <p:sp>
          <p:nvSpPr>
            <p:cNvPr id="15375" name="Rectangle 88"/>
            <p:cNvSpPr>
              <a:spLocks noChangeArrowheads="1"/>
            </p:cNvSpPr>
            <p:nvPr/>
          </p:nvSpPr>
          <p:spPr bwMode="auto">
            <a:xfrm>
              <a:off x="21336000" y="13487400"/>
              <a:ext cx="6553200" cy="8229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4F6228"/>
              </a:solidFill>
              <a:miter lim="800000"/>
              <a:headEnd/>
              <a:tailEnd/>
            </a:ln>
          </p:spPr>
          <p:txBody>
            <a:bodyPr lIns="90279" tIns="45139" rIns="90279" bIns="45139"/>
            <a:lstStyle/>
            <a:p>
              <a:pPr defTabSz="901700"/>
              <a:r>
                <a:rPr lang="en-US" sz="3600" dirty="0" smtClean="0">
                  <a:latin typeface="Helvetica Light" charset="0"/>
                  <a:cs typeface="Helvetica Light" charset="0"/>
                </a:rPr>
                <a:t>VERBAL DESCRIPTIONS</a:t>
              </a:r>
            </a:p>
            <a:p>
              <a:r>
                <a:rPr lang="en-US" sz="3600" b="1" dirty="0">
                  <a:latin typeface="Helvetica Light"/>
                  <a:cs typeface="Helvetica Light"/>
                </a:rPr>
                <a:t>Task</a:t>
              </a:r>
              <a:r>
                <a:rPr lang="en-US" sz="3600" dirty="0">
                  <a:latin typeface="Helvetica Light"/>
                  <a:cs typeface="Helvetica Light"/>
                </a:rPr>
                <a:t>: present 3</a:t>
              </a:r>
              <a:r>
                <a:rPr lang="en-US" sz="3600" baseline="30000" dirty="0">
                  <a:latin typeface="Helvetica Light"/>
                  <a:cs typeface="Helvetica Light"/>
                </a:rPr>
                <a:t>rd</a:t>
              </a:r>
              <a:r>
                <a:rPr lang="en-US" sz="3600" dirty="0">
                  <a:latin typeface="Helvetica Light"/>
                  <a:cs typeface="Helvetica Light"/>
                </a:rPr>
                <a:t> picture of comic </a:t>
              </a:r>
              <a:r>
                <a:rPr lang="en-US" sz="3600" dirty="0" smtClean="0">
                  <a:latin typeface="Helvetica Light"/>
                  <a:cs typeface="Helvetica Light"/>
                </a:rPr>
                <a:t>strip verbally </a:t>
              </a:r>
              <a:r>
                <a:rPr lang="en-US" sz="3600" dirty="0">
                  <a:latin typeface="Helvetica Light"/>
                  <a:cs typeface="Helvetica Light"/>
                </a:rPr>
                <a:t>in </a:t>
              </a:r>
              <a:r>
                <a:rPr lang="en-US" sz="3600" dirty="0" smtClean="0">
                  <a:latin typeface="Helvetica Light"/>
                  <a:cs typeface="Helvetica Light"/>
                </a:rPr>
                <a:t>native language</a:t>
              </a:r>
            </a:p>
            <a:p>
              <a:endParaRPr lang="en-US" sz="3600" dirty="0">
                <a:latin typeface="Helvetica Light"/>
                <a:cs typeface="Helvetica Light"/>
              </a:endParaRPr>
            </a:p>
            <a:p>
              <a:r>
                <a:rPr lang="en-US" sz="3600" b="1" dirty="0">
                  <a:latin typeface="Helvetica Light"/>
                  <a:cs typeface="Helvetica Light"/>
                </a:rPr>
                <a:t>(more about task; see paper)</a:t>
              </a:r>
            </a:p>
            <a:p>
              <a:endParaRPr lang="de-DE" sz="3600" dirty="0" smtClean="0">
                <a:latin typeface="Helvetica Light"/>
                <a:cs typeface="Helvetica Light"/>
              </a:endParaRPr>
            </a:p>
            <a:p>
              <a:r>
                <a:rPr lang="de-DE" sz="3600" b="1" dirty="0" err="1" smtClean="0">
                  <a:latin typeface="Helvetica Light"/>
                  <a:cs typeface="Helvetica Light"/>
                </a:rPr>
                <a:t>Predictions</a:t>
              </a:r>
              <a:endParaRPr lang="de-DE" sz="3600" b="1" dirty="0">
                <a:latin typeface="Helvetica Light"/>
                <a:cs typeface="Helvetica Light"/>
              </a:endParaRPr>
            </a:p>
            <a:p>
              <a:pPr defTabSz="901700"/>
              <a:endParaRPr lang="en-US" sz="3600" dirty="0" smtClean="0">
                <a:latin typeface="Helvetica Light" charset="0"/>
                <a:cs typeface="Helvetica Light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" y="12420600"/>
            <a:ext cx="26898600" cy="2438400"/>
            <a:chOff x="609600" y="15163800"/>
            <a:chExt cx="26898600" cy="2438400"/>
          </a:xfrm>
        </p:grpSpPr>
        <p:sp>
          <p:nvSpPr>
            <p:cNvPr id="34" name="Rounded Rectangle 33"/>
            <p:cNvSpPr/>
            <p:nvPr/>
          </p:nvSpPr>
          <p:spPr>
            <a:xfrm>
              <a:off x="9753600" y="15163800"/>
              <a:ext cx="8610600" cy="24384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0278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600" dirty="0">
                  <a:latin typeface="Helvetica Light"/>
                  <a:cs typeface="Helvetica Light"/>
                </a:rPr>
                <a:t>MORE ABOUT </a:t>
              </a:r>
              <a:r>
                <a:rPr lang="en-US" sz="3600" dirty="0" smtClean="0">
                  <a:solidFill>
                    <a:schemeClr val="tx1"/>
                  </a:solidFill>
                  <a:latin typeface="Helvetica Light"/>
                  <a:ea typeface="ＭＳ Ｐゴシック" charset="0"/>
                  <a:cs typeface="Helvetica Light"/>
                </a:rPr>
                <a:t>ENGLISH WORD ORDER</a:t>
              </a:r>
              <a:endParaRPr lang="en-US" sz="3600" dirty="0">
                <a:solidFill>
                  <a:schemeClr val="tx1"/>
                </a:solidFill>
                <a:latin typeface="Helvetica Light"/>
                <a:ea typeface="ＭＳ Ｐゴシック" charset="0"/>
                <a:cs typeface="Helvetica Light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09600" y="15163800"/>
              <a:ext cx="8610600" cy="24384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 smtClean="0">
                  <a:latin typeface="Helvetica Light"/>
                  <a:cs typeface="Helvetica Light"/>
                </a:rPr>
                <a:t>MORE ABOUT GERMAN WORD ORDER</a:t>
              </a:r>
              <a:endParaRPr lang="en-US" sz="3600" dirty="0">
                <a:latin typeface="Helvetica Light"/>
                <a:cs typeface="Helvetica Light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8897600" y="15163800"/>
              <a:ext cx="8610600" cy="2438400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02787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3600" dirty="0">
                  <a:latin typeface="Helvetica Light"/>
                  <a:cs typeface="Helvetica Light"/>
                </a:rPr>
                <a:t>MORE ABOUT </a:t>
              </a:r>
              <a:r>
                <a:rPr lang="en-US" sz="3600" dirty="0" smtClean="0">
                  <a:solidFill>
                    <a:srgbClr val="000000"/>
                  </a:solidFill>
                  <a:latin typeface="Helvetica Light"/>
                  <a:ea typeface="ＭＳ Ｐゴシック" charset="0"/>
                  <a:cs typeface="Helvetica Light"/>
                </a:rPr>
                <a:t>TURKISH WORD ORDER</a:t>
              </a:r>
              <a:endParaRPr lang="en-US" sz="3600" dirty="0">
                <a:solidFill>
                  <a:srgbClr val="000000"/>
                </a:solidFill>
                <a:latin typeface="Helvetica Light"/>
                <a:ea typeface="ＭＳ Ｐゴシック" charset="0"/>
                <a:cs typeface="Helvetica Light"/>
              </a:endParaRPr>
            </a:p>
          </p:txBody>
        </p:sp>
      </p:grpSp>
      <p:pic>
        <p:nvPicPr>
          <p:cNvPr id="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0" y="228600"/>
            <a:ext cx="23368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0" y="3124200"/>
            <a:ext cx="2349319" cy="2310806"/>
          </a:xfrm>
          <a:prstGeom prst="rect">
            <a:avLst/>
          </a:prstGeom>
        </p:spPr>
      </p:pic>
      <p:pic>
        <p:nvPicPr>
          <p:cNvPr id="1537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6200" y="1676400"/>
            <a:ext cx="3581400" cy="21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85800" y="6858000"/>
            <a:ext cx="20726400" cy="563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GB" sz="3600" dirty="0">
                <a:latin typeface="Helvetica Light"/>
                <a:cs typeface="Helvetica Light"/>
              </a:rPr>
              <a:t>Many studies have shown language-independent preferences for the serialisation of thematic roles (Agent, Patient, Act</a:t>
            </a:r>
            <a:r>
              <a:rPr lang="en-GB" sz="3600" dirty="0" smtClean="0">
                <a:latin typeface="Helvetica Light"/>
                <a:cs typeface="Helvetica Light"/>
              </a:rPr>
              <a:t>)</a:t>
            </a:r>
            <a:br>
              <a:rPr lang="en-GB" sz="3600" dirty="0" smtClean="0">
                <a:latin typeface="Helvetica Light"/>
                <a:cs typeface="Helvetica Light"/>
              </a:rPr>
            </a:br>
            <a:r>
              <a:rPr lang="en-GB" sz="3600" dirty="0" smtClean="0">
                <a:latin typeface="Helvetica Light"/>
                <a:cs typeface="Helvetica Light"/>
              </a:rPr>
              <a:t>REFERENCES </a:t>
            </a:r>
          </a:p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Do such </a:t>
            </a:r>
            <a:r>
              <a:rPr lang="en-GB" sz="3600" dirty="0">
                <a:latin typeface="Helvetica Light"/>
                <a:cs typeface="Helvetica Light"/>
              </a:rPr>
              <a:t>preferences extend to information </a:t>
            </a:r>
            <a:r>
              <a:rPr lang="en-GB" sz="3600" dirty="0" smtClean="0">
                <a:latin typeface="Helvetica Light"/>
                <a:cs typeface="Helvetica Light"/>
              </a:rPr>
              <a:t>structure?</a:t>
            </a:r>
            <a:br>
              <a:rPr lang="en-GB" sz="3600" dirty="0" smtClean="0">
                <a:latin typeface="Helvetica Light"/>
                <a:cs typeface="Helvetica Light"/>
              </a:rPr>
            </a:br>
            <a:r>
              <a:rPr lang="en-GB" sz="3600" dirty="0" smtClean="0">
                <a:latin typeface="Helvetica Light"/>
                <a:cs typeface="Helvetica Light"/>
                <a:sym typeface="Wingdings"/>
              </a:rPr>
              <a:t></a:t>
            </a:r>
            <a:r>
              <a:rPr lang="en-GB" sz="3600" dirty="0" smtClean="0">
                <a:latin typeface="Helvetica Light"/>
                <a:cs typeface="Helvetica Light"/>
              </a:rPr>
              <a:t> </a:t>
            </a:r>
            <a:r>
              <a:rPr lang="en-GB" sz="3600" dirty="0">
                <a:latin typeface="Helvetica Light"/>
                <a:cs typeface="Helvetica Light"/>
              </a:rPr>
              <a:t>relative order of </a:t>
            </a:r>
            <a:r>
              <a:rPr lang="en-GB" sz="3600" dirty="0" err="1">
                <a:latin typeface="Helvetica Light"/>
                <a:cs typeface="Helvetica Light"/>
              </a:rPr>
              <a:t>framesetters</a:t>
            </a:r>
            <a:r>
              <a:rPr lang="en-GB" sz="3600" dirty="0">
                <a:latin typeface="Helvetica Light"/>
                <a:cs typeface="Helvetica Light"/>
              </a:rPr>
              <a:t> and topics with respect to their predication. </a:t>
            </a:r>
            <a:endParaRPr lang="en-GB" sz="3600" dirty="0" smtClean="0">
              <a:latin typeface="Helvetica Light"/>
              <a:cs typeface="Helvetica Light"/>
            </a:endParaRPr>
          </a:p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Background: </a:t>
            </a:r>
            <a:br>
              <a:rPr lang="en-GB" sz="3600" dirty="0" smtClean="0">
                <a:latin typeface="Helvetica Light"/>
                <a:cs typeface="Helvetica Light"/>
              </a:rPr>
            </a:br>
            <a:r>
              <a:rPr lang="en-GB" sz="3600" dirty="0" smtClean="0">
                <a:latin typeface="Helvetica Light"/>
                <a:cs typeface="Helvetica Light"/>
              </a:rPr>
              <a:t>While </a:t>
            </a:r>
            <a:r>
              <a:rPr lang="en-GB" sz="3600" dirty="0">
                <a:latin typeface="Helvetica Light"/>
                <a:cs typeface="Helvetica Light"/>
              </a:rPr>
              <a:t>topics specify the entity under which a proposition is to be stored, </a:t>
            </a:r>
            <a:r>
              <a:rPr lang="en-GB" sz="3600" dirty="0" err="1">
                <a:latin typeface="Helvetica Light"/>
                <a:cs typeface="Helvetica Light"/>
              </a:rPr>
              <a:t>framesetters</a:t>
            </a:r>
            <a:r>
              <a:rPr lang="en-GB" sz="3600" dirty="0">
                <a:latin typeface="Helvetica Light"/>
                <a:cs typeface="Helvetica Light"/>
              </a:rPr>
              <a:t> provide specifications – typically time or place – restricting the domain in which the proposition is valid. </a:t>
            </a:r>
            <a:endParaRPr lang="en-GB" sz="3600" dirty="0">
              <a:latin typeface="Helvetica Light"/>
              <a:cs typeface="Helvetica Light"/>
            </a:endParaRPr>
          </a:p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Prediction: Topics and </a:t>
            </a:r>
            <a:r>
              <a:rPr lang="en-GB" sz="3600" dirty="0" err="1" smtClean="0">
                <a:latin typeface="Helvetica Light"/>
                <a:cs typeface="Helvetica Light"/>
              </a:rPr>
              <a:t>Framesetters</a:t>
            </a:r>
            <a:r>
              <a:rPr lang="en-GB" sz="3600" dirty="0" smtClean="0">
                <a:latin typeface="Helvetica Light"/>
                <a:cs typeface="Helvetica Light"/>
              </a:rPr>
              <a:t> will </a:t>
            </a:r>
            <a:r>
              <a:rPr lang="en-GB" sz="3600" dirty="0">
                <a:latin typeface="Helvetica Light"/>
                <a:cs typeface="Helvetica Light"/>
              </a:rPr>
              <a:t>be preferred in initial position, before the predication itself, regardless of language-specific word orders.</a:t>
            </a:r>
            <a:endParaRPr lang="en-US" sz="3600" dirty="0">
              <a:latin typeface="Helvetica Light"/>
              <a:cs typeface="Helvetica Light"/>
            </a:endParaRPr>
          </a:p>
        </p:txBody>
      </p:sp>
      <p:pic>
        <p:nvPicPr>
          <p:cNvPr id="61" name="Grafik 123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06730" y="16078200"/>
            <a:ext cx="8429269" cy="304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2" name="Grafik 124" descr="CIMG3743.JPG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800" y="19354800"/>
            <a:ext cx="5181597" cy="3886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Rectangle 20"/>
          <p:cNvSpPr/>
          <p:nvPr/>
        </p:nvSpPr>
        <p:spPr>
          <a:xfrm>
            <a:off x="13335000" y="19431000"/>
            <a:ext cx="80010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evtl</a:t>
            </a:r>
            <a:r>
              <a:rPr lang="en-US" dirty="0" smtClean="0"/>
              <a:t> Schema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Versuchsaufbau</a:t>
            </a:r>
            <a:r>
              <a:rPr lang="en-US" dirty="0" smtClean="0"/>
              <a:t>/</a:t>
            </a:r>
            <a:r>
              <a:rPr lang="en-US" dirty="0" err="1" smtClean="0"/>
              <a:t>Proband</a:t>
            </a:r>
            <a:r>
              <a:rPr lang="en-US" dirty="0" smtClean="0"/>
              <a:t> &amp; </a:t>
            </a:r>
            <a:r>
              <a:rPr lang="en-US" dirty="0" err="1" smtClean="0"/>
              <a:t>Versuchsleiter</a:t>
            </a:r>
            <a:endParaRPr lang="en-US" dirty="0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304800" y="268224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GERMAN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67" name="Round Same Side Corner Rectangle 2"/>
          <p:cNvSpPr>
            <a:spLocks/>
          </p:cNvSpPr>
          <p:nvPr/>
        </p:nvSpPr>
        <p:spPr bwMode="auto">
          <a:xfrm>
            <a:off x="304800" y="24612600"/>
            <a:ext cx="27660600" cy="762000"/>
          </a:xfrm>
          <a:custGeom>
            <a:avLst/>
            <a:gdLst>
              <a:gd name="T0" fmla="*/ 182302 w 11277600"/>
              <a:gd name="T1" fmla="*/ 0 h 1093788"/>
              <a:gd name="T2" fmla="*/ 11095298 w 11277600"/>
              <a:gd name="T3" fmla="*/ 0 h 1093788"/>
              <a:gd name="T4" fmla="*/ 11277600 w 11277600"/>
              <a:gd name="T5" fmla="*/ 182302 h 1093788"/>
              <a:gd name="T6" fmla="*/ 11277600 w 11277600"/>
              <a:gd name="T7" fmla="*/ 1093788 h 1093788"/>
              <a:gd name="T8" fmla="*/ 11277600 w 11277600"/>
              <a:gd name="T9" fmla="*/ 1093788 h 1093788"/>
              <a:gd name="T10" fmla="*/ 0 w 11277600"/>
              <a:gd name="T11" fmla="*/ 1093788 h 1093788"/>
              <a:gd name="T12" fmla="*/ 0 w 11277600"/>
              <a:gd name="T13" fmla="*/ 1093788 h 1093788"/>
              <a:gd name="T14" fmla="*/ 0 w 11277600"/>
              <a:gd name="T15" fmla="*/ 182302 h 1093788"/>
              <a:gd name="T16" fmla="*/ 182302 w 11277600"/>
              <a:gd name="T17" fmla="*/ 0 h 10937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77600"/>
              <a:gd name="T28" fmla="*/ 0 h 1093788"/>
              <a:gd name="T29" fmla="*/ 11277600 w 11277600"/>
              <a:gd name="T30" fmla="*/ 1093788 h 10937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77600" h="1093788">
                <a:moveTo>
                  <a:pt x="182302" y="0"/>
                </a:moveTo>
                <a:lnTo>
                  <a:pt x="11095298" y="0"/>
                </a:lnTo>
                <a:cubicBezTo>
                  <a:pt x="11195981" y="0"/>
                  <a:pt x="11277600" y="81619"/>
                  <a:pt x="11277600" y="182302"/>
                </a:cubicBezTo>
                <a:lnTo>
                  <a:pt x="11277600" y="1093788"/>
                </a:lnTo>
                <a:lnTo>
                  <a:pt x="0" y="1093788"/>
                </a:lnTo>
                <a:lnTo>
                  <a:pt x="0" y="182302"/>
                </a:lnTo>
                <a:cubicBezTo>
                  <a:pt x="0" y="81619"/>
                  <a:pt x="81619" y="0"/>
                  <a:pt x="182302" y="0"/>
                </a:cubicBezTo>
                <a:close/>
              </a:path>
            </a:pathLst>
          </a:custGeom>
          <a:solidFill>
            <a:srgbClr val="9BBB59"/>
          </a:solidFill>
          <a:ln w="9525">
            <a:solidFill>
              <a:srgbClr val="4F6228"/>
            </a:solidFill>
            <a:miter lim="800000"/>
            <a:headEnd/>
            <a:tailEnd/>
          </a:ln>
          <a:effectLst/>
        </p:spPr>
        <p:txBody>
          <a:bodyPr lIns="90279" tIns="45139" rIns="90279" bIns="45139" anchor="ctr"/>
          <a:lstStyle/>
          <a:p>
            <a:pPr algn="ctr" defTabSz="3220987">
              <a:defRPr/>
            </a:pPr>
            <a:r>
              <a:rPr lang="en-US" sz="4300" dirty="0" smtClean="0">
                <a:latin typeface="Helvetica Light"/>
                <a:ea typeface="+mn-ea"/>
                <a:cs typeface="Helvetica Light"/>
              </a:rPr>
              <a:t>RESULTS</a:t>
            </a:r>
            <a:endParaRPr lang="en-US" sz="4300" dirty="0">
              <a:latin typeface="Helvetica Light"/>
              <a:ea typeface="+mn-ea"/>
              <a:cs typeface="Helvetica Light"/>
            </a:endParaRP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304800" y="301752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ENGLISH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72" name="Rectangle 61"/>
          <p:cNvSpPr>
            <a:spLocks noChangeArrowheads="1"/>
          </p:cNvSpPr>
          <p:nvPr/>
        </p:nvSpPr>
        <p:spPr bwMode="auto">
          <a:xfrm>
            <a:off x="304800" y="336804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TURKISH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73" name="Round Same Side Corner Rectangle 2"/>
          <p:cNvSpPr>
            <a:spLocks/>
          </p:cNvSpPr>
          <p:nvPr/>
        </p:nvSpPr>
        <p:spPr bwMode="auto">
          <a:xfrm>
            <a:off x="304800" y="25679400"/>
            <a:ext cx="7924800" cy="762000"/>
          </a:xfrm>
          <a:custGeom>
            <a:avLst/>
            <a:gdLst>
              <a:gd name="T0" fmla="*/ 182302 w 11277600"/>
              <a:gd name="T1" fmla="*/ 0 h 1093788"/>
              <a:gd name="T2" fmla="*/ 11095298 w 11277600"/>
              <a:gd name="T3" fmla="*/ 0 h 1093788"/>
              <a:gd name="T4" fmla="*/ 11277600 w 11277600"/>
              <a:gd name="T5" fmla="*/ 182302 h 1093788"/>
              <a:gd name="T6" fmla="*/ 11277600 w 11277600"/>
              <a:gd name="T7" fmla="*/ 1093788 h 1093788"/>
              <a:gd name="T8" fmla="*/ 11277600 w 11277600"/>
              <a:gd name="T9" fmla="*/ 1093788 h 1093788"/>
              <a:gd name="T10" fmla="*/ 0 w 11277600"/>
              <a:gd name="T11" fmla="*/ 1093788 h 1093788"/>
              <a:gd name="T12" fmla="*/ 0 w 11277600"/>
              <a:gd name="T13" fmla="*/ 1093788 h 1093788"/>
              <a:gd name="T14" fmla="*/ 0 w 11277600"/>
              <a:gd name="T15" fmla="*/ 182302 h 1093788"/>
              <a:gd name="T16" fmla="*/ 182302 w 11277600"/>
              <a:gd name="T17" fmla="*/ 0 h 10937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77600"/>
              <a:gd name="T28" fmla="*/ 0 h 1093788"/>
              <a:gd name="T29" fmla="*/ 11277600 w 11277600"/>
              <a:gd name="T30" fmla="*/ 1093788 h 10937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77600" h="1093788">
                <a:moveTo>
                  <a:pt x="182302" y="0"/>
                </a:moveTo>
                <a:lnTo>
                  <a:pt x="11095298" y="0"/>
                </a:lnTo>
                <a:cubicBezTo>
                  <a:pt x="11195981" y="0"/>
                  <a:pt x="11277600" y="81619"/>
                  <a:pt x="11277600" y="182302"/>
                </a:cubicBezTo>
                <a:lnTo>
                  <a:pt x="11277600" y="1093788"/>
                </a:lnTo>
                <a:lnTo>
                  <a:pt x="0" y="1093788"/>
                </a:lnTo>
                <a:lnTo>
                  <a:pt x="0" y="182302"/>
                </a:lnTo>
                <a:cubicBezTo>
                  <a:pt x="0" y="81619"/>
                  <a:pt x="81619" y="0"/>
                  <a:pt x="182302" y="0"/>
                </a:cubicBezTo>
                <a:close/>
              </a:path>
            </a:pathLst>
          </a:custGeom>
          <a:solidFill>
            <a:srgbClr val="9BBB59"/>
          </a:solidFill>
          <a:ln w="9525">
            <a:solidFill>
              <a:srgbClr val="4F6228"/>
            </a:solidFill>
            <a:miter lim="800000"/>
            <a:headEnd/>
            <a:tailEnd/>
          </a:ln>
          <a:effectLst/>
        </p:spPr>
        <p:txBody>
          <a:bodyPr lIns="90279" tIns="45139" rIns="90279" bIns="45139" anchor="ctr"/>
          <a:lstStyle/>
          <a:p>
            <a:pPr algn="ctr" defTabSz="3220987">
              <a:defRPr/>
            </a:pPr>
            <a:r>
              <a:rPr lang="en-US" sz="4300" dirty="0" smtClean="0">
                <a:latin typeface="Helvetica Light"/>
                <a:ea typeface="+mn-ea"/>
                <a:cs typeface="Helvetica Light"/>
              </a:rPr>
              <a:t>ACT-OUT TASK</a:t>
            </a:r>
            <a:endParaRPr lang="en-US" sz="4300" dirty="0">
              <a:latin typeface="Helvetica Light"/>
              <a:ea typeface="+mn-ea"/>
              <a:cs typeface="Helvetica Light"/>
            </a:endParaRPr>
          </a:p>
        </p:txBody>
      </p:sp>
      <p:sp>
        <p:nvSpPr>
          <p:cNvPr id="74" name="Rectangle 61"/>
          <p:cNvSpPr>
            <a:spLocks noChangeArrowheads="1"/>
          </p:cNvSpPr>
          <p:nvPr/>
        </p:nvSpPr>
        <p:spPr bwMode="auto">
          <a:xfrm>
            <a:off x="20040600" y="268224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GERMAN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20040600" y="301752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ENGLISH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76" name="Rectangle 61"/>
          <p:cNvSpPr>
            <a:spLocks noChangeArrowheads="1"/>
          </p:cNvSpPr>
          <p:nvPr/>
        </p:nvSpPr>
        <p:spPr bwMode="auto">
          <a:xfrm>
            <a:off x="20040600" y="33680400"/>
            <a:ext cx="7924800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4F6228"/>
            </a:solidFill>
            <a:miter lim="800000"/>
            <a:headEnd/>
            <a:tailEnd/>
          </a:ln>
        </p:spPr>
        <p:txBody>
          <a:bodyPr lIns="90279" tIns="45139" rIns="90279" bIns="45139"/>
          <a:lstStyle/>
          <a:p>
            <a:pPr defTabSz="901700"/>
            <a:r>
              <a:rPr lang="en-US" sz="3600" dirty="0" smtClean="0">
                <a:latin typeface="Helvetica Light" charset="0"/>
                <a:cs typeface="Helvetica Light" charset="0"/>
              </a:rPr>
              <a:t>TURKISH</a:t>
            </a:r>
            <a:endParaRPr lang="en-US" sz="3600" b="1" dirty="0">
              <a:latin typeface="Helvetica Light" charset="0"/>
              <a:cs typeface="Helvetica Light" charset="0"/>
            </a:endParaRPr>
          </a:p>
        </p:txBody>
      </p:sp>
      <p:sp>
        <p:nvSpPr>
          <p:cNvPr id="77" name="Round Same Side Corner Rectangle 2"/>
          <p:cNvSpPr>
            <a:spLocks/>
          </p:cNvSpPr>
          <p:nvPr/>
        </p:nvSpPr>
        <p:spPr bwMode="auto">
          <a:xfrm>
            <a:off x="20040600" y="25679400"/>
            <a:ext cx="7924800" cy="762000"/>
          </a:xfrm>
          <a:custGeom>
            <a:avLst/>
            <a:gdLst>
              <a:gd name="T0" fmla="*/ 182302 w 11277600"/>
              <a:gd name="T1" fmla="*/ 0 h 1093788"/>
              <a:gd name="T2" fmla="*/ 11095298 w 11277600"/>
              <a:gd name="T3" fmla="*/ 0 h 1093788"/>
              <a:gd name="T4" fmla="*/ 11277600 w 11277600"/>
              <a:gd name="T5" fmla="*/ 182302 h 1093788"/>
              <a:gd name="T6" fmla="*/ 11277600 w 11277600"/>
              <a:gd name="T7" fmla="*/ 1093788 h 1093788"/>
              <a:gd name="T8" fmla="*/ 11277600 w 11277600"/>
              <a:gd name="T9" fmla="*/ 1093788 h 1093788"/>
              <a:gd name="T10" fmla="*/ 0 w 11277600"/>
              <a:gd name="T11" fmla="*/ 1093788 h 1093788"/>
              <a:gd name="T12" fmla="*/ 0 w 11277600"/>
              <a:gd name="T13" fmla="*/ 1093788 h 1093788"/>
              <a:gd name="T14" fmla="*/ 0 w 11277600"/>
              <a:gd name="T15" fmla="*/ 182302 h 1093788"/>
              <a:gd name="T16" fmla="*/ 182302 w 11277600"/>
              <a:gd name="T17" fmla="*/ 0 h 10937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277600"/>
              <a:gd name="T28" fmla="*/ 0 h 1093788"/>
              <a:gd name="T29" fmla="*/ 11277600 w 11277600"/>
              <a:gd name="T30" fmla="*/ 1093788 h 10937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277600" h="1093788">
                <a:moveTo>
                  <a:pt x="182302" y="0"/>
                </a:moveTo>
                <a:lnTo>
                  <a:pt x="11095298" y="0"/>
                </a:lnTo>
                <a:cubicBezTo>
                  <a:pt x="11195981" y="0"/>
                  <a:pt x="11277600" y="81619"/>
                  <a:pt x="11277600" y="182302"/>
                </a:cubicBezTo>
                <a:lnTo>
                  <a:pt x="11277600" y="1093788"/>
                </a:lnTo>
                <a:lnTo>
                  <a:pt x="0" y="1093788"/>
                </a:lnTo>
                <a:lnTo>
                  <a:pt x="0" y="182302"/>
                </a:lnTo>
                <a:cubicBezTo>
                  <a:pt x="0" y="81619"/>
                  <a:pt x="81619" y="0"/>
                  <a:pt x="182302" y="0"/>
                </a:cubicBezTo>
                <a:close/>
              </a:path>
            </a:pathLst>
          </a:custGeom>
          <a:solidFill>
            <a:srgbClr val="9BBB59"/>
          </a:solidFill>
          <a:ln w="9525">
            <a:solidFill>
              <a:srgbClr val="4F6228"/>
            </a:solidFill>
            <a:miter lim="800000"/>
            <a:headEnd/>
            <a:tailEnd/>
          </a:ln>
          <a:effectLst/>
        </p:spPr>
        <p:txBody>
          <a:bodyPr lIns="90279" tIns="45139" rIns="90279" bIns="45139" anchor="ctr"/>
          <a:lstStyle/>
          <a:p>
            <a:pPr algn="ctr" defTabSz="3220987">
              <a:defRPr/>
            </a:pPr>
            <a:r>
              <a:rPr lang="en-US" sz="4300" dirty="0" smtClean="0">
                <a:latin typeface="Helvetica Light"/>
                <a:ea typeface="+mn-ea"/>
                <a:cs typeface="Helvetica Light"/>
              </a:rPr>
              <a:t>VERBAL TASK</a:t>
            </a:r>
            <a:endParaRPr lang="en-US" sz="4300" dirty="0">
              <a:latin typeface="Helvetica Light"/>
              <a:ea typeface="+mn-ea"/>
              <a:cs typeface="Helvetica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193800" y="11430000"/>
            <a:ext cx="18466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1488400" y="6854422"/>
            <a:ext cx="6327548" cy="5164324"/>
            <a:chOff x="5139278" y="26918700"/>
            <a:chExt cx="6504716" cy="6438899"/>
          </a:xfrm>
        </p:grpSpPr>
        <p:grpSp>
          <p:nvGrpSpPr>
            <p:cNvPr id="90" name="Group 41"/>
            <p:cNvGrpSpPr>
              <a:grpSpLocks/>
            </p:cNvGrpSpPr>
            <p:nvPr/>
          </p:nvGrpSpPr>
          <p:grpSpPr bwMode="auto">
            <a:xfrm>
              <a:off x="5139278" y="26918700"/>
              <a:ext cx="6504716" cy="6438899"/>
              <a:chOff x="2930" y="3917"/>
              <a:chExt cx="4040" cy="2325"/>
            </a:xfrm>
          </p:grpSpPr>
          <p:sp>
            <p:nvSpPr>
              <p:cNvPr id="100" name="Textfeld 2"/>
              <p:cNvSpPr>
                <a:spLocks noChangeArrowheads="1"/>
              </p:cNvSpPr>
              <p:nvPr/>
            </p:nvSpPr>
            <p:spPr bwMode="auto">
              <a:xfrm>
                <a:off x="2931" y="4542"/>
                <a:ext cx="3595" cy="64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rgbClr val="558ED5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0" tIns="36000" rIns="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28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ea typeface="Calibri" pitchFamily="34" charset="0"/>
                  <a:cs typeface="Helvetica Light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2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 </a:t>
                </a:r>
                <a:r>
                  <a:rPr kumimoji="0" lang="de-DE" altLang="de-DE" sz="280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frame</a:t>
                </a:r>
                <a:r>
                  <a:rPr kumimoji="0" lang="de-DE" altLang="de-DE" sz="2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/link  &gt;  </a:t>
                </a:r>
                <a:r>
                  <a:rPr kumimoji="0" lang="de-DE" altLang="de-DE" sz="280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topic</a:t>
                </a:r>
                <a:endParaRPr kumimoji="0" lang="de-DE" altLang="de-DE" sz="28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  <p:sp>
            <p:nvSpPr>
              <p:cNvPr id="101" name="Textfeld 2"/>
              <p:cNvSpPr>
                <a:spLocks noChangeArrowheads="1"/>
              </p:cNvSpPr>
              <p:nvPr/>
            </p:nvSpPr>
            <p:spPr bwMode="auto">
              <a:xfrm>
                <a:off x="2930" y="3932"/>
                <a:ext cx="3595" cy="638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rgbClr val="558ED5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0" tIns="36000" rIns="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2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adverbial   </a:t>
                </a:r>
                <a:r>
                  <a:rPr kumimoji="0" lang="de-DE" altLang="de-DE" sz="28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&gt;   </a:t>
                </a:r>
                <a:r>
                  <a:rPr kumimoji="0" lang="de-DE" altLang="de-DE" sz="280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subject</a:t>
                </a:r>
                <a:endParaRPr kumimoji="0" lang="de-DE" altLang="de-DE" sz="28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  <p:sp>
            <p:nvSpPr>
              <p:cNvPr id="105" name="Textfeld 2"/>
              <p:cNvSpPr>
                <a:spLocks noChangeArrowheads="1"/>
              </p:cNvSpPr>
              <p:nvPr/>
            </p:nvSpPr>
            <p:spPr bwMode="auto">
              <a:xfrm>
                <a:off x="3514" y="5462"/>
                <a:ext cx="2696" cy="78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38100">
                <a:solidFill>
                  <a:srgbClr val="558ED5"/>
                </a:solidFill>
                <a:miter lim="800000"/>
                <a:headEnd/>
                <a:tailEnd/>
              </a:ln>
              <a:effectLst>
                <a:outerShdw dist="28398" dir="3806097" algn="ctr" rotWithShape="0">
                  <a:srgbClr val="205867">
                    <a:alpha val="50000"/>
                  </a:srgbClr>
                </a:outerShdw>
              </a:effectLst>
            </p:spPr>
            <p:txBody>
              <a:bodyPr vert="horz" wrap="square" lIns="0" tIns="36000" rIns="0" bIns="36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altLang="de-DE" sz="24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ea typeface="Calibri" pitchFamily="34" charset="0"/>
                  <a:cs typeface="Helvetica Light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240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TIME &gt; PERSON</a:t>
                </a:r>
                <a:endParaRPr kumimoji="0" lang="de-DE" altLang="de-DE" sz="240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  <p:sp>
            <p:nvSpPr>
              <p:cNvPr id="106" name="Textfeld 2"/>
              <p:cNvSpPr txBox="1">
                <a:spLocks noChangeArrowheads="1"/>
              </p:cNvSpPr>
              <p:nvPr/>
            </p:nvSpPr>
            <p:spPr bwMode="auto">
              <a:xfrm>
                <a:off x="6214" y="4576"/>
                <a:ext cx="623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440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IS</a:t>
                </a:r>
                <a:endParaRPr kumimoji="0" lang="de-DE" altLang="de-DE" sz="440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  <p:sp>
            <p:nvSpPr>
              <p:cNvPr id="107" name="Textfeld 2"/>
              <p:cNvSpPr txBox="1">
                <a:spLocks noChangeArrowheads="1"/>
              </p:cNvSpPr>
              <p:nvPr/>
            </p:nvSpPr>
            <p:spPr bwMode="auto">
              <a:xfrm>
                <a:off x="5951" y="3917"/>
                <a:ext cx="945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320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SYN</a:t>
                </a:r>
                <a:endParaRPr kumimoji="0" lang="de-DE" altLang="de-DE" sz="320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  <p:sp>
            <p:nvSpPr>
              <p:cNvPr id="108" name="Textfeld 2"/>
              <p:cNvSpPr txBox="1">
                <a:spLocks noChangeArrowheads="1"/>
              </p:cNvSpPr>
              <p:nvPr/>
            </p:nvSpPr>
            <p:spPr bwMode="auto">
              <a:xfrm>
                <a:off x="5921" y="5633"/>
                <a:ext cx="1049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altLang="de-DE" sz="320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Light"/>
                    <a:ea typeface="Calibri" pitchFamily="34" charset="0"/>
                    <a:cs typeface="Helvetica Light"/>
                  </a:rPr>
                  <a:t>SEM</a:t>
                </a:r>
                <a:endParaRPr kumimoji="0" lang="de-DE" altLang="de-DE" sz="320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 Light"/>
                  <a:cs typeface="Helvetica Light"/>
                </a:endParaRPr>
              </a:p>
            </p:txBody>
          </p:sp>
        </p:grpSp>
        <p:sp>
          <p:nvSpPr>
            <p:cNvPr id="91" name="AutoShape 42"/>
            <p:cNvSpPr>
              <a:spLocks noChangeShapeType="1"/>
            </p:cNvSpPr>
            <p:nvPr/>
          </p:nvSpPr>
          <p:spPr bwMode="auto">
            <a:xfrm flipV="1">
              <a:off x="6957012" y="28412910"/>
              <a:ext cx="82800" cy="563657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prstDash val="sysDot"/>
              <a:round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2" name="AutoShape 42"/>
            <p:cNvSpPr>
              <a:spLocks noChangeShapeType="1"/>
            </p:cNvSpPr>
            <p:nvPr/>
          </p:nvSpPr>
          <p:spPr bwMode="auto">
            <a:xfrm flipV="1">
              <a:off x="6902447" y="29104337"/>
              <a:ext cx="45719" cy="338688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4" name="AutoShape 42"/>
            <p:cNvSpPr>
              <a:spLocks noChangeShapeType="1"/>
            </p:cNvSpPr>
            <p:nvPr/>
          </p:nvSpPr>
          <p:spPr bwMode="auto">
            <a:xfrm flipV="1">
              <a:off x="9145528" y="28412912"/>
              <a:ext cx="82800" cy="563657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prstDash val="sysDot"/>
              <a:round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5" name="AutoShape 42"/>
            <p:cNvSpPr>
              <a:spLocks noChangeShapeType="1"/>
            </p:cNvSpPr>
            <p:nvPr/>
          </p:nvSpPr>
          <p:spPr bwMode="auto">
            <a:xfrm flipV="1">
              <a:off x="9090963" y="29104339"/>
              <a:ext cx="45719" cy="338688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6" name="AutoShape 42"/>
            <p:cNvSpPr>
              <a:spLocks noChangeShapeType="1"/>
            </p:cNvSpPr>
            <p:nvPr/>
          </p:nvSpPr>
          <p:spPr bwMode="auto">
            <a:xfrm flipV="1">
              <a:off x="8946947" y="30285118"/>
              <a:ext cx="54249" cy="432049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prstDash val="sysDot"/>
              <a:round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7" name="AutoShape 42"/>
            <p:cNvSpPr>
              <a:spLocks noChangeShapeType="1"/>
            </p:cNvSpPr>
            <p:nvPr/>
          </p:nvSpPr>
          <p:spPr bwMode="auto">
            <a:xfrm flipV="1">
              <a:off x="8802931" y="30776770"/>
              <a:ext cx="150215" cy="1236542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8" name="AutoShape 42"/>
            <p:cNvSpPr>
              <a:spLocks noChangeShapeType="1"/>
            </p:cNvSpPr>
            <p:nvPr/>
          </p:nvSpPr>
          <p:spPr bwMode="auto">
            <a:xfrm flipH="1" flipV="1">
              <a:off x="6858715" y="30213112"/>
              <a:ext cx="82800" cy="563657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prstDash val="sysDot"/>
              <a:round/>
              <a:headEnd type="non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  <p:sp>
          <p:nvSpPr>
            <p:cNvPr id="99" name="AutoShape 42"/>
            <p:cNvSpPr>
              <a:spLocks noChangeShapeType="1"/>
            </p:cNvSpPr>
            <p:nvPr/>
          </p:nvSpPr>
          <p:spPr bwMode="auto">
            <a:xfrm flipH="1" flipV="1">
              <a:off x="6952947" y="30789176"/>
              <a:ext cx="193800" cy="1164534"/>
            </a:xfrm>
            <a:prstGeom prst="straightConnector1">
              <a:avLst/>
            </a:prstGeom>
            <a:noFill/>
            <a:ln w="76200">
              <a:solidFill>
                <a:srgbClr val="002060"/>
              </a:solidFill>
              <a:round/>
              <a:headEnd type="oval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4800">
                <a:latin typeface="Helvetica Light"/>
                <a:cs typeface="Helvetica Ligh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81000" y="38100000"/>
            <a:ext cx="2743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verbal </a:t>
            </a:r>
            <a:r>
              <a:rPr lang="en-GB" sz="3600" dirty="0">
                <a:latin typeface="Helvetica Light"/>
                <a:cs typeface="Helvetica Light"/>
              </a:rPr>
              <a:t>descriptions followed different language-specific word orders. </a:t>
            </a:r>
            <a:endParaRPr lang="en-GB" sz="3600" dirty="0" smtClean="0">
              <a:latin typeface="Helvetica Light"/>
              <a:cs typeface="Helvetica Light"/>
            </a:endParaRPr>
          </a:p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in </a:t>
            </a:r>
            <a:r>
              <a:rPr lang="en-GB" sz="3600" dirty="0">
                <a:latin typeface="Helvetica Light"/>
                <a:cs typeface="Helvetica Light"/>
              </a:rPr>
              <a:t>the extra-grammatical task, in addition to language-specific effects, we found a strong overarching pattern where speakers placed </a:t>
            </a:r>
            <a:r>
              <a:rPr lang="en-GB" sz="3600" dirty="0" err="1">
                <a:latin typeface="Helvetica Light"/>
                <a:cs typeface="Helvetica Light"/>
              </a:rPr>
              <a:t>framesetters</a:t>
            </a:r>
            <a:r>
              <a:rPr lang="en-GB" sz="3600" dirty="0">
                <a:latin typeface="Helvetica Light"/>
                <a:cs typeface="Helvetica Light"/>
              </a:rPr>
              <a:t> and topics before the </a:t>
            </a:r>
            <a:r>
              <a:rPr lang="en-GB" sz="3600" dirty="0" smtClean="0">
                <a:latin typeface="Helvetica Light"/>
                <a:cs typeface="Helvetica Light"/>
              </a:rPr>
              <a:t>verb </a:t>
            </a:r>
            <a:br>
              <a:rPr lang="en-GB" sz="3600" dirty="0" smtClean="0">
                <a:latin typeface="Helvetica Light"/>
                <a:cs typeface="Helvetica Light"/>
              </a:rPr>
            </a:br>
            <a:r>
              <a:rPr lang="en-GB" sz="3600" dirty="0" smtClean="0">
                <a:latin typeface="Helvetica Light"/>
                <a:cs typeface="Helvetica Light"/>
                <a:sym typeface="Wingdings"/>
              </a:rPr>
              <a:t></a:t>
            </a:r>
            <a:r>
              <a:rPr lang="en-GB" sz="3600" dirty="0" smtClean="0">
                <a:latin typeface="Helvetica Light"/>
                <a:cs typeface="Helvetica Light"/>
              </a:rPr>
              <a:t> </a:t>
            </a:r>
            <a:r>
              <a:rPr lang="en-GB" sz="3600" dirty="0">
                <a:latin typeface="Helvetica Light"/>
                <a:cs typeface="Helvetica Light"/>
              </a:rPr>
              <a:t>information-structural preferences that can violate language-specific </a:t>
            </a:r>
            <a:r>
              <a:rPr lang="en-GB" sz="3600" dirty="0" smtClean="0">
                <a:latin typeface="Helvetica Light"/>
                <a:cs typeface="Helvetica Light"/>
              </a:rPr>
              <a:t>restrictions</a:t>
            </a:r>
          </a:p>
          <a:p>
            <a:pPr marL="571500" indent="-571500">
              <a:buFont typeface="Arial"/>
              <a:buChar char="•"/>
            </a:pPr>
            <a:r>
              <a:rPr lang="en-GB" sz="3600" dirty="0" smtClean="0">
                <a:latin typeface="Helvetica Light"/>
                <a:cs typeface="Helvetica Light"/>
              </a:rPr>
              <a:t>findings </a:t>
            </a:r>
            <a:r>
              <a:rPr lang="en-GB" sz="3600" dirty="0">
                <a:latin typeface="Helvetica Light"/>
                <a:cs typeface="Helvetica Light"/>
              </a:rPr>
              <a:t>point to information-structural patterns that are independent of, and interacting </a:t>
            </a:r>
            <a:r>
              <a:rPr lang="en-GB" sz="3600" dirty="0" smtClean="0">
                <a:latin typeface="Helvetica Light"/>
                <a:cs typeface="Helvetica Light"/>
              </a:rPr>
              <a:t>with, </a:t>
            </a:r>
            <a:r>
              <a:rPr lang="en-GB" sz="3600" dirty="0">
                <a:latin typeface="Helvetica Light"/>
                <a:cs typeface="Helvetica Light"/>
              </a:rPr>
              <a:t>language-specific grammatical constraints.</a:t>
            </a:r>
            <a:endParaRPr lang="en-US" sz="3600" dirty="0"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25758</TotalTime>
  <Words>292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cogneuro</dc:creator>
  <cp:lastModifiedBy>Eva Wittenberg</cp:lastModifiedBy>
  <cp:revision>460</cp:revision>
  <cp:lastPrinted>2013-03-14T14:08:13Z</cp:lastPrinted>
  <dcterms:created xsi:type="dcterms:W3CDTF">2011-03-16T14:51:17Z</dcterms:created>
  <dcterms:modified xsi:type="dcterms:W3CDTF">2016-07-30T20:00:38Z</dcterms:modified>
</cp:coreProperties>
</file>