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055762f39_2_71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f055762f39_2_71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f055762f39_2_71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0557637dc_0_93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f0557637dc_0_93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f0557637dc_0_93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055762f39_2_101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055762f39_2_101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Successful Horror Mystery Thriller Movies all share a common theme which is strong world building. The top 4 movies all come from the same person - James Wan. James Wan should be looked at as director and screenplay writer.</a:t>
            </a:r>
            <a:endParaRPr/>
          </a:p>
        </p:txBody>
      </p:sp>
      <p:sp>
        <p:nvSpPr>
          <p:cNvPr id="233" name="Google Shape;233;gf055762f39_2_101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72180aaf_0_20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f072180aaf_0_20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f072180aaf_0_20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072180aaf_0_210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f072180aaf_0_210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f072180aaf_0_210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072180aaf_0_149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f072180aaf_0_149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f072180aaf_0_149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072180aaf_0_56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f072180aaf_0_56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f072180aaf_0_56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072180aaf_0_61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f072180aaf_0_61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f072180aaf_0_61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055762f39_0_1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055762f39_0_1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f055762f39_0_1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 the line, you may want to start making movies geared towards winning academy awards such as the Oscars.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past, even a nomination for an Oscar boosts overall income for a movie title</a:t>
            </a:r>
            <a:endParaRPr/>
          </a:p>
        </p:txBody>
      </p:sp>
      <p:sp>
        <p:nvSpPr>
          <p:cNvPr id="359" name="Google Shape;359;p15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055762f39_3_22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f055762f39_3_22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f055762f39_3_22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055762f39_3_56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f055762f39_3_56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f055762f39_3_56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d9f23afe6_0_23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ed9f23afe6_0_23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ed9f23afe6_0_23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d9f23afe6_0_49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ed9f23afe6_0_49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ed9f23afe6_0_49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072180aaf_0_66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f072180aaf_0_66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f072180aaf_0_66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072180aaf_0_71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f072180aaf_0_71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f072180aaf_0_71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055762f39_2_94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055762f39_2_94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f055762f39_2_94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0557637dc_0_47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f0557637dc_0_47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f0557637dc_0_47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55762f39_2_36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55762f39_2_36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words, Profitability is what percent of every dollar made is above the cost. The max Profitability a movie can have is 100% (all profit and no costs). There is no limit on the lower end of Profitability. For Example, if a movie that cost $1,000,000 to make only makes $750,000 that would be a Profitability of -33% or a profit loss. The higher the production budget and the lower the gross income, the lower the Profitability.</a:t>
            </a:r>
            <a:endParaRPr/>
          </a:p>
        </p:txBody>
      </p:sp>
      <p:sp>
        <p:nvSpPr>
          <p:cNvPr id="478" name="Google Shape;478;gf055762f39_2_36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072180aaf_0_104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072180aaf_0_104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f072180aaf_0_104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072180aaf_0_172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072180aaf_0_172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f072180aaf_0_172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055762f39_3_38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f055762f39_3_38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f055762f39_3_38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***The Bottom Line*** - We are Recommending a Proof of Concept Model. Our focus is solely on showing that Microsoft’s movie studio can be profitable.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Demonstrating profitability at the start will encourage studios, producers, film-crew and actors to participate in future projects. </a:t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072180aaf_0_46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072180aaf_0_46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f072180aaf_0_46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- only movies where we could find all the necessary data were kept for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Relevant - We want our business decision to be built on data that reflects the current film-making market. For this reason we are only looking at movies made in the year 2000 or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72180aaf_0_51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072180aaf_0_51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072180aaf_0_51:notes"/>
          <p:cNvSpPr txBox="1"/>
          <p:nvPr>
            <p:ph idx="12" type="sldNum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2612475" y="271425"/>
            <a:ext cx="84471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>
                <a:solidFill>
                  <a:srgbClr val="E7E6E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 Name Card">
  <p:cSld name="1_Quote Name Card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574801" y="1447800"/>
            <a:ext cx="799931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574801" y="4953000"/>
            <a:ext cx="7999315" cy="107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1800"/>
              <a:buNone/>
              <a:defRPr b="0" i="0" sz="1800">
                <a:solidFill>
                  <a:srgbClr val="F5F4F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EFEFEF">
                  <a:alpha val="6666"/>
                </a:srgbClr>
              </a:gs>
              <a:gs pos="36000">
                <a:srgbClr val="EFEFEF">
                  <a:alpha val="5882"/>
                </a:srgbClr>
              </a:gs>
              <a:gs pos="69000">
                <a:srgbClr val="EFEFEF">
                  <a:alpha val="0"/>
                </a:srgbClr>
              </a:gs>
              <a:gs pos="100000">
                <a:srgbClr val="EFEFE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9" Type="http://schemas.openxmlformats.org/officeDocument/2006/relationships/hyperlink" Target="http://github.com/Jakubryb" TargetMode="External"/><Relationship Id="rId5" Type="http://schemas.openxmlformats.org/officeDocument/2006/relationships/image" Target="../media/image10.jpg"/><Relationship Id="rId6" Type="http://schemas.openxmlformats.org/officeDocument/2006/relationships/image" Target="../media/image5.jpg"/><Relationship Id="rId7" Type="http://schemas.openxmlformats.org/officeDocument/2006/relationships/hyperlink" Target="https://github.com/ewjohn127" TargetMode="External"/><Relationship Id="rId8" Type="http://schemas.openxmlformats.org/officeDocument/2006/relationships/hyperlink" Target="http://github.com/theobigdo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ctrTitle"/>
          </p:nvPr>
        </p:nvSpPr>
        <p:spPr>
          <a:xfrm>
            <a:off x="2569625" y="-97000"/>
            <a:ext cx="8447100" cy="242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So You Want to Make a Movie...</a:t>
            </a:r>
            <a:endParaRPr/>
          </a:p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5963200" y="3267900"/>
            <a:ext cx="55188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800"/>
              <a:t>A Data Analytical Approach to Minimize Your Risk</a:t>
            </a:r>
            <a:endParaRPr b="1"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38200" y="17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Horror/Mystery/Thriller Genre Shows Highest Profitability With Lowest Risk</a:t>
            </a:r>
            <a:endParaRPr b="1" sz="3600"/>
          </a:p>
        </p:txBody>
      </p:sp>
      <p:grpSp>
        <p:nvGrpSpPr>
          <p:cNvPr id="197" name="Google Shape;197;p23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198" name="Google Shape;198;p23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50" y="1501827"/>
            <a:ext cx="9736452" cy="45181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23"/>
          <p:cNvSpPr/>
          <p:nvPr/>
        </p:nvSpPr>
        <p:spPr>
          <a:xfrm>
            <a:off x="10409025" y="5848225"/>
            <a:ext cx="1935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38200" y="17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Horror/Mystery/Thriller Genre Shows Highest Profitability With Lowest Risk</a:t>
            </a:r>
            <a:endParaRPr b="1" sz="3600"/>
          </a:p>
        </p:txBody>
      </p:sp>
      <p:grpSp>
        <p:nvGrpSpPr>
          <p:cNvPr id="216" name="Google Shape;216;p24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217" name="Google Shape;217;p24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50" y="1501827"/>
            <a:ext cx="9736452" cy="45181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p24"/>
          <p:cNvSpPr/>
          <p:nvPr/>
        </p:nvSpPr>
        <p:spPr>
          <a:xfrm>
            <a:off x="1600175" y="1834400"/>
            <a:ext cx="6132900" cy="366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0409025" y="5848225"/>
            <a:ext cx="1935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426075" y="122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Choosing a Director</a:t>
            </a:r>
            <a:endParaRPr b="1" sz="3600"/>
          </a:p>
        </p:txBody>
      </p:sp>
      <p:grpSp>
        <p:nvGrpSpPr>
          <p:cNvPr id="236" name="Google Shape;236;p25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237" name="Google Shape;237;p25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sp>
        <p:nvSpPr>
          <p:cNvPr id="247" name="Google Shape;247;p25"/>
          <p:cNvSpPr txBox="1"/>
          <p:nvPr/>
        </p:nvSpPr>
        <p:spPr>
          <a:xfrm>
            <a:off x="817700" y="1447775"/>
            <a:ext cx="76143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of the top 10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horror/mystery/thriller movies were directed, produced or written by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Wan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James Wan by Gage Skidmore 2.jpg"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625" y="1561575"/>
            <a:ext cx="1438175" cy="22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500" y="3050825"/>
            <a:ext cx="6067875" cy="2316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25"/>
          <p:cNvSpPr txBox="1"/>
          <p:nvPr/>
        </p:nvSpPr>
        <p:spPr>
          <a:xfrm>
            <a:off x="1547400" y="2633250"/>
            <a:ext cx="642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*Top 4 Grossing Horror/Mystery/Thriller Movies Since 2000 - James Wan Involved In All</a:t>
            </a:r>
            <a:endParaRPr sz="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838200" y="242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Partner Up?</a:t>
            </a:r>
            <a:endParaRPr sz="3600"/>
          </a:p>
        </p:txBody>
      </p:sp>
      <p:grpSp>
        <p:nvGrpSpPr>
          <p:cNvPr id="257" name="Google Shape;257;p26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258" name="Google Shape;258;p26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900" y="1467350"/>
            <a:ext cx="61912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7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275" name="Google Shape;275;p27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285" name="Google Shape;2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575" y="616750"/>
            <a:ext cx="7793510" cy="519440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7"/>
          <p:cNvSpPr txBox="1"/>
          <p:nvPr/>
        </p:nvSpPr>
        <p:spPr>
          <a:xfrm>
            <a:off x="9099075" y="5274100"/>
            <a:ext cx="26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11028400" y="4894950"/>
            <a:ext cx="48528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8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294" name="Google Shape;294;p28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304" name="Google Shape;3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575" y="616750"/>
            <a:ext cx="7793510" cy="519440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8"/>
          <p:cNvSpPr/>
          <p:nvPr/>
        </p:nvSpPr>
        <p:spPr>
          <a:xfrm>
            <a:off x="2432950" y="2775850"/>
            <a:ext cx="4310700" cy="112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9099075" y="5274100"/>
            <a:ext cx="26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Partner Up?</a:t>
            </a:r>
            <a:endParaRPr sz="3600"/>
          </a:p>
        </p:txBody>
      </p:sp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Paramount:  Paranormal Activity Series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Warner Bros.:  The Conjuring &amp; Sequel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Lionsgate: You’re Next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The Take Home:</a:t>
            </a:r>
            <a:r>
              <a:rPr lang="en-US"/>
              <a:t>  These studios have been successful for a reason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315" name="Google Shape;315;p29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ctrTitle"/>
          </p:nvPr>
        </p:nvSpPr>
        <p:spPr>
          <a:xfrm>
            <a:off x="1927050" y="105550"/>
            <a:ext cx="8447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Conclusion</a:t>
            </a:r>
            <a:endParaRPr sz="3600"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996475" y="1497275"/>
            <a:ext cx="874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 </a:t>
            </a:r>
            <a:r>
              <a:rPr b="1" lang="en-US"/>
              <a:t>Focus On Horror/Mystery/Thriller type movies initially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 </a:t>
            </a:r>
            <a:r>
              <a:rPr lang="en-US"/>
              <a:t>Engage with director James Wan who wrote, produced and directed  the top horror/mystery/thriller movies of this century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3000"/>
              <a:t> </a:t>
            </a:r>
            <a:r>
              <a:rPr b="1" lang="en-US"/>
              <a:t>No</a:t>
            </a:r>
            <a:r>
              <a:rPr b="1" lang="en-US"/>
              <a:t> need to </a:t>
            </a:r>
            <a:r>
              <a:rPr b="1" lang="en-US"/>
              <a:t>reinvent</a:t>
            </a:r>
            <a:r>
              <a:rPr b="1" lang="en-US"/>
              <a:t> the wheel</a:t>
            </a:r>
            <a:endParaRPr b="1"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Partner with a studio proven to be successful in this genre</a:t>
            </a:r>
            <a:endParaRPr/>
          </a:p>
        </p:txBody>
      </p:sp>
      <p:pic>
        <p:nvPicPr>
          <p:cNvPr id="338" name="Google Shape;3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221" y="3443500"/>
            <a:ext cx="1828049" cy="2320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1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340" name="Google Shape;340;p31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ctrTitle"/>
          </p:nvPr>
        </p:nvSpPr>
        <p:spPr>
          <a:xfrm>
            <a:off x="1927050" y="105550"/>
            <a:ext cx="8447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Future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5"/>
          <p:cNvGrpSpPr/>
          <p:nvPr/>
        </p:nvGrpSpPr>
        <p:grpSpPr>
          <a:xfrm>
            <a:off x="-304590" y="169031"/>
            <a:ext cx="10781231" cy="6795900"/>
            <a:chOff x="-304590" y="107037"/>
            <a:chExt cx="10781231" cy="6795900"/>
          </a:xfrm>
        </p:grpSpPr>
        <p:sp>
          <p:nvSpPr>
            <p:cNvPr id="109" name="Google Shape;109;p15"/>
            <p:cNvSpPr/>
            <p:nvPr/>
          </p:nvSpPr>
          <p:spPr>
            <a:xfrm>
              <a:off x="886524" y="1749903"/>
              <a:ext cx="3234000" cy="3234300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360141" y="2223543"/>
              <a:ext cx="2286900" cy="228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alibri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Intros</a:t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-304590" y="107037"/>
              <a:ext cx="6519300" cy="6795900"/>
            </a:xfrm>
            <a:prstGeom prst="blockArc">
              <a:avLst>
                <a:gd fmla="val 17527788" name="adj1"/>
                <a:gd fmla="val 4119114" name="adj2"/>
                <a:gd fmla="val 5750" name="adj3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515209" y="524258"/>
              <a:ext cx="1732500" cy="17331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7999" r="-7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729324" y="600766"/>
              <a:ext cx="2319000" cy="16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6729324" y="600766"/>
              <a:ext cx="2319000" cy="16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Calibri"/>
                <a:buNone/>
              </a:pPr>
              <a:r>
                <a:t/>
              </a:r>
              <a:endPara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087562" y="2500510"/>
              <a:ext cx="1732500" cy="17331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8999" l="0" r="0" t="-8999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789641" y="2528384"/>
              <a:ext cx="3687000" cy="16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6789641" y="2528384"/>
              <a:ext cx="3687000" cy="16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1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Ted Brandon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BS Biochemist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Scientist</a:t>
              </a:r>
              <a:endParaRPr sz="6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456702" y="4572993"/>
              <a:ext cx="1732500" cy="17331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227998" y="4559692"/>
              <a:ext cx="4248600" cy="16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6227998" y="4559692"/>
              <a:ext cx="4248600" cy="16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Jakub Rybicki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MS Geotechnical Engineer/ Data Scientist</a:t>
              </a:r>
              <a:endParaRPr/>
            </a:p>
          </p:txBody>
        </p:sp>
      </p:grpSp>
      <p:sp>
        <p:nvSpPr>
          <p:cNvPr id="121" name="Google Shape;121;p15"/>
          <p:cNvSpPr txBox="1"/>
          <p:nvPr/>
        </p:nvSpPr>
        <p:spPr>
          <a:xfrm>
            <a:off x="6313502" y="531600"/>
            <a:ext cx="44619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50" lIns="82550" spcFirstLastPara="1" rIns="82550" wrap="square" tIns="82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Evan Johnson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Chemical Engineer/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Scientist</a:t>
            </a:r>
            <a:endParaRPr sz="6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83820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Going for Gold</a:t>
            </a:r>
            <a:endParaRPr sz="3600"/>
          </a:p>
        </p:txBody>
      </p:sp>
      <p:pic>
        <p:nvPicPr>
          <p:cNvPr id="362" name="Google Shape;3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4450"/>
            <a:ext cx="9783300" cy="4656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33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364" name="Google Shape;364;p33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374" name="Google Shape;374;p33"/>
          <p:cNvPicPr preferRelativeResize="0"/>
          <p:nvPr/>
        </p:nvPicPr>
        <p:blipFill rotWithShape="1">
          <a:blip r:embed="rId4">
            <a:alphaModFix/>
          </a:blip>
          <a:srcRect b="0" l="24010" r="24119" t="0"/>
          <a:stretch/>
        </p:blipFill>
        <p:spPr>
          <a:xfrm>
            <a:off x="9785125" y="-23706"/>
            <a:ext cx="2406875" cy="600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4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381" name="Google Shape;381;p34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391" name="Google Shape;3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75" y="609600"/>
            <a:ext cx="10791449" cy="504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/>
        </p:nvSpPr>
        <p:spPr>
          <a:xfrm>
            <a:off x="3088350" y="2087625"/>
            <a:ext cx="601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latin typeface="Calibri"/>
                <a:ea typeface="Calibri"/>
                <a:cs typeface="Calibri"/>
                <a:sym typeface="Calibri"/>
              </a:rPr>
              <a:t>HORROR</a:t>
            </a:r>
            <a:endParaRPr b="1" sz="1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35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399" name="Google Shape;399;p35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/>
        </p:nvSpPr>
        <p:spPr>
          <a:xfrm>
            <a:off x="3711525" y="2060725"/>
            <a:ext cx="535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3088350" y="2087625"/>
            <a:ext cx="601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latin typeface="Calibri"/>
                <a:ea typeface="Calibri"/>
                <a:cs typeface="Calibri"/>
                <a:sym typeface="Calibri"/>
              </a:rPr>
              <a:t>DRAMA</a:t>
            </a:r>
            <a:endParaRPr b="1" sz="1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6" name="Google Shape;416;p36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417" name="Google Shape;417;p36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ctrTitle"/>
          </p:nvPr>
        </p:nvSpPr>
        <p:spPr>
          <a:xfrm>
            <a:off x="1927050" y="-123050"/>
            <a:ext cx="8447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grpSp>
        <p:nvGrpSpPr>
          <p:cNvPr id="433" name="Google Shape;433;p37"/>
          <p:cNvGrpSpPr/>
          <p:nvPr/>
        </p:nvGrpSpPr>
        <p:grpSpPr>
          <a:xfrm>
            <a:off x="5523709" y="1053209"/>
            <a:ext cx="2066286" cy="5314663"/>
            <a:chOff x="4456702" y="524258"/>
            <a:chExt cx="2363360" cy="5781835"/>
          </a:xfrm>
        </p:grpSpPr>
        <p:sp>
          <p:nvSpPr>
            <p:cNvPr id="434" name="Google Shape;434;p37"/>
            <p:cNvSpPr/>
            <p:nvPr/>
          </p:nvSpPr>
          <p:spPr>
            <a:xfrm>
              <a:off x="4515209" y="524258"/>
              <a:ext cx="1732500" cy="17331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-7999" r="-7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5087562" y="2500510"/>
              <a:ext cx="1732500" cy="17331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-8999" l="0" r="0" t="-8999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456702" y="4572993"/>
              <a:ext cx="1732500" cy="17331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7"/>
          <p:cNvSpPr txBox="1"/>
          <p:nvPr/>
        </p:nvSpPr>
        <p:spPr>
          <a:xfrm>
            <a:off x="7139327" y="969250"/>
            <a:ext cx="44619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50" lIns="82550" spcFirstLastPara="1" rIns="82550" wrap="square" tIns="82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Evan Johnson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github.com/ewjohn127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7651391" y="2793828"/>
            <a:ext cx="36870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50" lIns="82550" spcFirstLastPara="1" rIns="82550" wrap="square" tIns="82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Ted Brandon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github.com/theobigdog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7139316" y="4765453"/>
            <a:ext cx="36870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50" lIns="82550" spcFirstLastPara="1" rIns="82550" wrap="square" tIns="82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Jakub Rybicki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github.com/Jakubryb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ctrTitle"/>
          </p:nvPr>
        </p:nvSpPr>
        <p:spPr>
          <a:xfrm>
            <a:off x="1927050" y="105550"/>
            <a:ext cx="8447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ctrTitle"/>
          </p:nvPr>
        </p:nvSpPr>
        <p:spPr>
          <a:xfrm>
            <a:off x="1927050" y="105550"/>
            <a:ext cx="8447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175" y="1111450"/>
            <a:ext cx="8144876" cy="4532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58" name="Google Shape;458;p40"/>
          <p:cNvGrpSpPr/>
          <p:nvPr/>
        </p:nvGrpSpPr>
        <p:grpSpPr>
          <a:xfrm>
            <a:off x="426072" y="5909734"/>
            <a:ext cx="11221202" cy="812700"/>
            <a:chOff x="2740" y="0"/>
            <a:chExt cx="11221202" cy="812700"/>
          </a:xfrm>
        </p:grpSpPr>
        <p:sp>
          <p:nvSpPr>
            <p:cNvPr id="459" name="Google Shape;459;p40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75" y="1230900"/>
            <a:ext cx="9548649" cy="52958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type="title"/>
          </p:nvPr>
        </p:nvSpPr>
        <p:spPr>
          <a:xfrm>
            <a:off x="1133875" y="220925"/>
            <a:ext cx="7999200" cy="107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Defining Profitability</a:t>
            </a:r>
            <a:endParaRPr b="1"/>
          </a:p>
        </p:txBody>
      </p:sp>
      <p:pic>
        <p:nvPicPr>
          <p:cNvPr id="481" name="Google Shape;4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325" y="2306438"/>
            <a:ext cx="4577375" cy="16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325" y="3938125"/>
            <a:ext cx="3446300" cy="18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2"/>
          <p:cNvSpPr txBox="1"/>
          <p:nvPr/>
        </p:nvSpPr>
        <p:spPr>
          <a:xfrm>
            <a:off x="1133875" y="1897800"/>
            <a:ext cx="978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Define Profitability as Percent Gross Margin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Agenda</a:t>
            </a:r>
            <a:endParaRPr sz="3600"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704100" y="1690700"/>
            <a:ext cx="10649700" cy="3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Approach To Success</a:t>
            </a:r>
            <a:endParaRPr b="1"/>
          </a:p>
          <a:p>
            <a:pPr indent="-241934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Overview of Data</a:t>
            </a:r>
            <a:endParaRPr b="1"/>
          </a:p>
          <a:p>
            <a:pPr indent="-241934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Methods </a:t>
            </a:r>
            <a:endParaRPr b="1"/>
          </a:p>
          <a:p>
            <a:pPr indent="-241934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Findings </a:t>
            </a:r>
            <a:endParaRPr b="1"/>
          </a:p>
          <a:p>
            <a:pPr indent="-241934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Recommendations</a:t>
            </a:r>
            <a:r>
              <a:rPr lang="en-US"/>
              <a:t> </a:t>
            </a:r>
            <a:endParaRPr>
              <a:highlight>
                <a:srgbClr val="FF0000"/>
              </a:highlight>
            </a:endParaRPr>
          </a:p>
          <a:p>
            <a:pPr indent="-241934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Future Research 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688" y="1690700"/>
            <a:ext cx="48291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425" y="1690825"/>
            <a:ext cx="7995633" cy="44249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0" name="Google Shape;490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Foreign Gross Inconsistencies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/>
          <p:nvPr>
            <p:ph type="title"/>
          </p:nvPr>
        </p:nvSpPr>
        <p:spPr>
          <a:xfrm>
            <a:off x="426075" y="122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Partner with Another Successful Studio</a:t>
            </a:r>
            <a:endParaRPr b="1"/>
          </a:p>
        </p:txBody>
      </p:sp>
      <p:grpSp>
        <p:nvGrpSpPr>
          <p:cNvPr id="497" name="Google Shape;497;p44"/>
          <p:cNvGrpSpPr/>
          <p:nvPr/>
        </p:nvGrpSpPr>
        <p:grpSpPr>
          <a:xfrm>
            <a:off x="426072" y="5909734"/>
            <a:ext cx="11221202" cy="812700"/>
            <a:chOff x="2740" y="0"/>
            <a:chExt cx="11221202" cy="812700"/>
          </a:xfrm>
        </p:grpSpPr>
        <p:sp>
          <p:nvSpPr>
            <p:cNvPr id="498" name="Google Shape;498;p44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4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4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4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4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4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508" name="Google Shape;5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319224"/>
            <a:ext cx="8178425" cy="4231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45"/>
          <p:cNvGrpSpPr/>
          <p:nvPr/>
        </p:nvGrpSpPr>
        <p:grpSpPr>
          <a:xfrm>
            <a:off x="426072" y="5909734"/>
            <a:ext cx="11221202" cy="812700"/>
            <a:chOff x="2740" y="0"/>
            <a:chExt cx="11221202" cy="812700"/>
          </a:xfrm>
        </p:grpSpPr>
        <p:sp>
          <p:nvSpPr>
            <p:cNvPr id="515" name="Google Shape;515;p45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525" name="Google Shape;5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25" y="466025"/>
            <a:ext cx="11178200" cy="52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573725" y="1886450"/>
            <a:ext cx="118761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11"/>
          </a:p>
          <a:p>
            <a:pPr indent="-277177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8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Profitability</a:t>
            </a:r>
            <a:r>
              <a:rPr lang="en-US" sz="2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Selecting Most Profitable Sub-genre</a:t>
            </a:r>
            <a:endParaRPr sz="2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7177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8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Production Budget Low</a:t>
            </a:r>
            <a:r>
              <a:rPr lang="en-US" sz="2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Minimize Risk</a:t>
            </a:r>
            <a:endParaRPr b="1" sz="285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7177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8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with Director and Studio</a:t>
            </a:r>
            <a:r>
              <a:rPr lang="en-US" sz="2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Experienced in Producing Selected Sub-genre</a:t>
            </a:r>
            <a:endParaRPr b="1" sz="285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Calibri"/>
              <a:buNone/>
            </a:pPr>
            <a:r>
              <a:t/>
            </a:r>
            <a:endParaRPr sz="2600"/>
          </a:p>
        </p:txBody>
      </p:sp>
      <p:sp>
        <p:nvSpPr>
          <p:cNvPr id="135" name="Google Shape;135;p17"/>
          <p:cNvSpPr txBox="1"/>
          <p:nvPr/>
        </p:nvSpPr>
        <p:spPr>
          <a:xfrm>
            <a:off x="820624" y="347425"/>
            <a:ext cx="1066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to Success</a:t>
            </a:r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ctrTitle"/>
          </p:nvPr>
        </p:nvSpPr>
        <p:spPr>
          <a:xfrm>
            <a:off x="1927050" y="105550"/>
            <a:ext cx="8447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Overview of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Data Sources Utilized</a:t>
            </a:r>
            <a:endParaRPr sz="3600"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38200" y="21710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Box Office Mojo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Oscar Awards</a:t>
            </a:r>
            <a:endParaRPr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426075" y="6311905"/>
            <a:ext cx="11221319" cy="410627"/>
            <a:chOff x="2740" y="0"/>
            <a:chExt cx="11221319" cy="812800"/>
          </a:xfrm>
        </p:grpSpPr>
        <p:sp>
          <p:nvSpPr>
            <p:cNvPr id="150" name="Google Shape;150;p19"/>
            <p:cNvSpPr/>
            <p:nvPr/>
          </p:nvSpPr>
          <p:spPr>
            <a:xfrm>
              <a:off x="2740" y="0"/>
              <a:ext cx="2439417" cy="8128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409140" y="0"/>
              <a:ext cx="1626617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198216" y="0"/>
              <a:ext cx="2439417" cy="8128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604616" y="0"/>
              <a:ext cx="1626617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393691" y="0"/>
              <a:ext cx="2439417" cy="8128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4800091" y="0"/>
              <a:ext cx="1626617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589167" y="0"/>
              <a:ext cx="2439417" cy="8128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6995567" y="0"/>
              <a:ext cx="1626617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8784642" y="0"/>
              <a:ext cx="2439417" cy="8128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9191042" y="0"/>
              <a:ext cx="1626617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17328" r="0" t="0"/>
          <a:stretch/>
        </p:blipFill>
        <p:spPr>
          <a:xfrm>
            <a:off x="5442575" y="1606338"/>
            <a:ext cx="5345450" cy="32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ctrTitle"/>
          </p:nvPr>
        </p:nvSpPr>
        <p:spPr>
          <a:xfrm>
            <a:off x="1927050" y="105550"/>
            <a:ext cx="8447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426075" y="365125"/>
            <a:ext cx="10927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Methods</a:t>
            </a:r>
            <a:endParaRPr sz="3600"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838200" y="1825625"/>
            <a:ext cx="111237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Keeping The Data: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USEFUL</a:t>
            </a:r>
            <a:r>
              <a:rPr lang="en-US"/>
              <a:t> - Sub-genre, Production Budget, Total Gross Income Data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SPECIFIC </a:t>
            </a:r>
            <a:r>
              <a:rPr lang="en-US"/>
              <a:t>- Movies Classified by Sub-genre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RELEVANT</a:t>
            </a:r>
            <a:r>
              <a:rPr lang="en-US"/>
              <a:t> - Recently Released (2000 or Later)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IMPACTFUL</a:t>
            </a:r>
            <a:r>
              <a:rPr lang="en-US"/>
              <a:t> - At least 20 movies released of that Sub-genre since 2000</a:t>
            </a:r>
            <a:endParaRPr/>
          </a:p>
        </p:txBody>
      </p:sp>
      <p:grpSp>
        <p:nvGrpSpPr>
          <p:cNvPr id="174" name="Google Shape;174;p21"/>
          <p:cNvGrpSpPr/>
          <p:nvPr/>
        </p:nvGrpSpPr>
        <p:grpSpPr>
          <a:xfrm>
            <a:off x="426075" y="6311905"/>
            <a:ext cx="11221202" cy="410576"/>
            <a:chOff x="2740" y="0"/>
            <a:chExt cx="11221202" cy="812700"/>
          </a:xfrm>
        </p:grpSpPr>
        <p:sp>
          <p:nvSpPr>
            <p:cNvPr id="175" name="Google Shape;175;p21"/>
            <p:cNvSpPr/>
            <p:nvPr/>
          </p:nvSpPr>
          <p:spPr>
            <a:xfrm>
              <a:off x="2740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409140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198216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2604616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4393691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4800091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Findings</a:t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6589167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995567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Proposals</a:t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8784642" y="0"/>
              <a:ext cx="2439300" cy="812700"/>
            </a:xfrm>
            <a:prstGeom prst="chevron">
              <a:avLst>
                <a:gd fmla="val 50000" name="adj"/>
              </a:avLst>
            </a:prstGeom>
            <a:solidFill>
              <a:srgbClr val="AEAB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9191042" y="0"/>
              <a:ext cx="16266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96000" spcFirstLastPara="1" rIns="32000" wrap="square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Awards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1927050" y="105550"/>
            <a:ext cx="8447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Findings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