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345" r:id="rId5"/>
    <p:sldId id="442" r:id="rId6"/>
    <p:sldId id="423" r:id="rId7"/>
    <p:sldId id="516" r:id="rId8"/>
    <p:sldId id="515" r:id="rId9"/>
    <p:sldId id="517" r:id="rId10"/>
    <p:sldId id="518" r:id="rId11"/>
    <p:sldId id="304" r:id="rId12"/>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mmatim"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808000"/>
    <a:srgbClr val="660066"/>
    <a:srgbClr val="996600"/>
    <a:srgbClr val="990099"/>
    <a:srgbClr val="660033"/>
    <a:srgbClr val="666699"/>
    <a:srgbClr val="0066CC"/>
    <a:srgbClr val="009900"/>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2" autoAdjust="0"/>
    <p:restoredTop sz="88875" autoAdjust="0"/>
  </p:normalViewPr>
  <p:slideViewPr>
    <p:cSldViewPr showGuides="1">
      <p:cViewPr varScale="1">
        <p:scale>
          <a:sx n="62" d="100"/>
          <a:sy n="62" d="100"/>
        </p:scale>
        <p:origin x="1444" y="44"/>
      </p:cViewPr>
      <p:guideLst>
        <p:guide orient="horz"/>
        <p:guide/>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55" d="100"/>
          <a:sy n="55" d="100"/>
        </p:scale>
        <p:origin x="-2802"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671"/>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49862" y="0"/>
            <a:ext cx="2946275" cy="496671"/>
          </a:xfrm>
          <a:prstGeom prst="rect">
            <a:avLst/>
          </a:prstGeom>
        </p:spPr>
        <p:txBody>
          <a:bodyPr vert="horz" wrap="square" lIns="93177" tIns="46589" rIns="93177" bIns="46589" numCol="1" anchor="t" anchorCtr="0" compatLnSpc="1">
            <a:prstTxWarp prst="textNoShape">
              <a:avLst/>
            </a:prstTxWarp>
          </a:bodyPr>
          <a:lstStyle>
            <a:lvl1pPr algn="r">
              <a:defRPr sz="1200">
                <a:latin typeface="Cambria" pitchFamily="18" charset="0"/>
              </a:defRPr>
            </a:lvl1pPr>
          </a:lstStyle>
          <a:p>
            <a:pPr>
              <a:defRPr/>
            </a:pPr>
            <a:fld id="{738C2361-B388-49DF-8924-1AC990E56F84}" type="datetime1">
              <a:rPr lang="en-US"/>
              <a:pPr>
                <a:defRPr/>
              </a:pPr>
              <a:t>01/22/2019</a:t>
            </a:fld>
            <a:endParaRPr lang="en-US" dirty="0"/>
          </a:p>
        </p:txBody>
      </p:sp>
      <p:sp>
        <p:nvSpPr>
          <p:cNvPr id="4" name="Footer Placeholder 3"/>
          <p:cNvSpPr>
            <a:spLocks noGrp="1"/>
          </p:cNvSpPr>
          <p:nvPr>
            <p:ph type="ftr" sz="quarter" idx="2"/>
          </p:nvPr>
        </p:nvSpPr>
        <p:spPr>
          <a:xfrm>
            <a:off x="0" y="9428272"/>
            <a:ext cx="2946275" cy="49667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49862" y="9428272"/>
            <a:ext cx="2946275" cy="496671"/>
          </a:xfrm>
          <a:prstGeom prst="rect">
            <a:avLst/>
          </a:prstGeom>
        </p:spPr>
        <p:txBody>
          <a:bodyPr vert="horz" wrap="square" lIns="93177" tIns="46589" rIns="93177" bIns="46589" numCol="1" anchor="b" anchorCtr="0" compatLnSpc="1">
            <a:prstTxWarp prst="textNoShape">
              <a:avLst/>
            </a:prstTxWarp>
          </a:bodyPr>
          <a:lstStyle>
            <a:lvl1pPr algn="r">
              <a:defRPr sz="1200">
                <a:latin typeface="Cambria" pitchFamily="18" charset="0"/>
              </a:defRPr>
            </a:lvl1pPr>
          </a:lstStyle>
          <a:p>
            <a:pPr>
              <a:defRPr/>
            </a:pPr>
            <a:fld id="{76F39B46-A72B-4AE2-98E0-C43F765A6C65}" type="slidenum">
              <a:rPr lang="en-US"/>
              <a:pPr>
                <a:defRPr/>
              </a:pPr>
              <a:t>‹#›</a:t>
            </a:fld>
            <a:endParaRPr lang="en-US" dirty="0"/>
          </a:p>
        </p:txBody>
      </p:sp>
    </p:spTree>
    <p:extLst>
      <p:ext uri="{BB962C8B-B14F-4D97-AF65-F5344CB8AC3E}">
        <p14:creationId xmlns:p14="http://schemas.microsoft.com/office/powerpoint/2010/main" val="25283042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671"/>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49862" y="0"/>
            <a:ext cx="2946275" cy="496671"/>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pPr>
              <a:defRPr/>
            </a:pPr>
            <a:fld id="{E74724CD-A5BC-4FFD-A3AD-C61EDDD7CF55}" type="datetime1">
              <a:rPr lang="en-US"/>
              <a:pPr>
                <a:defRPr/>
              </a:pPr>
              <a:t>01/22/2019</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680383" y="4715831"/>
            <a:ext cx="5436909" cy="4466649"/>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28272"/>
            <a:ext cx="2946275" cy="49667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49862" y="9428272"/>
            <a:ext cx="2946275" cy="496671"/>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pPr>
              <a:defRPr/>
            </a:pPr>
            <a:fld id="{ED0EDFC4-E217-430D-8F20-4A2866AA50EC}" type="slidenum">
              <a:rPr lang="en-US"/>
              <a:pPr>
                <a:defRPr/>
              </a:pPr>
              <a:t>‹#›</a:t>
            </a:fld>
            <a:endParaRPr lang="en-US" dirty="0"/>
          </a:p>
        </p:txBody>
      </p:sp>
    </p:spTree>
    <p:extLst>
      <p:ext uri="{BB962C8B-B14F-4D97-AF65-F5344CB8AC3E}">
        <p14:creationId xmlns:p14="http://schemas.microsoft.com/office/powerpoint/2010/main" val="219230823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S PGothic" pitchFamily="34" charset="-128"/>
        <a:cs typeface="MS PGothic" pitchFamily="34" charset="-128"/>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S PGothic" pitchFamily="34" charset="-128"/>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ＭＳ Ｐゴシック" pitchFamily="-108"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ED0EDFC4-E217-430D-8F20-4A2866AA50EC}" type="slidenum">
              <a:rPr lang="en-US" smtClean="0"/>
              <a:pPr>
                <a:defRPr/>
              </a:pPr>
              <a:t>1</a:t>
            </a:fld>
            <a:endParaRPr lang="en-US" dirty="0"/>
          </a:p>
        </p:txBody>
      </p:sp>
    </p:spTree>
    <p:extLst>
      <p:ext uri="{BB962C8B-B14F-4D97-AF65-F5344CB8AC3E}">
        <p14:creationId xmlns:p14="http://schemas.microsoft.com/office/powerpoint/2010/main" val="371935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9" name="Subtitle 2"/>
          <p:cNvSpPr>
            <a:spLocks noGrp="1"/>
          </p:cNvSpPr>
          <p:nvPr>
            <p:ph type="subTitle" idx="1"/>
          </p:nvPr>
        </p:nvSpPr>
        <p:spPr>
          <a:xfrm>
            <a:off x="1371600" y="3886200"/>
            <a:ext cx="6400800" cy="457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58444901"/>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22-Mar-2012  Document Version 1.3</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Q-STEP Techno Brain - Restricted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703192-BA31-497E-B201-1AA3B5FAC891}" type="slidenum">
              <a:rPr lang="en-US"/>
              <a:pPr>
                <a:defRPr/>
              </a:pPr>
              <a:t>‹#›</a:t>
            </a:fld>
            <a:endParaRPr lang="en-US" dirty="0"/>
          </a:p>
        </p:txBody>
      </p:sp>
    </p:spTree>
    <p:extLst>
      <p:ext uri="{BB962C8B-B14F-4D97-AF65-F5344CB8AC3E}">
        <p14:creationId xmlns:p14="http://schemas.microsoft.com/office/powerpoint/2010/main" val="1620725168"/>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22-Mar-2012  Document Version 1.3</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Q-STEP Techno Brain - Restricted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DE104CC-D604-44C3-8442-AE5EDF1DF56B}" type="slidenum">
              <a:rPr lang="en-US"/>
              <a:pPr>
                <a:defRPr/>
              </a:pPr>
              <a:t>‹#›</a:t>
            </a:fld>
            <a:endParaRPr lang="en-US" dirty="0"/>
          </a:p>
        </p:txBody>
      </p:sp>
    </p:spTree>
    <p:extLst>
      <p:ext uri="{BB962C8B-B14F-4D97-AF65-F5344CB8AC3E}">
        <p14:creationId xmlns:p14="http://schemas.microsoft.com/office/powerpoint/2010/main" val="3413456939"/>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cxnSp>
        <p:nvCxnSpPr>
          <p:cNvPr id="15" name="Shape 14"/>
          <p:cNvCxnSpPr/>
          <p:nvPr/>
        </p:nvCxnSpPr>
        <p:spPr>
          <a:xfrm rot="5400000" flipH="1" flipV="1">
            <a:off x="4419603"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404415"/>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58200" y="6477000"/>
            <a:ext cx="2159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D:\Lavanya\Lavanya-Work\Collaterals\Presentations\New-PPT-082211\header.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533400" y="-83127"/>
            <a:ext cx="8534400" cy="692727"/>
          </a:xfrm>
        </p:spPr>
        <p:txBody>
          <a:bodyPr>
            <a:normAutofit/>
          </a:bodyPr>
          <a:lstStyle>
            <a:lvl1pPr algn="l">
              <a:defRPr lang="en-US" sz="2400" b="1" kern="1200" dirty="0" smtClean="0">
                <a:solidFill>
                  <a:schemeClr val="bg1"/>
                </a:solidFill>
                <a:latin typeface="Malgun Gothic" pitchFamily="34" charset="-127"/>
                <a:ea typeface="Malgun Gothic" pitchFamily="34" charset="-127"/>
                <a:cs typeface="ＭＳ Ｐゴシック" charset="0"/>
              </a:defRPr>
            </a:lvl1pPr>
          </a:lstStyle>
          <a:p>
            <a:r>
              <a:rPr lang="en-US" dirty="0" smtClean="0"/>
              <a:t>Click to edit Master title style</a:t>
            </a:r>
            <a:endParaRPr lang="en-US" dirty="0"/>
          </a:p>
        </p:txBody>
      </p:sp>
      <p:sp>
        <p:nvSpPr>
          <p:cNvPr id="11" name="Content Placeholder 2"/>
          <p:cNvSpPr>
            <a:spLocks noGrp="1"/>
          </p:cNvSpPr>
          <p:nvPr>
            <p:ph idx="1"/>
          </p:nvPr>
        </p:nvSpPr>
        <p:spPr>
          <a:xfrm>
            <a:off x="76200" y="731837"/>
            <a:ext cx="8229600" cy="4525963"/>
          </a:xfrm>
          <a:ln>
            <a:noFill/>
          </a:ln>
        </p:spPr>
        <p:txBody>
          <a:bodyPr/>
          <a:lstStyle>
            <a:lvl1pPr marL="342900" indent="-342900">
              <a:lnSpc>
                <a:spcPct val="100000"/>
              </a:lnSpc>
              <a:spcBef>
                <a:spcPts val="1400"/>
              </a:spcBef>
              <a:buFont typeface="Wingdings" pitchFamily="2" charset="2"/>
              <a:buChar char="§"/>
              <a:defRPr/>
            </a:lvl1pPr>
            <a:lvl2pPr marL="742950" indent="-285750">
              <a:lnSpc>
                <a:spcPct val="150000"/>
              </a:lnSpc>
              <a:buSzPct val="80000"/>
              <a:buFont typeface="Wingdings" pitchFamily="2" charset="2"/>
              <a:buChar char="§"/>
              <a:defRPr>
                <a:latin typeface="Malgun Gothic" pitchFamily="34" charset="-127"/>
                <a:ea typeface="Malgun Gothic" pitchFamily="34" charset="-127"/>
              </a:defRPr>
            </a:lvl2pPr>
            <a:lvl3pPr marL="1143000" indent="-228600">
              <a:buSzPct val="60000"/>
              <a:buFont typeface="Wingdings" pitchFamily="2" charset="2"/>
              <a:buChar char="§"/>
              <a:defRPr>
                <a:latin typeface="Malgun Gothic" pitchFamily="34" charset="-127"/>
                <a:ea typeface="Malgun Gothic" pitchFamily="34" charset="-127"/>
              </a:defRPr>
            </a:lvl3pPr>
            <a:lvl4pPr marL="1600200" indent="-228600">
              <a:buFont typeface="Arial" pitchFamily="34" charset="0"/>
              <a:buChar char="•"/>
              <a:defRPr>
                <a:latin typeface="Malgun Gothic" pitchFamily="34" charset="-127"/>
                <a:ea typeface="Malgun Gothic" pitchFamily="34" charset="-127"/>
              </a:defRPr>
            </a:lvl4pPr>
            <a:lvl5pPr marL="2057400" indent="-228600">
              <a:buSzPct val="80000"/>
              <a:buFont typeface="Arial" pitchFamily="34" charset="0"/>
              <a:buChar char="•"/>
              <a:defRPr>
                <a:latin typeface="Malgun Gothic" pitchFamily="34" charset="-127"/>
                <a:ea typeface="Malgun Gothic" pitchFamily="34" charset="-127"/>
              </a:defRPr>
            </a:lvl5pPr>
          </a:lstStyle>
          <a:p>
            <a:pPr lvl="0"/>
            <a:r>
              <a:rPr lang="en-US" dirty="0" smtClean="0"/>
              <a:t>Click to edit Master text styles</a:t>
            </a:r>
          </a:p>
          <a:p>
            <a:pPr lvl="1"/>
            <a:r>
              <a:rPr lang="en-US" dirty="0" smtClean="0"/>
              <a:t>Second levelfffffffffffffffffffffffffffffffffffffffffffffffffffffffffffffffffffffffffffffffffffffffffffffffffffffffffffffffff</a:t>
            </a:r>
          </a:p>
          <a:p>
            <a:pPr lvl="1"/>
            <a:r>
              <a:rPr lang="en-US" dirty="0" err="1" smtClean="0"/>
              <a:t>sfssfsf</a:t>
            </a:r>
            <a:endParaRPr lang="en-US" dirty="0" smtClean="0"/>
          </a:p>
          <a:p>
            <a:pPr lvl="2"/>
            <a:r>
              <a:rPr lang="en-US" dirty="0" smtClean="0"/>
              <a:t>Third level</a:t>
            </a:r>
          </a:p>
          <a:p>
            <a:pPr lvl="3"/>
            <a:r>
              <a:rPr lang="en-US" dirty="0" smtClean="0"/>
              <a:t>Fourth level</a:t>
            </a:r>
          </a:p>
          <a:p>
            <a:pPr lvl="4"/>
            <a:r>
              <a:rPr lang="en-US" dirty="0" smtClean="0"/>
              <a:t>Fifth level</a:t>
            </a:r>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r>
              <a:rPr lang="en-US" dirty="0" smtClean="0"/>
              <a:t/>
            </a:r>
            <a:br>
              <a:rPr lang="en-US" dirty="0" smtClean="0"/>
            </a:br>
            <a:endParaRPr lang="en-US" dirty="0"/>
          </a:p>
        </p:txBody>
      </p:sp>
      <p:sp>
        <p:nvSpPr>
          <p:cNvPr id="6" name="Date Placeholder 4"/>
          <p:cNvSpPr>
            <a:spLocks noGrp="1"/>
          </p:cNvSpPr>
          <p:nvPr>
            <p:ph type="dt" sz="half" idx="10"/>
          </p:nvPr>
        </p:nvSpPr>
        <p:spPr/>
        <p:txBody>
          <a:bodyPr/>
          <a:lstStyle>
            <a:lvl1pPr>
              <a:defRPr/>
            </a:lvl1pPr>
          </a:lstStyle>
          <a:p>
            <a:pPr>
              <a:defRPr/>
            </a:pPr>
            <a:r>
              <a:rPr lang="en-US" smtClean="0"/>
              <a:t>22-Mar-2012  Document Version 1.3</a:t>
            </a: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smtClean="0"/>
              <a:t> Q-STEP Techno Brain - Restricted </a:t>
            </a:r>
            <a:endParaRPr lang="en-US" dirty="0"/>
          </a:p>
        </p:txBody>
      </p:sp>
      <p:sp>
        <p:nvSpPr>
          <p:cNvPr id="8" name="Slide Number Placeholder 6"/>
          <p:cNvSpPr>
            <a:spLocks noGrp="1"/>
          </p:cNvSpPr>
          <p:nvPr>
            <p:ph type="sldNum" sz="quarter" idx="12"/>
          </p:nvPr>
        </p:nvSpPr>
        <p:spPr>
          <a:xfrm>
            <a:off x="6858000" y="6400800"/>
            <a:ext cx="2133600" cy="365125"/>
          </a:xfrm>
        </p:spPr>
        <p:txBody>
          <a:bodyPr/>
          <a:lstStyle>
            <a:lvl1pPr>
              <a:defRPr sz="1400"/>
            </a:lvl1pPr>
          </a:lstStyle>
          <a:p>
            <a:pPr>
              <a:defRPr/>
            </a:pPr>
            <a:fld id="{174C6DE3-F3EF-42B8-B6CF-DA55CA4DF251}" type="slidenum">
              <a:rPr lang="en-US"/>
              <a:pPr>
                <a:defRPr/>
              </a:pPr>
              <a:t>‹#›</a:t>
            </a:fld>
            <a:endParaRPr lang="en-US" dirty="0"/>
          </a:p>
        </p:txBody>
      </p:sp>
    </p:spTree>
    <p:extLst>
      <p:ext uri="{BB962C8B-B14F-4D97-AF65-F5344CB8AC3E}">
        <p14:creationId xmlns:p14="http://schemas.microsoft.com/office/powerpoint/2010/main" val="934036139"/>
      </p:ext>
    </p:extLst>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22-Mar-2012  Document Version 1.3</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Q-STEP Techno Brain - Restricted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0B98C08-D43C-425E-BBD3-A447E175253A}" type="slidenum">
              <a:rPr lang="en-US"/>
              <a:pPr>
                <a:defRPr/>
              </a:pPr>
              <a:t>‹#›</a:t>
            </a:fld>
            <a:endParaRPr lang="en-US" dirty="0"/>
          </a:p>
        </p:txBody>
      </p:sp>
    </p:spTree>
    <p:extLst>
      <p:ext uri="{BB962C8B-B14F-4D97-AF65-F5344CB8AC3E}">
        <p14:creationId xmlns:p14="http://schemas.microsoft.com/office/powerpoint/2010/main" val="197236720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609600" y="76200"/>
            <a:ext cx="8229600" cy="609600"/>
          </a:xfrm>
        </p:spPr>
        <p:txBody>
          <a:bodyPr>
            <a:normAutofit/>
          </a:bodyPr>
          <a:lstStyle>
            <a:lvl1pPr algn="l">
              <a:defRPr sz="2800"/>
            </a:lvl1pPr>
          </a:lstStyle>
          <a:p>
            <a:r>
              <a:rPr lang="en-US" dirty="0" smtClean="0"/>
              <a:t>Click to edit Master title style</a:t>
            </a:r>
            <a:endParaRPr lang="en-US" dirty="0"/>
          </a:p>
        </p:txBody>
      </p:sp>
      <p:sp>
        <p:nvSpPr>
          <p:cNvPr id="9" name="Content Placeholder 2"/>
          <p:cNvSpPr>
            <a:spLocks noGrp="1"/>
          </p:cNvSpPr>
          <p:nvPr>
            <p:ph idx="1"/>
          </p:nvPr>
        </p:nvSpPr>
        <p:spPr>
          <a:xfrm>
            <a:off x="457200" y="1325562"/>
            <a:ext cx="8229600" cy="4525963"/>
          </a:xfrm>
        </p:spPr>
        <p:txBody>
          <a:bodyPr/>
          <a:lstStyle>
            <a:lvl1pPr marL="342900" indent="-342900">
              <a:buFont typeface="Wingdings" pitchFamily="2" charset="2"/>
              <a:buChar char="§"/>
              <a:defRPr sz="1800">
                <a:solidFill>
                  <a:schemeClr val="accent6"/>
                </a:solidFill>
              </a:defRPr>
            </a:lvl1pPr>
            <a:lvl2pPr marL="742950" indent="-285750">
              <a:buSzPct val="80000"/>
              <a:buFont typeface="Wingdings" pitchFamily="2" charset="2"/>
              <a:buChar char="§"/>
              <a:defRPr sz="1600"/>
            </a:lvl2pPr>
            <a:lvl3pPr marL="1143000" indent="-228600">
              <a:buSzPct val="60000"/>
              <a:buFont typeface="Wingdings" pitchFamily="2" charset="2"/>
              <a:buChar char="§"/>
              <a:defRPr sz="1400"/>
            </a:lvl3pPr>
            <a:lvl4pPr marL="1600200" indent="-228600">
              <a:buFont typeface="Arial" pitchFamily="34" charset="0"/>
              <a:buChar char="•"/>
              <a:defRPr sz="1200"/>
            </a:lvl4pPr>
            <a:lvl5pPr marL="2057400" indent="-228600">
              <a:buSzPct val="80000"/>
              <a:buFont typeface="Arial"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22-Mar-2012  Document Version 1.3</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Q-STEP Techno Brain - Restricted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96EFDBF-18FA-471A-9D41-EA8F4F6B7528}" type="slidenum">
              <a:rPr lang="en-US"/>
              <a:pPr>
                <a:defRPr/>
              </a:pPr>
              <a:t>‹#›</a:t>
            </a:fld>
            <a:endParaRPr lang="en-US" dirty="0"/>
          </a:p>
        </p:txBody>
      </p:sp>
    </p:spTree>
    <p:extLst>
      <p:ext uri="{BB962C8B-B14F-4D97-AF65-F5344CB8AC3E}">
        <p14:creationId xmlns:p14="http://schemas.microsoft.com/office/powerpoint/2010/main" val="4219189400"/>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22-Mar-2012  Document Version 1.3</a:t>
            </a: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Q-STEP Techno Brain - Restricted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628CAE9E-DB93-4D1E-9773-FDA1DE5B9E3E}" type="slidenum">
              <a:rPr lang="en-US"/>
              <a:pPr>
                <a:defRPr/>
              </a:pPr>
              <a:t>‹#›</a:t>
            </a:fld>
            <a:endParaRPr lang="en-US" dirty="0"/>
          </a:p>
        </p:txBody>
      </p:sp>
    </p:spTree>
    <p:extLst>
      <p:ext uri="{BB962C8B-B14F-4D97-AF65-F5344CB8AC3E}">
        <p14:creationId xmlns:p14="http://schemas.microsoft.com/office/powerpoint/2010/main" val="164874752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22-Mar-2012  Document Version 1.3</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Q-STEP Techno Brain - Restricted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F1D9B9C-1BE0-4339-9D9E-369C7EBDAC0C}" type="slidenum">
              <a:rPr lang="en-US"/>
              <a:pPr>
                <a:defRPr/>
              </a:pPr>
              <a:t>‹#›</a:t>
            </a:fld>
            <a:endParaRPr lang="en-US" dirty="0"/>
          </a:p>
        </p:txBody>
      </p:sp>
    </p:spTree>
    <p:extLst>
      <p:ext uri="{BB962C8B-B14F-4D97-AF65-F5344CB8AC3E}">
        <p14:creationId xmlns:p14="http://schemas.microsoft.com/office/powerpoint/2010/main" val="3758242731"/>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r="-58" b="26666"/>
          <a:stretch>
            <a:fillRect/>
          </a:stretch>
        </p:blipFill>
        <p:spPr bwMode="auto">
          <a:xfrm>
            <a:off x="4763" y="1828800"/>
            <a:ext cx="913923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userDrawn="1"/>
        </p:nvSpPr>
        <p:spPr>
          <a:xfrm>
            <a:off x="0" y="2362200"/>
            <a:ext cx="9144000" cy="1107996"/>
          </a:xfrm>
          <a:prstGeom prst="rect">
            <a:avLst/>
          </a:prstGeom>
          <a:noFill/>
        </p:spPr>
        <p:txBody>
          <a:bodyPr>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fontAlgn="auto">
              <a:spcBef>
                <a:spcPts val="0"/>
              </a:spcBef>
              <a:spcAft>
                <a:spcPts val="0"/>
              </a:spcAft>
              <a:defRPr/>
            </a:pPr>
            <a:r>
              <a:rPr lang="en-US" sz="6600" b="1" dirty="0">
                <a:ln/>
                <a:solidFill>
                  <a:schemeClr val="accent3"/>
                </a:solidFill>
                <a:latin typeface="+mn-lt"/>
                <a:ea typeface="+mn-ea"/>
              </a:rPr>
              <a:t>Thank You</a:t>
            </a:r>
          </a:p>
        </p:txBody>
      </p:sp>
      <p:sp>
        <p:nvSpPr>
          <p:cNvPr id="4" name="Date Placeholder 1"/>
          <p:cNvSpPr>
            <a:spLocks noGrp="1"/>
          </p:cNvSpPr>
          <p:nvPr>
            <p:ph type="dt" sz="half" idx="10"/>
          </p:nvPr>
        </p:nvSpPr>
        <p:spPr/>
        <p:txBody>
          <a:bodyPr/>
          <a:lstStyle>
            <a:lvl1pPr>
              <a:defRPr/>
            </a:lvl1pPr>
          </a:lstStyle>
          <a:p>
            <a:pPr>
              <a:defRPr/>
            </a:pPr>
            <a:r>
              <a:rPr lang="en-US" smtClean="0"/>
              <a:t>22-Mar-2012  Document Version 1.3</a:t>
            </a:r>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 Q-STEP Techno Brain - Restricted </a:t>
            </a:r>
            <a:endParaRPr lang="en-US" dirty="0"/>
          </a:p>
        </p:txBody>
      </p:sp>
    </p:spTree>
    <p:extLst>
      <p:ext uri="{BB962C8B-B14F-4D97-AF65-F5344CB8AC3E}">
        <p14:creationId xmlns:p14="http://schemas.microsoft.com/office/powerpoint/2010/main" val="275719051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22-Mar-2012  Document Version 1.3</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Q-STEP Techno Brain - Restricted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703396-D417-4A15-AC07-DD2684E4BCB1}" type="slidenum">
              <a:rPr lang="en-US"/>
              <a:pPr>
                <a:defRPr/>
              </a:pPr>
              <a:t>‹#›</a:t>
            </a:fld>
            <a:endParaRPr lang="en-US" dirty="0"/>
          </a:p>
        </p:txBody>
      </p:sp>
    </p:spTree>
    <p:extLst>
      <p:ext uri="{BB962C8B-B14F-4D97-AF65-F5344CB8AC3E}">
        <p14:creationId xmlns:p14="http://schemas.microsoft.com/office/powerpoint/2010/main" val="344522878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22-Mar-2012  Document Version 1.3</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Q-STEP Techno Brain - Restricted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FE5687-DD8C-4EE2-B5AD-A504CF01E245}" type="slidenum">
              <a:rPr lang="en-US"/>
              <a:pPr>
                <a:defRPr/>
              </a:pPr>
              <a:t>‹#›</a:t>
            </a:fld>
            <a:endParaRPr lang="en-US" dirty="0"/>
          </a:p>
        </p:txBody>
      </p:sp>
    </p:spTree>
    <p:extLst>
      <p:ext uri="{BB962C8B-B14F-4D97-AF65-F5344CB8AC3E}">
        <p14:creationId xmlns:p14="http://schemas.microsoft.com/office/powerpoint/2010/main" val="3985451990"/>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r>
              <a:rPr lang="en-US" smtClean="0"/>
              <a:t>22-Mar-2012  Document Version 1.3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 Q-STEP Techno Brain - Restricted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6A6AE48D-7A05-4FC0-92F3-71DA0C4BF80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31" r:id="rId1"/>
    <p:sldLayoutId id="2147484232" r:id="rId2"/>
    <p:sldLayoutId id="2147484223" r:id="rId3"/>
    <p:sldLayoutId id="2147484224" r:id="rId4"/>
    <p:sldLayoutId id="2147484225" r:id="rId5"/>
    <p:sldLayoutId id="2147484226" r:id="rId6"/>
    <p:sldLayoutId id="2147484233" r:id="rId7"/>
    <p:sldLayoutId id="2147484227" r:id="rId8"/>
    <p:sldLayoutId id="2147484228" r:id="rId9"/>
    <p:sldLayoutId id="2147484229" r:id="rId10"/>
    <p:sldLayoutId id="2147484230" r:id="rId11"/>
    <p:sldLayoutId id="2147484234" r:id="rId12"/>
  </p:sldLayoutIdLst>
  <p:transition spd="slow"/>
  <p:timing>
    <p:tnLst>
      <p:par>
        <p:cTn id="1" dur="indefinite" restart="never" nodeType="tmRoot"/>
      </p:par>
    </p:tnLst>
  </p:timing>
  <p:hf hdr="0"/>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S PGothic" pitchFamily="34" charset="-128"/>
        </a:defRPr>
      </a:lvl1pPr>
      <a:lvl2pPr algn="ctr" rtl="0" eaLnBrk="0" fontAlgn="base" hangingPunct="0">
        <a:spcBef>
          <a:spcPct val="0"/>
        </a:spcBef>
        <a:spcAft>
          <a:spcPct val="0"/>
        </a:spcAft>
        <a:defRPr sz="4400">
          <a:solidFill>
            <a:schemeClr val="tx1"/>
          </a:solidFill>
          <a:latin typeface="Calibri" charset="0"/>
          <a:ea typeface="MS PGothic" pitchFamily="34" charset="-128"/>
          <a:cs typeface="MS PGothic" pitchFamily="34" charset="-128"/>
        </a:defRPr>
      </a:lvl2pPr>
      <a:lvl3pPr algn="ctr" rtl="0" eaLnBrk="0" fontAlgn="base" hangingPunct="0">
        <a:spcBef>
          <a:spcPct val="0"/>
        </a:spcBef>
        <a:spcAft>
          <a:spcPct val="0"/>
        </a:spcAft>
        <a:defRPr sz="4400">
          <a:solidFill>
            <a:schemeClr val="tx1"/>
          </a:solidFill>
          <a:latin typeface="Calibri" charset="0"/>
          <a:ea typeface="MS PGothic" pitchFamily="34" charset="-128"/>
          <a:cs typeface="MS PGothic" pitchFamily="34" charset="-128"/>
        </a:defRPr>
      </a:lvl3pPr>
      <a:lvl4pPr algn="ctr" rtl="0" eaLnBrk="0" fontAlgn="base" hangingPunct="0">
        <a:spcBef>
          <a:spcPct val="0"/>
        </a:spcBef>
        <a:spcAft>
          <a:spcPct val="0"/>
        </a:spcAft>
        <a:defRPr sz="4400">
          <a:solidFill>
            <a:schemeClr val="tx1"/>
          </a:solidFill>
          <a:latin typeface="Calibri" charset="0"/>
          <a:ea typeface="MS PGothic" pitchFamily="34" charset="-128"/>
          <a:cs typeface="MS PGothic" pitchFamily="34" charset="-128"/>
        </a:defRPr>
      </a:lvl4pPr>
      <a:lvl5pPr algn="ctr" rtl="0" eaLnBrk="0" fontAlgn="base" hangingPunct="0">
        <a:spcBef>
          <a:spcPct val="0"/>
        </a:spcBef>
        <a:spcAft>
          <a:spcPct val="0"/>
        </a:spcAft>
        <a:defRPr sz="4400">
          <a:solidFill>
            <a:schemeClr val="tx1"/>
          </a:solidFill>
          <a:latin typeface="Calibri" charset="0"/>
          <a:ea typeface="MS PGothic" pitchFamily="34" charset="-128"/>
          <a:cs typeface="MS PGothic" pitchFamily="34" charset="-128"/>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lr>
          <a:srgbClr val="E46C0A"/>
        </a:buClr>
        <a:buSzPct val="120000"/>
        <a:buFont typeface="Wingdings" pitchFamily="2" charset="2"/>
        <a:buChar char="§"/>
        <a:defRPr kern="1200">
          <a:solidFill>
            <a:srgbClr val="F79646"/>
          </a:solidFill>
          <a:latin typeface="Malgun Gothic" pitchFamily="34" charset="-127"/>
          <a:ea typeface="MS PGothic" pitchFamily="34" charset="-128"/>
          <a:cs typeface="Malgun Gothic" charset="0"/>
        </a:defRPr>
      </a:lvl1pPr>
      <a:lvl2pPr marL="742950" indent="-285750" algn="l" rtl="0" eaLnBrk="0" fontAlgn="base" hangingPunct="0">
        <a:spcBef>
          <a:spcPct val="20000"/>
        </a:spcBef>
        <a:spcAft>
          <a:spcPct val="0"/>
        </a:spcAft>
        <a:buFont typeface="Wingdings" pitchFamily="2" charset="2"/>
        <a:buChar char="§"/>
        <a:defRPr sz="1600" kern="1200">
          <a:solidFill>
            <a:schemeClr val="tx1"/>
          </a:solidFill>
          <a:latin typeface="+mn-lt"/>
          <a:ea typeface="MS PGothic" pitchFamily="34" charset="-128"/>
          <a:cs typeface="MS PGothic" pitchFamily="34" charset="-128"/>
        </a:defRPr>
      </a:lvl2pPr>
      <a:lvl3pPr marL="1143000" indent="-228600" algn="l" rtl="0" eaLnBrk="0" fontAlgn="base" hangingPunct="0">
        <a:spcBef>
          <a:spcPct val="20000"/>
        </a:spcBef>
        <a:spcAft>
          <a:spcPct val="0"/>
        </a:spcAft>
        <a:buFont typeface="Arial" pitchFamily="34" charset="0"/>
        <a:buChar char="•"/>
        <a:defRPr sz="1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12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12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extBox 3"/>
          <p:cNvSpPr txBox="1">
            <a:spLocks noChangeArrowheads="1"/>
          </p:cNvSpPr>
          <p:nvPr/>
        </p:nvSpPr>
        <p:spPr bwMode="auto">
          <a:xfrm>
            <a:off x="15972" y="63246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n-US" sz="1600" b="1" dirty="0" smtClean="0">
                <a:latin typeface="Segoe Condensed" pitchFamily="34" charset="0"/>
                <a:ea typeface="Malgun Gothic" pitchFamily="34" charset="-127"/>
              </a:rPr>
              <a:t>www.iansoftltd.com</a:t>
            </a:r>
            <a:endParaRPr lang="en-US" sz="1600" b="1" dirty="0">
              <a:latin typeface="Segoe Condensed" pitchFamily="34" charset="0"/>
              <a:ea typeface="Malgun Gothic" pitchFamily="34" charset="-127"/>
            </a:endParaRPr>
          </a:p>
        </p:txBody>
      </p:sp>
      <p:sp>
        <p:nvSpPr>
          <p:cNvPr id="5" name="TextBox 4"/>
          <p:cNvSpPr txBox="1"/>
          <p:nvPr/>
        </p:nvSpPr>
        <p:spPr>
          <a:xfrm>
            <a:off x="647700" y="3733800"/>
            <a:ext cx="7848600" cy="2246769"/>
          </a:xfrm>
          <a:prstGeom prst="rect">
            <a:avLst/>
          </a:prstGeom>
          <a:noFill/>
        </p:spPr>
        <p:txBody>
          <a:bodyPr wrap="square" rtlCol="0">
            <a:spAutoFit/>
          </a:bodyPr>
          <a:lstStyle/>
          <a:p>
            <a:pPr algn="ctr"/>
            <a:r>
              <a:rPr lang="en-US" sz="4400" b="1" dirty="0" smtClean="0"/>
              <a:t>Iansoft Technologies Ltd</a:t>
            </a:r>
          </a:p>
          <a:p>
            <a:pPr algn="ctr"/>
            <a:r>
              <a:rPr lang="en-US" sz="2400" b="1" dirty="0" smtClean="0">
                <a:solidFill>
                  <a:schemeClr val="bg1"/>
                </a:solidFill>
              </a:rPr>
              <a:t>Mobile Banking</a:t>
            </a:r>
          </a:p>
          <a:p>
            <a:pPr algn="ctr"/>
            <a:r>
              <a:rPr lang="en-US" sz="2400" b="1" dirty="0" smtClean="0">
                <a:solidFill>
                  <a:schemeClr val="bg1"/>
                </a:solidFill>
              </a:rPr>
              <a:t>Web portal</a:t>
            </a:r>
          </a:p>
          <a:p>
            <a:pPr algn="ctr"/>
            <a:r>
              <a:rPr lang="en-US" sz="2400" b="1" dirty="0" smtClean="0">
                <a:solidFill>
                  <a:schemeClr val="bg1"/>
                </a:solidFill>
              </a:rPr>
              <a:t>Agency Banking</a:t>
            </a:r>
          </a:p>
          <a:p>
            <a:pPr algn="ctr"/>
            <a:r>
              <a:rPr lang="en-US" sz="2400" b="1" dirty="0" err="1" smtClean="0">
                <a:solidFill>
                  <a:schemeClr val="bg1"/>
                </a:solidFill>
              </a:rPr>
              <a:t>Atm</a:t>
            </a:r>
            <a:r>
              <a:rPr lang="en-US" sz="2400" b="1" dirty="0" smtClean="0">
                <a:solidFill>
                  <a:schemeClr val="bg1"/>
                </a:solidFill>
              </a:rPr>
              <a:t> Bridge</a:t>
            </a:r>
            <a:endParaRPr lang="en-US" sz="2400" b="1" dirty="0" smtClean="0">
              <a:solidFill>
                <a:schemeClr val="bg1"/>
              </a:solidFill>
            </a:endParaRPr>
          </a:p>
        </p:txBody>
      </p:sp>
      <p:pic>
        <p:nvPicPr>
          <p:cNvPr id="4" name="Picture 3"/>
          <p:cNvPicPr/>
          <p:nvPr/>
        </p:nvPicPr>
        <p:blipFill>
          <a:blip r:embed="rId3"/>
          <a:stretch>
            <a:fillRect/>
          </a:stretch>
        </p:blipFill>
        <p:spPr>
          <a:xfrm>
            <a:off x="-13138" y="152400"/>
            <a:ext cx="2756338" cy="1219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a:noFill/>
          </a:ln>
        </p:spPr>
        <p:txBody>
          <a:bodyPr>
            <a:normAutofit/>
          </a:bodyPr>
          <a:lstStyle/>
          <a:p>
            <a:r>
              <a:rPr lang="en-US" sz="3600" b="0" dirty="0" smtClean="0">
                <a:solidFill>
                  <a:prstClr val="black"/>
                </a:solidFill>
                <a:latin typeface="+mn-lt"/>
              </a:rPr>
              <a:t>Mobile Banking</a:t>
            </a:r>
            <a:endParaRPr lang="en-US" sz="3600" b="0" dirty="0">
              <a:solidFill>
                <a:prstClr val="black"/>
              </a:solidFill>
              <a:latin typeface="+mn-lt"/>
            </a:endParaRPr>
          </a:p>
        </p:txBody>
      </p:sp>
      <p:sp>
        <p:nvSpPr>
          <p:cNvPr id="2" name="Content Placeholder 1"/>
          <p:cNvSpPr>
            <a:spLocks noGrp="1"/>
          </p:cNvSpPr>
          <p:nvPr>
            <p:ph sz="quarter" idx="15"/>
          </p:nvPr>
        </p:nvSpPr>
        <p:spPr>
          <a:ln>
            <a:solidFill>
              <a:schemeClr val="accent3">
                <a:lumMod val="75000"/>
              </a:schemeClr>
            </a:solidFill>
          </a:ln>
        </p:spPr>
        <p:txBody>
          <a:bodyPr/>
          <a:lstStyle/>
          <a:p>
            <a:pPr marL="0" indent="0">
              <a:buNone/>
            </a:pPr>
            <a:r>
              <a:rPr lang="en-US" b="1" dirty="0" smtClean="0">
                <a:solidFill>
                  <a:prstClr val="black"/>
                </a:solidFill>
              </a:rPr>
              <a:t>Options:</a:t>
            </a:r>
          </a:p>
          <a:p>
            <a:r>
              <a:rPr lang="en-US" dirty="0" err="1" smtClean="0">
                <a:solidFill>
                  <a:prstClr val="black"/>
                </a:solidFill>
              </a:rPr>
              <a:t>Ussd</a:t>
            </a:r>
            <a:r>
              <a:rPr lang="en-US" dirty="0" smtClean="0">
                <a:solidFill>
                  <a:prstClr val="black"/>
                </a:solidFill>
              </a:rPr>
              <a:t> &amp; Mobile App</a:t>
            </a:r>
          </a:p>
          <a:p>
            <a:pPr marL="0" indent="0">
              <a:buNone/>
            </a:pPr>
            <a:r>
              <a:rPr lang="en-US" b="1" dirty="0" smtClean="0">
                <a:solidFill>
                  <a:prstClr val="black"/>
                </a:solidFill>
              </a:rPr>
              <a:t>Features:</a:t>
            </a:r>
          </a:p>
          <a:p>
            <a:r>
              <a:rPr lang="en-US" dirty="0" smtClean="0">
                <a:solidFill>
                  <a:prstClr val="black"/>
                </a:solidFill>
              </a:rPr>
              <a:t>All account/sub accounts Balances</a:t>
            </a:r>
          </a:p>
          <a:p>
            <a:r>
              <a:rPr lang="en-US" dirty="0" smtClean="0">
                <a:solidFill>
                  <a:prstClr val="black"/>
                </a:solidFill>
              </a:rPr>
              <a:t>Mini statement</a:t>
            </a:r>
          </a:p>
          <a:p>
            <a:r>
              <a:rPr lang="en-US" dirty="0" smtClean="0">
                <a:solidFill>
                  <a:prstClr val="black"/>
                </a:solidFill>
              </a:rPr>
              <a:t>Transfer to mobile money(</a:t>
            </a:r>
            <a:r>
              <a:rPr lang="en-US" dirty="0" err="1" smtClean="0">
                <a:solidFill>
                  <a:prstClr val="black"/>
                </a:solidFill>
              </a:rPr>
              <a:t>Mpesa</a:t>
            </a:r>
            <a:r>
              <a:rPr lang="en-US" dirty="0" smtClean="0">
                <a:solidFill>
                  <a:prstClr val="black"/>
                </a:solidFill>
              </a:rPr>
              <a:t>, Airtel Money, t-</a:t>
            </a:r>
            <a:r>
              <a:rPr lang="en-US" dirty="0" err="1" smtClean="0">
                <a:solidFill>
                  <a:prstClr val="black"/>
                </a:solidFill>
              </a:rPr>
              <a:t>Kash</a:t>
            </a:r>
            <a:r>
              <a:rPr lang="en-US" dirty="0" smtClean="0">
                <a:solidFill>
                  <a:prstClr val="black"/>
                </a:solidFill>
              </a:rPr>
              <a:t>)</a:t>
            </a:r>
          </a:p>
          <a:p>
            <a:r>
              <a:rPr lang="en-US" dirty="0" smtClean="0">
                <a:solidFill>
                  <a:prstClr val="black"/>
                </a:solidFill>
              </a:rPr>
              <a:t>Loan application(instant loans, other loans)</a:t>
            </a:r>
          </a:p>
          <a:p>
            <a:r>
              <a:rPr lang="en-US" dirty="0" smtClean="0">
                <a:solidFill>
                  <a:prstClr val="black"/>
                </a:solidFill>
              </a:rPr>
              <a:t>Loans Repayment</a:t>
            </a:r>
          </a:p>
          <a:p>
            <a:r>
              <a:rPr lang="en-US" dirty="0" smtClean="0">
                <a:solidFill>
                  <a:prstClr val="black"/>
                </a:solidFill>
              </a:rPr>
              <a:t>Deposits to all accounts</a:t>
            </a:r>
          </a:p>
          <a:p>
            <a:r>
              <a:rPr lang="en-US" dirty="0" smtClean="0">
                <a:solidFill>
                  <a:prstClr val="black"/>
                </a:solidFill>
              </a:rPr>
              <a:t>Inter account transfers</a:t>
            </a:r>
          </a:p>
          <a:p>
            <a:r>
              <a:rPr lang="en-US" dirty="0" smtClean="0">
                <a:solidFill>
                  <a:prstClr val="black"/>
                </a:solidFill>
              </a:rPr>
              <a:t>Airtime </a:t>
            </a:r>
            <a:r>
              <a:rPr lang="en-US" dirty="0" err="1" smtClean="0">
                <a:solidFill>
                  <a:prstClr val="black"/>
                </a:solidFill>
              </a:rPr>
              <a:t>topup</a:t>
            </a:r>
            <a:endParaRPr lang="en-US" dirty="0" smtClean="0">
              <a:solidFill>
                <a:prstClr val="black"/>
              </a:solidFill>
            </a:endParaRPr>
          </a:p>
          <a:p>
            <a:r>
              <a:rPr lang="en-US" dirty="0" smtClean="0">
                <a:solidFill>
                  <a:prstClr val="black"/>
                </a:solidFill>
              </a:rPr>
              <a:t>Utility payment</a:t>
            </a:r>
          </a:p>
          <a:p>
            <a:pPr marL="0" indent="0">
              <a:buNone/>
            </a:pPr>
            <a:endParaRPr lang="en-US" dirty="0" smtClean="0">
              <a:solidFill>
                <a:prstClr val="black"/>
              </a:solidFill>
            </a:endParaRPr>
          </a:p>
          <a:p>
            <a:pPr marL="0" indent="0">
              <a:buNone/>
            </a:pPr>
            <a:endParaRPr lang="en-US" dirty="0">
              <a:solidFill>
                <a:prstClr val="black"/>
              </a:solidFill>
            </a:endParaRPr>
          </a:p>
          <a:p>
            <a:endParaRPr lang="en-US" dirty="0"/>
          </a:p>
        </p:txBody>
      </p:sp>
      <p:sp>
        <p:nvSpPr>
          <p:cNvPr id="6148" name="Slide Number Placeholder 3"/>
          <p:cNvSpPr>
            <a:spLocks noGrp="1"/>
          </p:cNvSpPr>
          <p:nvPr>
            <p:ph type="sldNum" sz="quarter" idx="4294967295"/>
          </p:nvPr>
        </p:nvSpPr>
        <p:spPr bwMode="auto">
          <a:xfrm>
            <a:off x="70104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6C039C4F-FAB6-4097-9F4E-D8B7B1DA9C8B}" type="slidenum">
              <a:rPr lang="en-US" smtClean="0">
                <a:solidFill>
                  <a:srgbClr val="898989"/>
                </a:solidFill>
              </a:rPr>
              <a:pPr eaLnBrk="1" hangingPunct="1"/>
              <a:t>2</a:t>
            </a:fld>
            <a:endParaRPr lang="en-US" dirty="0" smtClean="0">
              <a:solidFill>
                <a:srgbClr val="898989"/>
              </a:solidFill>
            </a:endParaRPr>
          </a:p>
        </p:txBody>
      </p:sp>
      <p:pic>
        <p:nvPicPr>
          <p:cNvPr id="6150" name="Picture 2" descr="C:\Program Files\Microsoft Resource DVD Artwork\DVD_ART\Artwork_Imagery\Shapes and Graphics\Line\clear shadow line.pn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278563"/>
            <a:ext cx="878205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93305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3"/>
          <p:cNvSpPr>
            <a:spLocks noGrp="1"/>
          </p:cNvSpPr>
          <p:nvPr>
            <p:ph type="sldNum" sz="quarter" idx="4294967295"/>
          </p:nvPr>
        </p:nvSpPr>
        <p:spPr bwMode="auto">
          <a:xfrm>
            <a:off x="70104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6C039C4F-FAB6-4097-9F4E-D8B7B1DA9C8B}" type="slidenum">
              <a:rPr lang="en-US" smtClean="0">
                <a:solidFill>
                  <a:srgbClr val="898989"/>
                </a:solidFill>
              </a:rPr>
              <a:pPr eaLnBrk="1" hangingPunct="1"/>
              <a:t>3</a:t>
            </a:fld>
            <a:endParaRPr lang="en-US" dirty="0" smtClean="0">
              <a:solidFill>
                <a:srgbClr val="898989"/>
              </a:solidFill>
            </a:endParaRPr>
          </a:p>
        </p:txBody>
      </p:sp>
      <p:pic>
        <p:nvPicPr>
          <p:cNvPr id="6150" name="Picture 2" descr="C:\Program Files\Microsoft Resource DVD Artwork\DVD_ART\Artwork_Imagery\Shapes and Graphics\Line\clear shadow line.pn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278563"/>
            <a:ext cx="878205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1479018" y="35499"/>
            <a:ext cx="6185963" cy="67870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Agency Banking</a:t>
            </a:r>
            <a:endParaRPr lang="en-US" dirty="0"/>
          </a:p>
        </p:txBody>
      </p:sp>
      <p:sp>
        <p:nvSpPr>
          <p:cNvPr id="3" name="Content Placeholder 2"/>
          <p:cNvSpPr>
            <a:spLocks noGrp="1"/>
          </p:cNvSpPr>
          <p:nvPr>
            <p:ph sz="quarter" idx="15"/>
          </p:nvPr>
        </p:nvSpPr>
        <p:spPr/>
        <p:txBody>
          <a:bodyPr/>
          <a:lstStyle/>
          <a:p>
            <a:pPr marL="0" indent="0">
              <a:buNone/>
            </a:pPr>
            <a:r>
              <a:rPr lang="en-US" b="1" dirty="0" smtClean="0">
                <a:solidFill>
                  <a:schemeClr val="tx1"/>
                </a:solidFill>
              </a:rPr>
              <a:t>Features</a:t>
            </a:r>
          </a:p>
          <a:p>
            <a:r>
              <a:rPr lang="en-US" dirty="0" smtClean="0">
                <a:solidFill>
                  <a:schemeClr val="tx1"/>
                </a:solidFill>
              </a:rPr>
              <a:t>Account activation </a:t>
            </a:r>
          </a:p>
          <a:p>
            <a:r>
              <a:rPr lang="en-US" dirty="0" smtClean="0">
                <a:solidFill>
                  <a:schemeClr val="tx1"/>
                </a:solidFill>
              </a:rPr>
              <a:t>Cash Withdrawal</a:t>
            </a:r>
          </a:p>
          <a:p>
            <a:r>
              <a:rPr lang="en-US" dirty="0" smtClean="0">
                <a:solidFill>
                  <a:schemeClr val="tx1"/>
                </a:solidFill>
              </a:rPr>
              <a:t>Deposit</a:t>
            </a:r>
          </a:p>
          <a:p>
            <a:r>
              <a:rPr lang="en-US" dirty="0" smtClean="0">
                <a:solidFill>
                  <a:schemeClr val="tx1"/>
                </a:solidFill>
              </a:rPr>
              <a:t>Transfer</a:t>
            </a:r>
          </a:p>
          <a:p>
            <a:r>
              <a:rPr lang="en-US" dirty="0" smtClean="0">
                <a:solidFill>
                  <a:schemeClr val="tx1"/>
                </a:solidFill>
              </a:rPr>
              <a:t>Loan application</a:t>
            </a:r>
          </a:p>
          <a:p>
            <a:r>
              <a:rPr lang="en-US" dirty="0" smtClean="0">
                <a:solidFill>
                  <a:schemeClr val="tx1"/>
                </a:solidFill>
              </a:rPr>
              <a:t>Pay Loan</a:t>
            </a:r>
            <a:endParaRPr lang="en-US" dirty="0" smtClean="0">
              <a:solidFill>
                <a:schemeClr val="tx1"/>
              </a:solidFill>
            </a:endParaRPr>
          </a:p>
          <a:p>
            <a:r>
              <a:rPr lang="en-US" dirty="0" smtClean="0">
                <a:solidFill>
                  <a:schemeClr val="tx1"/>
                </a:solidFill>
              </a:rPr>
              <a:t>Transfer</a:t>
            </a:r>
          </a:p>
          <a:p>
            <a:r>
              <a:rPr lang="en-US" dirty="0" smtClean="0">
                <a:solidFill>
                  <a:schemeClr val="tx1"/>
                </a:solidFill>
              </a:rPr>
              <a:t>Balance Enquiry</a:t>
            </a:r>
          </a:p>
          <a:p>
            <a:r>
              <a:rPr lang="en-US" dirty="0" smtClean="0">
                <a:solidFill>
                  <a:schemeClr val="tx1"/>
                </a:solidFill>
              </a:rPr>
              <a:t>Mini statements</a:t>
            </a:r>
          </a:p>
          <a:p>
            <a:r>
              <a:rPr lang="en-US" dirty="0" smtClean="0">
                <a:solidFill>
                  <a:schemeClr val="tx1"/>
                </a:solidFill>
              </a:rPr>
              <a:t>Reports</a:t>
            </a:r>
          </a:p>
          <a:p>
            <a:endParaRPr lang="en-US" dirty="0" smtClean="0"/>
          </a:p>
          <a:p>
            <a:endParaRPr lang="en-US" dirty="0" smtClean="0"/>
          </a:p>
        </p:txBody>
      </p:sp>
    </p:spTree>
    <p:extLst>
      <p:ext uri="{BB962C8B-B14F-4D97-AF65-F5344CB8AC3E}">
        <p14:creationId xmlns:p14="http://schemas.microsoft.com/office/powerpoint/2010/main" val="392428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33400" y="685800"/>
            <a:ext cx="8077200" cy="914400"/>
          </a:xfrm>
        </p:spPr>
        <p:txBody>
          <a:bodyPr/>
          <a:lstStyle/>
          <a:p>
            <a:r>
              <a:rPr lang="en-GB" dirty="0" err="1" smtClean="0"/>
              <a:t>Atm</a:t>
            </a:r>
            <a:r>
              <a:rPr lang="en-GB" dirty="0" smtClean="0"/>
              <a:t> Bridge</a:t>
            </a:r>
            <a:endParaRPr lang="en-GB" dirty="0"/>
          </a:p>
        </p:txBody>
      </p:sp>
      <p:sp>
        <p:nvSpPr>
          <p:cNvPr id="2" name="Content Placeholder 1"/>
          <p:cNvSpPr>
            <a:spLocks noGrp="1"/>
          </p:cNvSpPr>
          <p:nvPr>
            <p:ph sz="quarter" idx="15"/>
          </p:nvPr>
        </p:nvSpPr>
        <p:spPr>
          <a:xfrm>
            <a:off x="381000" y="1494622"/>
            <a:ext cx="3733800" cy="4419600"/>
          </a:xfrm>
        </p:spPr>
        <p:txBody>
          <a:bodyPr/>
          <a:lstStyle/>
          <a:p>
            <a:pPr marL="0" indent="0">
              <a:buNone/>
            </a:pPr>
            <a:r>
              <a:rPr lang="en-US" b="1" dirty="0" smtClean="0">
                <a:solidFill>
                  <a:schemeClr val="tx1"/>
                </a:solidFill>
              </a:rPr>
              <a:t>Features</a:t>
            </a:r>
          </a:p>
          <a:p>
            <a:pPr lvl="0"/>
            <a:r>
              <a:rPr lang="en-US" dirty="0">
                <a:solidFill>
                  <a:schemeClr val="tx1"/>
                </a:solidFill>
              </a:rPr>
              <a:t>Balance Enquiry</a:t>
            </a:r>
          </a:p>
          <a:p>
            <a:pPr lvl="0"/>
            <a:r>
              <a:rPr lang="en-US" dirty="0">
                <a:solidFill>
                  <a:schemeClr val="tx1"/>
                </a:solidFill>
              </a:rPr>
              <a:t>Mini Statement</a:t>
            </a:r>
          </a:p>
          <a:p>
            <a:pPr lvl="0"/>
            <a:r>
              <a:rPr lang="en-US" dirty="0">
                <a:solidFill>
                  <a:schemeClr val="tx1"/>
                </a:solidFill>
              </a:rPr>
              <a:t>Cash Withdrawal - Coop ATM</a:t>
            </a:r>
          </a:p>
          <a:p>
            <a:pPr lvl="0"/>
            <a:r>
              <a:rPr lang="en-US" dirty="0">
                <a:solidFill>
                  <a:schemeClr val="tx1"/>
                </a:solidFill>
              </a:rPr>
              <a:t>Cash Withdrawal - VISA ATM</a:t>
            </a:r>
          </a:p>
          <a:p>
            <a:pPr lvl="0"/>
            <a:r>
              <a:rPr lang="en-US" dirty="0">
                <a:solidFill>
                  <a:schemeClr val="tx1"/>
                </a:solidFill>
              </a:rPr>
              <a:t>Reversal</a:t>
            </a:r>
          </a:p>
          <a:p>
            <a:pPr lvl="0"/>
            <a:r>
              <a:rPr lang="en-US" dirty="0">
                <a:solidFill>
                  <a:schemeClr val="tx1"/>
                </a:solidFill>
              </a:rPr>
              <a:t>Utility Payment</a:t>
            </a:r>
          </a:p>
          <a:p>
            <a:pPr lvl="0"/>
            <a:r>
              <a:rPr lang="en-US" dirty="0">
                <a:solidFill>
                  <a:schemeClr val="tx1"/>
                </a:solidFill>
              </a:rPr>
              <a:t>POS - Normal Purchase</a:t>
            </a:r>
          </a:p>
          <a:p>
            <a:pPr lvl="0"/>
            <a:r>
              <a:rPr lang="en-US" dirty="0">
                <a:solidFill>
                  <a:schemeClr val="tx1"/>
                </a:solidFill>
              </a:rPr>
              <a:t>M-PESA Withdrawal</a:t>
            </a:r>
          </a:p>
          <a:p>
            <a:pPr lvl="0"/>
            <a:r>
              <a:rPr lang="en-US" dirty="0">
                <a:solidFill>
                  <a:schemeClr val="tx1"/>
                </a:solidFill>
              </a:rPr>
              <a:t>Airtime Purchase</a:t>
            </a:r>
          </a:p>
          <a:p>
            <a:pPr lvl="0"/>
            <a:r>
              <a:rPr lang="en-US" dirty="0">
                <a:solidFill>
                  <a:schemeClr val="tx1"/>
                </a:solidFill>
              </a:rPr>
              <a:t>POS - School Payment</a:t>
            </a:r>
          </a:p>
          <a:p>
            <a:pPr lvl="0"/>
            <a:r>
              <a:rPr lang="en-US" dirty="0">
                <a:solidFill>
                  <a:schemeClr val="tx1"/>
                </a:solidFill>
              </a:rPr>
              <a:t>POS - Purchase With Cash Back</a:t>
            </a:r>
          </a:p>
          <a:p>
            <a:pPr marL="0" indent="0">
              <a:buNone/>
            </a:pPr>
            <a:endParaRPr lang="en-US" dirty="0"/>
          </a:p>
        </p:txBody>
      </p:sp>
      <p:sp>
        <p:nvSpPr>
          <p:cNvPr id="14" name="Content Placeholder 1"/>
          <p:cNvSpPr txBox="1">
            <a:spLocks/>
          </p:cNvSpPr>
          <p:nvPr/>
        </p:nvSpPr>
        <p:spPr bwMode="auto">
          <a:xfrm>
            <a:off x="4572000" y="1447800"/>
            <a:ext cx="3733800" cy="44196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E46C0A"/>
              </a:buClr>
              <a:buSzPct val="120000"/>
              <a:buFont typeface="Wingdings" pitchFamily="2" charset="2"/>
              <a:buChar char="§"/>
              <a:defRPr kern="1200" baseline="0">
                <a:solidFill>
                  <a:srgbClr val="F79646"/>
                </a:solidFill>
                <a:latin typeface="Malgun Gothic" pitchFamily="34" charset="-127"/>
                <a:ea typeface="MS PGothic" pitchFamily="34" charset="-128"/>
                <a:cs typeface="Malgun Gothic" charset="0"/>
              </a:defRPr>
            </a:lvl1pPr>
            <a:lvl2pPr marL="742950" indent="-285750" algn="l" rtl="0" eaLnBrk="0" fontAlgn="base" hangingPunct="0">
              <a:spcBef>
                <a:spcPct val="20000"/>
              </a:spcBef>
              <a:spcAft>
                <a:spcPct val="0"/>
              </a:spcAft>
              <a:buFont typeface="Wingdings" pitchFamily="2" charset="2"/>
              <a:buChar char="§"/>
              <a:defRPr sz="1600" kern="1200">
                <a:solidFill>
                  <a:schemeClr val="tx1"/>
                </a:solidFill>
                <a:latin typeface="+mn-lt"/>
                <a:ea typeface="MS PGothic" pitchFamily="34" charset="-128"/>
                <a:cs typeface="MS PGothic" pitchFamily="34" charset="-128"/>
              </a:defRPr>
            </a:lvl2pPr>
            <a:lvl3pPr marL="1143000" indent="-228600" algn="l" rtl="0" eaLnBrk="0" fontAlgn="base" hangingPunct="0">
              <a:spcBef>
                <a:spcPct val="20000"/>
              </a:spcBef>
              <a:spcAft>
                <a:spcPct val="0"/>
              </a:spcAft>
              <a:buFont typeface="Arial" pitchFamily="34" charset="0"/>
              <a:buChar char="•"/>
              <a:defRPr sz="1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12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12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tx1"/>
                </a:solidFill>
              </a:rPr>
              <a:t>POS - Cash Deposit</a:t>
            </a:r>
          </a:p>
          <a:p>
            <a:pPr lvl="0"/>
            <a:r>
              <a:rPr lang="en-US" dirty="0">
                <a:solidFill>
                  <a:schemeClr val="tx1"/>
                </a:solidFill>
              </a:rPr>
              <a:t>POS - Benefit Cash Withdrawal</a:t>
            </a:r>
          </a:p>
          <a:p>
            <a:pPr lvl="0"/>
            <a:r>
              <a:rPr lang="en-US" dirty="0">
                <a:solidFill>
                  <a:schemeClr val="tx1"/>
                </a:solidFill>
              </a:rPr>
              <a:t>POS - Cash Deposit to Card</a:t>
            </a:r>
          </a:p>
          <a:p>
            <a:pPr lvl="0"/>
            <a:r>
              <a:rPr lang="en-US" dirty="0">
                <a:solidFill>
                  <a:schemeClr val="tx1"/>
                </a:solidFill>
              </a:rPr>
              <a:t>POS - M Banking</a:t>
            </a:r>
          </a:p>
          <a:p>
            <a:pPr lvl="0"/>
            <a:r>
              <a:rPr lang="en-US" dirty="0">
                <a:solidFill>
                  <a:schemeClr val="tx1"/>
                </a:solidFill>
              </a:rPr>
              <a:t>POS - Cash Withdrawal</a:t>
            </a:r>
          </a:p>
          <a:p>
            <a:pPr lvl="0"/>
            <a:r>
              <a:rPr lang="en-US" dirty="0">
                <a:solidFill>
                  <a:schemeClr val="tx1"/>
                </a:solidFill>
              </a:rPr>
              <a:t>POS - Balance Enquiry</a:t>
            </a:r>
          </a:p>
          <a:p>
            <a:pPr lvl="0"/>
            <a:r>
              <a:rPr lang="en-US" dirty="0">
                <a:solidFill>
                  <a:schemeClr val="tx1"/>
                </a:solidFill>
              </a:rPr>
              <a:t>POS - Mini Statement</a:t>
            </a:r>
          </a:p>
          <a:p>
            <a:pPr marL="0" indent="0">
              <a:buNone/>
            </a:pPr>
            <a:endParaRPr lang="en-US" dirty="0"/>
          </a:p>
        </p:txBody>
      </p:sp>
    </p:spTree>
    <p:extLst>
      <p:ext uri="{BB962C8B-B14F-4D97-AF65-F5344CB8AC3E}">
        <p14:creationId xmlns:p14="http://schemas.microsoft.com/office/powerpoint/2010/main" val="2529536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a:t>
            </a:r>
            <a:endParaRPr lang="en-US" dirty="0"/>
          </a:p>
        </p:txBody>
      </p:sp>
      <p:pic>
        <p:nvPicPr>
          <p:cNvPr id="4" name="Content Placeholder 3" descr="https://www.codeproject.com/KB/scrapbook/ISO8583/Overall_1.jpg"/>
          <p:cNvPicPr>
            <a:picLocks noGrp="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467600" cy="2286000"/>
          </a:xfrm>
          <a:prstGeom prst="rect">
            <a:avLst/>
          </a:prstGeom>
          <a:noFill/>
          <a:ln>
            <a:noFill/>
          </a:ln>
        </p:spPr>
      </p:pic>
    </p:spTree>
    <p:extLst>
      <p:ext uri="{BB962C8B-B14F-4D97-AF65-F5344CB8AC3E}">
        <p14:creationId xmlns:p14="http://schemas.microsoft.com/office/powerpoint/2010/main" val="52897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sz="quarter" idx="15"/>
          </p:nvPr>
        </p:nvSpPr>
        <p:spPr/>
        <p:txBody>
          <a:bodyPr/>
          <a:lstStyle/>
          <a:p>
            <a:pPr algn="just"/>
            <a:r>
              <a:rPr lang="en-US" sz="1600" b="1" dirty="0">
                <a:solidFill>
                  <a:schemeClr val="tx1"/>
                </a:solidFill>
              </a:rPr>
              <a:t>Web services</a:t>
            </a:r>
            <a:r>
              <a:rPr lang="en-US" sz="1600" dirty="0">
                <a:solidFill>
                  <a:schemeClr val="tx1"/>
                </a:solidFill>
              </a:rPr>
              <a:t> - Our </a:t>
            </a:r>
            <a:r>
              <a:rPr lang="en-US" sz="1600" dirty="0" smtClean="0">
                <a:solidFill>
                  <a:schemeClr val="tx1"/>
                </a:solidFill>
              </a:rPr>
              <a:t>alternate channels uses </a:t>
            </a:r>
            <a:r>
              <a:rPr lang="en-US" sz="1600" dirty="0">
                <a:solidFill>
                  <a:schemeClr val="tx1"/>
                </a:solidFill>
              </a:rPr>
              <a:t>web services (APIs) to integrate to co-banking system NAV</a:t>
            </a:r>
            <a:r>
              <a:rPr lang="en-US" sz="1600" dirty="0" smtClean="0">
                <a:solidFill>
                  <a:schemeClr val="tx1"/>
                </a:solidFill>
              </a:rPr>
              <a:t>. </a:t>
            </a:r>
            <a:r>
              <a:rPr lang="en-US" sz="1600" dirty="0">
                <a:solidFill>
                  <a:schemeClr val="tx1"/>
                </a:solidFill>
              </a:rPr>
              <a:t>This eliminates the need for special database rights as the </a:t>
            </a:r>
            <a:r>
              <a:rPr lang="en-US" sz="1600" dirty="0" smtClean="0">
                <a:solidFill>
                  <a:schemeClr val="tx1"/>
                </a:solidFill>
              </a:rPr>
              <a:t>account </a:t>
            </a:r>
            <a:r>
              <a:rPr lang="en-US" sz="1600" dirty="0">
                <a:solidFill>
                  <a:schemeClr val="tx1"/>
                </a:solidFill>
              </a:rPr>
              <a:t>is set within the co-banking system.</a:t>
            </a:r>
          </a:p>
          <a:p>
            <a:pPr algn="just"/>
            <a:r>
              <a:rPr lang="en-US" sz="1600" b="1" dirty="0">
                <a:solidFill>
                  <a:schemeClr val="tx1"/>
                </a:solidFill>
              </a:rPr>
              <a:t>Encryption</a:t>
            </a:r>
            <a:r>
              <a:rPr lang="en-US" sz="1600" dirty="0">
                <a:solidFill>
                  <a:schemeClr val="tx1"/>
                </a:solidFill>
              </a:rPr>
              <a:t> – All </a:t>
            </a:r>
            <a:r>
              <a:rPr lang="en-US" sz="1600" dirty="0">
                <a:solidFill>
                  <a:schemeClr val="tx1"/>
                </a:solidFill>
              </a:rPr>
              <a:t>alternate </a:t>
            </a:r>
            <a:r>
              <a:rPr lang="en-US" sz="1600" dirty="0" smtClean="0">
                <a:solidFill>
                  <a:schemeClr val="tx1"/>
                </a:solidFill>
              </a:rPr>
              <a:t>channels key link information is </a:t>
            </a:r>
            <a:r>
              <a:rPr lang="en-US" sz="1600" dirty="0">
                <a:solidFill>
                  <a:schemeClr val="tx1"/>
                </a:solidFill>
              </a:rPr>
              <a:t>encrypted and unreadable to human eyes. This means that </a:t>
            </a:r>
            <a:r>
              <a:rPr lang="en-US" sz="1600" dirty="0" smtClean="0">
                <a:solidFill>
                  <a:schemeClr val="tx1"/>
                </a:solidFill>
              </a:rPr>
              <a:t>these information cannot be edited even in </a:t>
            </a:r>
            <a:r>
              <a:rPr lang="en-US" sz="1600" dirty="0">
                <a:solidFill>
                  <a:schemeClr val="tx1"/>
                </a:solidFill>
              </a:rPr>
              <a:t>the </a:t>
            </a:r>
            <a:r>
              <a:rPr lang="en-US" sz="1600" dirty="0" smtClean="0">
                <a:solidFill>
                  <a:schemeClr val="tx1"/>
                </a:solidFill>
              </a:rPr>
              <a:t>backend. The </a:t>
            </a:r>
            <a:r>
              <a:rPr lang="en-US" sz="1600" dirty="0">
                <a:solidFill>
                  <a:schemeClr val="tx1"/>
                </a:solidFill>
              </a:rPr>
              <a:t>encryption is done at the point the </a:t>
            </a:r>
            <a:r>
              <a:rPr lang="en-US" sz="1600" dirty="0" smtClean="0">
                <a:solidFill>
                  <a:schemeClr val="tx1"/>
                </a:solidFill>
              </a:rPr>
              <a:t>information is linked to the alternate channels. </a:t>
            </a:r>
          </a:p>
          <a:p>
            <a:pPr algn="just"/>
            <a:r>
              <a:rPr lang="en-US" sz="1600" b="1" dirty="0" smtClean="0">
                <a:solidFill>
                  <a:schemeClr val="tx1"/>
                </a:solidFill>
              </a:rPr>
              <a:t>No </a:t>
            </a:r>
            <a:r>
              <a:rPr lang="en-US" sz="1600" b="1" dirty="0">
                <a:solidFill>
                  <a:schemeClr val="tx1"/>
                </a:solidFill>
              </a:rPr>
              <a:t>Passwords</a:t>
            </a:r>
            <a:r>
              <a:rPr lang="en-US" sz="1600" dirty="0">
                <a:solidFill>
                  <a:schemeClr val="tx1"/>
                </a:solidFill>
              </a:rPr>
              <a:t> –Our Navision web services have been configured to use access keys to login to Navision. These access keys are only used as by the APIs and no user can login to Dynamics Navision using the access key.</a:t>
            </a:r>
          </a:p>
          <a:p>
            <a:pPr algn="just"/>
            <a:r>
              <a:rPr lang="en-US" sz="1600" b="1" dirty="0">
                <a:solidFill>
                  <a:schemeClr val="tx1"/>
                </a:solidFill>
              </a:rPr>
              <a:t>Auto posting</a:t>
            </a:r>
            <a:r>
              <a:rPr lang="en-US" sz="1600" dirty="0">
                <a:solidFill>
                  <a:schemeClr val="tx1"/>
                </a:solidFill>
              </a:rPr>
              <a:t> – Dynamics Navision has a job scheduler which is used to process set tasks at desired time. If not configured nicely the Job scheduler can be a challenge to use. We have incorporated the process of updating the customers’ accounts(posting) into our bridge application, with this the task of setting up the job scheduler becomes obsolete</a:t>
            </a:r>
            <a:r>
              <a:rPr lang="en-US" sz="1600" dirty="0" smtClean="0">
                <a:solidFill>
                  <a:schemeClr val="tx1"/>
                </a:solidFill>
              </a:rPr>
              <a:t>.</a:t>
            </a:r>
          </a:p>
          <a:p>
            <a:pPr algn="just"/>
            <a:r>
              <a:rPr lang="en-US" sz="1600" b="1" dirty="0" smtClean="0">
                <a:solidFill>
                  <a:schemeClr val="tx1"/>
                </a:solidFill>
              </a:rPr>
              <a:t>Reconciliations</a:t>
            </a:r>
            <a:r>
              <a:rPr lang="en-US" sz="1600" dirty="0" smtClean="0">
                <a:solidFill>
                  <a:schemeClr val="tx1"/>
                </a:solidFill>
              </a:rPr>
              <a:t> -  We have automated reconciliations module in dynamics Navision for reconciling data from the alternate channels.</a:t>
            </a:r>
            <a:endParaRPr lang="en-US" sz="1600" dirty="0">
              <a:solidFill>
                <a:schemeClr val="tx1"/>
              </a:solidFill>
            </a:endParaRPr>
          </a:p>
          <a:p>
            <a:endParaRPr lang="en-US" dirty="0"/>
          </a:p>
        </p:txBody>
      </p:sp>
    </p:spTree>
    <p:extLst>
      <p:ext uri="{BB962C8B-B14F-4D97-AF65-F5344CB8AC3E}">
        <p14:creationId xmlns:p14="http://schemas.microsoft.com/office/powerpoint/2010/main" val="32503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3138" y="152400"/>
            <a:ext cx="2756338" cy="1219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15F91E45204044B5591346FFDCB8DE" ma:contentTypeVersion="0" ma:contentTypeDescription="Create a new document." ma:contentTypeScope="" ma:versionID="477816e8aa288fff4b2cf9b2189ce96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CE6AF8-0D34-4A4B-AA6A-C62E096AD6FF}">
  <ds:schemaRefs>
    <ds:schemaRef ds:uri="http://schemas.microsoft.com/office/2006/documentManagement/types"/>
    <ds:schemaRef ds:uri="http://purl.org/dc/dcmitype/"/>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973A8C95-D299-41F1-9313-5011EE8C454B}">
  <ds:schemaRefs>
    <ds:schemaRef ds:uri="http://schemas.microsoft.com/sharepoint/v3/contenttype/forms"/>
  </ds:schemaRefs>
</ds:datastoreItem>
</file>

<file path=customXml/itemProps3.xml><?xml version="1.0" encoding="utf-8"?>
<ds:datastoreItem xmlns:ds="http://schemas.openxmlformats.org/officeDocument/2006/customXml" ds:itemID="{07AD1253-939B-4AFB-9297-2D03F051FC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52281</TotalTime>
  <Words>358</Words>
  <Application>Microsoft Office PowerPoint</Application>
  <PresentationFormat>On-screen Show (4:3)</PresentationFormat>
  <Paragraphs>62</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Malgun Gothic</vt:lpstr>
      <vt:lpstr>ＭＳ Ｐゴシック</vt:lpstr>
      <vt:lpstr>ＭＳ Ｐゴシック</vt:lpstr>
      <vt:lpstr>Arial</vt:lpstr>
      <vt:lpstr>Calibri</vt:lpstr>
      <vt:lpstr>Cambria</vt:lpstr>
      <vt:lpstr>Segoe Condensed</vt:lpstr>
      <vt:lpstr>Wingdings</vt:lpstr>
      <vt:lpstr>Office Theme</vt:lpstr>
      <vt:lpstr>PowerPoint Presentation</vt:lpstr>
      <vt:lpstr>Mobile Banking</vt:lpstr>
      <vt:lpstr>PowerPoint Presentation</vt:lpstr>
      <vt:lpstr>Agency Banking</vt:lpstr>
      <vt:lpstr>Atm Bridge</vt:lpstr>
      <vt:lpstr>Process flow</vt:lpstr>
      <vt:lpstr>Security</vt:lpstr>
      <vt:lpstr>PowerPoint Presentation</vt:lpstr>
    </vt:vector>
  </TitlesOfParts>
  <Company>Techno Brain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Mohan</dc:creator>
  <cp:lastModifiedBy>Paul Njoroge</cp:lastModifiedBy>
  <cp:revision>2585</cp:revision>
  <cp:lastPrinted>2016-09-07T14:23:05Z</cp:lastPrinted>
  <dcterms:created xsi:type="dcterms:W3CDTF">2011-11-15T10:17:45Z</dcterms:created>
  <dcterms:modified xsi:type="dcterms:W3CDTF">2019-01-23T11:31:01Z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0x0101003815F91E45204044B5591346FFDCB8DE</vt:lpwstr>
  </property>
</Properties>
</file>