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6" r:id="rId7"/>
    <p:sldId id="263" r:id="rId8"/>
    <p:sldId id="264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5"/>
    <p:restoredTop sz="94699"/>
  </p:normalViewPr>
  <p:slideViewPr>
    <p:cSldViewPr snapToGrid="0">
      <p:cViewPr varScale="1">
        <p:scale>
          <a:sx n="133" d="100"/>
          <a:sy n="133" d="100"/>
        </p:scale>
        <p:origin x="224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85562-09C6-2E42-AE77-7FA2CAEFBEFA}" type="datetimeFigureOut">
              <a:rPr lang="en-US" smtClean="0"/>
              <a:t>12/8/24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B5853-589D-774B-BE65-E64DA882A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B5853-589D-774B-BE65-E64DA882A0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3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972B-4600-A0D3-D53D-C4616D145C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Education Outcomes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4D91A-E790-DDD4-2BDB-82FA0DBD73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By Evan Wolpert</a:t>
            </a:r>
          </a:p>
        </p:txBody>
      </p:sp>
    </p:spTree>
    <p:extLst>
      <p:ext uri="{BB962C8B-B14F-4D97-AF65-F5344CB8AC3E}">
        <p14:creationId xmlns:p14="http://schemas.microsoft.com/office/powerpoint/2010/main" val="2413606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B638B-079C-20CB-D434-B52CB797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Conclusions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2B6E4-AE4A-7D06-2995-A99D821B8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Linear regression worked best for predicting student exam scores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Many factors impact student success, and the amount they study or attend class is not always the reason for their exam performance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When trying to improve education in this country, it is crucial that we focus on areas other than classroom content and attendance since societal conditions can greatly impact student success</a:t>
            </a:r>
          </a:p>
        </p:txBody>
      </p:sp>
    </p:spTree>
    <p:extLst>
      <p:ext uri="{BB962C8B-B14F-4D97-AF65-F5344CB8AC3E}">
        <p14:creationId xmlns:p14="http://schemas.microsoft.com/office/powerpoint/2010/main" val="27056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038C-BAFF-141D-4B1A-E3F46594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D41F2-85AB-2A48-7F59-D12067124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14611"/>
            <a:ext cx="9905998" cy="31242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quality of Education and student performance is very inconsistent in the United States</a:t>
            </a: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My goal was to more accurately predict student testing based on differences in a given student’s circumstances</a:t>
            </a:r>
          </a:p>
          <a:p>
            <a:r>
              <a:rPr lang="en-US" dirty="0">
                <a:solidFill>
                  <a:schemeClr val="tx1"/>
                </a:solidFill>
              </a:rPr>
              <a:t>Additionally, I wanted to find the factor most indicative of student success </a:t>
            </a:r>
          </a:p>
        </p:txBody>
      </p:sp>
    </p:spTree>
    <p:extLst>
      <p:ext uri="{BB962C8B-B14F-4D97-AF65-F5344CB8AC3E}">
        <p14:creationId xmlns:p14="http://schemas.microsoft.com/office/powerpoint/2010/main" val="25649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47265-D8DB-3A70-8590-49ABECBDE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 dataset has 20 features including but not limited to </a:t>
            </a:r>
            <a:r>
              <a:rPr lang="en-US" i="0" u="none" strike="noStrike" dirty="0">
                <a:solidFill>
                  <a:schemeClr val="tx1"/>
                </a:solidFill>
                <a:effectLst/>
              </a:rPr>
              <a:t>Hours Studied, Attendance and Parental Involvement</a:t>
            </a:r>
          </a:p>
          <a:p>
            <a:pPr marL="0" indent="0">
              <a:buNone/>
            </a:pPr>
            <a:endParaRPr lang="en-US" i="0" u="none" strike="noStrike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The data was split 80% for training and 20% to test the models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</a:rPr>
              <a:t>Used a combination of one-hot encoding and ordinal encoding to transform columns into numerical and binary values depending on the category to better use the data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961088-3E00-44C3-8EB8-9AE9BEBF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and encoding</a:t>
            </a:r>
          </a:p>
        </p:txBody>
      </p:sp>
    </p:spTree>
    <p:extLst>
      <p:ext uri="{BB962C8B-B14F-4D97-AF65-F5344CB8AC3E}">
        <p14:creationId xmlns:p14="http://schemas.microsoft.com/office/powerpoint/2010/main" val="15246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3B228-BE89-257B-D6A8-FD93E6D90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90" y="128336"/>
            <a:ext cx="9905998" cy="1905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Methods for score prediction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12EA9-CA82-C2B4-C34A-400D086BD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590" y="1558457"/>
            <a:ext cx="10586761" cy="414130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Linear Regression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 used the linear regression model from Scikit-Learn</a:t>
            </a:r>
          </a:p>
          <a:p>
            <a:r>
              <a:rPr lang="en-US" dirty="0">
                <a:solidFill>
                  <a:schemeClr val="tx1"/>
                </a:solidFill>
              </a:rPr>
              <a:t>Neural Networks</a:t>
            </a:r>
          </a:p>
          <a:p>
            <a:pPr lvl="1"/>
            <a:r>
              <a:rPr lang="en-US" sz="2000" i="0" u="none" strike="noStrike" dirty="0">
                <a:solidFill>
                  <a:schemeClr val="tx1"/>
                </a:solidFill>
                <a:effectLst/>
              </a:rPr>
              <a:t>TensorFlow and </a:t>
            </a:r>
            <a:r>
              <a:rPr lang="en-US" sz="2000" i="0" u="none" strike="noStrike" dirty="0" err="1">
                <a:solidFill>
                  <a:schemeClr val="tx1"/>
                </a:solidFill>
                <a:effectLst/>
              </a:rPr>
              <a:t>Keras</a:t>
            </a:r>
            <a:r>
              <a:rPr lang="en-US" sz="2000" i="0" u="none" strike="noStrike" dirty="0">
                <a:solidFill>
                  <a:schemeClr val="tx1"/>
                </a:solidFill>
                <a:effectLst/>
              </a:rPr>
              <a:t> to build neural network with dropout, batch normalization, and adaptive learning rate scheduling </a:t>
            </a:r>
          </a:p>
          <a:p>
            <a:pPr lvl="1"/>
            <a:r>
              <a:rPr lang="en-US" sz="2000" i="0" u="none" strike="noStrike" dirty="0" err="1">
                <a:solidFill>
                  <a:schemeClr val="tx1"/>
                </a:solidFill>
                <a:effectLst/>
              </a:rPr>
              <a:t>EarlyStopping</a:t>
            </a:r>
            <a:r>
              <a:rPr lang="en-US" sz="2000" i="0" u="none" strike="noStrike" dirty="0">
                <a:solidFill>
                  <a:schemeClr val="tx1"/>
                </a:solidFill>
                <a:effectLst/>
              </a:rPr>
              <a:t> to prevent overfitting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effectLst/>
              </a:rPr>
              <a:t>Scikit-learn</a:t>
            </a:r>
            <a:r>
              <a:rPr lang="en-US" sz="2000" i="0" u="none" strike="noStrike" dirty="0">
                <a:solidFill>
                  <a:schemeClr val="tx1"/>
                </a:solidFill>
                <a:effectLst/>
              </a:rPr>
              <a:t> to evaluate performance</a:t>
            </a:r>
          </a:p>
          <a:p>
            <a:r>
              <a:rPr lang="en-US" i="0" u="none" strike="noStrike" dirty="0">
                <a:solidFill>
                  <a:schemeClr val="tx1"/>
                </a:solidFill>
                <a:effectLst/>
              </a:rPr>
              <a:t>Support Vector Machines</a:t>
            </a:r>
          </a:p>
          <a:p>
            <a:pPr lvl="1"/>
            <a:r>
              <a:rPr lang="en-US" sz="2000" b="0" i="0" u="none" strike="noStrike" dirty="0">
                <a:solidFill>
                  <a:schemeClr val="tx1"/>
                </a:solidFill>
                <a:effectLst/>
              </a:rPr>
              <a:t>Trained on preprocessed data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effectLst/>
              </a:rPr>
              <a:t>Used 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</a:rPr>
              <a:t>RBF kernel, tuned with parameters C=10 and </a:t>
            </a:r>
            <a:r>
              <a:rPr lang="en-US" sz="2000" dirty="0">
                <a:solidFill>
                  <a:schemeClr val="tx1"/>
                </a:solidFill>
                <a:effectLst/>
              </a:rPr>
              <a:t>𝛾</a:t>
            </a:r>
            <a:r>
              <a:rPr lang="el-GR" sz="2000" b="0" i="0" u="none" strike="noStrike" dirty="0">
                <a:solidFill>
                  <a:schemeClr val="tx1"/>
                </a:solidFill>
                <a:effectLst/>
              </a:rPr>
              <a:t>=0.1</a:t>
            </a:r>
            <a:endParaRPr lang="en-US" sz="2000" i="0" u="none" strike="noStrike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309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3FEC-BC0B-F4C4-4744-B540C6102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Results for score prediction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9A63A9-8D33-1A90-9789-BB726A2ED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987933"/>
              </p:ext>
            </p:extLst>
          </p:nvPr>
        </p:nvGraphicFramePr>
        <p:xfrm>
          <a:off x="1141413" y="2514600"/>
          <a:ext cx="9906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306531364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1262833493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1427783615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1544533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Squared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coefficient of determination (R</a:t>
                      </a:r>
                      <a:r>
                        <a:rPr lang="en-US" sz="1800" b="1" i="0" u="none" strike="noStrike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08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3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56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201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6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8A84-5B91-A5CB-ACC8-7EEE6DE8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CE131-90D8-CB69-E785-C3A55FB44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70233"/>
            <a:ext cx="9905998" cy="3124201"/>
          </a:xfrm>
        </p:spPr>
        <p:txBody>
          <a:bodyPr>
            <a:normAutofit/>
          </a:bodyPr>
          <a:lstStyle/>
          <a:p>
            <a:r>
              <a:rPr lang="en-US" i="0" u="none" strike="noStrike" dirty="0">
                <a:solidFill>
                  <a:schemeClr val="tx1"/>
                </a:solidFill>
                <a:effectLst/>
              </a:rPr>
              <a:t>Linear Regression performed best </a:t>
            </a:r>
            <a:r>
              <a:rPr lang="en-US" dirty="0">
                <a:solidFill>
                  <a:schemeClr val="tx1"/>
                </a:solidFill>
                <a:effectLst/>
              </a:rPr>
              <a:t>meaning the </a:t>
            </a:r>
            <a:r>
              <a:rPr lang="en-US" i="0" u="none" strike="noStrike" dirty="0">
                <a:solidFill>
                  <a:schemeClr val="tx1"/>
                </a:solidFill>
                <a:effectLst/>
              </a:rPr>
              <a:t>dataset has a fairly linear relationship between features and the target variable exam score.</a:t>
            </a:r>
          </a:p>
          <a:p>
            <a:pPr marL="0" indent="0">
              <a:buNone/>
            </a:pPr>
            <a:endParaRPr lang="en-US" i="0" u="none" strike="noStrike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Support Vector Machines performed second best since </a:t>
            </a: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the RBF kernel can model non-linear relationships effectively.</a:t>
            </a:r>
          </a:p>
          <a:p>
            <a:pPr marL="0" indent="0">
              <a:buNone/>
            </a:pPr>
            <a:endParaRPr lang="en-US" b="0" i="0" u="none" strike="noStrike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Neural Networks performed the worst due to possible overfitting and the small size of the dataset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636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C761-EE06-F8AF-3C72-BD5F5A0F8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78296"/>
            <a:ext cx="9905998" cy="6096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important feature</a:t>
            </a:r>
          </a:p>
        </p:txBody>
      </p:sp>
      <p:pic>
        <p:nvPicPr>
          <p:cNvPr id="7" name="Picture 6" descr="A graph with text overlay&#10;&#10;Description automatically generated">
            <a:extLst>
              <a:ext uri="{FF2B5EF4-FFF2-40B4-BE49-F238E27FC236}">
                <a16:creationId xmlns:a16="http://schemas.microsoft.com/office/drawing/2014/main" id="{2BE0E51B-9001-827E-5CB3-ABD3F1D03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95" y="1630018"/>
            <a:ext cx="5376672" cy="3180567"/>
          </a:xfrm>
          <a:prstGeom prst="rect">
            <a:avLst/>
          </a:prstGeom>
        </p:spPr>
      </p:pic>
      <p:pic>
        <p:nvPicPr>
          <p:cNvPr id="9" name="Picture 8" descr="A graph with text on it&#10;&#10;Description automatically generated">
            <a:extLst>
              <a:ext uri="{FF2B5EF4-FFF2-40B4-BE49-F238E27FC236}">
                <a16:creationId xmlns:a16="http://schemas.microsoft.com/office/drawing/2014/main" id="{E1C6740B-C9BE-1B83-B75C-E94320A4B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768" y="1606213"/>
            <a:ext cx="5376672" cy="322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4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54C9-FE50-8118-8E1A-BFD9198A5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D160-124A-F90B-6546-79084F822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3124201"/>
          </a:xfrm>
        </p:spPr>
        <p:txBody>
          <a:bodyPr>
            <a:noAutofit/>
          </a:bodyPr>
          <a:lstStyle/>
          <a:p>
            <a:r>
              <a:rPr lang="en-US" i="0" u="none" strike="noStrike" dirty="0">
                <a:solidFill>
                  <a:schemeClr val="tx1"/>
                </a:solidFill>
                <a:effectLst/>
              </a:rPr>
              <a:t>Logistic regression coefficients use the model's internal weights and </a:t>
            </a:r>
            <a:r>
              <a:rPr lang="en-US" dirty="0">
                <a:solidFill>
                  <a:schemeClr val="tx1"/>
                </a:solidFill>
                <a:effectLst/>
              </a:rPr>
              <a:t>assumes a linear relationship </a:t>
            </a:r>
            <a:r>
              <a:rPr lang="en-US" i="0" u="none" strike="noStrike" dirty="0">
                <a:solidFill>
                  <a:schemeClr val="tx1"/>
                </a:solidFill>
                <a:effectLst/>
              </a:rPr>
              <a:t>while permutation importance uses the actual impact on predictions</a:t>
            </a:r>
          </a:p>
          <a:p>
            <a:pPr marL="0" indent="0">
              <a:buNone/>
            </a:pPr>
            <a:endParaRPr lang="en-US" i="0" u="none" strike="noStrike" dirty="0">
              <a:solidFill>
                <a:schemeClr val="tx1"/>
              </a:solidFill>
              <a:effectLst/>
            </a:endParaRPr>
          </a:p>
          <a:p>
            <a:r>
              <a:rPr lang="en-US" i="0" u="none" strike="noStrike" dirty="0">
                <a:solidFill>
                  <a:schemeClr val="tx1"/>
                </a:solidFill>
                <a:effectLst/>
              </a:rPr>
              <a:t>Logistic regression focuses on individual feature contributions while permutation importance considers the combined predictive value of features.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i="0" u="none" strike="noStrike" dirty="0">
                <a:solidFill>
                  <a:schemeClr val="tx1"/>
                </a:solidFill>
                <a:effectLst/>
              </a:rPr>
              <a:t>Logistic regression relies on feature scaling and can be affected by noise while permutation importance is model-agnostic measure of feature relevance.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98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4B857-6FC2-9509-CC67-247739554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D1361-6673-DA10-C83D-07B66DCAC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Gather more data and include geographical information such as state or city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Use tree-based algorithms like </a:t>
            </a:r>
            <a:r>
              <a:rPr lang="en-US" dirty="0">
                <a:solidFill>
                  <a:schemeClr val="tx1"/>
                </a:solidFill>
                <a:effectLst/>
              </a:rPr>
              <a:t>R</a:t>
            </a:r>
            <a:r>
              <a:rPr lang="en-US" i="0" u="none" strike="noStrike" dirty="0">
                <a:solidFill>
                  <a:schemeClr val="tx1"/>
                </a:solidFill>
                <a:effectLst/>
              </a:rPr>
              <a:t>andom Forests and Gradient Boosting to get a more accurate best feature calculation</a:t>
            </a:r>
          </a:p>
          <a:p>
            <a:pPr marL="0" indent="0">
              <a:buNone/>
            </a:pPr>
            <a:endParaRPr lang="en-US" i="0" u="none" strike="noStrike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Try different encodings of the data to examine its effect on the algorithms. </a:t>
            </a:r>
            <a:endParaRPr lang="en-US" i="0" u="none" strike="noStrike" dirty="0">
              <a:solidFill>
                <a:schemeClr val="tx1"/>
              </a:solidFill>
              <a:effectLst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47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515</TotalTime>
  <Words>441</Words>
  <Application>Microsoft Macintosh PowerPoint</Application>
  <PresentationFormat>Widescreen</PresentationFormat>
  <Paragraphs>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Century Gothic</vt:lpstr>
      <vt:lpstr>Mesh</vt:lpstr>
      <vt:lpstr>Education Outcomes</vt:lpstr>
      <vt:lpstr>Motivation</vt:lpstr>
      <vt:lpstr>Data and encoding</vt:lpstr>
      <vt:lpstr>Methods for score prediction </vt:lpstr>
      <vt:lpstr>Results for score prediction</vt:lpstr>
      <vt:lpstr>Reasoning</vt:lpstr>
      <vt:lpstr>Most important feature</vt:lpstr>
      <vt:lpstr>Reasoning</vt:lpstr>
      <vt:lpstr>Future Work</vt:lpstr>
      <vt:lpstr>Conclusions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Evan Wolpert</dc:creator>
  <cp:lastModifiedBy>Evan Wolpert</cp:lastModifiedBy>
  <cp:revision>1</cp:revision>
  <dcterms:created xsi:type="dcterms:W3CDTF">2024-12-08T19:13:49Z</dcterms:created>
  <dcterms:modified xsi:type="dcterms:W3CDTF">2024-12-09T03:49:19Z</dcterms:modified>
</cp:coreProperties>
</file>