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3" r:id="rId3"/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uli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uli-bold.fntdata"/><Relationship Id="rId23" Type="http://schemas.openxmlformats.org/officeDocument/2006/relationships/font" Target="fonts/Muli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Muli-boldItalic.fntdata"/><Relationship Id="rId25" Type="http://schemas.openxmlformats.org/officeDocument/2006/relationships/font" Target="fonts/Muli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Michael Ash, Robert Pollin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Zealand, Canada, Australia.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Excel coding error, didnt include 5 countries that had high debt and high growth.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https://pixabay.com/en/gleise-old-railroad-tracks-seemed-1555348/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https://pixabay.com/en/gleise-old-railroad-tracks-seemed-1555348/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Shape 4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400">
                <a:latin typeface="Muli"/>
                <a:ea typeface="Muli"/>
                <a:cs typeface="Muli"/>
                <a:sym typeface="Muli"/>
              </a:rPr>
              <a:t>“This Time is different…” -- very popular book in 2011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b="1" sz="14000"/>
            </a:lvl1pPr>
            <a:lvl2pPr lvl="1" algn="ctr">
              <a:spcBef>
                <a:spcPts val="0"/>
              </a:spcBef>
              <a:buSzPct val="100000"/>
              <a:defRPr b="1" sz="14000"/>
            </a:lvl2pPr>
            <a:lvl3pPr lvl="2" algn="ctr">
              <a:spcBef>
                <a:spcPts val="0"/>
              </a:spcBef>
              <a:buSzPct val="100000"/>
              <a:defRPr b="1" sz="14000"/>
            </a:lvl3pPr>
            <a:lvl4pPr lvl="3" algn="ctr">
              <a:spcBef>
                <a:spcPts val="0"/>
              </a:spcBef>
              <a:buSzPct val="100000"/>
              <a:defRPr b="1" sz="14000"/>
            </a:lvl4pPr>
            <a:lvl5pPr lvl="4" algn="ctr">
              <a:spcBef>
                <a:spcPts val="0"/>
              </a:spcBef>
              <a:buSzPct val="100000"/>
              <a:defRPr b="1" sz="14000"/>
            </a:lvl5pPr>
            <a:lvl6pPr lvl="5" algn="ctr">
              <a:spcBef>
                <a:spcPts val="0"/>
              </a:spcBef>
              <a:buSzPct val="100000"/>
              <a:defRPr b="1" sz="14000"/>
            </a:lvl6pPr>
            <a:lvl7pPr lvl="6" algn="ctr">
              <a:spcBef>
                <a:spcPts val="0"/>
              </a:spcBef>
              <a:buSzPct val="100000"/>
              <a:defRPr b="1" sz="14000"/>
            </a:lvl7pPr>
            <a:lvl8pPr lvl="7" algn="ctr">
              <a:spcBef>
                <a:spcPts val="0"/>
              </a:spcBef>
              <a:buSzPct val="100000"/>
              <a:defRPr b="1" sz="14000"/>
            </a:lvl8pPr>
            <a:lvl9pPr lvl="8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" name="Shape 67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87C5AE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87C5AE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 1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 rot="10800000">
            <a:off x="1404025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9" name="Shape 79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-5850" y="3529375"/>
            <a:ext cx="9155700" cy="13521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 flipH="1">
            <a:off x="0" y="25489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-1450150" y="1671525"/>
            <a:ext cx="4647600" cy="17472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2532625" y="1515700"/>
            <a:ext cx="6424500" cy="80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4713325" y="2121950"/>
            <a:ext cx="42438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 1 1">
    <p:bg>
      <p:bgPr>
        <a:noFill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1404025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0" name="Shape 90"/>
          <p:cNvSpPr/>
          <p:nvPr/>
        </p:nvSpPr>
        <p:spPr>
          <a:xfrm>
            <a:off x="-5850" y="232975"/>
            <a:ext cx="9155700" cy="3296400"/>
          </a:xfrm>
          <a:prstGeom prst="rect">
            <a:avLst/>
          </a:prstGeom>
          <a:solidFill>
            <a:srgbClr val="4C5C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0" y="46600"/>
            <a:ext cx="3121800" cy="2502300"/>
          </a:xfrm>
          <a:prstGeom prst="parallelogram">
            <a:avLst>
              <a:gd fmla="val 55860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 txBox="1"/>
          <p:nvPr>
            <p:ph type="title"/>
          </p:nvPr>
        </p:nvSpPr>
        <p:spPr>
          <a:xfrm>
            <a:off x="2608825" y="753700"/>
            <a:ext cx="6424500" cy="801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789525" y="1359950"/>
            <a:ext cx="42438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subTitle"/>
          </p:nvPr>
        </p:nvSpPr>
        <p:spPr>
          <a:xfrm>
            <a:off x="6520250" y="1741300"/>
            <a:ext cx="2513100" cy="410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 algn="r">
              <a:spcBef>
                <a:spcPts val="0"/>
              </a:spcBef>
              <a:buNone/>
              <a:defRPr sz="13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95" name="Shape 95"/>
          <p:cNvSpPr/>
          <p:nvPr/>
        </p:nvSpPr>
        <p:spPr>
          <a:xfrm flipH="1">
            <a:off x="0" y="2548900"/>
            <a:ext cx="3121800" cy="1443900"/>
          </a:xfrm>
          <a:prstGeom prst="parallelogram">
            <a:avLst>
              <a:gd fmla="val 96329" name="adj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/>
        </p:nvSpPr>
        <p:spPr>
          <a:xfrm rot="5400000">
            <a:off x="-790900" y="1012275"/>
            <a:ext cx="3329100" cy="1747200"/>
          </a:xfrm>
          <a:prstGeom prst="triangle">
            <a:avLst>
              <a:gd fmla="val 69864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85C4AC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689986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74AB96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4727500" y="0"/>
            <a:ext cx="2391600" cy="5143500"/>
          </a:xfrm>
          <a:prstGeom prst="rect">
            <a:avLst/>
          </a:prstGeom>
          <a:solidFill>
            <a:srgbClr val="7CB8A1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1 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2147700" y="0"/>
            <a:ext cx="2595000" cy="51435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0" y="0"/>
            <a:ext cx="2147700" cy="51435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7119100" y="0"/>
            <a:ext cx="2025000" cy="5143500"/>
          </a:xfrm>
          <a:prstGeom prst="rect">
            <a:avLst/>
          </a:prstGeom>
          <a:solidFill>
            <a:srgbClr val="648DC6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4742700" y="0"/>
            <a:ext cx="2376300" cy="51435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rot="5400000">
            <a:off x="2035125" y="-107149"/>
            <a:ext cx="2393100" cy="6463199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539025" y="2499500"/>
            <a:ext cx="50679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Shape 119"/>
          <p:cNvSpPr/>
          <p:nvPr/>
        </p:nvSpPr>
        <p:spPr>
          <a:xfrm rot="5400000">
            <a:off x="5612775" y="2783050"/>
            <a:ext cx="2383800" cy="682800"/>
          </a:xfrm>
          <a:prstGeom prst="triangle">
            <a:avLst>
              <a:gd fmla="val 50126" name="adj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header 1 1 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 rot="5400000">
            <a:off x="2005200" y="-1993650"/>
            <a:ext cx="5133600" cy="9130800"/>
          </a:xfrm>
          <a:prstGeom prst="rect">
            <a:avLst/>
          </a:prstGeom>
          <a:solidFill>
            <a:srgbClr val="38444A">
              <a:alpha val="430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type="title"/>
          </p:nvPr>
        </p:nvSpPr>
        <p:spPr>
          <a:xfrm>
            <a:off x="539025" y="2347100"/>
            <a:ext cx="50679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Font typeface="Muli"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539025" y="3575750"/>
            <a:ext cx="3828300" cy="42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125" name="Shape 125"/>
          <p:cNvGrpSpPr/>
          <p:nvPr/>
        </p:nvGrpSpPr>
        <p:grpSpPr>
          <a:xfrm>
            <a:off x="684762" y="3506750"/>
            <a:ext cx="3536825" cy="69000"/>
            <a:chOff x="684762" y="3506750"/>
            <a:chExt cx="3536825" cy="69000"/>
          </a:xfrm>
        </p:grpSpPr>
        <p:sp>
          <p:nvSpPr>
            <p:cNvPr id="126" name="Shape 12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 txBox="1"/>
          <p:nvPr>
            <p:ph idx="2" type="subTitle"/>
          </p:nvPr>
        </p:nvSpPr>
        <p:spPr>
          <a:xfrm>
            <a:off x="656400" y="1685100"/>
            <a:ext cx="5182800" cy="344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299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70475" y="1348400"/>
            <a:ext cx="84600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35" name="Shape 135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136" name="Shape 13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Shape 140"/>
          <p:cNvSpPr txBox="1"/>
          <p:nvPr>
            <p:ph idx="2" type="subTitle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body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70475" y="1348400"/>
            <a:ext cx="38913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grpSp>
        <p:nvGrpSpPr>
          <p:cNvPr id="145" name="Shape 145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146" name="Shape 14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Shape 150"/>
          <p:cNvSpPr txBox="1"/>
          <p:nvPr>
            <p:ph idx="2" type="subTitle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4581150" y="1348400"/>
            <a:ext cx="38913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Font typeface="Muli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0" name="Shape 1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71" name="Shape 17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4" name="Shape 184"/>
          <p:cNvSpPr/>
          <p:nvPr/>
        </p:nvSpPr>
        <p:spPr>
          <a:xfrm rot="8689208">
            <a:off x="3770213" y="396706"/>
            <a:ext cx="3328327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 rot="8689207">
            <a:off x="2896399" y="8205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 rot="8689207">
            <a:off x="4439449" y="582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 rot="8689207">
            <a:off x="4039399" y="1740020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 rot="8689207">
            <a:off x="5296699" y="1725395"/>
            <a:ext cx="6221346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/>
          <p:nvPr/>
        </p:nvSpPr>
        <p:spPr>
          <a:xfrm rot="8689208">
            <a:off x="7370663" y="2168356"/>
            <a:ext cx="3328327" cy="571147"/>
          </a:xfrm>
          <a:prstGeom prst="parallelogram">
            <a:avLst>
              <a:gd fmla="val 7021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 flipH="1" rot="8778896">
            <a:off x="3036818" y="524026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/>
        </p:nvSpPr>
        <p:spPr>
          <a:xfrm flipH="1" rot="8778896">
            <a:off x="2580368" y="-790423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2" name="Shape 192"/>
          <p:cNvSpPr/>
          <p:nvPr/>
        </p:nvSpPr>
        <p:spPr>
          <a:xfrm flipH="1" rot="8778896">
            <a:off x="5075168" y="1749501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/>
        </p:nvSpPr>
        <p:spPr>
          <a:xfrm flipH="1" rot="8778896">
            <a:off x="5608568" y="2981476"/>
            <a:ext cx="4759410" cy="68144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254132" y="3471700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Clr>
                <a:srgbClr val="4E6F9B"/>
              </a:buClr>
              <a:buFont typeface="Muli"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grpSp>
        <p:nvGrpSpPr>
          <p:cNvPr id="195" name="Shape 195"/>
          <p:cNvGrpSpPr/>
          <p:nvPr/>
        </p:nvGrpSpPr>
        <p:grpSpPr>
          <a:xfrm rot="-5400000">
            <a:off x="-164000" y="3723552"/>
            <a:ext cx="649714" cy="69000"/>
            <a:chOff x="684762" y="3506750"/>
            <a:chExt cx="3536825" cy="69000"/>
          </a:xfrm>
        </p:grpSpPr>
        <p:sp>
          <p:nvSpPr>
            <p:cNvPr id="196" name="Shape 196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Shape 200"/>
          <p:cNvSpPr txBox="1"/>
          <p:nvPr>
            <p:ph idx="1" type="subTitle"/>
          </p:nvPr>
        </p:nvSpPr>
        <p:spPr>
          <a:xfrm>
            <a:off x="254132" y="3968200"/>
            <a:ext cx="8460000" cy="393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Icon Descriptio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391150" y="264025"/>
            <a:ext cx="4058100" cy="107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buNone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547600" y="1388425"/>
            <a:ext cx="3598500" cy="3668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Side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7" name="Shape 207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Sides 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/>
          <p:nvPr/>
        </p:nvSpPr>
        <p:spPr>
          <a:xfrm>
            <a:off x="0" y="0"/>
            <a:ext cx="37785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title"/>
          </p:nvPr>
        </p:nvSpPr>
        <p:spPr>
          <a:xfrm>
            <a:off x="370625" y="687000"/>
            <a:ext cx="3588600" cy="176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3" name="Shape 213"/>
          <p:cNvSpPr txBox="1"/>
          <p:nvPr>
            <p:ph idx="1" type="subTitle"/>
          </p:nvPr>
        </p:nvSpPr>
        <p:spPr>
          <a:xfrm>
            <a:off x="533325" y="3001125"/>
            <a:ext cx="3082500" cy="72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Sides 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6" name="Shape 216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5E85B9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18" name="Shape 218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Sides 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1" name="Shape 221"/>
          <p:cNvSpPr/>
          <p:nvPr/>
        </p:nvSpPr>
        <p:spPr>
          <a:xfrm>
            <a:off x="4537225" y="0"/>
            <a:ext cx="4606800" cy="5143500"/>
          </a:xfrm>
          <a:prstGeom prst="rect">
            <a:avLst/>
          </a:prstGeom>
          <a:solidFill>
            <a:srgbClr val="79B29D">
              <a:alpha val="8885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>
            <p:ph idx="1" type="subTitle"/>
          </p:nvPr>
        </p:nvSpPr>
        <p:spPr>
          <a:xfrm>
            <a:off x="752950" y="3500700"/>
            <a:ext cx="3109500" cy="116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79B29D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223" name="Shape 223"/>
          <p:cNvSpPr txBox="1"/>
          <p:nvPr>
            <p:ph idx="2" type="subTitle"/>
          </p:nvPr>
        </p:nvSpPr>
        <p:spPr>
          <a:xfrm>
            <a:off x="5285875" y="3500700"/>
            <a:ext cx="3109500" cy="11625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ld Standard TT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ld Standard TT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jp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1362300" y="1515700"/>
            <a:ext cx="7594800" cy="80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Reinhart and Rogoff Crisis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 txBox="1"/>
          <p:nvPr>
            <p:ph idx="1" type="subTitle"/>
          </p:nvPr>
        </p:nvSpPr>
        <p:spPr>
          <a:xfrm>
            <a:off x="1775125" y="2121950"/>
            <a:ext cx="71820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/>
              <a:t>Presented by Bryana Gutierrez, Lily Li, Elly Wang, Erica Wong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  <p:sp>
        <p:nvSpPr>
          <p:cNvPr id="230" name="Shape 230"/>
          <p:cNvSpPr txBox="1"/>
          <p:nvPr>
            <p:ph idx="2" type="subTitle"/>
          </p:nvPr>
        </p:nvSpPr>
        <p:spPr>
          <a:xfrm>
            <a:off x="6444050" y="2503300"/>
            <a:ext cx="2513100" cy="41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Sept. 13,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86625" y="2499500"/>
            <a:ext cx="6053999" cy="12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Reproducibility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Irreproducibility</a:t>
            </a:r>
          </a:p>
        </p:txBody>
      </p:sp>
      <p:grpSp>
        <p:nvGrpSpPr>
          <p:cNvPr id="356" name="Shape 356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57" name="Shape 357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Shape 360"/>
          <p:cNvSpPr txBox="1"/>
          <p:nvPr/>
        </p:nvSpPr>
        <p:spPr>
          <a:xfrm>
            <a:off x="1204675" y="1830650"/>
            <a:ext cx="68727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Thomas Herndon, graduate student at Univ. of Mass, Amherst was unable to replicate the 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204675" y="3200296"/>
            <a:ext cx="6628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400">
                <a:solidFill>
                  <a:srgbClr val="666666"/>
                </a:solidFill>
                <a:latin typeface="Muli"/>
                <a:ea typeface="Muli"/>
                <a:cs typeface="Muli"/>
                <a:sym typeface="Muli"/>
              </a:rPr>
              <a:t>Berg and Hartley: original conclusion was based on outliers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Analysis Issues</a:t>
            </a:r>
          </a:p>
        </p:txBody>
      </p:sp>
      <p:sp>
        <p:nvSpPr>
          <p:cNvPr id="367" name="Shape 367"/>
          <p:cNvSpPr txBox="1"/>
          <p:nvPr>
            <p:ph idx="2" type="subTitle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3 Main Errors</a:t>
            </a:r>
          </a:p>
        </p:txBody>
      </p:sp>
      <p:grpSp>
        <p:nvGrpSpPr>
          <p:cNvPr id="368" name="Shape 368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69" name="Shape 36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539000" y="1725166"/>
            <a:ext cx="2094900" cy="2913908"/>
            <a:chOff x="310400" y="1939416"/>
            <a:chExt cx="2094900" cy="2913908"/>
          </a:xfrm>
        </p:grpSpPr>
        <p:sp>
          <p:nvSpPr>
            <p:cNvPr id="373" name="Shape 373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4" name="Shape 374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310400" y="3429525"/>
              <a:ext cx="2094900" cy="14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Data </a:t>
              </a: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excluded </a:t>
              </a: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14 years of high debt and growth</a:t>
              </a:r>
            </a:p>
          </p:txBody>
        </p:sp>
      </p:grpSp>
      <p:grpSp>
        <p:nvGrpSpPr>
          <p:cNvPr id="376" name="Shape 376"/>
          <p:cNvGrpSpPr/>
          <p:nvPr/>
        </p:nvGrpSpPr>
        <p:grpSpPr>
          <a:xfrm>
            <a:off x="3325325" y="1725091"/>
            <a:ext cx="2397900" cy="2914058"/>
            <a:chOff x="142275" y="1939416"/>
            <a:chExt cx="2397900" cy="2914058"/>
          </a:xfrm>
        </p:grpSpPr>
        <p:sp>
          <p:nvSpPr>
            <p:cNvPr id="377" name="Shape 377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142275" y="3450975"/>
              <a:ext cx="2397900" cy="14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Weighting system </a:t>
              </a: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didn’t account</a:t>
              </a: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 for the amount of years associated with data points</a:t>
              </a:r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6337700" y="1725091"/>
            <a:ext cx="2190900" cy="3072458"/>
            <a:chOff x="221825" y="1939416"/>
            <a:chExt cx="2190900" cy="3072458"/>
          </a:xfrm>
        </p:grpSpPr>
        <p:sp>
          <p:nvSpPr>
            <p:cNvPr id="381" name="Shape 381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82" name="Shape 382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83" name="Shape 383"/>
            <p:cNvSpPr/>
            <p:nvPr/>
          </p:nvSpPr>
          <p:spPr>
            <a:xfrm>
              <a:off x="956750" y="2213624"/>
              <a:ext cx="713100" cy="713100"/>
            </a:xfrm>
            <a:custGeom>
              <a:pathLst>
                <a:path extrusionOk="0" h="120000" w="12000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384" name="Shape 384"/>
            <p:cNvSpPr txBox="1"/>
            <p:nvPr/>
          </p:nvSpPr>
          <p:spPr>
            <a:xfrm>
              <a:off x="221825" y="3450974"/>
              <a:ext cx="2190900" cy="15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Coding error</a:t>
              </a: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 that </a:t>
              </a:r>
              <a:r>
                <a:rPr lang="en" sz="1800">
                  <a:solidFill>
                    <a:srgbClr val="FF0000"/>
                  </a:solidFill>
                  <a:latin typeface="Muli"/>
                  <a:ea typeface="Muli"/>
                  <a:cs typeface="Muli"/>
                  <a:sym typeface="Muli"/>
                </a:rPr>
                <a:t>excluded</a:t>
              </a: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 high debt &amp; average growth countries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1199335" y="1984449"/>
            <a:ext cx="662400" cy="714300"/>
          </a:xfrm>
          <a:custGeom>
            <a:pathLst>
              <a:path extrusionOk="0" h="120000" w="120000">
                <a:moveTo>
                  <a:pt x="100950" y="87342"/>
                </a:moveTo>
                <a:lnTo>
                  <a:pt x="65173" y="87342"/>
                </a:lnTo>
                <a:cubicBezTo>
                  <a:pt x="64109" y="82705"/>
                  <a:pt x="59758" y="79130"/>
                  <a:pt x="54536" y="79130"/>
                </a:cubicBezTo>
                <a:cubicBezTo>
                  <a:pt x="49315" y="79130"/>
                  <a:pt x="45253" y="82705"/>
                  <a:pt x="43900" y="87342"/>
                </a:cubicBezTo>
                <a:lnTo>
                  <a:pt x="19049" y="87342"/>
                </a:lnTo>
                <a:cubicBezTo>
                  <a:pt x="17405" y="87342"/>
                  <a:pt x="16341" y="88405"/>
                  <a:pt x="16341" y="90048"/>
                </a:cubicBezTo>
                <a:cubicBezTo>
                  <a:pt x="16341" y="91690"/>
                  <a:pt x="17405" y="92753"/>
                  <a:pt x="19049" y="92753"/>
                </a:cubicBezTo>
                <a:lnTo>
                  <a:pt x="43900" y="92753"/>
                </a:lnTo>
                <a:cubicBezTo>
                  <a:pt x="44963" y="97391"/>
                  <a:pt x="49315" y="100966"/>
                  <a:pt x="54536" y="100966"/>
                </a:cubicBezTo>
                <a:cubicBezTo>
                  <a:pt x="59758" y="100966"/>
                  <a:pt x="63819" y="97391"/>
                  <a:pt x="65173" y="92753"/>
                </a:cubicBezTo>
                <a:lnTo>
                  <a:pt x="100950" y="92753"/>
                </a:lnTo>
                <a:cubicBezTo>
                  <a:pt x="102594" y="92753"/>
                  <a:pt x="103658" y="91690"/>
                  <a:pt x="103658" y="90048"/>
                </a:cubicBezTo>
                <a:cubicBezTo>
                  <a:pt x="103658" y="88405"/>
                  <a:pt x="102594" y="87342"/>
                  <a:pt x="100950" y="87342"/>
                </a:cubicBezTo>
                <a:close/>
                <a:moveTo>
                  <a:pt x="54536" y="95458"/>
                </a:moveTo>
                <a:cubicBezTo>
                  <a:pt x="51539" y="95458"/>
                  <a:pt x="49121" y="93043"/>
                  <a:pt x="49121" y="90048"/>
                </a:cubicBezTo>
                <a:cubicBezTo>
                  <a:pt x="49121" y="87053"/>
                  <a:pt x="51539" y="84541"/>
                  <a:pt x="54536" y="84541"/>
                </a:cubicBezTo>
                <a:cubicBezTo>
                  <a:pt x="57534" y="84541"/>
                  <a:pt x="59951" y="87053"/>
                  <a:pt x="59951" y="90048"/>
                </a:cubicBezTo>
                <a:cubicBezTo>
                  <a:pt x="59951" y="93043"/>
                  <a:pt x="57534" y="95458"/>
                  <a:pt x="54536" y="95458"/>
                </a:cubicBezTo>
                <a:close/>
                <a:moveTo>
                  <a:pt x="100950" y="57294"/>
                </a:moveTo>
                <a:lnTo>
                  <a:pt x="92441" y="57294"/>
                </a:lnTo>
                <a:cubicBezTo>
                  <a:pt x="91377" y="52657"/>
                  <a:pt x="87026" y="49082"/>
                  <a:pt x="81804" y="49082"/>
                </a:cubicBezTo>
                <a:cubicBezTo>
                  <a:pt x="76680" y="49082"/>
                  <a:pt x="72522" y="52657"/>
                  <a:pt x="71168" y="57294"/>
                </a:cubicBezTo>
                <a:lnTo>
                  <a:pt x="19049" y="57294"/>
                </a:lnTo>
                <a:cubicBezTo>
                  <a:pt x="17405" y="57294"/>
                  <a:pt x="16341" y="58357"/>
                  <a:pt x="16341" y="60000"/>
                </a:cubicBezTo>
                <a:cubicBezTo>
                  <a:pt x="16341" y="61642"/>
                  <a:pt x="17405" y="62801"/>
                  <a:pt x="19049" y="62801"/>
                </a:cubicBezTo>
                <a:lnTo>
                  <a:pt x="71168" y="62801"/>
                </a:lnTo>
                <a:cubicBezTo>
                  <a:pt x="72232" y="67439"/>
                  <a:pt x="76680" y="70917"/>
                  <a:pt x="81804" y="70917"/>
                </a:cubicBezTo>
                <a:cubicBezTo>
                  <a:pt x="87026" y="70917"/>
                  <a:pt x="91087" y="67439"/>
                  <a:pt x="92441" y="62801"/>
                </a:cubicBezTo>
                <a:lnTo>
                  <a:pt x="100950" y="62801"/>
                </a:lnTo>
                <a:cubicBezTo>
                  <a:pt x="102594" y="62801"/>
                  <a:pt x="103658" y="61642"/>
                  <a:pt x="103658" y="60000"/>
                </a:cubicBezTo>
                <a:cubicBezTo>
                  <a:pt x="103658" y="58357"/>
                  <a:pt x="102594" y="57294"/>
                  <a:pt x="100950" y="57294"/>
                </a:cubicBezTo>
                <a:close/>
                <a:moveTo>
                  <a:pt x="81804" y="65507"/>
                </a:moveTo>
                <a:cubicBezTo>
                  <a:pt x="78807" y="65507"/>
                  <a:pt x="76390" y="62995"/>
                  <a:pt x="76390" y="60000"/>
                </a:cubicBezTo>
                <a:cubicBezTo>
                  <a:pt x="76390" y="57004"/>
                  <a:pt x="78807" y="54589"/>
                  <a:pt x="81804" y="54589"/>
                </a:cubicBezTo>
                <a:cubicBezTo>
                  <a:pt x="84802" y="54589"/>
                  <a:pt x="87316" y="57004"/>
                  <a:pt x="87316" y="60000"/>
                </a:cubicBezTo>
                <a:cubicBezTo>
                  <a:pt x="87316" y="62995"/>
                  <a:pt x="84802" y="65507"/>
                  <a:pt x="81804" y="65507"/>
                </a:cubicBezTo>
                <a:close/>
                <a:moveTo>
                  <a:pt x="100950" y="27342"/>
                </a:moveTo>
                <a:lnTo>
                  <a:pt x="54246" y="27342"/>
                </a:lnTo>
                <a:cubicBezTo>
                  <a:pt x="53182" y="22705"/>
                  <a:pt x="48831" y="19130"/>
                  <a:pt x="43609" y="19130"/>
                </a:cubicBezTo>
                <a:cubicBezTo>
                  <a:pt x="38388" y="19130"/>
                  <a:pt x="34327" y="22705"/>
                  <a:pt x="32973" y="27342"/>
                </a:cubicBezTo>
                <a:lnTo>
                  <a:pt x="19049" y="27342"/>
                </a:lnTo>
                <a:cubicBezTo>
                  <a:pt x="17405" y="27342"/>
                  <a:pt x="16341" y="28405"/>
                  <a:pt x="16341" y="30048"/>
                </a:cubicBezTo>
                <a:cubicBezTo>
                  <a:pt x="16341" y="31690"/>
                  <a:pt x="17405" y="32753"/>
                  <a:pt x="19049" y="32753"/>
                </a:cubicBezTo>
                <a:lnTo>
                  <a:pt x="32973" y="32753"/>
                </a:lnTo>
                <a:cubicBezTo>
                  <a:pt x="34037" y="37391"/>
                  <a:pt x="38388" y="40966"/>
                  <a:pt x="43609" y="40966"/>
                </a:cubicBezTo>
                <a:cubicBezTo>
                  <a:pt x="48831" y="40966"/>
                  <a:pt x="52892" y="37391"/>
                  <a:pt x="54246" y="32753"/>
                </a:cubicBezTo>
                <a:lnTo>
                  <a:pt x="100950" y="32753"/>
                </a:lnTo>
                <a:cubicBezTo>
                  <a:pt x="102594" y="32753"/>
                  <a:pt x="103658" y="31690"/>
                  <a:pt x="103658" y="30048"/>
                </a:cubicBezTo>
                <a:cubicBezTo>
                  <a:pt x="103658" y="28405"/>
                  <a:pt x="102594" y="27342"/>
                  <a:pt x="100950" y="27342"/>
                </a:cubicBezTo>
                <a:close/>
                <a:moveTo>
                  <a:pt x="43609" y="35458"/>
                </a:moveTo>
                <a:cubicBezTo>
                  <a:pt x="40612" y="35458"/>
                  <a:pt x="38195" y="33043"/>
                  <a:pt x="38195" y="30048"/>
                </a:cubicBezTo>
                <a:cubicBezTo>
                  <a:pt x="38195" y="27053"/>
                  <a:pt x="40612" y="24541"/>
                  <a:pt x="43609" y="24541"/>
                </a:cubicBezTo>
                <a:cubicBezTo>
                  <a:pt x="46607" y="24541"/>
                  <a:pt x="49121" y="27053"/>
                  <a:pt x="49121" y="30048"/>
                </a:cubicBezTo>
                <a:cubicBezTo>
                  <a:pt x="49121" y="33043"/>
                  <a:pt x="46607" y="35458"/>
                  <a:pt x="43609" y="35458"/>
                </a:cubicBezTo>
                <a:close/>
                <a:moveTo>
                  <a:pt x="109073" y="0"/>
                </a:moveTo>
                <a:lnTo>
                  <a:pt x="10829" y="0"/>
                </a:lnTo>
                <a:cubicBezTo>
                  <a:pt x="4834" y="0"/>
                  <a:pt x="0" y="4927"/>
                  <a:pt x="0" y="10917"/>
                </a:cubicBezTo>
                <a:lnTo>
                  <a:pt x="0" y="109082"/>
                </a:lnTo>
                <a:cubicBezTo>
                  <a:pt x="0" y="115072"/>
                  <a:pt x="4834" y="120000"/>
                  <a:pt x="10829" y="120000"/>
                </a:cubicBezTo>
                <a:lnTo>
                  <a:pt x="109073" y="120000"/>
                </a:lnTo>
                <a:cubicBezTo>
                  <a:pt x="115165" y="120000"/>
                  <a:pt x="120000" y="115072"/>
                  <a:pt x="120000" y="109082"/>
                </a:cubicBezTo>
                <a:lnTo>
                  <a:pt x="120000" y="10917"/>
                </a:lnTo>
                <a:cubicBezTo>
                  <a:pt x="120000" y="4927"/>
                  <a:pt x="115165" y="0"/>
                  <a:pt x="109073" y="0"/>
                </a:cubicBezTo>
                <a:close/>
                <a:moveTo>
                  <a:pt x="114585" y="109082"/>
                </a:moveTo>
                <a:cubicBezTo>
                  <a:pt x="114585" y="112077"/>
                  <a:pt x="112070" y="114589"/>
                  <a:pt x="109073" y="114589"/>
                </a:cubicBezTo>
                <a:lnTo>
                  <a:pt x="10829" y="114589"/>
                </a:lnTo>
                <a:cubicBezTo>
                  <a:pt x="7832" y="114589"/>
                  <a:pt x="5414" y="112077"/>
                  <a:pt x="5414" y="109082"/>
                </a:cubicBezTo>
                <a:lnTo>
                  <a:pt x="5414" y="10917"/>
                </a:lnTo>
                <a:cubicBezTo>
                  <a:pt x="5414" y="7922"/>
                  <a:pt x="7832" y="5507"/>
                  <a:pt x="10829" y="5507"/>
                </a:cubicBezTo>
                <a:lnTo>
                  <a:pt x="109073" y="5507"/>
                </a:lnTo>
                <a:cubicBezTo>
                  <a:pt x="112070" y="5507"/>
                  <a:pt x="114585" y="7922"/>
                  <a:pt x="114585" y="10917"/>
                </a:cubicBezTo>
                <a:lnTo>
                  <a:pt x="114585" y="109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4131433" y="1976335"/>
            <a:ext cx="714600" cy="777900"/>
          </a:xfrm>
          <a:custGeom>
            <a:pathLst>
              <a:path extrusionOk="0" h="120000" w="120000">
                <a:moveTo>
                  <a:pt x="60000" y="76425"/>
                </a:moveTo>
                <a:cubicBezTo>
                  <a:pt x="57004" y="76425"/>
                  <a:pt x="54589" y="78840"/>
                  <a:pt x="54589" y="81835"/>
                </a:cubicBezTo>
                <a:cubicBezTo>
                  <a:pt x="54589" y="84830"/>
                  <a:pt x="57004" y="87342"/>
                  <a:pt x="60000" y="87342"/>
                </a:cubicBezTo>
                <a:cubicBezTo>
                  <a:pt x="62995" y="87342"/>
                  <a:pt x="65507" y="84830"/>
                  <a:pt x="65507" y="81835"/>
                </a:cubicBezTo>
                <a:cubicBezTo>
                  <a:pt x="65507" y="78840"/>
                  <a:pt x="62995" y="76425"/>
                  <a:pt x="60000" y="76425"/>
                </a:cubicBezTo>
                <a:close/>
                <a:moveTo>
                  <a:pt x="65507" y="32753"/>
                </a:moveTo>
                <a:lnTo>
                  <a:pt x="54589" y="32753"/>
                </a:lnTo>
                <a:cubicBezTo>
                  <a:pt x="52946" y="32753"/>
                  <a:pt x="51787" y="33816"/>
                  <a:pt x="51787" y="35458"/>
                </a:cubicBezTo>
                <a:lnTo>
                  <a:pt x="51787" y="35748"/>
                </a:lnTo>
                <a:lnTo>
                  <a:pt x="51787" y="35748"/>
                </a:lnTo>
                <a:lnTo>
                  <a:pt x="54589" y="68502"/>
                </a:lnTo>
                <a:lnTo>
                  <a:pt x="54589" y="68502"/>
                </a:lnTo>
                <a:cubicBezTo>
                  <a:pt x="54589" y="69855"/>
                  <a:pt x="55942" y="70917"/>
                  <a:pt x="57294" y="70917"/>
                </a:cubicBezTo>
                <a:lnTo>
                  <a:pt x="62705" y="70917"/>
                </a:lnTo>
                <a:cubicBezTo>
                  <a:pt x="64057" y="70917"/>
                  <a:pt x="65217" y="69855"/>
                  <a:pt x="65507" y="68502"/>
                </a:cubicBezTo>
                <a:lnTo>
                  <a:pt x="65507" y="68502"/>
                </a:lnTo>
                <a:lnTo>
                  <a:pt x="68212" y="35748"/>
                </a:lnTo>
                <a:lnTo>
                  <a:pt x="68212" y="35748"/>
                </a:lnTo>
                <a:lnTo>
                  <a:pt x="68212" y="35458"/>
                </a:lnTo>
                <a:cubicBezTo>
                  <a:pt x="68212" y="33816"/>
                  <a:pt x="67053" y="32753"/>
                  <a:pt x="65507" y="32753"/>
                </a:cubicBezTo>
                <a:close/>
                <a:moveTo>
                  <a:pt x="60000" y="0"/>
                </a:moveTo>
                <a:cubicBezTo>
                  <a:pt x="26763" y="0"/>
                  <a:pt x="0" y="27053"/>
                  <a:pt x="0" y="60000"/>
                </a:cubicBezTo>
                <a:cubicBezTo>
                  <a:pt x="0" y="93333"/>
                  <a:pt x="26763" y="120000"/>
                  <a:pt x="60000" y="120000"/>
                </a:cubicBezTo>
                <a:cubicBezTo>
                  <a:pt x="93236" y="120000"/>
                  <a:pt x="120000" y="93333"/>
                  <a:pt x="120000" y="60000"/>
                </a:cubicBezTo>
                <a:cubicBezTo>
                  <a:pt x="120000" y="27053"/>
                  <a:pt x="93236" y="0"/>
                  <a:pt x="60000" y="0"/>
                </a:cubicBezTo>
                <a:close/>
                <a:moveTo>
                  <a:pt x="60000" y="114589"/>
                </a:moveTo>
                <a:cubicBezTo>
                  <a:pt x="30048" y="114589"/>
                  <a:pt x="5507" y="90048"/>
                  <a:pt x="5507" y="60000"/>
                </a:cubicBezTo>
                <a:cubicBezTo>
                  <a:pt x="5507" y="30048"/>
                  <a:pt x="30048" y="5507"/>
                  <a:pt x="60000" y="5507"/>
                </a:cubicBezTo>
                <a:cubicBezTo>
                  <a:pt x="90048" y="5507"/>
                  <a:pt x="114589" y="30048"/>
                  <a:pt x="114589" y="60000"/>
                </a:cubicBezTo>
                <a:cubicBezTo>
                  <a:pt x="114589" y="90048"/>
                  <a:pt x="90048" y="114589"/>
                  <a:pt x="60000" y="1145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type="title"/>
          </p:nvPr>
        </p:nvSpPr>
        <p:spPr>
          <a:xfrm>
            <a:off x="386625" y="2499500"/>
            <a:ext cx="6053999" cy="12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do we care?</a:t>
            </a:r>
          </a:p>
        </p:txBody>
      </p:sp>
      <p:grpSp>
        <p:nvGrpSpPr>
          <p:cNvPr id="397" name="Shape 39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98" name="Shape 39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539000" y="1725166"/>
            <a:ext cx="2094900" cy="2913908"/>
            <a:chOff x="310400" y="1939416"/>
            <a:chExt cx="2094900" cy="2913908"/>
          </a:xfrm>
        </p:grpSpPr>
        <p:sp>
          <p:nvSpPr>
            <p:cNvPr id="402" name="Shape 402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310400" y="3429525"/>
              <a:ext cx="2094900" cy="142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Correlation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vs</a:t>
              </a:r>
            </a:p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Causation</a:t>
              </a:r>
            </a:p>
          </p:txBody>
        </p:sp>
      </p:grpSp>
      <p:grpSp>
        <p:nvGrpSpPr>
          <p:cNvPr id="405" name="Shape 405"/>
          <p:cNvGrpSpPr/>
          <p:nvPr/>
        </p:nvGrpSpPr>
        <p:grpSpPr>
          <a:xfrm>
            <a:off x="3325325" y="1725091"/>
            <a:ext cx="2397900" cy="2914058"/>
            <a:chOff x="142275" y="1939416"/>
            <a:chExt cx="2397900" cy="2914058"/>
          </a:xfrm>
        </p:grpSpPr>
        <p:sp>
          <p:nvSpPr>
            <p:cNvPr id="406" name="Shape 406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08" name="Shape 408"/>
            <p:cNvSpPr txBox="1"/>
            <p:nvPr/>
          </p:nvSpPr>
          <p:spPr>
            <a:xfrm>
              <a:off x="142275" y="3450975"/>
              <a:ext cx="2397900" cy="14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Widely used and cited in various reports</a:t>
              </a:r>
            </a:p>
          </p:txBody>
        </p:sp>
      </p:grpSp>
      <p:grpSp>
        <p:nvGrpSpPr>
          <p:cNvPr id="409" name="Shape 409"/>
          <p:cNvGrpSpPr/>
          <p:nvPr/>
        </p:nvGrpSpPr>
        <p:grpSpPr>
          <a:xfrm>
            <a:off x="6337700" y="1725091"/>
            <a:ext cx="2190900" cy="3072458"/>
            <a:chOff x="221825" y="1939416"/>
            <a:chExt cx="2190900" cy="3072458"/>
          </a:xfrm>
        </p:grpSpPr>
        <p:sp>
          <p:nvSpPr>
            <p:cNvPr id="410" name="Shape 410"/>
            <p:cNvSpPr/>
            <p:nvPr/>
          </p:nvSpPr>
          <p:spPr>
            <a:xfrm>
              <a:off x="673248" y="1939425"/>
              <a:ext cx="1320600" cy="13206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682550" y="1939416"/>
              <a:ext cx="1261500" cy="1261500"/>
            </a:xfrm>
            <a:prstGeom prst="ellipse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200"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956750" y="2213624"/>
              <a:ext cx="713100" cy="713100"/>
            </a:xfrm>
            <a:custGeom>
              <a:pathLst>
                <a:path extrusionOk="0" h="120000" w="120000">
                  <a:moveTo>
                    <a:pt x="103658" y="35373"/>
                  </a:moveTo>
                  <a:lnTo>
                    <a:pt x="103658" y="8192"/>
                  </a:lnTo>
                  <a:cubicBezTo>
                    <a:pt x="103658" y="3566"/>
                    <a:pt x="100080" y="0"/>
                    <a:pt x="95439" y="0"/>
                  </a:cubicBezTo>
                  <a:cubicBezTo>
                    <a:pt x="90797" y="0"/>
                    <a:pt x="87316" y="3566"/>
                    <a:pt x="87316" y="8192"/>
                  </a:cubicBezTo>
                  <a:lnTo>
                    <a:pt x="87316" y="10409"/>
                  </a:lnTo>
                  <a:lnTo>
                    <a:pt x="45543" y="22939"/>
                  </a:lnTo>
                  <a:lnTo>
                    <a:pt x="5414" y="27277"/>
                  </a:lnTo>
                  <a:cubicBezTo>
                    <a:pt x="2417" y="27277"/>
                    <a:pt x="0" y="29686"/>
                    <a:pt x="0" y="32674"/>
                  </a:cubicBezTo>
                  <a:lnTo>
                    <a:pt x="0" y="70746"/>
                  </a:lnTo>
                  <a:cubicBezTo>
                    <a:pt x="0" y="73734"/>
                    <a:pt x="2417" y="76240"/>
                    <a:pt x="5414" y="76240"/>
                  </a:cubicBezTo>
                  <a:lnTo>
                    <a:pt x="23980" y="78361"/>
                  </a:lnTo>
                  <a:lnTo>
                    <a:pt x="32683" y="117783"/>
                  </a:lnTo>
                  <a:lnTo>
                    <a:pt x="32683" y="117783"/>
                  </a:lnTo>
                  <a:cubicBezTo>
                    <a:pt x="32973" y="118939"/>
                    <a:pt x="34037" y="120000"/>
                    <a:pt x="35390" y="120000"/>
                  </a:cubicBezTo>
                  <a:lnTo>
                    <a:pt x="57244" y="120000"/>
                  </a:lnTo>
                  <a:cubicBezTo>
                    <a:pt x="58887" y="120000"/>
                    <a:pt x="59951" y="118939"/>
                    <a:pt x="59951" y="117301"/>
                  </a:cubicBezTo>
                  <a:lnTo>
                    <a:pt x="59951" y="116722"/>
                  </a:lnTo>
                  <a:lnTo>
                    <a:pt x="59951" y="116722"/>
                  </a:lnTo>
                  <a:lnTo>
                    <a:pt x="52312" y="82987"/>
                  </a:lnTo>
                  <a:lnTo>
                    <a:pt x="87316" y="93301"/>
                  </a:lnTo>
                  <a:lnTo>
                    <a:pt x="87316" y="95518"/>
                  </a:lnTo>
                  <a:cubicBezTo>
                    <a:pt x="87316" y="100144"/>
                    <a:pt x="90797" y="103710"/>
                    <a:pt x="95439" y="103710"/>
                  </a:cubicBezTo>
                  <a:cubicBezTo>
                    <a:pt x="100080" y="103710"/>
                    <a:pt x="103658" y="100144"/>
                    <a:pt x="103658" y="95518"/>
                  </a:cubicBezTo>
                  <a:lnTo>
                    <a:pt x="103658" y="68337"/>
                  </a:lnTo>
                  <a:cubicBezTo>
                    <a:pt x="112651" y="68337"/>
                    <a:pt x="120000" y="61012"/>
                    <a:pt x="120000" y="51951"/>
                  </a:cubicBezTo>
                  <a:cubicBezTo>
                    <a:pt x="120000" y="42987"/>
                    <a:pt x="112651" y="35373"/>
                    <a:pt x="103658" y="35373"/>
                  </a:cubicBezTo>
                  <a:close/>
                  <a:moveTo>
                    <a:pt x="5414" y="70746"/>
                  </a:moveTo>
                  <a:lnTo>
                    <a:pt x="5414" y="59855"/>
                  </a:lnTo>
                  <a:lnTo>
                    <a:pt x="19049" y="59855"/>
                  </a:lnTo>
                  <a:cubicBezTo>
                    <a:pt x="20692" y="59855"/>
                    <a:pt x="21756" y="58795"/>
                    <a:pt x="21756" y="57156"/>
                  </a:cubicBezTo>
                  <a:cubicBezTo>
                    <a:pt x="21756" y="55518"/>
                    <a:pt x="20692" y="54457"/>
                    <a:pt x="19049" y="54457"/>
                  </a:cubicBezTo>
                  <a:lnTo>
                    <a:pt x="5414" y="54457"/>
                  </a:lnTo>
                  <a:lnTo>
                    <a:pt x="5414" y="48963"/>
                  </a:lnTo>
                  <a:lnTo>
                    <a:pt x="13634" y="48963"/>
                  </a:lnTo>
                  <a:cubicBezTo>
                    <a:pt x="15278" y="48963"/>
                    <a:pt x="16341" y="47903"/>
                    <a:pt x="16341" y="46265"/>
                  </a:cubicBezTo>
                  <a:cubicBezTo>
                    <a:pt x="16341" y="44626"/>
                    <a:pt x="15278" y="43566"/>
                    <a:pt x="13634" y="43566"/>
                  </a:cubicBezTo>
                  <a:lnTo>
                    <a:pt x="5414" y="43566"/>
                  </a:lnTo>
                  <a:lnTo>
                    <a:pt x="5414" y="32674"/>
                  </a:lnTo>
                  <a:lnTo>
                    <a:pt x="43609" y="28337"/>
                  </a:lnTo>
                  <a:lnTo>
                    <a:pt x="43609" y="74891"/>
                  </a:lnTo>
                  <a:lnTo>
                    <a:pt x="5414" y="70746"/>
                  </a:lnTo>
                  <a:close/>
                  <a:moveTo>
                    <a:pt x="35197" y="103421"/>
                  </a:moveTo>
                  <a:lnTo>
                    <a:pt x="29685" y="78939"/>
                  </a:lnTo>
                  <a:lnTo>
                    <a:pt x="45253" y="80578"/>
                  </a:lnTo>
                  <a:lnTo>
                    <a:pt x="46317" y="80867"/>
                  </a:lnTo>
                  <a:lnTo>
                    <a:pt x="51248" y="103421"/>
                  </a:lnTo>
                  <a:lnTo>
                    <a:pt x="35197" y="103421"/>
                  </a:lnTo>
                  <a:close/>
                  <a:moveTo>
                    <a:pt x="52602" y="108819"/>
                  </a:moveTo>
                  <a:lnTo>
                    <a:pt x="53763" y="114313"/>
                  </a:lnTo>
                  <a:lnTo>
                    <a:pt x="37324" y="114313"/>
                  </a:lnTo>
                  <a:lnTo>
                    <a:pt x="36261" y="108819"/>
                  </a:lnTo>
                  <a:lnTo>
                    <a:pt x="52602" y="108819"/>
                  </a:lnTo>
                  <a:close/>
                  <a:moveTo>
                    <a:pt x="87316" y="87325"/>
                  </a:moveTo>
                  <a:lnTo>
                    <a:pt x="49121" y="75951"/>
                  </a:lnTo>
                  <a:lnTo>
                    <a:pt x="49121" y="27277"/>
                  </a:lnTo>
                  <a:lnTo>
                    <a:pt x="87316" y="15807"/>
                  </a:lnTo>
                  <a:lnTo>
                    <a:pt x="87316" y="87325"/>
                  </a:lnTo>
                  <a:close/>
                  <a:moveTo>
                    <a:pt x="98243" y="95228"/>
                  </a:moveTo>
                  <a:cubicBezTo>
                    <a:pt x="98243" y="96867"/>
                    <a:pt x="97082" y="97927"/>
                    <a:pt x="95439" y="97927"/>
                  </a:cubicBezTo>
                  <a:cubicBezTo>
                    <a:pt x="93795" y="97927"/>
                    <a:pt x="92731" y="96867"/>
                    <a:pt x="92731" y="95228"/>
                  </a:cubicBezTo>
                  <a:lnTo>
                    <a:pt x="92731" y="8192"/>
                  </a:lnTo>
                  <a:cubicBezTo>
                    <a:pt x="92731" y="6554"/>
                    <a:pt x="93795" y="5493"/>
                    <a:pt x="95439" y="5493"/>
                  </a:cubicBezTo>
                  <a:cubicBezTo>
                    <a:pt x="97082" y="5493"/>
                    <a:pt x="98243" y="6554"/>
                    <a:pt x="98243" y="8192"/>
                  </a:cubicBezTo>
                  <a:lnTo>
                    <a:pt x="98243" y="95228"/>
                  </a:lnTo>
                  <a:close/>
                  <a:moveTo>
                    <a:pt x="103658" y="62650"/>
                  </a:moveTo>
                  <a:lnTo>
                    <a:pt x="103658" y="40867"/>
                  </a:lnTo>
                  <a:cubicBezTo>
                    <a:pt x="109653" y="40867"/>
                    <a:pt x="114585" y="45783"/>
                    <a:pt x="114585" y="51759"/>
                  </a:cubicBezTo>
                  <a:cubicBezTo>
                    <a:pt x="114585" y="57734"/>
                    <a:pt x="109653" y="62650"/>
                    <a:pt x="103658" y="62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6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413" name="Shape 413"/>
            <p:cNvSpPr txBox="1"/>
            <p:nvPr/>
          </p:nvSpPr>
          <p:spPr>
            <a:xfrm>
              <a:off x="221825" y="3450974"/>
              <a:ext cx="2190900" cy="156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800">
                  <a:solidFill>
                    <a:srgbClr val="999999"/>
                  </a:solidFill>
                  <a:latin typeface="Muli"/>
                  <a:ea typeface="Muli"/>
                  <a:cs typeface="Muli"/>
                  <a:sym typeface="Muli"/>
                </a:rPr>
                <a:t>Highlights need for Reproducible Data</a:t>
              </a:r>
            </a:p>
          </p:txBody>
        </p:sp>
      </p:grpSp>
      <p:sp>
        <p:nvSpPr>
          <p:cNvPr id="414" name="Shape 414"/>
          <p:cNvSpPr/>
          <p:nvPr/>
        </p:nvSpPr>
        <p:spPr>
          <a:xfrm>
            <a:off x="4131433" y="1976335"/>
            <a:ext cx="714600" cy="777900"/>
          </a:xfrm>
          <a:custGeom>
            <a:pathLst>
              <a:path extrusionOk="0" h="120000" w="120000">
                <a:moveTo>
                  <a:pt x="60000" y="76425"/>
                </a:moveTo>
                <a:cubicBezTo>
                  <a:pt x="57004" y="76425"/>
                  <a:pt x="54589" y="78840"/>
                  <a:pt x="54589" y="81835"/>
                </a:cubicBezTo>
                <a:cubicBezTo>
                  <a:pt x="54589" y="84830"/>
                  <a:pt x="57004" y="87342"/>
                  <a:pt x="60000" y="87342"/>
                </a:cubicBezTo>
                <a:cubicBezTo>
                  <a:pt x="62995" y="87342"/>
                  <a:pt x="65507" y="84830"/>
                  <a:pt x="65507" y="81835"/>
                </a:cubicBezTo>
                <a:cubicBezTo>
                  <a:pt x="65507" y="78840"/>
                  <a:pt x="62995" y="76425"/>
                  <a:pt x="60000" y="76425"/>
                </a:cubicBezTo>
                <a:close/>
                <a:moveTo>
                  <a:pt x="65507" y="32753"/>
                </a:moveTo>
                <a:lnTo>
                  <a:pt x="54589" y="32753"/>
                </a:lnTo>
                <a:cubicBezTo>
                  <a:pt x="52946" y="32753"/>
                  <a:pt x="51787" y="33816"/>
                  <a:pt x="51787" y="35458"/>
                </a:cubicBezTo>
                <a:lnTo>
                  <a:pt x="51787" y="35748"/>
                </a:lnTo>
                <a:lnTo>
                  <a:pt x="51787" y="35748"/>
                </a:lnTo>
                <a:lnTo>
                  <a:pt x="54589" y="68502"/>
                </a:lnTo>
                <a:lnTo>
                  <a:pt x="54589" y="68502"/>
                </a:lnTo>
                <a:cubicBezTo>
                  <a:pt x="54589" y="69855"/>
                  <a:pt x="55942" y="70917"/>
                  <a:pt x="57294" y="70917"/>
                </a:cubicBezTo>
                <a:lnTo>
                  <a:pt x="62705" y="70917"/>
                </a:lnTo>
                <a:cubicBezTo>
                  <a:pt x="64057" y="70917"/>
                  <a:pt x="65217" y="69855"/>
                  <a:pt x="65507" y="68502"/>
                </a:cubicBezTo>
                <a:lnTo>
                  <a:pt x="65507" y="68502"/>
                </a:lnTo>
                <a:lnTo>
                  <a:pt x="68212" y="35748"/>
                </a:lnTo>
                <a:lnTo>
                  <a:pt x="68212" y="35748"/>
                </a:lnTo>
                <a:lnTo>
                  <a:pt x="68212" y="35458"/>
                </a:lnTo>
                <a:cubicBezTo>
                  <a:pt x="68212" y="33816"/>
                  <a:pt x="67053" y="32753"/>
                  <a:pt x="65507" y="32753"/>
                </a:cubicBezTo>
                <a:close/>
                <a:moveTo>
                  <a:pt x="60000" y="0"/>
                </a:moveTo>
                <a:cubicBezTo>
                  <a:pt x="26763" y="0"/>
                  <a:pt x="0" y="27053"/>
                  <a:pt x="0" y="60000"/>
                </a:cubicBezTo>
                <a:cubicBezTo>
                  <a:pt x="0" y="93333"/>
                  <a:pt x="26763" y="120000"/>
                  <a:pt x="60000" y="120000"/>
                </a:cubicBezTo>
                <a:cubicBezTo>
                  <a:pt x="93236" y="120000"/>
                  <a:pt x="120000" y="93333"/>
                  <a:pt x="120000" y="60000"/>
                </a:cubicBezTo>
                <a:cubicBezTo>
                  <a:pt x="120000" y="27053"/>
                  <a:pt x="93236" y="0"/>
                  <a:pt x="60000" y="0"/>
                </a:cubicBezTo>
                <a:close/>
                <a:moveTo>
                  <a:pt x="60000" y="114589"/>
                </a:moveTo>
                <a:cubicBezTo>
                  <a:pt x="30048" y="114589"/>
                  <a:pt x="5507" y="90048"/>
                  <a:pt x="5507" y="60000"/>
                </a:cubicBezTo>
                <a:cubicBezTo>
                  <a:pt x="5507" y="30048"/>
                  <a:pt x="30048" y="5507"/>
                  <a:pt x="60000" y="5507"/>
                </a:cubicBezTo>
                <a:cubicBezTo>
                  <a:pt x="90048" y="5507"/>
                  <a:pt x="114589" y="30048"/>
                  <a:pt x="114589" y="60000"/>
                </a:cubicBezTo>
                <a:cubicBezTo>
                  <a:pt x="114589" y="90048"/>
                  <a:pt x="90048" y="114589"/>
                  <a:pt x="60000" y="1145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1185350" y="1985024"/>
            <a:ext cx="713100" cy="713100"/>
          </a:xfrm>
          <a:custGeom>
            <a:pathLst>
              <a:path extrusionOk="0" h="120000" w="120000">
                <a:moveTo>
                  <a:pt x="103658" y="35373"/>
                </a:moveTo>
                <a:lnTo>
                  <a:pt x="103658" y="8192"/>
                </a:lnTo>
                <a:cubicBezTo>
                  <a:pt x="103658" y="3566"/>
                  <a:pt x="100080" y="0"/>
                  <a:pt x="95439" y="0"/>
                </a:cubicBezTo>
                <a:cubicBezTo>
                  <a:pt x="90797" y="0"/>
                  <a:pt x="87316" y="3566"/>
                  <a:pt x="87316" y="8192"/>
                </a:cubicBezTo>
                <a:lnTo>
                  <a:pt x="87316" y="10409"/>
                </a:lnTo>
                <a:lnTo>
                  <a:pt x="45543" y="22939"/>
                </a:lnTo>
                <a:lnTo>
                  <a:pt x="5414" y="27277"/>
                </a:lnTo>
                <a:cubicBezTo>
                  <a:pt x="2417" y="27277"/>
                  <a:pt x="0" y="29686"/>
                  <a:pt x="0" y="32674"/>
                </a:cubicBezTo>
                <a:lnTo>
                  <a:pt x="0" y="70746"/>
                </a:lnTo>
                <a:cubicBezTo>
                  <a:pt x="0" y="73734"/>
                  <a:pt x="2417" y="76240"/>
                  <a:pt x="5414" y="76240"/>
                </a:cubicBezTo>
                <a:lnTo>
                  <a:pt x="23980" y="78361"/>
                </a:lnTo>
                <a:lnTo>
                  <a:pt x="32683" y="117783"/>
                </a:lnTo>
                <a:lnTo>
                  <a:pt x="32683" y="117783"/>
                </a:lnTo>
                <a:cubicBezTo>
                  <a:pt x="32973" y="118939"/>
                  <a:pt x="34037" y="120000"/>
                  <a:pt x="35390" y="120000"/>
                </a:cubicBezTo>
                <a:lnTo>
                  <a:pt x="57244" y="120000"/>
                </a:lnTo>
                <a:cubicBezTo>
                  <a:pt x="58887" y="120000"/>
                  <a:pt x="59951" y="118939"/>
                  <a:pt x="59951" y="117301"/>
                </a:cubicBezTo>
                <a:lnTo>
                  <a:pt x="59951" y="116722"/>
                </a:lnTo>
                <a:lnTo>
                  <a:pt x="59951" y="116722"/>
                </a:lnTo>
                <a:lnTo>
                  <a:pt x="52312" y="82987"/>
                </a:lnTo>
                <a:lnTo>
                  <a:pt x="87316" y="93301"/>
                </a:lnTo>
                <a:lnTo>
                  <a:pt x="87316" y="95518"/>
                </a:lnTo>
                <a:cubicBezTo>
                  <a:pt x="87316" y="100144"/>
                  <a:pt x="90797" y="103710"/>
                  <a:pt x="95439" y="103710"/>
                </a:cubicBezTo>
                <a:cubicBezTo>
                  <a:pt x="100080" y="103710"/>
                  <a:pt x="103658" y="100144"/>
                  <a:pt x="103658" y="95518"/>
                </a:cubicBezTo>
                <a:lnTo>
                  <a:pt x="103658" y="68337"/>
                </a:lnTo>
                <a:cubicBezTo>
                  <a:pt x="112651" y="68337"/>
                  <a:pt x="120000" y="61012"/>
                  <a:pt x="120000" y="51951"/>
                </a:cubicBezTo>
                <a:cubicBezTo>
                  <a:pt x="120000" y="42987"/>
                  <a:pt x="112651" y="35373"/>
                  <a:pt x="103658" y="35373"/>
                </a:cubicBezTo>
                <a:close/>
                <a:moveTo>
                  <a:pt x="5414" y="70746"/>
                </a:moveTo>
                <a:lnTo>
                  <a:pt x="5414" y="59855"/>
                </a:lnTo>
                <a:lnTo>
                  <a:pt x="19049" y="59855"/>
                </a:lnTo>
                <a:cubicBezTo>
                  <a:pt x="20692" y="59855"/>
                  <a:pt x="21756" y="58795"/>
                  <a:pt x="21756" y="57156"/>
                </a:cubicBezTo>
                <a:cubicBezTo>
                  <a:pt x="21756" y="55518"/>
                  <a:pt x="20692" y="54457"/>
                  <a:pt x="19049" y="54457"/>
                </a:cubicBezTo>
                <a:lnTo>
                  <a:pt x="5414" y="54457"/>
                </a:lnTo>
                <a:lnTo>
                  <a:pt x="5414" y="48963"/>
                </a:lnTo>
                <a:lnTo>
                  <a:pt x="13634" y="48963"/>
                </a:lnTo>
                <a:cubicBezTo>
                  <a:pt x="15278" y="48963"/>
                  <a:pt x="16341" y="47903"/>
                  <a:pt x="16341" y="46265"/>
                </a:cubicBezTo>
                <a:cubicBezTo>
                  <a:pt x="16341" y="44626"/>
                  <a:pt x="15278" y="43566"/>
                  <a:pt x="13634" y="43566"/>
                </a:cubicBezTo>
                <a:lnTo>
                  <a:pt x="5414" y="43566"/>
                </a:lnTo>
                <a:lnTo>
                  <a:pt x="5414" y="32674"/>
                </a:lnTo>
                <a:lnTo>
                  <a:pt x="43609" y="28337"/>
                </a:lnTo>
                <a:lnTo>
                  <a:pt x="43609" y="74891"/>
                </a:lnTo>
                <a:lnTo>
                  <a:pt x="5414" y="70746"/>
                </a:lnTo>
                <a:close/>
                <a:moveTo>
                  <a:pt x="35197" y="103421"/>
                </a:moveTo>
                <a:lnTo>
                  <a:pt x="29685" y="78939"/>
                </a:lnTo>
                <a:lnTo>
                  <a:pt x="45253" y="80578"/>
                </a:lnTo>
                <a:lnTo>
                  <a:pt x="46317" y="80867"/>
                </a:lnTo>
                <a:lnTo>
                  <a:pt x="51248" y="103421"/>
                </a:lnTo>
                <a:lnTo>
                  <a:pt x="35197" y="103421"/>
                </a:lnTo>
                <a:close/>
                <a:moveTo>
                  <a:pt x="52602" y="108819"/>
                </a:moveTo>
                <a:lnTo>
                  <a:pt x="53763" y="114313"/>
                </a:lnTo>
                <a:lnTo>
                  <a:pt x="37324" y="114313"/>
                </a:lnTo>
                <a:lnTo>
                  <a:pt x="36261" y="108819"/>
                </a:lnTo>
                <a:lnTo>
                  <a:pt x="52602" y="108819"/>
                </a:lnTo>
                <a:close/>
                <a:moveTo>
                  <a:pt x="87316" y="87325"/>
                </a:moveTo>
                <a:lnTo>
                  <a:pt x="49121" y="75951"/>
                </a:lnTo>
                <a:lnTo>
                  <a:pt x="49121" y="27277"/>
                </a:lnTo>
                <a:lnTo>
                  <a:pt x="87316" y="15807"/>
                </a:lnTo>
                <a:lnTo>
                  <a:pt x="87316" y="87325"/>
                </a:lnTo>
                <a:close/>
                <a:moveTo>
                  <a:pt x="98243" y="95228"/>
                </a:moveTo>
                <a:cubicBezTo>
                  <a:pt x="98243" y="96867"/>
                  <a:pt x="97082" y="97927"/>
                  <a:pt x="95439" y="97927"/>
                </a:cubicBezTo>
                <a:cubicBezTo>
                  <a:pt x="93795" y="97927"/>
                  <a:pt x="92731" y="96867"/>
                  <a:pt x="92731" y="95228"/>
                </a:cubicBezTo>
                <a:lnTo>
                  <a:pt x="92731" y="8192"/>
                </a:lnTo>
                <a:cubicBezTo>
                  <a:pt x="92731" y="6554"/>
                  <a:pt x="93795" y="5493"/>
                  <a:pt x="95439" y="5493"/>
                </a:cubicBezTo>
                <a:cubicBezTo>
                  <a:pt x="97082" y="5493"/>
                  <a:pt x="98243" y="6554"/>
                  <a:pt x="98243" y="8192"/>
                </a:cubicBezTo>
                <a:lnTo>
                  <a:pt x="98243" y="95228"/>
                </a:lnTo>
                <a:close/>
                <a:moveTo>
                  <a:pt x="103658" y="62650"/>
                </a:moveTo>
                <a:lnTo>
                  <a:pt x="103658" y="40867"/>
                </a:lnTo>
                <a:cubicBezTo>
                  <a:pt x="109653" y="40867"/>
                  <a:pt x="114585" y="45783"/>
                  <a:pt x="114585" y="51759"/>
                </a:cubicBezTo>
                <a:cubicBezTo>
                  <a:pt x="114585" y="57734"/>
                  <a:pt x="109653" y="62650"/>
                  <a:pt x="103658" y="626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/>
        </p:nvSpPr>
        <p:spPr>
          <a:xfrm>
            <a:off x="-9400" y="-18800"/>
            <a:ext cx="9144000" cy="5143500"/>
          </a:xfrm>
          <a:prstGeom prst="rect">
            <a:avLst/>
          </a:prstGeom>
          <a:solidFill>
            <a:srgbClr val="3C3C3C">
              <a:alpha val="6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 txBox="1"/>
          <p:nvPr>
            <p:ph type="title"/>
          </p:nvPr>
        </p:nvSpPr>
        <p:spPr>
          <a:xfrm>
            <a:off x="539025" y="1940100"/>
            <a:ext cx="8355300" cy="1835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Taking the whole presentation into consideration who is more at fault, R&amp;R or the people who used the data without checking it first?</a:t>
            </a:r>
          </a:p>
        </p:txBody>
      </p:sp>
      <p:sp>
        <p:nvSpPr>
          <p:cNvPr id="422" name="Shape 422"/>
          <p:cNvSpPr txBox="1"/>
          <p:nvPr>
            <p:ph idx="2" type="subTitle"/>
          </p:nvPr>
        </p:nvSpPr>
        <p:spPr>
          <a:xfrm>
            <a:off x="539100" y="1380300"/>
            <a:ext cx="3828300" cy="344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Question for you: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/>
          <p:nvPr/>
        </p:nvSpPr>
        <p:spPr>
          <a:xfrm>
            <a:off x="-9400" y="-18800"/>
            <a:ext cx="9144000" cy="5143500"/>
          </a:xfrm>
          <a:prstGeom prst="rect">
            <a:avLst/>
          </a:prstGeom>
          <a:solidFill>
            <a:srgbClr val="3C3C3C">
              <a:alpha val="63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8" name="Shape 428"/>
          <p:cNvSpPr txBox="1"/>
          <p:nvPr>
            <p:ph type="title"/>
          </p:nvPr>
        </p:nvSpPr>
        <p:spPr>
          <a:xfrm>
            <a:off x="539025" y="1940100"/>
            <a:ext cx="8355300" cy="18357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If you were in the position of Thomas Herndon, how would you go about trying to reproduce R&amp;R’s research? </a:t>
            </a:r>
          </a:p>
        </p:txBody>
      </p:sp>
      <p:sp>
        <p:nvSpPr>
          <p:cNvPr id="429" name="Shape 429"/>
          <p:cNvSpPr txBox="1"/>
          <p:nvPr>
            <p:ph idx="2" type="subTitle"/>
          </p:nvPr>
        </p:nvSpPr>
        <p:spPr>
          <a:xfrm>
            <a:off x="539100" y="1380300"/>
            <a:ext cx="3828300" cy="3441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FFFF00"/>
                </a:solidFill>
              </a:rPr>
              <a:t>Question for you: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type="title"/>
          </p:nvPr>
        </p:nvSpPr>
        <p:spPr>
          <a:xfrm>
            <a:off x="386625" y="2499500"/>
            <a:ext cx="6053999" cy="12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925675" y="1323000"/>
            <a:ext cx="5262900" cy="359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6" name="Shape 236"/>
          <p:cNvSpPr/>
          <p:nvPr/>
        </p:nvSpPr>
        <p:spPr>
          <a:xfrm>
            <a:off x="2167250" y="995750"/>
            <a:ext cx="4786200" cy="3704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grpSp>
        <p:nvGrpSpPr>
          <p:cNvPr id="238" name="Shape 238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39" name="Shape 23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2574499" y="1250006"/>
            <a:ext cx="487000" cy="398866"/>
            <a:chOff x="0" y="46600"/>
            <a:chExt cx="3121800" cy="5004600"/>
          </a:xfrm>
        </p:grpSpPr>
        <p:sp>
          <p:nvSpPr>
            <p:cNvPr id="243" name="Shape 243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3600"/>
            </a:p>
          </p:txBody>
        </p:sp>
        <p:sp>
          <p:nvSpPr>
            <p:cNvPr id="244" name="Shape 244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245" name="Shape 245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</p:grpSp>
      <p:sp>
        <p:nvSpPr>
          <p:cNvPr id="246" name="Shape 246"/>
          <p:cNvSpPr txBox="1"/>
          <p:nvPr/>
        </p:nvSpPr>
        <p:spPr>
          <a:xfrm>
            <a:off x="3426504" y="1182500"/>
            <a:ext cx="4416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Background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426504" y="2107338"/>
            <a:ext cx="4416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The Research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426504" y="3032177"/>
            <a:ext cx="4416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Reproducibility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3426504" y="3957016"/>
            <a:ext cx="44169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Conclusion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2574499" y="2174859"/>
            <a:ext cx="487000" cy="398866"/>
            <a:chOff x="0" y="46600"/>
            <a:chExt cx="3121800" cy="5004600"/>
          </a:xfrm>
        </p:grpSpPr>
        <p:sp>
          <p:nvSpPr>
            <p:cNvPr id="251" name="Shape 251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3600"/>
            </a:p>
          </p:txBody>
        </p:sp>
        <p:sp>
          <p:nvSpPr>
            <p:cNvPr id="252" name="Shape 252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253" name="Shape 253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</p:grpSp>
      <p:grpSp>
        <p:nvGrpSpPr>
          <p:cNvPr id="254" name="Shape 254"/>
          <p:cNvGrpSpPr/>
          <p:nvPr/>
        </p:nvGrpSpPr>
        <p:grpSpPr>
          <a:xfrm>
            <a:off x="2574499" y="3099712"/>
            <a:ext cx="487000" cy="398866"/>
            <a:chOff x="0" y="46600"/>
            <a:chExt cx="3121800" cy="5004600"/>
          </a:xfrm>
        </p:grpSpPr>
        <p:sp>
          <p:nvSpPr>
            <p:cNvPr id="255" name="Shape 255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3600"/>
            </a:p>
          </p:txBody>
        </p:sp>
        <p:sp>
          <p:nvSpPr>
            <p:cNvPr id="256" name="Shape 256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257" name="Shape 257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</p:grpSp>
      <p:grpSp>
        <p:nvGrpSpPr>
          <p:cNvPr id="258" name="Shape 258"/>
          <p:cNvGrpSpPr/>
          <p:nvPr/>
        </p:nvGrpSpPr>
        <p:grpSpPr>
          <a:xfrm>
            <a:off x="2574499" y="4024565"/>
            <a:ext cx="487000" cy="398866"/>
            <a:chOff x="0" y="46600"/>
            <a:chExt cx="3121800" cy="5004600"/>
          </a:xfrm>
        </p:grpSpPr>
        <p:sp>
          <p:nvSpPr>
            <p:cNvPr id="259" name="Shape 25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 sz="3600"/>
            </a:p>
          </p:txBody>
        </p:sp>
        <p:sp>
          <p:nvSpPr>
            <p:cNvPr id="260" name="Shape 260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  <p:sp>
          <p:nvSpPr>
            <p:cNvPr id="261" name="Shape 261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539025" y="2499500"/>
            <a:ext cx="6054000" cy="12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2" type="subTitle"/>
          </p:nvPr>
        </p:nvSpPr>
        <p:spPr>
          <a:xfrm>
            <a:off x="370482" y="941525"/>
            <a:ext cx="8460000" cy="39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Authors of Growth in Time of Debt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370475" y="445025"/>
            <a:ext cx="8460000" cy="56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Carmen Reinhart </a:t>
            </a:r>
            <a:r>
              <a:rPr lang="en" sz="1800"/>
              <a:t>&amp;</a:t>
            </a:r>
            <a:r>
              <a:rPr lang="en"/>
              <a:t> Kenneth Rogoff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3" name="Shape 273"/>
          <p:cNvSpPr/>
          <p:nvPr/>
        </p:nvSpPr>
        <p:spPr>
          <a:xfrm>
            <a:off x="562000" y="1562100"/>
            <a:ext cx="2626800" cy="14688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Professor of International Financial System at Harvard</a:t>
            </a:r>
          </a:p>
        </p:txBody>
      </p:sp>
      <p:sp>
        <p:nvSpPr>
          <p:cNvPr id="274" name="Shape 274"/>
          <p:cNvSpPr/>
          <p:nvPr/>
        </p:nvSpPr>
        <p:spPr>
          <a:xfrm>
            <a:off x="562000" y="3105800"/>
            <a:ext cx="2626800" cy="14688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Research Fellow at the </a:t>
            </a:r>
            <a:r>
              <a:rPr lang="en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Centre for Economic Policy Research</a:t>
            </a: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&amp; </a:t>
            </a:r>
            <a:r>
              <a:rPr lang="en">
                <a:solidFill>
                  <a:srgbClr val="FFFF00"/>
                </a:solidFill>
                <a:latin typeface="Muli"/>
                <a:ea typeface="Muli"/>
                <a:cs typeface="Muli"/>
                <a:sym typeface="Muli"/>
              </a:rPr>
              <a:t>National Bureau of Economic Research</a:t>
            </a:r>
          </a:p>
        </p:txBody>
      </p:sp>
      <p:pic>
        <p:nvPicPr>
          <p:cNvPr descr="Harvard Commencement | Flags ..." id="275" name="Shape 275"/>
          <p:cNvPicPr preferRelativeResize="0"/>
          <p:nvPr/>
        </p:nvPicPr>
        <p:blipFill rotWithShape="1">
          <a:blip r:embed="rId3">
            <a:alphaModFix/>
          </a:blip>
          <a:srcRect b="12726" l="0" r="0" t="12719"/>
          <a:stretch/>
        </p:blipFill>
        <p:spPr>
          <a:xfrm>
            <a:off x="5955200" y="3105800"/>
            <a:ext cx="2626800" cy="146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yping-690856.jpg" id="276" name="Shape 276"/>
          <p:cNvPicPr preferRelativeResize="0"/>
          <p:nvPr/>
        </p:nvPicPr>
        <p:blipFill rotWithShape="1">
          <a:blip r:embed="rId4">
            <a:alphaModFix/>
          </a:blip>
          <a:srcRect b="16128" l="0" r="0" t="0"/>
          <a:stretch/>
        </p:blipFill>
        <p:spPr>
          <a:xfrm>
            <a:off x="3258600" y="1562100"/>
            <a:ext cx="2626797" cy="146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Shape 277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278" name="Shape 278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Shape 281"/>
          <p:cNvSpPr/>
          <p:nvPr/>
        </p:nvSpPr>
        <p:spPr>
          <a:xfrm>
            <a:off x="3258600" y="1562100"/>
            <a:ext cx="2626800" cy="146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“illuminating work [...] on the history of financial crises and their aftermaths”</a:t>
            </a:r>
          </a:p>
        </p:txBody>
      </p:sp>
      <p:sp>
        <p:nvSpPr>
          <p:cNvPr id="282" name="Shape 282"/>
          <p:cNvSpPr/>
          <p:nvPr/>
        </p:nvSpPr>
        <p:spPr>
          <a:xfrm>
            <a:off x="3258600" y="3105800"/>
            <a:ext cx="2626800" cy="146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Authors of “This Time Is Different: Eight Centuries of Financial Folly”</a:t>
            </a:r>
          </a:p>
        </p:txBody>
      </p:sp>
      <p:sp>
        <p:nvSpPr>
          <p:cNvPr id="283" name="Shape 283"/>
          <p:cNvSpPr/>
          <p:nvPr/>
        </p:nvSpPr>
        <p:spPr>
          <a:xfrm>
            <a:off x="5955200" y="1562100"/>
            <a:ext cx="2626800" cy="14688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Professor of Public Policy and Economics at Harvard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Economic Terms</a:t>
            </a:r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370475" y="1877725"/>
            <a:ext cx="3891300" cy="268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Economic Growth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increase in amount of goods and services produced per capita.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External Debt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total debt that a government owes to foreign creditors.</a:t>
            </a:r>
          </a:p>
        </p:txBody>
      </p:sp>
      <p:sp>
        <p:nvSpPr>
          <p:cNvPr id="290" name="Shape 290"/>
          <p:cNvSpPr txBox="1"/>
          <p:nvPr>
            <p:ph idx="3" type="body"/>
          </p:nvPr>
        </p:nvSpPr>
        <p:spPr>
          <a:xfrm>
            <a:off x="4795175" y="1877725"/>
            <a:ext cx="3891300" cy="288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000000"/>
                </a:solidFill>
              </a:rPr>
              <a:t>Austerity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economic policy that aims to decrease government spending.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Deficit Hawk</a:t>
            </a:r>
            <a:r>
              <a:rPr lang="en">
                <a:solidFill>
                  <a:srgbClr val="000000"/>
                </a:solidFill>
              </a:rPr>
              <a:t>:</a:t>
            </a:r>
            <a:r>
              <a:rPr lang="en"/>
              <a:t> people who puts emphasis on controlled government spending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1807256" y="1637136"/>
            <a:ext cx="297000" cy="240600"/>
          </a:xfrm>
          <a:custGeom>
            <a:pathLst>
              <a:path extrusionOk="0" h="120000" w="12000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/>
          <p:nvPr/>
        </p:nvSpPr>
        <p:spPr>
          <a:xfrm>
            <a:off x="1696098" y="1278801"/>
            <a:ext cx="673500" cy="464400"/>
          </a:xfrm>
          <a:custGeom>
            <a:pathLst>
              <a:path extrusionOk="0" h="120000" w="12000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Shape 293"/>
          <p:cNvSpPr/>
          <p:nvPr/>
        </p:nvSpPr>
        <p:spPr>
          <a:xfrm>
            <a:off x="1736740" y="3063022"/>
            <a:ext cx="592200" cy="464400"/>
          </a:xfrm>
          <a:custGeom>
            <a:pathLst>
              <a:path extrusionOk="0" h="120000" w="120000">
                <a:moveTo>
                  <a:pt x="12991" y="89763"/>
                </a:moveTo>
                <a:cubicBezTo>
                  <a:pt x="16551" y="88346"/>
                  <a:pt x="22999" y="83385"/>
                  <a:pt x="22999" y="72047"/>
                </a:cubicBezTo>
                <a:cubicBezTo>
                  <a:pt x="22999" y="61653"/>
                  <a:pt x="20304" y="57401"/>
                  <a:pt x="18957" y="54685"/>
                </a:cubicBezTo>
                <a:lnTo>
                  <a:pt x="18668" y="54330"/>
                </a:lnTo>
                <a:lnTo>
                  <a:pt x="18668" y="54330"/>
                </a:lnTo>
                <a:cubicBezTo>
                  <a:pt x="18668" y="54094"/>
                  <a:pt x="18187" y="52086"/>
                  <a:pt x="18957" y="48425"/>
                </a:cubicBezTo>
                <a:cubicBezTo>
                  <a:pt x="19246" y="47007"/>
                  <a:pt x="18957" y="45354"/>
                  <a:pt x="18668" y="44055"/>
                </a:cubicBezTo>
                <a:cubicBezTo>
                  <a:pt x="17610" y="40984"/>
                  <a:pt x="15396" y="35669"/>
                  <a:pt x="17032" y="31417"/>
                </a:cubicBezTo>
                <a:cubicBezTo>
                  <a:pt x="19534" y="24330"/>
                  <a:pt x="20304" y="23740"/>
                  <a:pt x="22999" y="22322"/>
                </a:cubicBezTo>
                <a:cubicBezTo>
                  <a:pt x="23287" y="22322"/>
                  <a:pt x="23576" y="22086"/>
                  <a:pt x="23865" y="22086"/>
                </a:cubicBezTo>
                <a:cubicBezTo>
                  <a:pt x="24442" y="21377"/>
                  <a:pt x="27425" y="20314"/>
                  <a:pt x="30120" y="20314"/>
                </a:cubicBezTo>
                <a:cubicBezTo>
                  <a:pt x="31467" y="20314"/>
                  <a:pt x="32526" y="20669"/>
                  <a:pt x="33392" y="21377"/>
                </a:cubicBezTo>
                <a:cubicBezTo>
                  <a:pt x="33680" y="20314"/>
                  <a:pt x="33873" y="19015"/>
                  <a:pt x="34161" y="18070"/>
                </a:cubicBezTo>
                <a:cubicBezTo>
                  <a:pt x="34450" y="17007"/>
                  <a:pt x="35028" y="16062"/>
                  <a:pt x="35220" y="15354"/>
                </a:cubicBezTo>
                <a:cubicBezTo>
                  <a:pt x="33680" y="14409"/>
                  <a:pt x="31756" y="14055"/>
                  <a:pt x="29831" y="14055"/>
                </a:cubicBezTo>
                <a:cubicBezTo>
                  <a:pt x="25982" y="14055"/>
                  <a:pt x="22229" y="15708"/>
                  <a:pt x="20593" y="16653"/>
                </a:cubicBezTo>
                <a:cubicBezTo>
                  <a:pt x="16263" y="19015"/>
                  <a:pt x="14338" y="21023"/>
                  <a:pt x="11643" y="29409"/>
                </a:cubicBezTo>
                <a:cubicBezTo>
                  <a:pt x="9238" y="36377"/>
                  <a:pt x="12221" y="43700"/>
                  <a:pt x="13568" y="47362"/>
                </a:cubicBezTo>
                <a:cubicBezTo>
                  <a:pt x="11932" y="55984"/>
                  <a:pt x="14049" y="59055"/>
                  <a:pt x="14049" y="59055"/>
                </a:cubicBezTo>
                <a:cubicBezTo>
                  <a:pt x="15396" y="61062"/>
                  <a:pt x="17321" y="64015"/>
                  <a:pt x="17321" y="72755"/>
                </a:cubicBezTo>
                <a:cubicBezTo>
                  <a:pt x="17321" y="82322"/>
                  <a:pt x="11355" y="84094"/>
                  <a:pt x="11355" y="84094"/>
                </a:cubicBezTo>
                <a:cubicBezTo>
                  <a:pt x="6447" y="85984"/>
                  <a:pt x="0" y="90708"/>
                  <a:pt x="0" y="104055"/>
                </a:cubicBezTo>
                <a:cubicBezTo>
                  <a:pt x="0" y="104055"/>
                  <a:pt x="0" y="107362"/>
                  <a:pt x="2694" y="107362"/>
                </a:cubicBezTo>
                <a:lnTo>
                  <a:pt x="14915" y="107362"/>
                </a:lnTo>
                <a:cubicBezTo>
                  <a:pt x="15396" y="105000"/>
                  <a:pt x="16551" y="102755"/>
                  <a:pt x="17321" y="100748"/>
                </a:cubicBezTo>
                <a:lnTo>
                  <a:pt x="5677" y="100748"/>
                </a:lnTo>
                <a:cubicBezTo>
                  <a:pt x="6447" y="93661"/>
                  <a:pt x="9719" y="91417"/>
                  <a:pt x="12991" y="89763"/>
                </a:cubicBezTo>
                <a:close/>
                <a:moveTo>
                  <a:pt x="108067" y="83385"/>
                </a:moveTo>
                <a:cubicBezTo>
                  <a:pt x="108067" y="83385"/>
                  <a:pt x="102101" y="81732"/>
                  <a:pt x="102101" y="72047"/>
                </a:cubicBezTo>
                <a:cubicBezTo>
                  <a:pt x="102101" y="63425"/>
                  <a:pt x="104218" y="60354"/>
                  <a:pt x="105372" y="58346"/>
                </a:cubicBezTo>
                <a:cubicBezTo>
                  <a:pt x="105372" y="58346"/>
                  <a:pt x="107778" y="55393"/>
                  <a:pt x="105854" y="46653"/>
                </a:cubicBezTo>
                <a:cubicBezTo>
                  <a:pt x="107201" y="42992"/>
                  <a:pt x="110184" y="35314"/>
                  <a:pt x="107778" y="28700"/>
                </a:cubicBezTo>
                <a:cubicBezTo>
                  <a:pt x="105084" y="20314"/>
                  <a:pt x="103159" y="18425"/>
                  <a:pt x="98829" y="16062"/>
                </a:cubicBezTo>
                <a:cubicBezTo>
                  <a:pt x="97481" y="15000"/>
                  <a:pt x="93632" y="13346"/>
                  <a:pt x="89591" y="13346"/>
                </a:cubicBezTo>
                <a:cubicBezTo>
                  <a:pt x="87666" y="13346"/>
                  <a:pt x="85741" y="13700"/>
                  <a:pt x="84105" y="14763"/>
                </a:cubicBezTo>
                <a:cubicBezTo>
                  <a:pt x="84971" y="16653"/>
                  <a:pt x="85549" y="19015"/>
                  <a:pt x="85741" y="21023"/>
                </a:cubicBezTo>
                <a:lnTo>
                  <a:pt x="86030" y="21023"/>
                </a:lnTo>
                <a:cubicBezTo>
                  <a:pt x="86896" y="20314"/>
                  <a:pt x="88243" y="20078"/>
                  <a:pt x="89591" y="20078"/>
                </a:cubicBezTo>
                <a:cubicBezTo>
                  <a:pt x="92285" y="20078"/>
                  <a:pt x="94979" y="21377"/>
                  <a:pt x="95846" y="21732"/>
                </a:cubicBezTo>
                <a:cubicBezTo>
                  <a:pt x="96134" y="22086"/>
                  <a:pt x="96327" y="22086"/>
                  <a:pt x="96615" y="22086"/>
                </a:cubicBezTo>
                <a:cubicBezTo>
                  <a:pt x="99310" y="23385"/>
                  <a:pt x="100465" y="24094"/>
                  <a:pt x="102582" y="31062"/>
                </a:cubicBezTo>
                <a:cubicBezTo>
                  <a:pt x="103929" y="35078"/>
                  <a:pt x="102101" y="40748"/>
                  <a:pt x="100946" y="43700"/>
                </a:cubicBezTo>
                <a:cubicBezTo>
                  <a:pt x="100465" y="45000"/>
                  <a:pt x="100465" y="46653"/>
                  <a:pt x="100753" y="48070"/>
                </a:cubicBezTo>
                <a:cubicBezTo>
                  <a:pt x="101523" y="51732"/>
                  <a:pt x="100946" y="53385"/>
                  <a:pt x="100946" y="54094"/>
                </a:cubicBezTo>
                <a:lnTo>
                  <a:pt x="100946" y="54094"/>
                </a:lnTo>
                <a:lnTo>
                  <a:pt x="100753" y="54330"/>
                </a:lnTo>
                <a:cubicBezTo>
                  <a:pt x="99310" y="56692"/>
                  <a:pt x="96615" y="61417"/>
                  <a:pt x="96615" y="71692"/>
                </a:cubicBezTo>
                <a:cubicBezTo>
                  <a:pt x="96615" y="83031"/>
                  <a:pt x="102870" y="88346"/>
                  <a:pt x="106720" y="89409"/>
                </a:cubicBezTo>
                <a:cubicBezTo>
                  <a:pt x="110184" y="91062"/>
                  <a:pt x="113456" y="93425"/>
                  <a:pt x="114322" y="99685"/>
                </a:cubicBezTo>
                <a:lnTo>
                  <a:pt x="102582" y="99685"/>
                </a:lnTo>
                <a:cubicBezTo>
                  <a:pt x="103736" y="101692"/>
                  <a:pt x="104506" y="104055"/>
                  <a:pt x="105084" y="106417"/>
                </a:cubicBezTo>
                <a:lnTo>
                  <a:pt x="117305" y="106417"/>
                </a:lnTo>
                <a:cubicBezTo>
                  <a:pt x="120000" y="106417"/>
                  <a:pt x="120000" y="102992"/>
                  <a:pt x="120000" y="102992"/>
                </a:cubicBezTo>
                <a:cubicBezTo>
                  <a:pt x="119422" y="90000"/>
                  <a:pt x="112975" y="85393"/>
                  <a:pt x="108067" y="83385"/>
                </a:cubicBezTo>
                <a:close/>
                <a:moveTo>
                  <a:pt x="81411" y="90708"/>
                </a:moveTo>
                <a:cubicBezTo>
                  <a:pt x="81411" y="90708"/>
                  <a:pt x="71692" y="87755"/>
                  <a:pt x="71692" y="75354"/>
                </a:cubicBezTo>
                <a:cubicBezTo>
                  <a:pt x="71692" y="64370"/>
                  <a:pt x="75733" y="60708"/>
                  <a:pt x="77080" y="57992"/>
                </a:cubicBezTo>
                <a:cubicBezTo>
                  <a:pt x="77080" y="57992"/>
                  <a:pt x="80352" y="54685"/>
                  <a:pt x="78139" y="43700"/>
                </a:cubicBezTo>
                <a:cubicBezTo>
                  <a:pt x="81700" y="37677"/>
                  <a:pt x="82758" y="27755"/>
                  <a:pt x="78428" y="15708"/>
                </a:cubicBezTo>
                <a:cubicBezTo>
                  <a:pt x="76022" y="8740"/>
                  <a:pt x="73809" y="4724"/>
                  <a:pt x="70537" y="2362"/>
                </a:cubicBezTo>
                <a:cubicBezTo>
                  <a:pt x="68131" y="708"/>
                  <a:pt x="65437" y="0"/>
                  <a:pt x="62935" y="0"/>
                </a:cubicBezTo>
                <a:cubicBezTo>
                  <a:pt x="58123" y="0"/>
                  <a:pt x="53504" y="2007"/>
                  <a:pt x="51579" y="3661"/>
                </a:cubicBezTo>
                <a:cubicBezTo>
                  <a:pt x="46094" y="6732"/>
                  <a:pt x="42630" y="9330"/>
                  <a:pt x="39069" y="20078"/>
                </a:cubicBezTo>
                <a:cubicBezTo>
                  <a:pt x="36086" y="28700"/>
                  <a:pt x="39647" y="38385"/>
                  <a:pt x="41283" y="43346"/>
                </a:cubicBezTo>
                <a:cubicBezTo>
                  <a:pt x="39069" y="54330"/>
                  <a:pt x="42052" y="57992"/>
                  <a:pt x="42052" y="57992"/>
                </a:cubicBezTo>
                <a:cubicBezTo>
                  <a:pt x="43688" y="60708"/>
                  <a:pt x="47441" y="64724"/>
                  <a:pt x="47441" y="75354"/>
                </a:cubicBezTo>
                <a:cubicBezTo>
                  <a:pt x="47441" y="87755"/>
                  <a:pt x="37722" y="90708"/>
                  <a:pt x="37722" y="90708"/>
                </a:cubicBezTo>
                <a:cubicBezTo>
                  <a:pt x="31467" y="93425"/>
                  <a:pt x="18668" y="98740"/>
                  <a:pt x="18668" y="116692"/>
                </a:cubicBezTo>
                <a:cubicBezTo>
                  <a:pt x="18668" y="116692"/>
                  <a:pt x="18668" y="120000"/>
                  <a:pt x="21459" y="120000"/>
                </a:cubicBezTo>
                <a:lnTo>
                  <a:pt x="97481" y="120000"/>
                </a:lnTo>
                <a:cubicBezTo>
                  <a:pt x="100176" y="120000"/>
                  <a:pt x="100176" y="116692"/>
                  <a:pt x="100176" y="116692"/>
                </a:cubicBezTo>
                <a:cubicBezTo>
                  <a:pt x="100465" y="98740"/>
                  <a:pt x="87377" y="93425"/>
                  <a:pt x="81411" y="90708"/>
                </a:cubicBezTo>
                <a:close/>
                <a:moveTo>
                  <a:pt x="24635" y="113385"/>
                </a:moveTo>
                <a:cubicBezTo>
                  <a:pt x="25982" y="104055"/>
                  <a:pt x="32526" y="100393"/>
                  <a:pt x="39647" y="97322"/>
                </a:cubicBezTo>
                <a:lnTo>
                  <a:pt x="39839" y="97322"/>
                </a:lnTo>
                <a:cubicBezTo>
                  <a:pt x="44747" y="95669"/>
                  <a:pt x="53504" y="89409"/>
                  <a:pt x="53504" y="75708"/>
                </a:cubicBezTo>
                <a:cubicBezTo>
                  <a:pt x="53504" y="64015"/>
                  <a:pt x="49655" y="58346"/>
                  <a:pt x="47441" y="55393"/>
                </a:cubicBezTo>
                <a:cubicBezTo>
                  <a:pt x="46960" y="54685"/>
                  <a:pt x="46672" y="54094"/>
                  <a:pt x="46672" y="54094"/>
                </a:cubicBezTo>
                <a:cubicBezTo>
                  <a:pt x="46383" y="53740"/>
                  <a:pt x="45613" y="51023"/>
                  <a:pt x="46960" y="45000"/>
                </a:cubicBezTo>
                <a:cubicBezTo>
                  <a:pt x="47441" y="42047"/>
                  <a:pt x="46672" y="40748"/>
                  <a:pt x="46672" y="40748"/>
                </a:cubicBezTo>
                <a:cubicBezTo>
                  <a:pt x="45324" y="36732"/>
                  <a:pt x="42341" y="29055"/>
                  <a:pt x="44458" y="22677"/>
                </a:cubicBezTo>
                <a:cubicBezTo>
                  <a:pt x="47249" y="14055"/>
                  <a:pt x="49655" y="12401"/>
                  <a:pt x="54274" y="10039"/>
                </a:cubicBezTo>
                <a:cubicBezTo>
                  <a:pt x="54562" y="10039"/>
                  <a:pt x="54851" y="9685"/>
                  <a:pt x="55044" y="9330"/>
                </a:cubicBezTo>
                <a:cubicBezTo>
                  <a:pt x="55910" y="8740"/>
                  <a:pt x="59470" y="6732"/>
                  <a:pt x="63512" y="6732"/>
                </a:cubicBezTo>
                <a:cubicBezTo>
                  <a:pt x="65437" y="6732"/>
                  <a:pt x="67265" y="7086"/>
                  <a:pt x="68708" y="8031"/>
                </a:cubicBezTo>
                <a:cubicBezTo>
                  <a:pt x="70344" y="9094"/>
                  <a:pt x="71884" y="11338"/>
                  <a:pt x="74097" y="18070"/>
                </a:cubicBezTo>
                <a:cubicBezTo>
                  <a:pt x="78428" y="30354"/>
                  <a:pt x="75733" y="37086"/>
                  <a:pt x="74386" y="39330"/>
                </a:cubicBezTo>
                <a:cubicBezTo>
                  <a:pt x="73520" y="40984"/>
                  <a:pt x="73039" y="42992"/>
                  <a:pt x="73520" y="44763"/>
                </a:cubicBezTo>
                <a:cubicBezTo>
                  <a:pt x="74675" y="50314"/>
                  <a:pt x="73809" y="52677"/>
                  <a:pt x="73809" y="53031"/>
                </a:cubicBezTo>
                <a:cubicBezTo>
                  <a:pt x="73809" y="53031"/>
                  <a:pt x="73039" y="54094"/>
                  <a:pt x="72750" y="54685"/>
                </a:cubicBezTo>
                <a:cubicBezTo>
                  <a:pt x="70537" y="57755"/>
                  <a:pt x="66784" y="63425"/>
                  <a:pt x="66784" y="75000"/>
                </a:cubicBezTo>
                <a:cubicBezTo>
                  <a:pt x="66784" y="88700"/>
                  <a:pt x="75445" y="95078"/>
                  <a:pt x="80352" y="96732"/>
                </a:cubicBezTo>
                <a:lnTo>
                  <a:pt x="80641" y="96732"/>
                </a:lnTo>
                <a:cubicBezTo>
                  <a:pt x="87377" y="99685"/>
                  <a:pt x="94210" y="103346"/>
                  <a:pt x="95557" y="112677"/>
                </a:cubicBezTo>
                <a:lnTo>
                  <a:pt x="24635" y="112677"/>
                </a:lnTo>
                <a:lnTo>
                  <a:pt x="24635" y="113385"/>
                </a:lnTo>
                <a:close/>
              </a:path>
            </a:pathLst>
          </a:cu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Shape 294"/>
          <p:cNvSpPr/>
          <p:nvPr/>
        </p:nvSpPr>
        <p:spPr>
          <a:xfrm>
            <a:off x="6230596" y="1224658"/>
            <a:ext cx="592200" cy="5727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26763" y="0"/>
                  <a:pt x="0" y="26666"/>
                  <a:pt x="0" y="60000"/>
                </a:cubicBezTo>
                <a:cubicBezTo>
                  <a:pt x="0" y="93236"/>
                  <a:pt x="26763" y="120000"/>
                  <a:pt x="60000" y="120000"/>
                </a:cubicBezTo>
                <a:cubicBezTo>
                  <a:pt x="93236" y="120000"/>
                  <a:pt x="120000" y="93236"/>
                  <a:pt x="120000" y="60000"/>
                </a:cubicBezTo>
                <a:cubicBezTo>
                  <a:pt x="120000" y="26666"/>
                  <a:pt x="93236" y="0"/>
                  <a:pt x="60000" y="0"/>
                </a:cubicBezTo>
                <a:close/>
                <a:moveTo>
                  <a:pt x="114299" y="57198"/>
                </a:moveTo>
                <a:lnTo>
                  <a:pt x="66570" y="57198"/>
                </a:lnTo>
                <a:lnTo>
                  <a:pt x="100386" y="23381"/>
                </a:lnTo>
                <a:cubicBezTo>
                  <a:pt x="108502" y="32463"/>
                  <a:pt x="113719" y="44154"/>
                  <a:pt x="114299" y="57198"/>
                </a:cubicBezTo>
                <a:close/>
                <a:moveTo>
                  <a:pt x="60000" y="114492"/>
                </a:moveTo>
                <a:cubicBezTo>
                  <a:pt x="30048" y="114492"/>
                  <a:pt x="5507" y="89951"/>
                  <a:pt x="5507" y="60000"/>
                </a:cubicBezTo>
                <a:cubicBezTo>
                  <a:pt x="5507" y="29951"/>
                  <a:pt x="30048" y="5410"/>
                  <a:pt x="60000" y="5410"/>
                </a:cubicBezTo>
                <a:cubicBezTo>
                  <a:pt x="74202" y="5410"/>
                  <a:pt x="87053" y="10917"/>
                  <a:pt x="96521" y="19613"/>
                </a:cubicBezTo>
                <a:lnTo>
                  <a:pt x="58067" y="58067"/>
                </a:lnTo>
                <a:cubicBezTo>
                  <a:pt x="57584" y="58647"/>
                  <a:pt x="57294" y="59130"/>
                  <a:pt x="57294" y="60000"/>
                </a:cubicBezTo>
                <a:cubicBezTo>
                  <a:pt x="57294" y="61642"/>
                  <a:pt x="58357" y="62705"/>
                  <a:pt x="60000" y="62705"/>
                </a:cubicBezTo>
                <a:lnTo>
                  <a:pt x="114299" y="62705"/>
                </a:lnTo>
                <a:cubicBezTo>
                  <a:pt x="112946" y="91594"/>
                  <a:pt x="89178" y="114492"/>
                  <a:pt x="60000" y="114492"/>
                </a:cubicBezTo>
                <a:close/>
              </a:path>
            </a:pathLst>
          </a:cu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/>
          <p:nvPr/>
        </p:nvSpPr>
        <p:spPr>
          <a:xfrm>
            <a:off x="6250690" y="3063025"/>
            <a:ext cx="551999" cy="464400"/>
          </a:xfrm>
          <a:custGeom>
            <a:pathLst>
              <a:path extrusionOk="0" h="120000" w="120000">
                <a:moveTo>
                  <a:pt x="57294" y="26692"/>
                </a:moveTo>
                <a:lnTo>
                  <a:pt x="79130" y="26692"/>
                </a:lnTo>
                <a:cubicBezTo>
                  <a:pt x="80772" y="26692"/>
                  <a:pt x="81835" y="25275"/>
                  <a:pt x="81835" y="23385"/>
                </a:cubicBezTo>
                <a:cubicBezTo>
                  <a:pt x="81835" y="21377"/>
                  <a:pt x="80772" y="19960"/>
                  <a:pt x="79130" y="19960"/>
                </a:cubicBezTo>
                <a:lnTo>
                  <a:pt x="57294" y="19960"/>
                </a:lnTo>
                <a:cubicBezTo>
                  <a:pt x="55652" y="19960"/>
                  <a:pt x="54589" y="21377"/>
                  <a:pt x="54589" y="23385"/>
                </a:cubicBezTo>
                <a:cubicBezTo>
                  <a:pt x="54589" y="25275"/>
                  <a:pt x="55652" y="26692"/>
                  <a:pt x="57294" y="26692"/>
                </a:cubicBezTo>
                <a:close/>
                <a:moveTo>
                  <a:pt x="90048" y="26692"/>
                </a:moveTo>
                <a:cubicBezTo>
                  <a:pt x="91594" y="26692"/>
                  <a:pt x="92753" y="25275"/>
                  <a:pt x="92753" y="23385"/>
                </a:cubicBezTo>
                <a:cubicBezTo>
                  <a:pt x="92753" y="21377"/>
                  <a:pt x="91594" y="19960"/>
                  <a:pt x="90048" y="19960"/>
                </a:cubicBezTo>
                <a:cubicBezTo>
                  <a:pt x="88405" y="19960"/>
                  <a:pt x="87246" y="21377"/>
                  <a:pt x="87246" y="23385"/>
                </a:cubicBezTo>
                <a:cubicBezTo>
                  <a:pt x="87246" y="25275"/>
                  <a:pt x="88405" y="26692"/>
                  <a:pt x="90048" y="26692"/>
                </a:cubicBezTo>
                <a:close/>
                <a:moveTo>
                  <a:pt x="100869" y="26692"/>
                </a:moveTo>
                <a:cubicBezTo>
                  <a:pt x="102512" y="26692"/>
                  <a:pt x="103671" y="25275"/>
                  <a:pt x="103671" y="23385"/>
                </a:cubicBezTo>
                <a:cubicBezTo>
                  <a:pt x="103671" y="21377"/>
                  <a:pt x="102512" y="19960"/>
                  <a:pt x="100869" y="19960"/>
                </a:cubicBezTo>
                <a:cubicBezTo>
                  <a:pt x="99323" y="19960"/>
                  <a:pt x="98164" y="21377"/>
                  <a:pt x="98164" y="23385"/>
                </a:cubicBezTo>
                <a:cubicBezTo>
                  <a:pt x="98164" y="25275"/>
                  <a:pt x="99323" y="26692"/>
                  <a:pt x="100869" y="26692"/>
                </a:cubicBezTo>
                <a:close/>
                <a:moveTo>
                  <a:pt x="100869" y="53385"/>
                </a:moveTo>
                <a:lnTo>
                  <a:pt x="79130" y="53385"/>
                </a:lnTo>
                <a:cubicBezTo>
                  <a:pt x="77487" y="53385"/>
                  <a:pt x="76328" y="54685"/>
                  <a:pt x="76328" y="56692"/>
                </a:cubicBezTo>
                <a:cubicBezTo>
                  <a:pt x="76328" y="58700"/>
                  <a:pt x="77487" y="60000"/>
                  <a:pt x="79130" y="60000"/>
                </a:cubicBezTo>
                <a:lnTo>
                  <a:pt x="100869" y="60000"/>
                </a:lnTo>
                <a:cubicBezTo>
                  <a:pt x="102512" y="60000"/>
                  <a:pt x="103671" y="58700"/>
                  <a:pt x="103671" y="56692"/>
                </a:cubicBezTo>
                <a:cubicBezTo>
                  <a:pt x="103671" y="54685"/>
                  <a:pt x="102512" y="53385"/>
                  <a:pt x="100869" y="53385"/>
                </a:cubicBezTo>
                <a:close/>
                <a:moveTo>
                  <a:pt x="100869" y="66614"/>
                </a:moveTo>
                <a:lnTo>
                  <a:pt x="79130" y="66614"/>
                </a:lnTo>
                <a:cubicBezTo>
                  <a:pt x="77487" y="66614"/>
                  <a:pt x="76328" y="68031"/>
                  <a:pt x="76328" y="70039"/>
                </a:cubicBezTo>
                <a:cubicBezTo>
                  <a:pt x="76328" y="72047"/>
                  <a:pt x="77487" y="73346"/>
                  <a:pt x="79130" y="73346"/>
                </a:cubicBezTo>
                <a:lnTo>
                  <a:pt x="100869" y="73346"/>
                </a:lnTo>
                <a:cubicBezTo>
                  <a:pt x="102512" y="73346"/>
                  <a:pt x="103671" y="72047"/>
                  <a:pt x="103671" y="70039"/>
                </a:cubicBezTo>
                <a:cubicBezTo>
                  <a:pt x="103671" y="68031"/>
                  <a:pt x="102512" y="66614"/>
                  <a:pt x="100869" y="66614"/>
                </a:cubicBezTo>
                <a:close/>
                <a:moveTo>
                  <a:pt x="100869" y="40039"/>
                </a:moveTo>
                <a:lnTo>
                  <a:pt x="79130" y="40039"/>
                </a:lnTo>
                <a:cubicBezTo>
                  <a:pt x="77487" y="40039"/>
                  <a:pt x="76328" y="41338"/>
                  <a:pt x="76328" y="43346"/>
                </a:cubicBezTo>
                <a:cubicBezTo>
                  <a:pt x="76328" y="45354"/>
                  <a:pt x="77487" y="46653"/>
                  <a:pt x="79130" y="46653"/>
                </a:cubicBezTo>
                <a:lnTo>
                  <a:pt x="100869" y="46653"/>
                </a:lnTo>
                <a:cubicBezTo>
                  <a:pt x="102512" y="46653"/>
                  <a:pt x="103671" y="45354"/>
                  <a:pt x="103671" y="43346"/>
                </a:cubicBezTo>
                <a:cubicBezTo>
                  <a:pt x="103671" y="41338"/>
                  <a:pt x="102512" y="40039"/>
                  <a:pt x="100869" y="40039"/>
                </a:cubicBezTo>
                <a:close/>
                <a:moveTo>
                  <a:pt x="46376" y="26692"/>
                </a:moveTo>
                <a:cubicBezTo>
                  <a:pt x="48019" y="26692"/>
                  <a:pt x="49082" y="25275"/>
                  <a:pt x="49082" y="23385"/>
                </a:cubicBezTo>
                <a:cubicBezTo>
                  <a:pt x="49082" y="21377"/>
                  <a:pt x="48019" y="19960"/>
                  <a:pt x="46376" y="19960"/>
                </a:cubicBezTo>
                <a:cubicBezTo>
                  <a:pt x="44734" y="19960"/>
                  <a:pt x="43671" y="21377"/>
                  <a:pt x="43671" y="23385"/>
                </a:cubicBezTo>
                <a:cubicBezTo>
                  <a:pt x="43671" y="25275"/>
                  <a:pt x="44734" y="26692"/>
                  <a:pt x="46376" y="26692"/>
                </a:cubicBezTo>
                <a:close/>
                <a:moveTo>
                  <a:pt x="35458" y="86692"/>
                </a:moveTo>
                <a:lnTo>
                  <a:pt x="100869" y="86692"/>
                </a:lnTo>
                <a:cubicBezTo>
                  <a:pt x="102512" y="86692"/>
                  <a:pt x="103671" y="85275"/>
                  <a:pt x="103671" y="83385"/>
                </a:cubicBezTo>
                <a:cubicBezTo>
                  <a:pt x="103671" y="81377"/>
                  <a:pt x="102512" y="79960"/>
                  <a:pt x="100869" y="79960"/>
                </a:cubicBezTo>
                <a:lnTo>
                  <a:pt x="35458" y="79960"/>
                </a:lnTo>
                <a:cubicBezTo>
                  <a:pt x="33816" y="79960"/>
                  <a:pt x="32753" y="81377"/>
                  <a:pt x="32753" y="83385"/>
                </a:cubicBezTo>
                <a:cubicBezTo>
                  <a:pt x="32753" y="85275"/>
                  <a:pt x="33816" y="86692"/>
                  <a:pt x="35458" y="86692"/>
                </a:cubicBezTo>
                <a:close/>
                <a:moveTo>
                  <a:pt x="35458" y="100039"/>
                </a:moveTo>
                <a:lnTo>
                  <a:pt x="100869" y="100039"/>
                </a:lnTo>
                <a:cubicBezTo>
                  <a:pt x="102512" y="100039"/>
                  <a:pt x="103671" y="98622"/>
                  <a:pt x="103671" y="96614"/>
                </a:cubicBezTo>
                <a:cubicBezTo>
                  <a:pt x="103671" y="94724"/>
                  <a:pt x="102512" y="93307"/>
                  <a:pt x="100869" y="93307"/>
                </a:cubicBezTo>
                <a:lnTo>
                  <a:pt x="35458" y="93307"/>
                </a:lnTo>
                <a:cubicBezTo>
                  <a:pt x="33816" y="93307"/>
                  <a:pt x="32753" y="94724"/>
                  <a:pt x="32753" y="96614"/>
                </a:cubicBezTo>
                <a:cubicBezTo>
                  <a:pt x="32753" y="98622"/>
                  <a:pt x="33816" y="100039"/>
                  <a:pt x="35458" y="100039"/>
                </a:cubicBezTo>
                <a:close/>
                <a:moveTo>
                  <a:pt x="114589" y="0"/>
                </a:moveTo>
                <a:lnTo>
                  <a:pt x="21835" y="0"/>
                </a:lnTo>
                <a:cubicBezTo>
                  <a:pt x="18840" y="0"/>
                  <a:pt x="16425" y="2952"/>
                  <a:pt x="16425" y="6614"/>
                </a:cubicBezTo>
                <a:lnTo>
                  <a:pt x="16425" y="19960"/>
                </a:lnTo>
                <a:lnTo>
                  <a:pt x="5507" y="19960"/>
                </a:lnTo>
                <a:cubicBezTo>
                  <a:pt x="2512" y="19960"/>
                  <a:pt x="0" y="23031"/>
                  <a:pt x="0" y="26692"/>
                </a:cubicBezTo>
                <a:lnTo>
                  <a:pt x="0" y="100039"/>
                </a:lnTo>
                <a:cubicBezTo>
                  <a:pt x="0" y="111023"/>
                  <a:pt x="7342" y="120000"/>
                  <a:pt x="16425" y="120000"/>
                </a:cubicBezTo>
                <a:lnTo>
                  <a:pt x="114589" y="120000"/>
                </a:lnTo>
                <a:cubicBezTo>
                  <a:pt x="117584" y="120000"/>
                  <a:pt x="120000" y="117047"/>
                  <a:pt x="120000" y="113385"/>
                </a:cubicBezTo>
                <a:lnTo>
                  <a:pt x="120000" y="6614"/>
                </a:lnTo>
                <a:cubicBezTo>
                  <a:pt x="120000" y="2952"/>
                  <a:pt x="117584" y="0"/>
                  <a:pt x="114589" y="0"/>
                </a:cubicBezTo>
                <a:close/>
                <a:moveTo>
                  <a:pt x="114589" y="113385"/>
                </a:moveTo>
                <a:lnTo>
                  <a:pt x="16425" y="113385"/>
                </a:lnTo>
                <a:cubicBezTo>
                  <a:pt x="10338" y="113385"/>
                  <a:pt x="5507" y="107362"/>
                  <a:pt x="5507" y="100039"/>
                </a:cubicBezTo>
                <a:lnTo>
                  <a:pt x="5507" y="26692"/>
                </a:lnTo>
                <a:lnTo>
                  <a:pt x="16425" y="26692"/>
                </a:lnTo>
                <a:lnTo>
                  <a:pt x="16425" y="96614"/>
                </a:lnTo>
                <a:cubicBezTo>
                  <a:pt x="16425" y="98622"/>
                  <a:pt x="17487" y="100039"/>
                  <a:pt x="19130" y="100039"/>
                </a:cubicBezTo>
                <a:cubicBezTo>
                  <a:pt x="20772" y="100039"/>
                  <a:pt x="21835" y="98622"/>
                  <a:pt x="21835" y="96614"/>
                </a:cubicBezTo>
                <a:lnTo>
                  <a:pt x="21835" y="6614"/>
                </a:lnTo>
                <a:lnTo>
                  <a:pt x="114589" y="6614"/>
                </a:lnTo>
                <a:lnTo>
                  <a:pt x="114589" y="113385"/>
                </a:lnTo>
                <a:close/>
                <a:moveTo>
                  <a:pt x="35458" y="26692"/>
                </a:moveTo>
                <a:cubicBezTo>
                  <a:pt x="37101" y="26692"/>
                  <a:pt x="38164" y="25275"/>
                  <a:pt x="38164" y="23385"/>
                </a:cubicBezTo>
                <a:cubicBezTo>
                  <a:pt x="38164" y="21377"/>
                  <a:pt x="37101" y="19960"/>
                  <a:pt x="35458" y="19960"/>
                </a:cubicBezTo>
                <a:cubicBezTo>
                  <a:pt x="33816" y="19960"/>
                  <a:pt x="32753" y="21377"/>
                  <a:pt x="32753" y="23385"/>
                </a:cubicBezTo>
                <a:cubicBezTo>
                  <a:pt x="32753" y="25275"/>
                  <a:pt x="33816" y="26692"/>
                  <a:pt x="35458" y="26692"/>
                </a:cubicBezTo>
                <a:close/>
                <a:moveTo>
                  <a:pt x="35458" y="73346"/>
                </a:moveTo>
                <a:lnTo>
                  <a:pt x="62705" y="73346"/>
                </a:lnTo>
                <a:cubicBezTo>
                  <a:pt x="64347" y="73346"/>
                  <a:pt x="65507" y="72047"/>
                  <a:pt x="65507" y="70039"/>
                </a:cubicBezTo>
                <a:lnTo>
                  <a:pt x="65507" y="43346"/>
                </a:lnTo>
                <a:cubicBezTo>
                  <a:pt x="65507" y="41338"/>
                  <a:pt x="64347" y="40039"/>
                  <a:pt x="62705" y="40039"/>
                </a:cubicBezTo>
                <a:lnTo>
                  <a:pt x="35458" y="40039"/>
                </a:lnTo>
                <a:cubicBezTo>
                  <a:pt x="33816" y="40039"/>
                  <a:pt x="32753" y="41338"/>
                  <a:pt x="32753" y="43346"/>
                </a:cubicBezTo>
                <a:lnTo>
                  <a:pt x="32753" y="70039"/>
                </a:lnTo>
                <a:cubicBezTo>
                  <a:pt x="32753" y="72047"/>
                  <a:pt x="33816" y="73346"/>
                  <a:pt x="35458" y="73346"/>
                </a:cubicBezTo>
                <a:close/>
                <a:moveTo>
                  <a:pt x="38164" y="46653"/>
                </a:moveTo>
                <a:lnTo>
                  <a:pt x="60000" y="46653"/>
                </a:lnTo>
                <a:lnTo>
                  <a:pt x="60000" y="66614"/>
                </a:lnTo>
                <a:lnTo>
                  <a:pt x="38164" y="66614"/>
                </a:lnTo>
                <a:lnTo>
                  <a:pt x="38164" y="46653"/>
                </a:lnTo>
                <a:close/>
              </a:path>
            </a:pathLst>
          </a:custGeom>
          <a:solidFill>
            <a:srgbClr val="5E85B9">
              <a:alpha val="91150"/>
            </a:srgbClr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Economic Terms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33900" y="2258725"/>
            <a:ext cx="7876200" cy="89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4400">
                <a:solidFill>
                  <a:srgbClr val="000000"/>
                </a:solidFill>
              </a:rPr>
              <a:t>GDP = </a:t>
            </a:r>
            <a:r>
              <a:rPr b="1" lang="en" sz="4400">
                <a:solidFill>
                  <a:srgbClr val="E06666"/>
                </a:solidFill>
              </a:rPr>
              <a:t>C</a:t>
            </a:r>
            <a:r>
              <a:rPr b="1" lang="en" sz="4400">
                <a:solidFill>
                  <a:srgbClr val="000000"/>
                </a:solidFill>
              </a:rPr>
              <a:t> + </a:t>
            </a:r>
            <a:r>
              <a:rPr b="1" lang="en" sz="4400">
                <a:solidFill>
                  <a:srgbClr val="6FA8DC"/>
                </a:solidFill>
              </a:rPr>
              <a:t>I</a:t>
            </a:r>
            <a:r>
              <a:rPr b="1" lang="en" sz="4400">
                <a:solidFill>
                  <a:srgbClr val="000000"/>
                </a:solidFill>
              </a:rPr>
              <a:t> + </a:t>
            </a:r>
            <a:r>
              <a:rPr b="1" lang="en" sz="4400">
                <a:solidFill>
                  <a:srgbClr val="93C47D"/>
                </a:solidFill>
              </a:rPr>
              <a:t>G</a:t>
            </a:r>
            <a:r>
              <a:rPr b="1" lang="en" sz="4400">
                <a:solidFill>
                  <a:srgbClr val="000000"/>
                </a:solidFill>
              </a:rPr>
              <a:t> + </a:t>
            </a:r>
            <a:r>
              <a:rPr b="1" lang="en" sz="4400">
                <a:solidFill>
                  <a:srgbClr val="8E7CC3"/>
                </a:solidFill>
              </a:rPr>
              <a:t>( X - M )</a:t>
            </a:r>
            <a:r>
              <a:rPr lang="en" sz="4400"/>
              <a:t> </a:t>
            </a: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959650" y="3179250"/>
            <a:ext cx="2252700" cy="4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E06666"/>
                </a:solidFill>
              </a:rPr>
              <a:t>Consumption</a:t>
            </a:r>
          </a:p>
        </p:txBody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3052725" y="1731525"/>
            <a:ext cx="2252700" cy="4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6FA8DC"/>
                </a:solidFill>
              </a:rPr>
              <a:t>Investment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4059825" y="3182825"/>
            <a:ext cx="2252700" cy="1026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93C47D"/>
                </a:solidFill>
              </a:rPr>
              <a:t>Government Spending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5896175" y="1731525"/>
            <a:ext cx="2252700" cy="49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rgbClr val="8E7CC3"/>
                </a:solidFill>
              </a:rPr>
              <a:t>Net Exports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86625" y="2499500"/>
            <a:ext cx="6053999" cy="127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The Research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>
            <a:off x="7178403" y="1808617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269078" y="18186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7" name="Shape 317"/>
          <p:cNvSpPr/>
          <p:nvPr/>
        </p:nvSpPr>
        <p:spPr>
          <a:xfrm>
            <a:off x="1359753" y="1818642"/>
            <a:ext cx="572700" cy="572700"/>
          </a:xfrm>
          <a:prstGeom prst="ellipse">
            <a:avLst/>
          </a:prstGeom>
          <a:solidFill>
            <a:srgbClr val="595959">
              <a:alpha val="1462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8" name="Shape 318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Growth in a Time of Debt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>
            <a:off x="1359750" y="1820612"/>
            <a:ext cx="548700" cy="548700"/>
          </a:xfrm>
          <a:prstGeom prst="ellipse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>
            <a:off x="4234500" y="1820625"/>
            <a:ext cx="548700" cy="548700"/>
          </a:xfrm>
          <a:prstGeom prst="ellipse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7178400" y="1810587"/>
            <a:ext cx="548700" cy="548700"/>
          </a:xfrm>
          <a:prstGeom prst="ellipse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449625" y="2401375"/>
            <a:ext cx="24681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Find relationships between a country’s growth, debt, and inflation. </a:t>
            </a:r>
          </a:p>
        </p:txBody>
      </p:sp>
      <p:grpSp>
        <p:nvGrpSpPr>
          <p:cNvPr id="323" name="Shape 323"/>
          <p:cNvGrpSpPr/>
          <p:nvPr/>
        </p:nvGrpSpPr>
        <p:grpSpPr>
          <a:xfrm rot="5400000">
            <a:off x="8641233" y="411193"/>
            <a:ext cx="278152" cy="345817"/>
            <a:chOff x="0" y="46600"/>
            <a:chExt cx="3121800" cy="5004600"/>
          </a:xfrm>
        </p:grpSpPr>
        <p:sp>
          <p:nvSpPr>
            <p:cNvPr id="324" name="Shape 324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fmla="val 55860" name="adj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fmla="val 50126" name="adj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" name="Shape 327"/>
          <p:cNvSpPr txBox="1"/>
          <p:nvPr/>
        </p:nvSpPr>
        <p:spPr>
          <a:xfrm>
            <a:off x="3321375" y="2401375"/>
            <a:ext cx="24681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When government debt reaches 90% of GDP →  median growth rate fall by one percent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276650" y="2401375"/>
            <a:ext cx="24681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999999"/>
                </a:solidFill>
                <a:latin typeface="Muli"/>
                <a:ea typeface="Muli"/>
                <a:cs typeface="Muli"/>
                <a:sym typeface="Muli"/>
              </a:rPr>
              <a:t>When the external debt of a country reaches 60% of GDP → annual growth rate decreased by 2%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29" name="Shape 329"/>
          <p:cNvSpPr/>
          <p:nvPr/>
        </p:nvSpPr>
        <p:spPr>
          <a:xfrm>
            <a:off x="1493704" y="1936441"/>
            <a:ext cx="304800" cy="297000"/>
          </a:xfrm>
          <a:custGeom>
            <a:pathLst>
              <a:path extrusionOk="0" h="120000" w="120000">
                <a:moveTo>
                  <a:pt x="60000" y="0"/>
                </a:moveTo>
                <a:cubicBezTo>
                  <a:pt x="26763" y="0"/>
                  <a:pt x="0" y="26666"/>
                  <a:pt x="0" y="60000"/>
                </a:cubicBezTo>
                <a:cubicBezTo>
                  <a:pt x="0" y="93236"/>
                  <a:pt x="26763" y="120000"/>
                  <a:pt x="60000" y="120000"/>
                </a:cubicBezTo>
                <a:cubicBezTo>
                  <a:pt x="93236" y="120000"/>
                  <a:pt x="120000" y="93236"/>
                  <a:pt x="120000" y="60000"/>
                </a:cubicBezTo>
                <a:cubicBezTo>
                  <a:pt x="120000" y="26666"/>
                  <a:pt x="93236" y="0"/>
                  <a:pt x="60000" y="0"/>
                </a:cubicBezTo>
                <a:close/>
                <a:moveTo>
                  <a:pt x="114299" y="57198"/>
                </a:moveTo>
                <a:lnTo>
                  <a:pt x="66570" y="57198"/>
                </a:lnTo>
                <a:lnTo>
                  <a:pt x="100386" y="23381"/>
                </a:lnTo>
                <a:cubicBezTo>
                  <a:pt x="108502" y="32463"/>
                  <a:pt x="113719" y="44154"/>
                  <a:pt x="114299" y="57198"/>
                </a:cubicBezTo>
                <a:close/>
                <a:moveTo>
                  <a:pt x="60000" y="114492"/>
                </a:moveTo>
                <a:cubicBezTo>
                  <a:pt x="30048" y="114492"/>
                  <a:pt x="5507" y="89951"/>
                  <a:pt x="5507" y="60000"/>
                </a:cubicBezTo>
                <a:cubicBezTo>
                  <a:pt x="5507" y="29951"/>
                  <a:pt x="30048" y="5410"/>
                  <a:pt x="60000" y="5410"/>
                </a:cubicBezTo>
                <a:cubicBezTo>
                  <a:pt x="74202" y="5410"/>
                  <a:pt x="87053" y="10917"/>
                  <a:pt x="96521" y="19613"/>
                </a:cubicBezTo>
                <a:lnTo>
                  <a:pt x="58067" y="58067"/>
                </a:lnTo>
                <a:cubicBezTo>
                  <a:pt x="57584" y="58647"/>
                  <a:pt x="57294" y="59130"/>
                  <a:pt x="57294" y="60000"/>
                </a:cubicBezTo>
                <a:cubicBezTo>
                  <a:pt x="57294" y="61642"/>
                  <a:pt x="58357" y="62705"/>
                  <a:pt x="60000" y="62705"/>
                </a:cubicBezTo>
                <a:lnTo>
                  <a:pt x="114299" y="62705"/>
                </a:lnTo>
                <a:cubicBezTo>
                  <a:pt x="112946" y="91594"/>
                  <a:pt x="89178" y="114492"/>
                  <a:pt x="60000" y="1144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372356" y="1964661"/>
            <a:ext cx="297000" cy="240600"/>
          </a:xfrm>
          <a:custGeom>
            <a:pathLst>
              <a:path extrusionOk="0" h="120000" w="12000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Shape 331"/>
          <p:cNvSpPr/>
          <p:nvPr/>
        </p:nvSpPr>
        <p:spPr>
          <a:xfrm>
            <a:off x="7312356" y="1964661"/>
            <a:ext cx="297000" cy="240600"/>
          </a:xfrm>
          <a:custGeom>
            <a:pathLst>
              <a:path extrusionOk="0" h="120000" w="120000">
                <a:moveTo>
                  <a:pt x="19033" y="73346"/>
                </a:moveTo>
                <a:lnTo>
                  <a:pt x="2705" y="73346"/>
                </a:lnTo>
                <a:cubicBezTo>
                  <a:pt x="1062" y="73346"/>
                  <a:pt x="0" y="74645"/>
                  <a:pt x="0" y="76653"/>
                </a:cubicBezTo>
                <a:lnTo>
                  <a:pt x="0" y="116574"/>
                </a:lnTo>
                <a:cubicBezTo>
                  <a:pt x="0" y="118582"/>
                  <a:pt x="1062" y="120000"/>
                  <a:pt x="2705" y="120000"/>
                </a:cubicBezTo>
                <a:lnTo>
                  <a:pt x="19033" y="120000"/>
                </a:lnTo>
                <a:cubicBezTo>
                  <a:pt x="20676" y="120000"/>
                  <a:pt x="21835" y="118582"/>
                  <a:pt x="21835" y="116574"/>
                </a:cubicBezTo>
                <a:lnTo>
                  <a:pt x="21835" y="76653"/>
                </a:lnTo>
                <a:cubicBezTo>
                  <a:pt x="21835" y="74645"/>
                  <a:pt x="20676" y="73346"/>
                  <a:pt x="19033" y="73346"/>
                </a:cubicBezTo>
                <a:close/>
                <a:moveTo>
                  <a:pt x="16328" y="113267"/>
                </a:moveTo>
                <a:lnTo>
                  <a:pt x="5410" y="113267"/>
                </a:lnTo>
                <a:lnTo>
                  <a:pt x="5410" y="79960"/>
                </a:lnTo>
                <a:lnTo>
                  <a:pt x="16328" y="79960"/>
                </a:lnTo>
                <a:lnTo>
                  <a:pt x="16328" y="113267"/>
                </a:lnTo>
                <a:close/>
                <a:moveTo>
                  <a:pt x="84541" y="53267"/>
                </a:moveTo>
                <a:lnTo>
                  <a:pt x="68115" y="53267"/>
                </a:lnTo>
                <a:cubicBezTo>
                  <a:pt x="66570" y="53267"/>
                  <a:pt x="65410" y="54685"/>
                  <a:pt x="65410" y="56574"/>
                </a:cubicBezTo>
                <a:lnTo>
                  <a:pt x="65410" y="116574"/>
                </a:lnTo>
                <a:cubicBezTo>
                  <a:pt x="65410" y="118582"/>
                  <a:pt x="66570" y="120000"/>
                  <a:pt x="68115" y="120000"/>
                </a:cubicBezTo>
                <a:lnTo>
                  <a:pt x="84541" y="120000"/>
                </a:lnTo>
                <a:cubicBezTo>
                  <a:pt x="86183" y="120000"/>
                  <a:pt x="87246" y="118582"/>
                  <a:pt x="87246" y="116574"/>
                </a:cubicBezTo>
                <a:lnTo>
                  <a:pt x="87246" y="56574"/>
                </a:lnTo>
                <a:cubicBezTo>
                  <a:pt x="87246" y="54685"/>
                  <a:pt x="86183" y="53267"/>
                  <a:pt x="84541" y="53267"/>
                </a:cubicBezTo>
                <a:close/>
                <a:moveTo>
                  <a:pt x="81835" y="113267"/>
                </a:moveTo>
                <a:lnTo>
                  <a:pt x="70917" y="113267"/>
                </a:lnTo>
                <a:lnTo>
                  <a:pt x="70917" y="60000"/>
                </a:lnTo>
                <a:lnTo>
                  <a:pt x="81835" y="60000"/>
                </a:lnTo>
                <a:lnTo>
                  <a:pt x="81835" y="113267"/>
                </a:lnTo>
                <a:close/>
                <a:moveTo>
                  <a:pt x="51787" y="13346"/>
                </a:moveTo>
                <a:lnTo>
                  <a:pt x="35458" y="13346"/>
                </a:lnTo>
                <a:cubicBezTo>
                  <a:pt x="33816" y="13346"/>
                  <a:pt x="32753" y="14645"/>
                  <a:pt x="32753" y="16653"/>
                </a:cubicBezTo>
                <a:lnTo>
                  <a:pt x="32753" y="116574"/>
                </a:lnTo>
                <a:cubicBezTo>
                  <a:pt x="32753" y="118582"/>
                  <a:pt x="33816" y="120000"/>
                  <a:pt x="35458" y="120000"/>
                </a:cubicBezTo>
                <a:lnTo>
                  <a:pt x="51787" y="120000"/>
                </a:lnTo>
                <a:cubicBezTo>
                  <a:pt x="53429" y="120000"/>
                  <a:pt x="54492" y="118582"/>
                  <a:pt x="54492" y="116574"/>
                </a:cubicBezTo>
                <a:lnTo>
                  <a:pt x="54492" y="16653"/>
                </a:lnTo>
                <a:cubicBezTo>
                  <a:pt x="54492" y="14645"/>
                  <a:pt x="53429" y="13346"/>
                  <a:pt x="51787" y="13346"/>
                </a:cubicBezTo>
                <a:close/>
                <a:moveTo>
                  <a:pt x="49082" y="113267"/>
                </a:moveTo>
                <a:lnTo>
                  <a:pt x="38164" y="113267"/>
                </a:lnTo>
                <a:lnTo>
                  <a:pt x="38164" y="19960"/>
                </a:lnTo>
                <a:lnTo>
                  <a:pt x="49082" y="19960"/>
                </a:lnTo>
                <a:lnTo>
                  <a:pt x="49082" y="113267"/>
                </a:lnTo>
                <a:close/>
                <a:moveTo>
                  <a:pt x="117198" y="0"/>
                </a:moveTo>
                <a:lnTo>
                  <a:pt x="100869" y="0"/>
                </a:lnTo>
                <a:cubicBezTo>
                  <a:pt x="99227" y="0"/>
                  <a:pt x="98164" y="1299"/>
                  <a:pt x="98164" y="3307"/>
                </a:cubicBezTo>
                <a:lnTo>
                  <a:pt x="98164" y="116574"/>
                </a:lnTo>
                <a:cubicBezTo>
                  <a:pt x="98164" y="118582"/>
                  <a:pt x="99227" y="120000"/>
                  <a:pt x="100869" y="120000"/>
                </a:cubicBezTo>
                <a:lnTo>
                  <a:pt x="117198" y="120000"/>
                </a:lnTo>
                <a:cubicBezTo>
                  <a:pt x="118840" y="120000"/>
                  <a:pt x="120000" y="118582"/>
                  <a:pt x="120000" y="116574"/>
                </a:cubicBezTo>
                <a:lnTo>
                  <a:pt x="120000" y="3307"/>
                </a:lnTo>
                <a:cubicBezTo>
                  <a:pt x="120000" y="1299"/>
                  <a:pt x="118840" y="0"/>
                  <a:pt x="117198" y="0"/>
                </a:cubicBezTo>
                <a:close/>
                <a:moveTo>
                  <a:pt x="114492" y="113267"/>
                </a:moveTo>
                <a:lnTo>
                  <a:pt x="103574" y="113267"/>
                </a:lnTo>
                <a:lnTo>
                  <a:pt x="103574" y="6614"/>
                </a:lnTo>
                <a:lnTo>
                  <a:pt x="114492" y="6614"/>
                </a:lnTo>
                <a:lnTo>
                  <a:pt x="114492" y="1132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ther resolutions: 248 × 240 ..." id="336" name="Shape 336"/>
          <p:cNvPicPr preferRelativeResize="0"/>
          <p:nvPr/>
        </p:nvPicPr>
        <p:blipFill rotWithShape="1">
          <a:blip r:embed="rId3">
            <a:alphaModFix/>
          </a:blip>
          <a:srcRect b="20913" l="0" r="0" t="2091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Shape 337"/>
          <p:cNvSpPr/>
          <p:nvPr/>
        </p:nvSpPr>
        <p:spPr>
          <a:xfrm>
            <a:off x="0" y="0"/>
            <a:ext cx="9144000" cy="5181600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8" name="Shape 338"/>
          <p:cNvSpPr txBox="1"/>
          <p:nvPr>
            <p:ph type="title"/>
          </p:nvPr>
        </p:nvSpPr>
        <p:spPr>
          <a:xfrm>
            <a:off x="370482" y="445025"/>
            <a:ext cx="8460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Impact</a:t>
            </a:r>
          </a:p>
        </p:txBody>
      </p:sp>
      <p:grpSp>
        <p:nvGrpSpPr>
          <p:cNvPr id="339" name="Shape 339"/>
          <p:cNvGrpSpPr/>
          <p:nvPr/>
        </p:nvGrpSpPr>
        <p:grpSpPr>
          <a:xfrm rot="-5400000">
            <a:off x="-47650" y="696877"/>
            <a:ext cx="649714" cy="69000"/>
            <a:chOff x="684762" y="3506750"/>
            <a:chExt cx="3536825" cy="69000"/>
          </a:xfrm>
        </p:grpSpPr>
        <p:sp>
          <p:nvSpPr>
            <p:cNvPr id="340" name="Shape 340"/>
            <p:cNvSpPr/>
            <p:nvPr/>
          </p:nvSpPr>
          <p:spPr>
            <a:xfrm>
              <a:off x="1515449" y="3506750"/>
              <a:ext cx="1003799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84762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3438287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2519143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Shape 344"/>
          <p:cNvSpPr txBox="1"/>
          <p:nvPr>
            <p:ph idx="3" type="body"/>
          </p:nvPr>
        </p:nvSpPr>
        <p:spPr>
          <a:xfrm>
            <a:off x="370475" y="1590725"/>
            <a:ext cx="3591900" cy="301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FFFFFF"/>
                </a:solidFill>
              </a:rPr>
              <a:t>Their research was published in the American Economic Review and was used to validate economic policy.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Their main finding was “one of the most cited stats”during the 2008 recession, and was used by a lot of deficit hawks.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3962375" y="1335125"/>
            <a:ext cx="4905300" cy="30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Used to</a:t>
            </a:r>
            <a:r>
              <a:rPr i="1"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i="1" lang="en" sz="3200">
                <a:solidFill>
                  <a:srgbClr val="FFFFFF"/>
                </a:solidFill>
                <a:highlight>
                  <a:srgbClr val="648DC6"/>
                </a:highlight>
                <a:latin typeface="Muli"/>
                <a:ea typeface="Muli"/>
                <a:cs typeface="Muli"/>
                <a:sym typeface="Muli"/>
              </a:rPr>
              <a:t>validate</a:t>
            </a:r>
            <a:r>
              <a:rPr i="1" lang="en" sz="3200">
                <a:solidFill>
                  <a:srgbClr val="FFFFFF"/>
                </a:solidFill>
                <a:highlight>
                  <a:srgbClr val="648DC6"/>
                </a:highlight>
                <a:latin typeface="Muli"/>
                <a:ea typeface="Muli"/>
                <a:cs typeface="Muli"/>
                <a:sym typeface="Muli"/>
              </a:rPr>
              <a:t> </a:t>
            </a:r>
            <a:r>
              <a:rPr i="1"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economic policy. </a:t>
            </a:r>
          </a:p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One of the</a:t>
            </a:r>
            <a:r>
              <a:rPr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3200">
                <a:solidFill>
                  <a:srgbClr val="FFFFFF"/>
                </a:solidFill>
                <a:highlight>
                  <a:srgbClr val="648DC6"/>
                </a:highlight>
                <a:latin typeface="Muli"/>
                <a:ea typeface="Muli"/>
                <a:cs typeface="Muli"/>
                <a:sym typeface="Muli"/>
              </a:rPr>
              <a:t>most cited</a:t>
            </a:r>
            <a:r>
              <a:rPr lang="en" sz="32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 stats during the 2008 recession.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