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FA408FD0-B4DB-4E3E-880C-F8B182DDF7ED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US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US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US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C1ABB0D-13F4-4842-B14B-FDC526E98AE5}" type="slidenum">
              <a:rPr b="1" lang="en-US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Anion Gap Metabolic Acidosis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Eric Robbins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Tufts University School of Medicine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Patient Example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21 yo F w/ hx of DM1 and prior admission for DKA presents w/ 3 days of progressive malaise, polyuria/polydypsea, and N/V.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Labs showed glucose 1,075, ABG pH 6.99, anion gap 45, HCO3 5.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Categories of Acidosis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Metabolic acidosis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Normal anion gap (a.k.a NAGMA)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High anion gap (a.k.a HAGMA)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Respiratory</a:t>
            </a: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 acidosis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Hypercarbic</a:t>
            </a:r>
            <a:endParaRPr b="0" lang="en-US" sz="2200" spc="-1" strike="noStrike">
              <a:solidFill>
                <a:srgbClr val="1c1c1c"/>
              </a:solidFill>
              <a:latin typeface="Source Sans Pro Light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Mixed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Definitions: HAGMA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ABG must have all of the following: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PH &lt;7.38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HCO3 &lt;22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AG &gt;12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600" spc="-1" strike="noStrike">
                <a:solidFill>
                  <a:srgbClr val="1c1c1c"/>
                </a:solidFill>
                <a:latin typeface="Source Sans Pro Semibold"/>
              </a:rPr>
              <a:t>*Exceptions*</a:t>
            </a: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  <a:p>
            <a:pPr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en-US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en-US" sz="3200" spc="-1" strike="noStrike">
                <a:solidFill>
                  <a:srgbClr val="ffffff"/>
                </a:solidFill>
                <a:latin typeface="Source Sans Pro Black"/>
              </a:rPr>
              <a:t>Differentiating NAGMA, HAGMA, etc.?</a:t>
            </a:r>
            <a:endParaRPr b="1" lang="en-US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48640" y="1993320"/>
            <a:ext cx="4754880" cy="431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200" spc="-1" strike="noStrike" u="sng">
                <a:uFillTx/>
                <a:latin typeface="Source Sans Pro"/>
              </a:rPr>
              <a:t>(deviation in AG from normal)</a:t>
            </a:r>
            <a:endParaRPr b="0" lang="en-US" sz="2200" spc="-1" strike="noStrike">
              <a:latin typeface="Source Sans Pro"/>
            </a:endParaRPr>
          </a:p>
          <a:p>
            <a:r>
              <a:rPr b="0" lang="en-US" sz="2200" spc="-1" strike="noStrike">
                <a:latin typeface="Source Sans Pro"/>
              </a:rPr>
              <a:t>(deviation in HCO3 from normal)</a:t>
            </a:r>
            <a:endParaRPr b="0" lang="en-US" sz="2200" spc="-1" strike="noStrike">
              <a:latin typeface="Source Sans Pro"/>
            </a:endParaRPr>
          </a:p>
          <a:p>
            <a:endParaRPr b="0" lang="en-US" sz="2200" spc="-1" strike="noStrike">
              <a:latin typeface="Source Sans Pro"/>
            </a:endParaRPr>
          </a:p>
          <a:p>
            <a:r>
              <a:rPr b="0" lang="en-US" sz="2200" spc="-1" strike="noStrike">
                <a:latin typeface="Source Sans Pro"/>
              </a:rPr>
              <a:t>=</a:t>
            </a:r>
            <a:r>
              <a:rPr b="0" lang="en-US" sz="2200" spc="-1" strike="noStrike">
                <a:latin typeface="Source Sans Pro"/>
              </a:rPr>
              <a:t>	</a:t>
            </a:r>
            <a:r>
              <a:rPr b="0" lang="en-US" sz="2200" spc="-1" strike="noStrike" u="sng">
                <a:uFillTx/>
                <a:latin typeface="Source Sans Pro"/>
              </a:rPr>
              <a:t>([AG] - 12)</a:t>
            </a:r>
            <a:endParaRPr b="0" lang="en-US" sz="2200" spc="-1" strike="noStrike">
              <a:latin typeface="Source Sans Pro"/>
            </a:endParaRPr>
          </a:p>
          <a:p>
            <a:r>
              <a:rPr b="0" lang="en-US" sz="2200" spc="-1" strike="noStrike">
                <a:latin typeface="Source Sans Pro"/>
              </a:rPr>
              <a:t>	</a:t>
            </a:r>
            <a:r>
              <a:rPr b="0" lang="en-US" sz="2200" spc="-1" strike="noStrike">
                <a:latin typeface="Source Sans Pro"/>
              </a:rPr>
              <a:t>(24 – [HCO3])</a:t>
            </a:r>
            <a:endParaRPr b="0" lang="en-US" sz="2200" spc="-1" strike="noStrike">
              <a:latin typeface="Source Sans Pro"/>
            </a:endParaRPr>
          </a:p>
          <a:p>
            <a:r>
              <a:rPr b="0" lang="en-US" sz="2200" spc="-1" strike="noStrike">
                <a:latin typeface="Source Sans Pro"/>
              </a:rPr>
              <a:t>=</a:t>
            </a:r>
            <a:r>
              <a:rPr b="0" lang="en-US" sz="2200" spc="-1" strike="noStrike">
                <a:latin typeface="Source Sans Pro"/>
              </a:rPr>
              <a:t>	</a:t>
            </a:r>
            <a:r>
              <a:rPr b="0" lang="en-US" sz="2200" spc="-1" strike="noStrike" u="sng">
                <a:uFillTx/>
                <a:latin typeface="Source Sans Pro"/>
              </a:rPr>
              <a:t>(45</a:t>
            </a:r>
            <a:r>
              <a:rPr b="0" lang="en-US" sz="2200" spc="-1" strike="noStrike" u="sng">
                <a:uFillTx/>
                <a:latin typeface="Source Sans Pro"/>
              </a:rPr>
              <a:t> – 12)</a:t>
            </a:r>
            <a:endParaRPr b="0" lang="en-US" sz="2200" spc="-1" strike="noStrike">
              <a:latin typeface="Source Sans Pro"/>
            </a:endParaRPr>
          </a:p>
          <a:p>
            <a:r>
              <a:rPr b="0" lang="en-US" sz="2200" spc="-1" strike="noStrike" u="sng">
                <a:uFillTx/>
                <a:latin typeface="Source Sans Pro"/>
              </a:rPr>
              <a:t>	</a:t>
            </a:r>
            <a:r>
              <a:rPr b="0" lang="en-US" sz="2200" spc="-1" strike="noStrike">
                <a:latin typeface="Source Sans Pro"/>
              </a:rPr>
              <a:t>(24</a:t>
            </a:r>
            <a:r>
              <a:rPr b="0" lang="en-US" sz="2200" spc="-1" strike="noStrike">
                <a:latin typeface="Source Sans Pro"/>
              </a:rPr>
              <a:t> – 5)</a:t>
            </a:r>
            <a:endParaRPr b="0" lang="en-US" sz="2200" spc="-1" strike="noStrike">
              <a:latin typeface="Source Sans Pro"/>
            </a:endParaRPr>
          </a:p>
          <a:p>
            <a:r>
              <a:rPr b="0" lang="en-US" sz="2200" spc="-1" strike="noStrike">
                <a:latin typeface="Source Sans Pro"/>
              </a:rPr>
              <a:t>=</a:t>
            </a:r>
            <a:r>
              <a:rPr b="0" lang="en-US" sz="2200" spc="-1" strike="noStrike">
                <a:latin typeface="Source Sans Pro"/>
              </a:rPr>
              <a:t>	</a:t>
            </a:r>
            <a:r>
              <a:rPr b="0" lang="en-US" sz="2200" spc="-1" strike="noStrike">
                <a:latin typeface="Source Sans Pro"/>
              </a:rPr>
              <a:t>1.73</a:t>
            </a:r>
            <a:endParaRPr b="0" lang="en-US" sz="2200" spc="-1" strike="noStrike">
              <a:latin typeface="Source Sans Pro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4114800" y="4466880"/>
            <a:ext cx="5852160" cy="156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000" spc="-1" strike="noStrike" u="sng">
                <a:uFillTx/>
                <a:latin typeface="Source Sans Pro"/>
              </a:rPr>
              <a:t>Delta-Delta Ratios</a:t>
            </a:r>
            <a:endParaRPr b="0" lang="en-US" sz="2000" spc="-1" strike="noStrike">
              <a:latin typeface="Source Sans Pro"/>
            </a:endParaRPr>
          </a:p>
          <a:p>
            <a:r>
              <a:rPr b="0" lang="en-US" sz="2000" spc="-1" strike="noStrike">
                <a:latin typeface="Source Sans Pro"/>
              </a:rPr>
              <a:t>&lt;0.4:</a:t>
            </a:r>
            <a:r>
              <a:rPr b="0" lang="en-US" sz="2000" spc="-1" strike="noStrike">
                <a:latin typeface="Source Sans Pro"/>
              </a:rPr>
              <a:t>	</a:t>
            </a:r>
            <a:r>
              <a:rPr b="0" lang="en-US" sz="2000" spc="-1" strike="noStrike">
                <a:latin typeface="Source Sans Pro"/>
              </a:rPr>
              <a:t>	</a:t>
            </a:r>
            <a:r>
              <a:rPr b="0" lang="en-US" sz="2000" spc="-1" strike="noStrike">
                <a:latin typeface="Source Sans Pro"/>
              </a:rPr>
              <a:t>pure NAGMA</a:t>
            </a:r>
            <a:endParaRPr b="0" lang="en-US" sz="2000" spc="-1" strike="noStrike">
              <a:latin typeface="Source Sans Pro"/>
            </a:endParaRPr>
          </a:p>
          <a:p>
            <a:r>
              <a:rPr b="0" lang="en-US" sz="2000" spc="-1" strike="noStrike">
                <a:latin typeface="Source Sans Pro"/>
              </a:rPr>
              <a:t>0.4</a:t>
            </a:r>
            <a:r>
              <a:rPr b="0" lang="en-US" sz="2000" spc="-1" strike="noStrike">
                <a:latin typeface="Source Sans Pro"/>
              </a:rPr>
              <a:t>–0.8</a:t>
            </a:r>
            <a:r>
              <a:rPr b="0" lang="en-US" sz="2000" spc="-1" strike="noStrike">
                <a:latin typeface="Source Sans Pro"/>
              </a:rPr>
              <a:t>	</a:t>
            </a:r>
            <a:r>
              <a:rPr b="0" lang="en-US" sz="2000" spc="-1" strike="noStrike">
                <a:latin typeface="Source Sans Pro"/>
              </a:rPr>
              <a:t>mixed NAGMA/HAGMA</a:t>
            </a:r>
            <a:endParaRPr b="0" lang="en-US" sz="2000" spc="-1" strike="noStrike">
              <a:latin typeface="Source Sans Pro"/>
            </a:endParaRPr>
          </a:p>
          <a:p>
            <a:r>
              <a:rPr b="1" lang="en-US" sz="2000" spc="-1" strike="noStrike">
                <a:latin typeface="Source Sans Pro"/>
              </a:rPr>
              <a:t>0.8–2.0</a:t>
            </a:r>
            <a:r>
              <a:rPr b="1" lang="en-US" sz="2000" spc="-1" strike="noStrike">
                <a:latin typeface="Source Sans Pro"/>
              </a:rPr>
              <a:t>	</a:t>
            </a:r>
            <a:r>
              <a:rPr b="1" lang="en-US" sz="2000" spc="-1" strike="noStrike">
                <a:latin typeface="Source Sans Pro"/>
              </a:rPr>
              <a:t>pure HAGMA</a:t>
            </a:r>
            <a:endParaRPr b="0" lang="en-US" sz="2000" spc="-1" strike="noStrike">
              <a:latin typeface="Source Sans Pro"/>
            </a:endParaRPr>
          </a:p>
          <a:p>
            <a:r>
              <a:rPr b="0" lang="en-US" sz="2000" spc="-1" strike="noStrike">
                <a:latin typeface="Source Sans Pro"/>
              </a:rPr>
              <a:t>&gt;2.0</a:t>
            </a:r>
            <a:r>
              <a:rPr b="0" lang="en-US" sz="2000" spc="-1" strike="noStrike">
                <a:latin typeface="Source Sans Pro"/>
              </a:rPr>
              <a:t>	</a:t>
            </a:r>
            <a:r>
              <a:rPr b="0" lang="en-US" sz="2000" spc="-1" strike="noStrike">
                <a:latin typeface="Source Sans Pro"/>
              </a:rPr>
              <a:t>	</a:t>
            </a:r>
            <a:r>
              <a:rPr b="0" lang="en-US" sz="2000" spc="-1" strike="noStrike">
                <a:latin typeface="Source Sans Pro"/>
              </a:rPr>
              <a:t>mixed w/ metabolic alkalosis</a:t>
            </a:r>
            <a:endParaRPr b="0" lang="en-US" sz="2000" spc="-1" strike="noStrike">
              <a:latin typeface="Source Sans Pro"/>
            </a:endParaRPr>
          </a:p>
        </p:txBody>
      </p:sp>
      <p:sp>
        <p:nvSpPr>
          <p:cNvPr id="98" name="TextShape 4"/>
          <p:cNvSpPr txBox="1"/>
          <p:nvPr/>
        </p:nvSpPr>
        <p:spPr>
          <a:xfrm>
            <a:off x="548640" y="1993680"/>
            <a:ext cx="4754880" cy="431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200" spc="-1" strike="noStrike" u="sng">
                <a:uFillTx/>
                <a:latin typeface="Source Sans Pro"/>
              </a:rPr>
              <a:t>(deviation in AG from normal)</a:t>
            </a:r>
            <a:endParaRPr b="0" lang="en-US" sz="2200" spc="-1" strike="noStrike">
              <a:latin typeface="Source Sans Pro"/>
            </a:endParaRPr>
          </a:p>
          <a:p>
            <a:r>
              <a:rPr b="0" lang="en-US" sz="2200" spc="-1" strike="noStrike">
                <a:latin typeface="Source Sans Pro"/>
              </a:rPr>
              <a:t>(deviation in HCO3 from normal)</a:t>
            </a:r>
            <a:endParaRPr b="0" lang="en-US" sz="2200" spc="-1" strike="noStrike">
              <a:latin typeface="Source Sans Pro"/>
            </a:endParaRPr>
          </a:p>
          <a:p>
            <a:endParaRPr b="0" lang="en-US" sz="2200" spc="-1" strike="noStrike">
              <a:latin typeface="Source Sans Pro"/>
            </a:endParaRPr>
          </a:p>
          <a:p>
            <a:r>
              <a:rPr b="0" lang="en-US" sz="2200" spc="-1" strike="noStrike">
                <a:latin typeface="Source Sans Pro"/>
              </a:rPr>
              <a:t>=</a:t>
            </a:r>
            <a:r>
              <a:rPr b="0" lang="en-US" sz="2200" spc="-1" strike="noStrike">
                <a:latin typeface="Source Sans Pro"/>
              </a:rPr>
              <a:t>	</a:t>
            </a:r>
            <a:r>
              <a:rPr b="0" lang="en-US" sz="2200" spc="-1" strike="noStrike" u="sng">
                <a:uFillTx/>
                <a:latin typeface="Source Sans Pro"/>
              </a:rPr>
              <a:t>([AG] - 12)</a:t>
            </a:r>
            <a:endParaRPr b="0" lang="en-US" sz="2200" spc="-1" strike="noStrike">
              <a:latin typeface="Source Sans Pro"/>
            </a:endParaRPr>
          </a:p>
          <a:p>
            <a:r>
              <a:rPr b="0" lang="en-US" sz="2200" spc="-1" strike="noStrike">
                <a:latin typeface="Source Sans Pro"/>
              </a:rPr>
              <a:t>	</a:t>
            </a:r>
            <a:r>
              <a:rPr b="0" lang="en-US" sz="2200" spc="-1" strike="noStrike">
                <a:latin typeface="Source Sans Pro"/>
              </a:rPr>
              <a:t>(24 – [HCO3])</a:t>
            </a:r>
            <a:endParaRPr b="0" lang="en-US" sz="2200" spc="-1" strike="noStrike">
              <a:latin typeface="Source Sans Pro"/>
            </a:endParaRPr>
          </a:p>
          <a:p>
            <a:r>
              <a:rPr b="0" lang="en-US" sz="2200" spc="-1" strike="noStrike">
                <a:latin typeface="Source Sans Pro"/>
              </a:rPr>
              <a:t>=</a:t>
            </a:r>
            <a:r>
              <a:rPr b="0" lang="en-US" sz="2200" spc="-1" strike="noStrike">
                <a:latin typeface="Source Sans Pro"/>
              </a:rPr>
              <a:t>	</a:t>
            </a:r>
            <a:r>
              <a:rPr b="0" lang="en-US" sz="2200" spc="-1" strike="noStrike" u="sng">
                <a:uFillTx/>
                <a:latin typeface="Source Sans Pro"/>
              </a:rPr>
              <a:t>(45</a:t>
            </a:r>
            <a:r>
              <a:rPr b="0" lang="en-US" sz="2200" spc="-1" strike="noStrike" u="sng">
                <a:uFillTx/>
                <a:latin typeface="Source Sans Pro"/>
              </a:rPr>
              <a:t> – 12)</a:t>
            </a:r>
            <a:endParaRPr b="0" lang="en-US" sz="2200" spc="-1" strike="noStrike">
              <a:latin typeface="Source Sans Pro"/>
            </a:endParaRPr>
          </a:p>
          <a:p>
            <a:r>
              <a:rPr b="0" lang="en-US" sz="2200" spc="-1" strike="noStrike" u="sng">
                <a:uFillTx/>
                <a:latin typeface="Source Sans Pro"/>
              </a:rPr>
              <a:t>	</a:t>
            </a:r>
            <a:r>
              <a:rPr b="0" lang="en-US" sz="2200" spc="-1" strike="noStrike">
                <a:latin typeface="Source Sans Pro"/>
              </a:rPr>
              <a:t>(24</a:t>
            </a:r>
            <a:r>
              <a:rPr b="0" lang="en-US" sz="2200" spc="-1" strike="noStrike">
                <a:latin typeface="Source Sans Pro"/>
              </a:rPr>
              <a:t> – 5)</a:t>
            </a:r>
            <a:endParaRPr b="0" lang="en-US" sz="2200" spc="-1" strike="noStrike">
              <a:latin typeface="Source Sans Pro"/>
            </a:endParaRPr>
          </a:p>
          <a:p>
            <a:r>
              <a:rPr b="0" lang="en-US" sz="2200" spc="-1" strike="noStrike">
                <a:latin typeface="Source Sans Pro"/>
              </a:rPr>
              <a:t>=</a:t>
            </a:r>
            <a:r>
              <a:rPr b="0" lang="en-US" sz="2200" spc="-1" strike="noStrike">
                <a:latin typeface="Source Sans Pro"/>
              </a:rPr>
              <a:t>	</a:t>
            </a:r>
            <a:r>
              <a:rPr b="0" lang="en-US" sz="2200" spc="-1" strike="noStrike">
                <a:latin typeface="Source Sans Pro"/>
              </a:rPr>
              <a:t>1.73</a:t>
            </a:r>
            <a:endParaRPr b="0" lang="en-US" sz="2200" spc="-1" strike="noStrike"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LibreOffice/6.1.4.2$Linux_X86_64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2019-05-14T20:54:03Z</dcterms:created>
  <dc:creator/>
  <dc:description/>
  <dc:language>en-US</dc:language>
  <cp:lastModifiedBy/>
  <dcterms:modified xsi:type="dcterms:W3CDTF">2019-05-14T21:28:56Z</dcterms:modified>
  <cp:revision>3</cp:revision>
  <dc:subject/>
  <dc:title>Alizarin</dc:title>
</cp:coreProperties>
</file>