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84"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056"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25E90DA-4FDE-8643-8B69-5CDBB7473FB0}" type="datetimeFigureOut">
              <a:rPr lang="en-US" smtClean="0"/>
              <a:t>2/28/19</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2019DA8C-627D-1C40-A599-A4E9BB3F0B04}" type="slidenum">
              <a:rPr lang="en-US" smtClean="0"/>
              <a:t>‹#›</a:t>
            </a:fld>
            <a:endParaRPr lang="en-US"/>
          </a:p>
        </p:txBody>
      </p:sp>
    </p:spTree>
    <p:extLst>
      <p:ext uri="{BB962C8B-B14F-4D97-AF65-F5344CB8AC3E}">
        <p14:creationId xmlns:p14="http://schemas.microsoft.com/office/powerpoint/2010/main" val="39182347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560" lvl="1" indent="0">
              <a:buClr>
                <a:srgbClr val="000000"/>
              </a:buClr>
              <a:buFont typeface="Arial"/>
              <a:buNone/>
            </a:pPr>
            <a:r>
              <a:rPr lang="en-US" sz="3200" spc="-1" dirty="0" smtClean="0">
                <a:solidFill>
                  <a:srgbClr val="000000"/>
                </a:solidFill>
                <a:latin typeface="+mn-lt"/>
              </a:rPr>
              <a:t>$147</a:t>
            </a:r>
            <a:r>
              <a:rPr lang="mr-IN" sz="3200" spc="-1" dirty="0" smtClean="0">
                <a:solidFill>
                  <a:srgbClr val="000000"/>
                </a:solidFill>
                <a:latin typeface="Calibri"/>
              </a:rPr>
              <a:t>–</a:t>
            </a:r>
            <a:r>
              <a:rPr lang="en-US" sz="3200" spc="-1" dirty="0" smtClean="0">
                <a:solidFill>
                  <a:srgbClr val="000000"/>
                </a:solidFill>
                <a:latin typeface="+mn-lt"/>
              </a:rPr>
              <a:t>$210 billion per year</a:t>
            </a:r>
          </a:p>
          <a:p>
            <a:pPr marL="457560" lvl="1" indent="0">
              <a:buClr>
                <a:srgbClr val="000000"/>
              </a:buClr>
              <a:buFont typeface="Arial"/>
              <a:buNone/>
            </a:pPr>
            <a:r>
              <a:rPr lang="en-US" sz="3200" spc="-1" dirty="0" smtClean="0">
                <a:solidFill>
                  <a:srgbClr val="000000"/>
                </a:solidFill>
                <a:latin typeface="+mn-lt"/>
              </a:rPr>
              <a:t>Increased j</a:t>
            </a:r>
            <a:r>
              <a:rPr lang="en-US" sz="3200" b="0" strike="noStrike" spc="-1" dirty="0" smtClean="0">
                <a:solidFill>
                  <a:srgbClr val="000000"/>
                </a:solidFill>
                <a:latin typeface="+mn-lt"/>
              </a:rPr>
              <a:t>ob absenteeism</a:t>
            </a:r>
          </a:p>
          <a:p>
            <a:pPr marL="457560" lvl="1" indent="0">
              <a:buClr>
                <a:srgbClr val="000000"/>
              </a:buClr>
              <a:buFont typeface="Arial"/>
              <a:buNone/>
            </a:pPr>
            <a:r>
              <a:rPr lang="en-US" sz="3200" b="0" strike="noStrike" spc="-1" dirty="0" smtClean="0">
                <a:solidFill>
                  <a:srgbClr val="000000"/>
                </a:solidFill>
                <a:latin typeface="+mn-lt"/>
              </a:rPr>
              <a:t>ER costs for patients with chest pain: 41% higher [3]</a:t>
            </a:r>
          </a:p>
          <a:p>
            <a:endParaRPr lang="en-US" dirty="0"/>
          </a:p>
        </p:txBody>
      </p:sp>
      <p:sp>
        <p:nvSpPr>
          <p:cNvPr id="4" name="Slide Number Placeholder 3"/>
          <p:cNvSpPr>
            <a:spLocks noGrp="1"/>
          </p:cNvSpPr>
          <p:nvPr>
            <p:ph type="sldNum" sz="quarter" idx="10"/>
          </p:nvPr>
        </p:nvSpPr>
        <p:spPr/>
        <p:txBody>
          <a:bodyPr/>
          <a:lstStyle/>
          <a:p>
            <a:fld id="{2019DA8C-627D-1C40-A599-A4E9BB3F0B04}" type="slidenum">
              <a:rPr lang="en-US" smtClean="0"/>
              <a:t>2</a:t>
            </a:fld>
            <a:endParaRPr lang="en-US"/>
          </a:p>
        </p:txBody>
      </p:sp>
    </p:spTree>
    <p:extLst>
      <p:ext uri="{BB962C8B-B14F-4D97-AF65-F5344CB8AC3E}">
        <p14:creationId xmlns:p14="http://schemas.microsoft.com/office/powerpoint/2010/main" val="14427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 </a:t>
            </a:r>
            <a:r>
              <a:rPr lang="en-US" b="1" dirty="0" smtClean="0"/>
              <a:t>resist </a:t>
            </a:r>
            <a:r>
              <a:rPr lang="en-US" b="0" dirty="0" smtClean="0"/>
              <a:t>telling them what to do, </a:t>
            </a:r>
            <a:r>
              <a:rPr lang="en-US" b="1" dirty="0" smtClean="0"/>
              <a:t>understand</a:t>
            </a:r>
            <a:r>
              <a:rPr lang="en-US" b="0" dirty="0" smtClean="0"/>
              <a:t> their motivations, </a:t>
            </a:r>
            <a:r>
              <a:rPr lang="en-US" b="1" dirty="0" smtClean="0"/>
              <a:t>listen</a:t>
            </a:r>
            <a:r>
              <a:rPr lang="en-US" b="0" dirty="0" smtClean="0"/>
              <a:t> with empathy,</a:t>
            </a:r>
            <a:r>
              <a:rPr lang="en-US" b="0" baseline="0" dirty="0" smtClean="0"/>
              <a:t> </a:t>
            </a:r>
            <a:r>
              <a:rPr lang="en-US" b="1" baseline="0" dirty="0" smtClean="0"/>
              <a:t>empower</a:t>
            </a:r>
            <a:r>
              <a:rPr lang="en-US" b="0" baseline="0" dirty="0" smtClean="0"/>
              <a:t> them</a:t>
            </a:r>
            <a:endParaRPr lang="en-US" b="1" dirty="0"/>
          </a:p>
        </p:txBody>
      </p:sp>
      <p:sp>
        <p:nvSpPr>
          <p:cNvPr id="4" name="Slide Number Placeholder 3"/>
          <p:cNvSpPr>
            <a:spLocks noGrp="1"/>
          </p:cNvSpPr>
          <p:nvPr>
            <p:ph type="sldNum" sz="quarter" idx="10"/>
          </p:nvPr>
        </p:nvSpPr>
        <p:spPr/>
        <p:txBody>
          <a:bodyPr/>
          <a:lstStyle/>
          <a:p>
            <a:fld id="{2019DA8C-627D-1C40-A599-A4E9BB3F0B04}" type="slidenum">
              <a:rPr lang="en-US" smtClean="0"/>
              <a:t>3</a:t>
            </a:fld>
            <a:endParaRPr lang="en-US"/>
          </a:p>
        </p:txBody>
      </p:sp>
    </p:spTree>
    <p:extLst>
      <p:ext uri="{BB962C8B-B14F-4D97-AF65-F5344CB8AC3E}">
        <p14:creationId xmlns:p14="http://schemas.microsoft.com/office/powerpoint/2010/main" val="465301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5AC8A2-C63C-49A4-89E9-2E4420D2ECA8}" type="datetimeFigureOut">
              <a:rPr lang="en-US" smtClean="0"/>
              <a:t>2/28/19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AC8A2-C63C-49A4-89E9-2E4420D2ECA8}" type="datetimeFigureOut">
              <a:rPr lang="en-US" smtClean="0"/>
              <a:t>2/28/19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FB012D-77A1-44B0-BB26-329BA1EE55C9}" type="datetime4">
              <a:rPr lang="en-US" smtClean="0"/>
              <a:pPr/>
              <a:t>February 28,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fld id="{B2DEA7EE-2F68-4918-BE5B-6E9B25D3F515}"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759675D-EAF7-420C-B80E-F53A31F3B653}" type="slidenum">
              <a:rPr lang="en-US" sz="1200" b="0" strike="noStrike" spc="-1" smtClean="0">
                <a:solidFill>
                  <a:srgbClr val="8B8B8B"/>
                </a:solidFill>
                <a:latin typeface="Calibri"/>
              </a:rPr>
              <a:t>‹#›</a:t>
            </a:fld>
            <a:endParaRPr lang="en-US" sz="1200" b="0" strike="noStrike" spc="-1">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lnSpc>
                <a:spcPct val="100000"/>
              </a:lnSpc>
            </a:pPr>
            <a:fld id="{3477B7B1-4DEA-47D8-8FF9-6F7FE13237E7}" type="datetime">
              <a:rPr lang="en-US" sz="1200" b="0" strike="noStrike" spc="-1" smtClean="0">
                <a:solidFill>
                  <a:srgbClr val="8B8B8B"/>
                </a:solidFill>
                <a:latin typeface="Calibri"/>
              </a:rPr>
              <a:t>2/28/19</a:t>
            </a:fld>
            <a:endParaRPr lang="en-US" sz="1200" b="0" strike="noStrike" spc="-1">
              <a:latin typeface="Times New Roman"/>
            </a:endParaRPr>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lgn="r">
              <a:lnSpc>
                <a:spcPct val="100000"/>
              </a:lnSpc>
            </a:pPr>
            <a:fld id="{12A2DF0B-18F5-45DE-A47D-A3FFCF567DA6}" type="slidenum">
              <a:rPr lang="en-US" sz="1200" b="0" strike="noStrike" spc="-1" smtClean="0">
                <a:solidFill>
                  <a:srgbClr val="8B8B8B"/>
                </a:solidFill>
                <a:latin typeface="Calibri"/>
              </a:rPr>
              <a:t>‹#›</a:t>
            </a:fld>
            <a:endParaRPr lang="en-US" sz="1200" b="0" strike="noStrike" spc="-1">
              <a:latin typeface="Times New Roman"/>
            </a:endParaRPr>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036800" y="701179"/>
            <a:ext cx="10027440" cy="1900364"/>
          </a:xfrm>
          <a:prstGeom prst="rect">
            <a:avLst/>
          </a:prstGeom>
          <a:noFill/>
          <a:ln>
            <a:noFill/>
          </a:ln>
        </p:spPr>
        <p:txBody>
          <a:bodyPr anchor="b">
            <a:noAutofit/>
          </a:bodyPr>
          <a:lstStyle/>
          <a:p>
            <a:pPr algn="ctr">
              <a:lnSpc>
                <a:spcPct val="90000"/>
              </a:lnSpc>
            </a:pPr>
            <a:r>
              <a:rPr lang="en-US" sz="6000" b="1" strike="noStrike" spc="-1" dirty="0" smtClean="0">
                <a:solidFill>
                  <a:schemeClr val="bg1"/>
                </a:solidFill>
                <a:latin typeface="Calibri"/>
                <a:cs typeface="Calibri"/>
              </a:rPr>
              <a:t>Efficacy of Motivational Interviewing in Weight </a:t>
            </a:r>
            <a:r>
              <a:rPr lang="en-US" sz="6000" b="1" strike="noStrike" spc="-1" dirty="0">
                <a:solidFill>
                  <a:schemeClr val="bg1"/>
                </a:solidFill>
                <a:latin typeface="Calibri"/>
                <a:cs typeface="Calibri"/>
              </a:rPr>
              <a:t>Loss</a:t>
            </a:r>
          </a:p>
        </p:txBody>
      </p:sp>
      <p:sp>
        <p:nvSpPr>
          <p:cNvPr id="83" name="TextShape 2"/>
          <p:cNvSpPr txBox="1"/>
          <p:nvPr/>
        </p:nvSpPr>
        <p:spPr>
          <a:xfrm>
            <a:off x="2965820" y="3385695"/>
            <a:ext cx="6135600" cy="432930"/>
          </a:xfrm>
          <a:prstGeom prst="rect">
            <a:avLst/>
          </a:prstGeom>
          <a:noFill/>
          <a:ln>
            <a:noFill/>
          </a:ln>
        </p:spPr>
        <p:txBody>
          <a:bodyPr>
            <a:noAutofit/>
          </a:bodyPr>
          <a:lstStyle/>
          <a:p>
            <a:pPr algn="ctr">
              <a:lnSpc>
                <a:spcPct val="90000"/>
              </a:lnSpc>
              <a:spcBef>
                <a:spcPts val="1001"/>
              </a:spcBef>
            </a:pPr>
            <a:r>
              <a:rPr lang="en-US" sz="2400" b="0" strike="noStrike" spc="-1" dirty="0" smtClean="0">
                <a:solidFill>
                  <a:srgbClr val="000000"/>
                </a:solidFill>
                <a:latin typeface="Calibri"/>
              </a:rPr>
              <a:t>Eric Robbins</a:t>
            </a:r>
            <a:endParaRPr lang="en-US" sz="2400" spc="-1" dirty="0">
              <a:solidFill>
                <a:srgbClr val="000000"/>
              </a:solidFill>
              <a:latin typeface="Calibri"/>
            </a:endParaRPr>
          </a:p>
          <a:p>
            <a:pPr algn="ctr">
              <a:lnSpc>
                <a:spcPct val="90000"/>
              </a:lnSpc>
              <a:spcBef>
                <a:spcPts val="1001"/>
              </a:spcBef>
            </a:pPr>
            <a:r>
              <a:rPr lang="en-US" sz="2400" b="0" strike="noStrike" spc="-1" dirty="0" smtClean="0">
                <a:solidFill>
                  <a:srgbClr val="000000"/>
                </a:solidFill>
                <a:latin typeface="Calibri"/>
              </a:rPr>
              <a:t>Family Medicine Clerkship</a:t>
            </a:r>
          </a:p>
        </p:txBody>
      </p:sp>
      <p:pic>
        <p:nvPicPr>
          <p:cNvPr id="2" name="Picture 1"/>
          <p:cNvPicPr>
            <a:picLocks noChangeAspect="1"/>
          </p:cNvPicPr>
          <p:nvPr/>
        </p:nvPicPr>
        <p:blipFill>
          <a:blip r:embed="rId2"/>
          <a:stretch>
            <a:fillRect/>
          </a:stretch>
        </p:blipFill>
        <p:spPr>
          <a:xfrm>
            <a:off x="3730524" y="5139994"/>
            <a:ext cx="4545749" cy="8853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a:solidFill>
                  <a:srgbClr val="000000"/>
                </a:solidFill>
                <a:latin typeface="Calibri Light"/>
              </a:rPr>
              <a:t>Recs. for Clinical Practice</a:t>
            </a:r>
            <a:endParaRPr lang="en-US" sz="4400" b="1" strike="noStrike" spc="-1">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Motivational Interviewing can (probably) work!</a:t>
            </a: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One part of the toolkit</a:t>
            </a: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Regardless of pursued method, ensure frequent follow-up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728" y="561037"/>
            <a:ext cx="9349725" cy="5724645"/>
          </a:xfrm>
          <a:prstGeom prst="rect">
            <a:avLst/>
          </a:prstGeom>
          <a:noFill/>
        </p:spPr>
        <p:txBody>
          <a:bodyPr wrap="square" rtlCol="0">
            <a:spAutoFit/>
          </a:bodyPr>
          <a:lstStyle/>
          <a:p>
            <a:r>
              <a:rPr lang="en-US" sz="2400" b="1" dirty="0" smtClean="0">
                <a:latin typeface="Calibri"/>
                <a:cs typeface="Calibri"/>
              </a:rPr>
              <a:t>References</a:t>
            </a:r>
          </a:p>
          <a:p>
            <a:endParaRPr lang="en-US" dirty="0" smtClean="0">
              <a:latin typeface="Calibri"/>
              <a:cs typeface="Calibri"/>
            </a:endParaRPr>
          </a:p>
          <a:p>
            <a:r>
              <a:rPr lang="en-US" dirty="0" err="1" smtClean="0">
                <a:latin typeface="Calibri"/>
                <a:cs typeface="Calibri"/>
              </a:rPr>
              <a:t>Tremmel</a:t>
            </a:r>
            <a:r>
              <a:rPr lang="en-US" dirty="0" smtClean="0">
                <a:latin typeface="Calibri"/>
                <a:cs typeface="Calibri"/>
              </a:rPr>
              <a:t> M, </a:t>
            </a:r>
            <a:r>
              <a:rPr lang="en-US" dirty="0" err="1" smtClean="0">
                <a:latin typeface="Calibri"/>
                <a:cs typeface="Calibri"/>
              </a:rPr>
              <a:t>Gerdtham</a:t>
            </a:r>
            <a:r>
              <a:rPr lang="en-US" dirty="0" smtClean="0">
                <a:latin typeface="Calibri"/>
                <a:cs typeface="Calibri"/>
              </a:rPr>
              <a:t> U-G, Nilsson P, </a:t>
            </a:r>
            <a:r>
              <a:rPr lang="en-US" dirty="0" err="1" smtClean="0">
                <a:latin typeface="Calibri"/>
                <a:cs typeface="Calibri"/>
              </a:rPr>
              <a:t>Saha</a:t>
            </a:r>
            <a:r>
              <a:rPr lang="en-US" dirty="0" smtClean="0">
                <a:latin typeface="Calibri"/>
                <a:cs typeface="Calibri"/>
              </a:rPr>
              <a:t> S. Economic Burden of Obesity: A Systematic Literature Review. International Journal of Environmental Research and Public Health [Internet]. 2017 Apr 19;14(4):435. Available from: http://</a:t>
            </a:r>
            <a:r>
              <a:rPr lang="en-US" dirty="0" err="1" smtClean="0">
                <a:latin typeface="Calibri"/>
                <a:cs typeface="Calibri"/>
              </a:rPr>
              <a:t>dx.doi.org</a:t>
            </a:r>
            <a:r>
              <a:rPr lang="en-US" dirty="0" smtClean="0">
                <a:latin typeface="Calibri"/>
                <a:cs typeface="Calibri"/>
              </a:rPr>
              <a:t>/10.3390/ijerph14040435</a:t>
            </a:r>
          </a:p>
          <a:p>
            <a:endParaRPr lang="en-US" dirty="0">
              <a:latin typeface="Calibri"/>
              <a:cs typeface="Calibri"/>
            </a:endParaRPr>
          </a:p>
          <a:p>
            <a:r>
              <a:rPr lang="en-US" dirty="0" err="1" smtClean="0">
                <a:latin typeface="Calibri"/>
                <a:cs typeface="Calibri"/>
              </a:rPr>
              <a:t>Peitz</a:t>
            </a:r>
            <a:r>
              <a:rPr lang="en-US" dirty="0" smtClean="0">
                <a:latin typeface="Calibri"/>
                <a:cs typeface="Calibri"/>
              </a:rPr>
              <a:t> GW, Troyer J, Jones AE, Shapiro NI, Nelson RD, Hernandez J, et al. Association of Body Mass Index With Increased Cost of Care and Length of Stay for Emergency Department Patients With Chest Pain and Dyspnea. Circulation: Cardiovascular Quality and Outcomes [Internet]. 2014 Mar;7(2):292–8. Available from: http://dx.doi.org/10.1161/CIRCOUTCOMES.113.000702</a:t>
            </a:r>
          </a:p>
          <a:p>
            <a:endParaRPr lang="en-US" dirty="0">
              <a:latin typeface="Calibri"/>
              <a:cs typeface="Calibri"/>
            </a:endParaRPr>
          </a:p>
          <a:p>
            <a:r>
              <a:rPr lang="en-US" dirty="0" smtClean="0">
                <a:latin typeface="Calibri"/>
                <a:cs typeface="Calibri"/>
              </a:rPr>
              <a:t>Armstrong et al. (2011) Motivational interviewing to improve weight loss in overweight and/or obese patients: a systematic review and meta-analysis of randomized controlled trials. International Association for the Study of Obesity, 12, 709-723 </a:t>
            </a:r>
            <a:r>
              <a:rPr lang="en-US" dirty="0" err="1" smtClean="0">
                <a:latin typeface="Calibri"/>
                <a:cs typeface="Calibri"/>
              </a:rPr>
              <a:t>doi</a:t>
            </a:r>
            <a:r>
              <a:rPr lang="en-US" dirty="0" smtClean="0">
                <a:latin typeface="Calibri"/>
                <a:cs typeface="Calibri"/>
              </a:rPr>
              <a:t>: 10.111/j.1467-789X2011.00892.x</a:t>
            </a:r>
          </a:p>
          <a:p>
            <a:endParaRPr lang="en-US" dirty="0" smtClean="0">
              <a:latin typeface="Calibri"/>
              <a:cs typeface="Calibri"/>
            </a:endParaRPr>
          </a:p>
          <a:p>
            <a:r>
              <a:rPr lang="en-US" dirty="0" smtClean="0">
                <a:latin typeface="Calibri"/>
                <a:cs typeface="Calibri"/>
              </a:rPr>
              <a:t>Barnes RD, </a:t>
            </a:r>
            <a:r>
              <a:rPr lang="en-US" dirty="0" err="1" smtClean="0">
                <a:latin typeface="Calibri"/>
                <a:cs typeface="Calibri"/>
              </a:rPr>
              <a:t>Ivezaj</a:t>
            </a:r>
            <a:r>
              <a:rPr lang="en-US" dirty="0" smtClean="0">
                <a:latin typeface="Calibri"/>
                <a:cs typeface="Calibri"/>
              </a:rPr>
              <a:t> V. A systematic review of motivational interviewing for weight loss among adults in primary care. Obesity Reviews [Internet]. 2015 Mar 5;16(4):304–18. Available from: http://</a:t>
            </a:r>
            <a:r>
              <a:rPr lang="en-US" dirty="0" err="1" smtClean="0">
                <a:latin typeface="Calibri"/>
                <a:cs typeface="Calibri"/>
              </a:rPr>
              <a:t>dx.doi.org</a:t>
            </a:r>
            <a:r>
              <a:rPr lang="en-US" dirty="0" smtClean="0">
                <a:latin typeface="Calibri"/>
                <a:cs typeface="Calibri"/>
              </a:rPr>
              <a:t>/10.1111/obr.12264</a:t>
            </a:r>
          </a:p>
          <a:p>
            <a:endParaRPr lang="en-US" dirty="0">
              <a:latin typeface="Calibri"/>
              <a:cs typeface="Calibri"/>
            </a:endParaRPr>
          </a:p>
        </p:txBody>
      </p:sp>
    </p:spTree>
    <p:extLst>
      <p:ext uri="{BB962C8B-B14F-4D97-AF65-F5344CB8AC3E}">
        <p14:creationId xmlns:p14="http://schemas.microsoft.com/office/powerpoint/2010/main" val="405663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dirty="0">
                <a:solidFill>
                  <a:srgbClr val="000000"/>
                </a:solidFill>
                <a:latin typeface="Calibri Light"/>
              </a:rPr>
              <a:t>47 y/o M w/ </a:t>
            </a:r>
            <a:r>
              <a:rPr lang="en-US" sz="4400" b="1" strike="noStrike" spc="-1" dirty="0" err="1">
                <a:solidFill>
                  <a:srgbClr val="000000"/>
                </a:solidFill>
                <a:latin typeface="Calibri Light"/>
              </a:rPr>
              <a:t>hx</a:t>
            </a:r>
            <a:r>
              <a:rPr lang="en-US" sz="4400" b="1" strike="noStrike" spc="-1" dirty="0">
                <a:solidFill>
                  <a:srgbClr val="000000"/>
                </a:solidFill>
                <a:latin typeface="Calibri Light"/>
              </a:rPr>
              <a:t> of HTN, HLD, and pre-diabetes and BMI of </a:t>
            </a:r>
            <a:r>
              <a:rPr lang="en-US" sz="4400" b="1" spc="-1" dirty="0" smtClean="0">
                <a:solidFill>
                  <a:srgbClr val="000000"/>
                </a:solidFill>
                <a:latin typeface="Calibri Light"/>
              </a:rPr>
              <a:t>40</a:t>
            </a:r>
            <a:endParaRPr lang="en-US" sz="4400" b="0" strike="noStrike" spc="-1" dirty="0">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Autofit/>
          </a:bodyPr>
          <a:lstStyle/>
          <a:p>
            <a:pPr marL="228600" indent="-228240">
              <a:buClr>
                <a:srgbClr val="000000"/>
              </a:buClr>
              <a:buFont typeface="Arial"/>
              <a:buChar char="•"/>
            </a:pPr>
            <a:endParaRPr lang="en-US" sz="3200" b="0" strike="noStrike" spc="-1" dirty="0" smtClean="0">
              <a:solidFill>
                <a:srgbClr val="000000"/>
              </a:solidFill>
              <a:latin typeface="Calibri"/>
            </a:endParaRPr>
          </a:p>
          <a:p>
            <a:pPr marL="228600" indent="-228240">
              <a:buClr>
                <a:srgbClr val="000000"/>
              </a:buClr>
              <a:buFont typeface="Arial"/>
              <a:buChar char="•"/>
            </a:pPr>
            <a:r>
              <a:rPr lang="en-US" sz="3200" b="0" strike="noStrike" spc="-1" dirty="0" smtClean="0">
                <a:solidFill>
                  <a:srgbClr val="000000"/>
                </a:solidFill>
                <a:latin typeface="Calibri"/>
              </a:rPr>
              <a:t>Costs</a:t>
            </a:r>
          </a:p>
          <a:p>
            <a:pPr marL="228600" indent="-228240">
              <a:buClr>
                <a:srgbClr val="000000"/>
              </a:buClr>
              <a:buFont typeface="Arial"/>
              <a:buChar char="•"/>
            </a:pPr>
            <a:endParaRPr lang="en-US" sz="3200" b="0" strike="noStrike" spc="-1" dirty="0" smtClean="0">
              <a:solidFill>
                <a:srgbClr val="000000"/>
              </a:solidFill>
              <a:latin typeface="Calibri"/>
            </a:endParaRPr>
          </a:p>
          <a:p>
            <a:pPr marL="228600" indent="-228240">
              <a:buClr>
                <a:srgbClr val="000000"/>
              </a:buClr>
              <a:buFont typeface="Arial"/>
              <a:buChar char="•"/>
            </a:pPr>
            <a:r>
              <a:rPr lang="en-US" sz="3200" b="0" strike="noStrike" spc="-1" dirty="0" smtClean="0">
                <a:solidFill>
                  <a:srgbClr val="000000"/>
                </a:solidFill>
                <a:latin typeface="Calibri"/>
              </a:rPr>
              <a:t>What </a:t>
            </a:r>
            <a:r>
              <a:rPr lang="en-US" sz="3200" b="0" strike="noStrike" spc="-1" dirty="0">
                <a:solidFill>
                  <a:srgbClr val="000000"/>
                </a:solidFill>
                <a:latin typeface="Calibri"/>
              </a:rPr>
              <a:t>should we do</a:t>
            </a:r>
            <a:r>
              <a:rPr lang="en-US" sz="3200" b="0" strike="noStrike" spc="-1" dirty="0" smtClean="0">
                <a:solidFill>
                  <a:srgbClr val="000000"/>
                </a:solidFill>
                <a:latin typeface="Calibri"/>
              </a:rPr>
              <a:t>?</a:t>
            </a:r>
          </a:p>
          <a:p>
            <a:pPr marL="228600" indent="-228240">
              <a:buClr>
                <a:srgbClr val="000000"/>
              </a:buClr>
              <a:buFont typeface="Arial"/>
              <a:buChar char="•"/>
            </a:pPr>
            <a:endParaRPr lang="en-US" sz="3200" b="0" strike="noStrike" spc="-1" dirty="0">
              <a:solidFill>
                <a:srgbClr val="000000"/>
              </a:solidFill>
              <a:latin typeface="Calibri"/>
            </a:endParaRPr>
          </a:p>
          <a:p>
            <a:pPr marL="228600" indent="-228240">
              <a:buClr>
                <a:srgbClr val="000000"/>
              </a:buClr>
              <a:buFont typeface="Arial"/>
              <a:buChar char="•"/>
            </a:pPr>
            <a:r>
              <a:rPr lang="en-US" sz="3200" b="0" strike="noStrike" spc="-1" dirty="0" smtClean="0">
                <a:solidFill>
                  <a:srgbClr val="000000"/>
                </a:solidFill>
                <a:latin typeface="Calibri"/>
              </a:rPr>
              <a:t>Why </a:t>
            </a:r>
            <a:r>
              <a:rPr lang="en-US" sz="3200" b="0" strike="noStrike" spc="-1" dirty="0">
                <a:solidFill>
                  <a:srgbClr val="000000"/>
                </a:solidFill>
                <a:latin typeface="Calibri"/>
              </a:rPr>
              <a:t>MI?</a:t>
            </a:r>
          </a:p>
          <a:p>
            <a:pPr marL="864000" lvl="1" indent="-324000">
              <a:buClr>
                <a:srgbClr val="000000"/>
              </a:buClr>
              <a:buSzPct val="75000"/>
              <a:buFont typeface="Symbol" charset="2"/>
              <a:buChar char=""/>
            </a:pPr>
            <a:r>
              <a:rPr lang="en-US" sz="3200" b="0" strike="noStrike" spc="-1" dirty="0">
                <a:solidFill>
                  <a:srgbClr val="000000"/>
                </a:solidFill>
                <a:latin typeface="Calibri"/>
              </a:rPr>
              <a:t>Fast, cheap, scalable </a:t>
            </a:r>
            <a:endParaRPr lang="en-US" sz="3200" b="0" strike="noStrike" spc="-1" dirty="0" smtClean="0">
              <a:solidFill>
                <a:srgbClr val="000000"/>
              </a:solidFill>
              <a:latin typeface="Calibri"/>
            </a:endParaRPr>
          </a:p>
        </p:txBody>
      </p:sp>
      <p:pic>
        <p:nvPicPr>
          <p:cNvPr id="3" name="Picture 2"/>
          <p:cNvPicPr>
            <a:picLocks noChangeAspect="1"/>
          </p:cNvPicPr>
          <p:nvPr/>
        </p:nvPicPr>
        <p:blipFill>
          <a:blip r:embed="rId3"/>
          <a:stretch>
            <a:fillRect/>
          </a:stretch>
        </p:blipFill>
        <p:spPr>
          <a:xfrm>
            <a:off x="5344000" y="1587576"/>
            <a:ext cx="6396070" cy="4272375"/>
          </a:xfrm>
          <a:prstGeom prst="rect">
            <a:avLst/>
          </a:prstGeom>
        </p:spPr>
      </p:pic>
      <p:sp>
        <p:nvSpPr>
          <p:cNvPr id="4" name="Rectangle 3"/>
          <p:cNvSpPr/>
          <p:nvPr/>
        </p:nvSpPr>
        <p:spPr>
          <a:xfrm>
            <a:off x="4269044" y="6311097"/>
            <a:ext cx="6865982" cy="369332"/>
          </a:xfrm>
          <a:prstGeom prst="rect">
            <a:avLst/>
          </a:prstGeom>
        </p:spPr>
        <p:txBody>
          <a:bodyPr wrap="none">
            <a:spAutoFit/>
          </a:bodyPr>
          <a:lstStyle/>
          <a:p>
            <a:r>
              <a:rPr lang="en-US" dirty="0" smtClean="0"/>
              <a:t>Image courtesy of https://</a:t>
            </a:r>
            <a:r>
              <a:rPr lang="en-US" dirty="0" err="1" smtClean="0"/>
              <a:t>esmmweighless.com</a:t>
            </a:r>
            <a:r>
              <a:rPr lang="en-US" dirty="0" smtClean="0"/>
              <a:t>/preventable-cost-obesity/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881" y="875465"/>
            <a:ext cx="6876953" cy="707886"/>
          </a:xfrm>
          <a:prstGeom prst="rect">
            <a:avLst/>
          </a:prstGeom>
          <a:noFill/>
        </p:spPr>
        <p:txBody>
          <a:bodyPr wrap="none" rtlCol="0">
            <a:spAutoFit/>
          </a:bodyPr>
          <a:lstStyle/>
          <a:p>
            <a:r>
              <a:rPr lang="en-US" sz="4000" dirty="0" smtClean="0">
                <a:latin typeface="Calibri"/>
                <a:cs typeface="Calibri"/>
              </a:rPr>
              <a:t>What is Motivational Interview?</a:t>
            </a:r>
            <a:endParaRPr lang="en-US" sz="4000" dirty="0">
              <a:latin typeface="Calibri"/>
              <a:cs typeface="Calibri"/>
            </a:endParaRPr>
          </a:p>
        </p:txBody>
      </p:sp>
      <p:sp>
        <p:nvSpPr>
          <p:cNvPr id="3" name="TextBox 2"/>
          <p:cNvSpPr txBox="1"/>
          <p:nvPr/>
        </p:nvSpPr>
        <p:spPr>
          <a:xfrm>
            <a:off x="1080881" y="1958946"/>
            <a:ext cx="4493538" cy="2523768"/>
          </a:xfrm>
          <a:prstGeom prst="rect">
            <a:avLst/>
          </a:prstGeom>
          <a:noFill/>
        </p:spPr>
        <p:txBody>
          <a:bodyPr wrap="none" rtlCol="0">
            <a:spAutoFit/>
          </a:bodyPr>
          <a:lstStyle/>
          <a:p>
            <a:pPr marL="457200" indent="-457200">
              <a:spcAft>
                <a:spcPts val="1200"/>
              </a:spcAft>
              <a:buFont typeface="Arial"/>
              <a:buChar char="•"/>
            </a:pPr>
            <a:r>
              <a:rPr lang="en-US" sz="3200" dirty="0" smtClean="0">
                <a:latin typeface="Calibri"/>
                <a:cs typeface="Calibri"/>
              </a:rPr>
              <a:t>Stages of Change</a:t>
            </a:r>
          </a:p>
          <a:p>
            <a:pPr marL="457200" indent="-457200">
              <a:spcAft>
                <a:spcPts val="1200"/>
              </a:spcAft>
              <a:buFont typeface="Arial"/>
              <a:buChar char="•"/>
            </a:pPr>
            <a:r>
              <a:rPr lang="en-US" sz="3200" dirty="0" smtClean="0">
                <a:latin typeface="Calibri"/>
                <a:cs typeface="Calibri"/>
              </a:rPr>
              <a:t>Open-ended Questions</a:t>
            </a:r>
          </a:p>
          <a:p>
            <a:pPr marL="457200" indent="-457200">
              <a:spcAft>
                <a:spcPts val="1200"/>
              </a:spcAft>
              <a:buFont typeface="Arial"/>
              <a:buChar char="•"/>
            </a:pPr>
            <a:r>
              <a:rPr lang="en-US" sz="3200" dirty="0" smtClean="0">
                <a:latin typeface="Calibri"/>
                <a:cs typeface="Calibri"/>
              </a:rPr>
              <a:t>RULE mnemonic</a:t>
            </a:r>
          </a:p>
          <a:p>
            <a:pPr marL="457200" indent="-457200">
              <a:spcAft>
                <a:spcPts val="1200"/>
              </a:spcAft>
              <a:buFont typeface="Arial"/>
              <a:buChar char="•"/>
            </a:pPr>
            <a:r>
              <a:rPr lang="en-US" sz="3200" dirty="0" smtClean="0">
                <a:latin typeface="Calibri"/>
                <a:cs typeface="Calibri"/>
              </a:rPr>
              <a:t>Collaboration</a:t>
            </a:r>
          </a:p>
        </p:txBody>
      </p:sp>
    </p:spTree>
    <p:extLst>
      <p:ext uri="{BB962C8B-B14F-4D97-AF65-F5344CB8AC3E}">
        <p14:creationId xmlns:p14="http://schemas.microsoft.com/office/powerpoint/2010/main" val="344884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a:solidFill>
                  <a:srgbClr val="000000"/>
                </a:solidFill>
                <a:latin typeface="Calibri Light"/>
              </a:rPr>
              <a:t> PICO Question</a:t>
            </a:r>
            <a:endParaRPr lang="en-US" sz="4400" b="1" strike="noStrike" spc="-1">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Autofit/>
          </a:bodyPr>
          <a:lstStyle/>
          <a:p>
            <a:pPr>
              <a:lnSpc>
                <a:spcPct val="90000"/>
              </a:lnSpc>
              <a:spcAft>
                <a:spcPts val="1585"/>
              </a:spcAft>
            </a:pPr>
            <a:r>
              <a:rPr lang="en-US" sz="2800" b="0" strike="noStrike" spc="-1">
                <a:solidFill>
                  <a:srgbClr val="000000"/>
                </a:solidFill>
                <a:latin typeface="Calibri"/>
              </a:rPr>
              <a:t>P: Patients 18–65 y/o with a BMI&gt;=25 in the primary care setting</a:t>
            </a:r>
          </a:p>
          <a:p>
            <a:pPr>
              <a:lnSpc>
                <a:spcPct val="90000"/>
              </a:lnSpc>
              <a:spcAft>
                <a:spcPts val="1585"/>
              </a:spcAft>
            </a:pPr>
            <a:r>
              <a:rPr lang="en-US" sz="2800" b="0" strike="noStrike" spc="-1">
                <a:solidFill>
                  <a:srgbClr val="000000"/>
                </a:solidFill>
                <a:latin typeface="Calibri"/>
              </a:rPr>
              <a:t>I: Motivational interviewing by a clinician (MD, NP, RN, etc.)</a:t>
            </a:r>
          </a:p>
          <a:p>
            <a:pPr>
              <a:lnSpc>
                <a:spcPct val="90000"/>
              </a:lnSpc>
              <a:spcAft>
                <a:spcPts val="1585"/>
              </a:spcAft>
            </a:pPr>
            <a:r>
              <a:rPr lang="en-US" sz="2800" b="0" strike="noStrike" spc="-1">
                <a:solidFill>
                  <a:srgbClr val="000000"/>
                </a:solidFill>
                <a:latin typeface="Calibri"/>
              </a:rPr>
              <a:t>C: Typical behavioral interventions (brief advice, Nutritionist referral, CBT, group therapy, etc.)</a:t>
            </a:r>
          </a:p>
          <a:p>
            <a:pPr>
              <a:lnSpc>
                <a:spcPct val="90000"/>
              </a:lnSpc>
              <a:spcAft>
                <a:spcPts val="1585"/>
              </a:spcAft>
            </a:pPr>
            <a:r>
              <a:rPr lang="en-US" sz="2800" b="0" strike="noStrike" spc="-1">
                <a:solidFill>
                  <a:srgbClr val="000000"/>
                </a:solidFill>
                <a:latin typeface="Calibri"/>
              </a:rPr>
              <a:t>O: Weight loss &gt;=5% at &gt;=3 months follow up or weight loss associated with a clinically significant outcome (decreased BP, cholesterol, HbA1c, etc.)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dirty="0" smtClean="0">
                <a:solidFill>
                  <a:srgbClr val="000000"/>
                </a:solidFill>
                <a:latin typeface="Calibri Light"/>
              </a:rPr>
              <a:t>The Process</a:t>
            </a:r>
            <a:endParaRPr lang="en-US" sz="4400" b="1" strike="noStrike" spc="-1" dirty="0">
              <a:solidFill>
                <a:srgbClr val="000000"/>
              </a:solidFill>
              <a:latin typeface="Calibri"/>
            </a:endParaRPr>
          </a:p>
        </p:txBody>
      </p:sp>
      <p:pic>
        <p:nvPicPr>
          <p:cNvPr id="2" name="Picture 1"/>
          <p:cNvPicPr>
            <a:picLocks noChangeAspect="1"/>
          </p:cNvPicPr>
          <p:nvPr/>
        </p:nvPicPr>
        <p:blipFill>
          <a:blip r:embed="rId2"/>
          <a:stretch>
            <a:fillRect/>
          </a:stretch>
        </p:blipFill>
        <p:spPr>
          <a:xfrm>
            <a:off x="6379621" y="1315049"/>
            <a:ext cx="3381519" cy="1484569"/>
          </a:xfrm>
          <a:prstGeom prst="rect">
            <a:avLst/>
          </a:prstGeom>
        </p:spPr>
      </p:pic>
      <p:pic>
        <p:nvPicPr>
          <p:cNvPr id="6" name="Picture 5"/>
          <p:cNvPicPr>
            <a:picLocks noChangeAspect="1"/>
          </p:cNvPicPr>
          <p:nvPr/>
        </p:nvPicPr>
        <p:blipFill>
          <a:blip r:embed="rId3"/>
          <a:stretch>
            <a:fillRect/>
          </a:stretch>
        </p:blipFill>
        <p:spPr>
          <a:xfrm>
            <a:off x="838080" y="4084934"/>
            <a:ext cx="2984500" cy="1092200"/>
          </a:xfrm>
          <a:prstGeom prst="rect">
            <a:avLst/>
          </a:prstGeom>
        </p:spPr>
      </p:pic>
      <p:pic>
        <p:nvPicPr>
          <p:cNvPr id="8" name="Picture 7"/>
          <p:cNvPicPr>
            <a:picLocks noChangeAspect="1"/>
          </p:cNvPicPr>
          <p:nvPr/>
        </p:nvPicPr>
        <p:blipFill>
          <a:blip r:embed="rId4"/>
          <a:stretch>
            <a:fillRect/>
          </a:stretch>
        </p:blipFill>
        <p:spPr>
          <a:xfrm>
            <a:off x="838080" y="1611667"/>
            <a:ext cx="3341927" cy="1187951"/>
          </a:xfrm>
          <a:prstGeom prst="rect">
            <a:avLst/>
          </a:prstGeom>
        </p:spPr>
      </p:pic>
      <p:sp>
        <p:nvSpPr>
          <p:cNvPr id="9" name="Rectangle 8"/>
          <p:cNvSpPr/>
          <p:nvPr/>
        </p:nvSpPr>
        <p:spPr>
          <a:xfrm>
            <a:off x="626715" y="2792450"/>
            <a:ext cx="5729979" cy="1015663"/>
          </a:xfrm>
          <a:prstGeom prst="rect">
            <a:avLst/>
          </a:prstGeom>
        </p:spPr>
        <p:txBody>
          <a:bodyPr wrap="square">
            <a:spAutoFit/>
          </a:bodyPr>
          <a:lstStyle/>
          <a:p>
            <a:pPr marL="342900" indent="-342900">
              <a:buFont typeface="Arial"/>
              <a:buChar char="•"/>
            </a:pPr>
            <a:r>
              <a:rPr lang="en-US" sz="2000" dirty="0" err="1" smtClean="0">
                <a:latin typeface="Calibri"/>
                <a:cs typeface="Calibri"/>
              </a:rPr>
              <a:t>MeSH</a:t>
            </a:r>
            <a:r>
              <a:rPr lang="en-US" sz="2000" dirty="0" smtClean="0">
                <a:latin typeface="Calibri"/>
                <a:cs typeface="Calibri"/>
              </a:rPr>
              <a:t> terms “Motivational Interviewing” </a:t>
            </a:r>
          </a:p>
          <a:p>
            <a:r>
              <a:rPr lang="en-US" sz="2000" dirty="0">
                <a:latin typeface="Calibri"/>
                <a:cs typeface="Calibri"/>
              </a:rPr>
              <a:t>	</a:t>
            </a:r>
            <a:r>
              <a:rPr lang="en-US" sz="2000" dirty="0" smtClean="0">
                <a:latin typeface="Calibri"/>
                <a:cs typeface="Calibri"/>
              </a:rPr>
              <a:t>and “Weight Loss” Articles </a:t>
            </a:r>
          </a:p>
          <a:p>
            <a:pPr marL="342900" indent="-342900">
              <a:buFont typeface="Arial"/>
              <a:buChar char="•"/>
            </a:pPr>
            <a:r>
              <a:rPr lang="en-US" sz="2000" dirty="0" smtClean="0">
                <a:latin typeface="Calibri"/>
                <a:cs typeface="Calibri"/>
              </a:rPr>
              <a:t>Types :: Systematic Reviews, Meta-Analysis, RCTs</a:t>
            </a:r>
            <a:endParaRPr lang="en-US" sz="2000" dirty="0">
              <a:latin typeface="Calibri"/>
              <a:cs typeface="Calibri"/>
            </a:endParaRPr>
          </a:p>
        </p:txBody>
      </p:sp>
      <p:sp>
        <p:nvSpPr>
          <p:cNvPr id="10" name="Rectangle 9"/>
          <p:cNvSpPr/>
          <p:nvPr/>
        </p:nvSpPr>
        <p:spPr>
          <a:xfrm>
            <a:off x="838080" y="5373493"/>
            <a:ext cx="3403496" cy="400110"/>
          </a:xfrm>
          <a:prstGeom prst="rect">
            <a:avLst/>
          </a:prstGeom>
        </p:spPr>
        <p:txBody>
          <a:bodyPr wrap="none">
            <a:spAutoFit/>
          </a:bodyPr>
          <a:lstStyle/>
          <a:p>
            <a:pPr marL="342900" indent="-342900">
              <a:buFont typeface="Arial"/>
              <a:buChar char="•"/>
            </a:pPr>
            <a:r>
              <a:rPr lang="en-US" sz="2000" dirty="0" smtClean="0">
                <a:latin typeface="Calibri"/>
                <a:cs typeface="Calibri"/>
              </a:rPr>
              <a:t>“motivational interviewing”</a:t>
            </a:r>
            <a:endParaRPr lang="en-US" sz="2000" dirty="0">
              <a:latin typeface="Calibri"/>
              <a:cs typeface="Calibri"/>
            </a:endParaRPr>
          </a:p>
        </p:txBody>
      </p:sp>
      <p:sp>
        <p:nvSpPr>
          <p:cNvPr id="11" name="Rectangle 10"/>
          <p:cNvSpPr/>
          <p:nvPr/>
        </p:nvSpPr>
        <p:spPr>
          <a:xfrm>
            <a:off x="6419213" y="2852661"/>
            <a:ext cx="3403496" cy="707886"/>
          </a:xfrm>
          <a:prstGeom prst="rect">
            <a:avLst/>
          </a:prstGeom>
        </p:spPr>
        <p:txBody>
          <a:bodyPr wrap="none">
            <a:spAutoFit/>
          </a:bodyPr>
          <a:lstStyle/>
          <a:p>
            <a:pPr marL="342900" indent="-342900">
              <a:buFont typeface="Arial"/>
              <a:buChar char="•"/>
            </a:pPr>
            <a:r>
              <a:rPr lang="en-US" sz="2000" dirty="0" smtClean="0">
                <a:latin typeface="Calibri"/>
                <a:cs typeface="Calibri"/>
              </a:rPr>
              <a:t>“motivational interviewing” </a:t>
            </a:r>
          </a:p>
          <a:p>
            <a:r>
              <a:rPr lang="en-US" sz="2000" dirty="0" smtClean="0">
                <a:latin typeface="Calibri"/>
                <a:cs typeface="Calibri"/>
              </a:rPr>
              <a:t>	AND “weight loss”</a:t>
            </a:r>
            <a:endParaRPr lang="en-US" sz="2000" dirty="0">
              <a:latin typeface="Calibri"/>
              <a:cs typeface="Calibri"/>
            </a:endParaRPr>
          </a:p>
        </p:txBody>
      </p:sp>
      <p:pic>
        <p:nvPicPr>
          <p:cNvPr id="12" name="Picture 11"/>
          <p:cNvPicPr>
            <a:picLocks noChangeAspect="1"/>
          </p:cNvPicPr>
          <p:nvPr/>
        </p:nvPicPr>
        <p:blipFill>
          <a:blip r:embed="rId5"/>
          <a:stretch>
            <a:fillRect/>
          </a:stretch>
        </p:blipFill>
        <p:spPr>
          <a:xfrm>
            <a:off x="6379621" y="4084934"/>
            <a:ext cx="2743200" cy="457200"/>
          </a:xfrm>
          <a:prstGeom prst="rect">
            <a:avLst/>
          </a:prstGeom>
        </p:spPr>
      </p:pic>
      <p:sp>
        <p:nvSpPr>
          <p:cNvPr id="13" name="Rectangle 12"/>
          <p:cNvSpPr/>
          <p:nvPr/>
        </p:nvSpPr>
        <p:spPr>
          <a:xfrm>
            <a:off x="6356694" y="4869659"/>
            <a:ext cx="3095719" cy="400110"/>
          </a:xfrm>
          <a:prstGeom prst="rect">
            <a:avLst/>
          </a:prstGeom>
        </p:spPr>
        <p:txBody>
          <a:bodyPr wrap="none">
            <a:spAutoFit/>
          </a:bodyPr>
          <a:lstStyle/>
          <a:p>
            <a:pPr marL="342900" indent="-342900">
              <a:buFont typeface="Arial"/>
              <a:buChar char="•"/>
            </a:pPr>
            <a:r>
              <a:rPr lang="en-US" sz="2000" dirty="0" smtClean="0">
                <a:latin typeface="Calibri"/>
                <a:cs typeface="Calibri"/>
              </a:rPr>
              <a:t>Topic :: Obesity in Adults</a:t>
            </a:r>
            <a:endParaRPr lang="en-US" sz="2000" dirty="0">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a:solidFill>
                  <a:srgbClr val="000000"/>
                </a:solidFill>
                <a:latin typeface="Calibri Light"/>
              </a:rPr>
              <a:t>The Findings – Sources</a:t>
            </a:r>
            <a:endParaRPr lang="en-US" sz="4400" b="1" strike="noStrike" spc="-1">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Autofit/>
          </a:bodyPr>
          <a:lstStyle/>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Systematic Reviews / Meta-Analyses</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Calibri"/>
              </a:rPr>
              <a:t>Armstrong et al. (2011)</a:t>
            </a:r>
          </a:p>
          <a:p>
            <a:pPr marL="1296000" lvl="2" indent="-288000">
              <a:spcBef>
                <a:spcPts val="850"/>
              </a:spcBef>
              <a:buClr>
                <a:srgbClr val="000000"/>
              </a:buClr>
              <a:buSzPct val="45000"/>
              <a:buFont typeface="Wingdings" charset="2"/>
              <a:buChar char=""/>
            </a:pPr>
            <a:r>
              <a:rPr lang="en-US" sz="1800" b="0" strike="noStrike" spc="-1" dirty="0">
                <a:solidFill>
                  <a:srgbClr val="000000"/>
                </a:solidFill>
                <a:latin typeface="Calibri"/>
              </a:rPr>
              <a:t>12 RCTs, 11 in meta-analysis. 1,448 participants </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Calibri"/>
              </a:rPr>
              <a:t>Barnes and </a:t>
            </a:r>
            <a:r>
              <a:rPr lang="en-US" sz="2000" b="0" strike="noStrike" spc="-1" dirty="0" err="1">
                <a:solidFill>
                  <a:srgbClr val="000000"/>
                </a:solidFill>
                <a:latin typeface="Calibri"/>
              </a:rPr>
              <a:t>Ivezaj</a:t>
            </a:r>
            <a:r>
              <a:rPr lang="en-US" sz="2000" b="0" strike="noStrike" spc="-1" dirty="0">
                <a:solidFill>
                  <a:srgbClr val="000000"/>
                </a:solidFill>
                <a:latin typeface="Calibri"/>
              </a:rPr>
              <a:t> (2015)</a:t>
            </a:r>
          </a:p>
          <a:p>
            <a:pPr marL="1296000" lvl="2" indent="-288000">
              <a:spcBef>
                <a:spcPts val="850"/>
              </a:spcBef>
              <a:buClr>
                <a:srgbClr val="000000"/>
              </a:buClr>
              <a:buSzPct val="45000"/>
              <a:buFont typeface="Wingdings" charset="2"/>
              <a:buChar char=""/>
            </a:pPr>
            <a:r>
              <a:rPr lang="en-US" sz="1800" b="0" strike="noStrike" spc="-1" dirty="0">
                <a:solidFill>
                  <a:srgbClr val="000000"/>
                </a:solidFill>
                <a:latin typeface="Calibri"/>
              </a:rPr>
              <a:t>24 RCTs, 0 in meta-analysis. Unknown participants</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Individual RCTs</a:t>
            </a:r>
          </a:p>
          <a:p>
            <a:pPr marL="864000" lvl="1" indent="-324000">
              <a:spcBef>
                <a:spcPts val="1134"/>
              </a:spcBef>
              <a:buClr>
                <a:srgbClr val="000000"/>
              </a:buClr>
              <a:buSzPct val="75000"/>
              <a:buFont typeface="Symbol" charset="2"/>
              <a:buChar char=""/>
            </a:pPr>
            <a:r>
              <a:rPr lang="en-US" sz="2000" b="0" strike="noStrike" spc="-1" dirty="0">
                <a:solidFill>
                  <a:srgbClr val="000000"/>
                </a:solidFill>
                <a:latin typeface="Calibri"/>
              </a:rPr>
              <a:t>Multiple individual RCTs, ranging from small (80 participants) to larger (523 participants)</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No Cochrane Reviews specific to MI and weight loss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a:solidFill>
                  <a:srgbClr val="000000"/>
                </a:solidFill>
                <a:latin typeface="Calibri Light"/>
              </a:rPr>
              <a:t>The Findings – Conclusions</a:t>
            </a:r>
            <a:endParaRPr lang="en-US" sz="4400" b="1" strike="noStrike" spc="-1">
              <a:solidFill>
                <a:srgbClr val="000000"/>
              </a:solidFill>
              <a:latin typeface="Calibri"/>
            </a:endParaRPr>
          </a:p>
        </p:txBody>
      </p:sp>
      <p:sp>
        <p:nvSpPr>
          <p:cNvPr id="93" name="TextShape 2"/>
          <p:cNvSpPr txBox="1"/>
          <p:nvPr/>
        </p:nvSpPr>
        <p:spPr>
          <a:xfrm>
            <a:off x="838080" y="1433770"/>
            <a:ext cx="10515240" cy="4350960"/>
          </a:xfrm>
          <a:prstGeom prst="rect">
            <a:avLst/>
          </a:prstGeom>
          <a:noFill/>
          <a:ln>
            <a:noFill/>
          </a:ln>
        </p:spPr>
        <p:txBody>
          <a:bodyPr numCol="2">
            <a:noAutofit/>
          </a:bodyPr>
          <a:lstStyle/>
          <a:p>
            <a:pPr marL="432000" indent="-324000">
              <a:lnSpc>
                <a:spcPct val="90000"/>
              </a:lnSpc>
              <a:spcBef>
                <a:spcPts val="1417"/>
              </a:spcBef>
              <a:buClr>
                <a:srgbClr val="000000"/>
              </a:buClr>
              <a:buSzPct val="45000"/>
              <a:buFont typeface="Wingdings" charset="2"/>
              <a:buChar char=""/>
            </a:pPr>
            <a:r>
              <a:rPr lang="en-US" sz="2400" b="1" u="sng" strike="noStrike" spc="-1" dirty="0">
                <a:solidFill>
                  <a:srgbClr val="000000"/>
                </a:solidFill>
                <a:latin typeface="Calibri"/>
              </a:rPr>
              <a:t>Systematic Reviews / Meta-Analyses</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Armstrong et al. (2011)</a:t>
            </a:r>
          </a:p>
          <a:p>
            <a:pPr marL="1296000" lvl="2" indent="-288000">
              <a:spcBef>
                <a:spcPts val="850"/>
              </a:spcBef>
              <a:buClr>
                <a:srgbClr val="000000"/>
              </a:buClr>
              <a:buSzPct val="45000"/>
              <a:buFont typeface="Wingdings" charset="2"/>
              <a:buChar char=""/>
            </a:pPr>
            <a:r>
              <a:rPr lang="en-US" sz="2400" b="0" strike="noStrike" spc="-1" dirty="0">
                <a:solidFill>
                  <a:srgbClr val="000000"/>
                </a:solidFill>
                <a:latin typeface="Calibri"/>
              </a:rPr>
              <a:t>Weight: -1.47 kg [95% CI -2.05, -0.88])</a:t>
            </a:r>
          </a:p>
          <a:p>
            <a:pPr marL="1296000" lvl="2" indent="-288000">
              <a:spcBef>
                <a:spcPts val="850"/>
              </a:spcBef>
              <a:buClr>
                <a:srgbClr val="000000"/>
              </a:buClr>
              <a:buSzPct val="45000"/>
              <a:buFont typeface="Wingdings" charset="2"/>
              <a:buChar char=""/>
            </a:pPr>
            <a:r>
              <a:rPr lang="en-US" sz="2400" b="0" strike="noStrike" spc="-1" dirty="0">
                <a:solidFill>
                  <a:srgbClr val="000000"/>
                </a:solidFill>
                <a:latin typeface="Calibri"/>
              </a:rPr>
              <a:t>BMI: -0.25 kg/m2 (95% CI -0.50, 0.01).</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Barnes and </a:t>
            </a:r>
            <a:r>
              <a:rPr lang="en-US" sz="2400" b="0" strike="noStrike" spc="-1" dirty="0" err="1">
                <a:solidFill>
                  <a:srgbClr val="000000"/>
                </a:solidFill>
                <a:latin typeface="Calibri"/>
              </a:rPr>
              <a:t>Ivezaj</a:t>
            </a:r>
            <a:r>
              <a:rPr lang="en-US" sz="2400" b="0" strike="noStrike" spc="-1" dirty="0">
                <a:solidFill>
                  <a:srgbClr val="000000"/>
                </a:solidFill>
                <a:latin typeface="Calibri"/>
              </a:rPr>
              <a:t> (2015)</a:t>
            </a:r>
          </a:p>
          <a:p>
            <a:pPr marL="1296000" lvl="2" indent="-288000">
              <a:spcBef>
                <a:spcPts val="850"/>
              </a:spcBef>
              <a:buClr>
                <a:srgbClr val="000000"/>
              </a:buClr>
              <a:buSzPct val="45000"/>
              <a:buFont typeface="Wingdings" charset="2"/>
              <a:buChar char=""/>
            </a:pPr>
            <a:r>
              <a:rPr lang="en-US" sz="2400" b="0" strike="noStrike" spc="-1" dirty="0">
                <a:solidFill>
                  <a:srgbClr val="000000"/>
                </a:solidFill>
                <a:latin typeface="Calibri"/>
              </a:rPr>
              <a:t>~1/2 of studies showed 6% to 35.7% of </a:t>
            </a:r>
            <a:r>
              <a:rPr lang="en-US" sz="2400" b="0" strike="noStrike" spc="-1" dirty="0" err="1">
                <a:solidFill>
                  <a:srgbClr val="000000"/>
                </a:solidFill>
                <a:latin typeface="Calibri"/>
              </a:rPr>
              <a:t>pts</a:t>
            </a:r>
            <a:r>
              <a:rPr lang="en-US" sz="2400" b="0" strike="noStrike" spc="-1" dirty="0">
                <a:solidFill>
                  <a:srgbClr val="000000"/>
                </a:solidFill>
                <a:latin typeface="Calibri"/>
              </a:rPr>
              <a:t> lost &gt;=5% of initial body weight</a:t>
            </a:r>
          </a:p>
          <a:p>
            <a:pPr marL="432000" indent="-324000">
              <a:lnSpc>
                <a:spcPct val="90000"/>
              </a:lnSpc>
              <a:spcBef>
                <a:spcPts val="1417"/>
              </a:spcBef>
              <a:buClr>
                <a:srgbClr val="000000"/>
              </a:buClr>
              <a:buSzPct val="45000"/>
              <a:buFont typeface="Wingdings" charset="2"/>
              <a:buChar char=""/>
            </a:pPr>
            <a:r>
              <a:rPr lang="en-US" sz="2400" b="1" u="sng" strike="noStrike" spc="-1" dirty="0">
                <a:solidFill>
                  <a:srgbClr val="000000"/>
                </a:solidFill>
                <a:latin typeface="Calibri"/>
              </a:rPr>
              <a:t>Individual RCTs</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-1.34 kg at 6 months, non-significant at 24 months</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3.3% weight loss, -4 mmHg decrease of SBP</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-19.6 in TC, -13.78 in LDL. Comparing MI to “standard practice” in Spain</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HbA1c 9.8% (MI) </a:t>
            </a:r>
            <a:r>
              <a:rPr lang="en-US" sz="2400" b="0" strike="noStrike" spc="-1" dirty="0" smtClean="0">
                <a:solidFill>
                  <a:srgbClr val="000000"/>
                </a:solidFill>
                <a:latin typeface="Calibri"/>
              </a:rPr>
              <a:t>vs. </a:t>
            </a:r>
            <a:r>
              <a:rPr lang="en-US" sz="2400" b="0" strike="noStrike" spc="-1" dirty="0">
                <a:solidFill>
                  <a:srgbClr val="000000"/>
                </a:solidFill>
                <a:latin typeface="Calibri"/>
              </a:rPr>
              <a:t>10.8% (UC) in weight-control program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38080" y="1352160"/>
            <a:ext cx="10515240" cy="5505840"/>
          </a:xfrm>
          <a:prstGeom prst="rect">
            <a:avLst/>
          </a:prstGeom>
          <a:noFill/>
          <a:ln>
            <a:noFill/>
          </a:ln>
        </p:spPr>
        <p:txBody>
          <a:bodyPr>
            <a:noAutofit/>
          </a:bodyPr>
          <a:lstStyle/>
          <a:p>
            <a:pPr marL="432000" indent="-324000">
              <a:lnSpc>
                <a:spcPct val="100000"/>
              </a:lnSpc>
              <a:buClr>
                <a:srgbClr val="000000"/>
              </a:buClr>
              <a:buSzPct val="45000"/>
              <a:buFont typeface="Wingdings" charset="2"/>
              <a:buChar char=""/>
            </a:pPr>
            <a:r>
              <a:rPr lang="en-US" sz="2400" b="0" strike="noStrike" spc="-1" dirty="0">
                <a:solidFill>
                  <a:srgbClr val="000000"/>
                </a:solidFill>
                <a:latin typeface="Calibri"/>
              </a:rPr>
              <a:t>Significant heterogeneity</a:t>
            </a:r>
          </a:p>
          <a:p>
            <a:pPr marL="864000" lvl="1" indent="-324000">
              <a:lnSpc>
                <a:spcPct val="100000"/>
              </a:lnSpc>
              <a:buClr>
                <a:srgbClr val="000000"/>
              </a:buClr>
              <a:buSzPct val="75000"/>
              <a:buFont typeface="Symbol" charset="2"/>
              <a:buChar char=""/>
            </a:pPr>
            <a:r>
              <a:rPr lang="en-US" sz="2400" b="0" strike="noStrike" spc="-1" dirty="0">
                <a:solidFill>
                  <a:srgbClr val="000000"/>
                </a:solidFill>
                <a:latin typeface="Calibri"/>
              </a:rPr>
              <a:t>P: </a:t>
            </a:r>
          </a:p>
          <a:p>
            <a:pPr marL="1296000" lvl="2" indent="-288000">
              <a:lnSpc>
                <a:spcPct val="100000"/>
              </a:lnSpc>
              <a:buClr>
                <a:srgbClr val="000000"/>
              </a:buClr>
              <a:buSzPct val="45000"/>
              <a:buFont typeface="Wingdings" charset="2"/>
              <a:buChar char=""/>
            </a:pPr>
            <a:r>
              <a:rPr lang="en-US" sz="2400" b="0" strike="noStrike" spc="-1" dirty="0">
                <a:solidFill>
                  <a:srgbClr val="000000"/>
                </a:solidFill>
                <a:latin typeface="Calibri"/>
              </a:rPr>
              <a:t>Sex/age range of participants</a:t>
            </a:r>
          </a:p>
          <a:p>
            <a:pPr marL="1296000" lvl="2" indent="-288000">
              <a:lnSpc>
                <a:spcPct val="100000"/>
              </a:lnSpc>
              <a:buClr>
                <a:srgbClr val="000000"/>
              </a:buClr>
              <a:buSzPct val="45000"/>
              <a:buFont typeface="Wingdings" charset="2"/>
              <a:buChar char=""/>
            </a:pPr>
            <a:r>
              <a:rPr lang="en-US" sz="2400" b="0" strike="noStrike" spc="-1" dirty="0">
                <a:solidFill>
                  <a:srgbClr val="000000"/>
                </a:solidFill>
                <a:latin typeface="Calibri"/>
              </a:rPr>
              <a:t>limited evidence for non-White patients </a:t>
            </a:r>
          </a:p>
          <a:p>
            <a:pPr marL="864000" lvl="1" indent="-324000">
              <a:lnSpc>
                <a:spcPct val="100000"/>
              </a:lnSpc>
              <a:buClr>
                <a:srgbClr val="000000"/>
              </a:buClr>
              <a:buSzPct val="75000"/>
              <a:buFont typeface="Symbol" charset="2"/>
              <a:buChar char=""/>
            </a:pPr>
            <a:r>
              <a:rPr lang="en-US" sz="2400" b="0" strike="noStrike" spc="-1" dirty="0">
                <a:solidFill>
                  <a:srgbClr val="000000"/>
                </a:solidFill>
                <a:latin typeface="Calibri"/>
              </a:rPr>
              <a:t>I: </a:t>
            </a:r>
          </a:p>
          <a:p>
            <a:pPr marL="1296000" lvl="2" indent="-288000">
              <a:lnSpc>
                <a:spcPct val="100000"/>
              </a:lnSpc>
              <a:buClr>
                <a:srgbClr val="000000"/>
              </a:buClr>
              <a:buSzPct val="45000"/>
              <a:buFont typeface="Wingdings" charset="2"/>
              <a:buChar char=""/>
            </a:pPr>
            <a:r>
              <a:rPr lang="en-US" sz="2400" b="0" strike="noStrike" spc="-1" dirty="0">
                <a:solidFill>
                  <a:srgbClr val="000000"/>
                </a:solidFill>
                <a:latin typeface="Calibri"/>
              </a:rPr>
              <a:t>Few studies discussed the “how</a:t>
            </a:r>
            <a:r>
              <a:rPr lang="en-US" sz="2400" b="0" strike="noStrike" spc="-1" dirty="0" smtClean="0">
                <a:solidFill>
                  <a:srgbClr val="000000"/>
                </a:solidFill>
                <a:latin typeface="Calibri"/>
              </a:rPr>
              <a:t>” of </a:t>
            </a:r>
            <a:r>
              <a:rPr lang="en-US" sz="2400" b="0" strike="noStrike" spc="-1" dirty="0">
                <a:solidFill>
                  <a:srgbClr val="000000"/>
                </a:solidFill>
                <a:latin typeface="Calibri"/>
              </a:rPr>
              <a:t>MI </a:t>
            </a:r>
            <a:r>
              <a:rPr lang="en-US" sz="2400" b="0" strike="noStrike" spc="-1" dirty="0" smtClean="0">
                <a:solidFill>
                  <a:srgbClr val="000000"/>
                </a:solidFill>
                <a:latin typeface="Calibri"/>
              </a:rPr>
              <a:t>training</a:t>
            </a:r>
            <a:endParaRPr lang="en-US" sz="2400" b="0" strike="noStrike" spc="-1" dirty="0">
              <a:solidFill>
                <a:srgbClr val="000000"/>
              </a:solidFill>
              <a:latin typeface="Calibri"/>
            </a:endParaRPr>
          </a:p>
          <a:p>
            <a:pPr marL="1296000" lvl="2" indent="-288000">
              <a:lnSpc>
                <a:spcPct val="100000"/>
              </a:lnSpc>
              <a:buClr>
                <a:srgbClr val="000000"/>
              </a:buClr>
              <a:buSzPct val="45000"/>
              <a:buFont typeface="Wingdings" charset="2"/>
              <a:buChar char=""/>
            </a:pPr>
            <a:r>
              <a:rPr lang="en-US" sz="2400" b="0" strike="noStrike" spc="-1" dirty="0">
                <a:solidFill>
                  <a:srgbClr val="000000"/>
                </a:solidFill>
                <a:latin typeface="Calibri"/>
              </a:rPr>
              <a:t>Some studies did or did not include: group interventions, multiple MI sessions, frequent follow-ups, dietary protocols, etc.</a:t>
            </a:r>
          </a:p>
          <a:p>
            <a:pPr marL="864000" lvl="1" indent="-324000">
              <a:lnSpc>
                <a:spcPct val="100000"/>
              </a:lnSpc>
              <a:buClr>
                <a:srgbClr val="000000"/>
              </a:buClr>
              <a:buSzPct val="75000"/>
              <a:buFont typeface="Symbol" charset="2"/>
              <a:buChar char=""/>
            </a:pPr>
            <a:r>
              <a:rPr lang="en-US" sz="2400" b="0" strike="noStrike" spc="-1" dirty="0">
                <a:solidFill>
                  <a:srgbClr val="000000"/>
                </a:solidFill>
                <a:latin typeface="Calibri"/>
              </a:rPr>
              <a:t>C: </a:t>
            </a:r>
          </a:p>
          <a:p>
            <a:pPr marL="1296000" lvl="2" indent="-288000">
              <a:lnSpc>
                <a:spcPct val="100000"/>
              </a:lnSpc>
              <a:buClr>
                <a:srgbClr val="000000"/>
              </a:buClr>
              <a:buSzPct val="45000"/>
              <a:buFont typeface="Wingdings" charset="2"/>
              <a:buChar char=""/>
            </a:pPr>
            <a:r>
              <a:rPr lang="en-US" sz="2400" b="0" strike="noStrike" spc="-1" dirty="0">
                <a:solidFill>
                  <a:srgbClr val="000000"/>
                </a:solidFill>
                <a:latin typeface="Calibri"/>
              </a:rPr>
              <a:t>No universal comparator (brief advice, attention control, CBT, group programs, etc.)</a:t>
            </a:r>
          </a:p>
          <a:p>
            <a:pPr marL="864000" lvl="1" indent="-324000">
              <a:lnSpc>
                <a:spcPct val="100000"/>
              </a:lnSpc>
              <a:buClr>
                <a:srgbClr val="000000"/>
              </a:buClr>
              <a:buSzPct val="75000"/>
              <a:buFont typeface="Symbol" charset="2"/>
              <a:buChar char=""/>
            </a:pPr>
            <a:r>
              <a:rPr lang="en-US" sz="2400" b="0" strike="noStrike" spc="-1" dirty="0">
                <a:solidFill>
                  <a:srgbClr val="000000"/>
                </a:solidFill>
                <a:latin typeface="Calibri"/>
              </a:rPr>
              <a:t>O: </a:t>
            </a:r>
          </a:p>
          <a:p>
            <a:pPr marL="1296000" lvl="2" indent="-288000">
              <a:lnSpc>
                <a:spcPct val="100000"/>
              </a:lnSpc>
              <a:buClr>
                <a:srgbClr val="000000"/>
              </a:buClr>
              <a:buSzPct val="45000"/>
              <a:buFont typeface="Wingdings" charset="2"/>
              <a:buChar char=""/>
            </a:pPr>
            <a:r>
              <a:rPr lang="en-US" sz="2400" b="0" strike="noStrike" spc="-1" dirty="0">
                <a:solidFill>
                  <a:srgbClr val="000000"/>
                </a:solidFill>
                <a:latin typeface="Calibri"/>
              </a:rPr>
              <a:t>Follow-up times (3 to 60+ months)</a:t>
            </a:r>
          </a:p>
        </p:txBody>
      </p:sp>
      <p:sp>
        <p:nvSpPr>
          <p:cNvPr id="95" name="TextShape 2"/>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a:solidFill>
                  <a:srgbClr val="000000"/>
                </a:solidFill>
                <a:latin typeface="Calibri Light"/>
              </a:rPr>
              <a:t>The Findings – Caveats </a:t>
            </a:r>
            <a:endParaRPr lang="en-US" sz="4400" b="1"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1" strike="noStrike" spc="-1">
                <a:solidFill>
                  <a:srgbClr val="000000"/>
                </a:solidFill>
                <a:latin typeface="Calibri Light"/>
              </a:rPr>
              <a:t>Strength of Recommendation</a:t>
            </a:r>
            <a:endParaRPr lang="en-US" sz="4400" b="1" strike="noStrike" spc="-1">
              <a:solidFill>
                <a:srgbClr val="000000"/>
              </a:solidFill>
              <a:latin typeface="Calibri"/>
            </a:endParaRPr>
          </a:p>
        </p:txBody>
      </p:sp>
      <p:sp>
        <p:nvSpPr>
          <p:cNvPr id="97" name="TextShape 2"/>
          <p:cNvSpPr txBox="1"/>
          <p:nvPr/>
        </p:nvSpPr>
        <p:spPr>
          <a:xfrm>
            <a:off x="838080" y="1524130"/>
            <a:ext cx="10515240" cy="4350960"/>
          </a:xfrm>
          <a:prstGeom prst="rect">
            <a:avLst/>
          </a:prstGeom>
          <a:noFill/>
          <a:ln>
            <a:noFill/>
          </a:ln>
        </p:spPr>
        <p:txBody>
          <a:bodyPr>
            <a:noAutofit/>
          </a:bodyPr>
          <a:lstStyle/>
          <a:p>
            <a:pPr marL="228600" indent="-228240">
              <a:lnSpc>
                <a:spcPct val="90000"/>
              </a:lnSpc>
              <a:spcAft>
                <a:spcPts val="600"/>
              </a:spcAft>
              <a:buClr>
                <a:srgbClr val="000000"/>
              </a:buClr>
              <a:buFont typeface="Arial"/>
              <a:buChar char="•"/>
            </a:pPr>
            <a:r>
              <a:rPr lang="en-US" sz="2400" b="0" strike="noStrike" spc="-1" dirty="0">
                <a:solidFill>
                  <a:srgbClr val="000000"/>
                </a:solidFill>
                <a:latin typeface="Calibri"/>
              </a:rPr>
              <a:t>Systematic Reviews and/or Meta-Analysis</a:t>
            </a:r>
          </a:p>
          <a:p>
            <a:pPr marL="864000" lvl="1" indent="-324000">
              <a:spcAft>
                <a:spcPts val="600"/>
              </a:spcAft>
              <a:buClr>
                <a:srgbClr val="000000"/>
              </a:buClr>
              <a:buSzPct val="75000"/>
              <a:buFont typeface="Symbol" charset="2"/>
              <a:buChar char=""/>
            </a:pPr>
            <a:r>
              <a:rPr lang="en-US" sz="2400" b="0" strike="noStrike" spc="-1" dirty="0">
                <a:solidFill>
                  <a:srgbClr val="000000"/>
                </a:solidFill>
                <a:latin typeface="Calibri"/>
              </a:rPr>
              <a:t>MI seems to help or, at worst, make no difference in weight loss</a:t>
            </a:r>
          </a:p>
          <a:p>
            <a:pPr marL="864000" lvl="1" indent="-324000">
              <a:spcAft>
                <a:spcPts val="600"/>
              </a:spcAft>
              <a:buClr>
                <a:srgbClr val="000000"/>
              </a:buClr>
              <a:buSzPct val="75000"/>
              <a:buFont typeface="Symbol" charset="2"/>
              <a:buChar char=""/>
            </a:pPr>
            <a:r>
              <a:rPr lang="en-US" sz="2400" b="0" strike="noStrike" spc="-1" dirty="0">
                <a:solidFill>
                  <a:srgbClr val="000000"/>
                </a:solidFill>
                <a:latin typeface="Calibri"/>
              </a:rPr>
              <a:t>Weight loss </a:t>
            </a:r>
            <a:r>
              <a:rPr lang="en-US" sz="2400" b="0" strike="noStrike" spc="-1" dirty="0" smtClean="0">
                <a:solidFill>
                  <a:srgbClr val="000000"/>
                </a:solidFill>
                <a:latin typeface="Calibri"/>
              </a:rPr>
              <a:t>most </a:t>
            </a:r>
            <a:r>
              <a:rPr lang="en-US" sz="2400" b="0" strike="noStrike" spc="-1" dirty="0">
                <a:solidFill>
                  <a:srgbClr val="000000"/>
                </a:solidFill>
                <a:latin typeface="Calibri"/>
              </a:rPr>
              <a:t>significant when </a:t>
            </a:r>
            <a:r>
              <a:rPr lang="en-US" sz="2400" b="0" strike="noStrike" spc="-1" dirty="0" smtClean="0">
                <a:solidFill>
                  <a:srgbClr val="000000"/>
                </a:solidFill>
                <a:latin typeface="Calibri"/>
              </a:rPr>
              <a:t>used </a:t>
            </a:r>
            <a:r>
              <a:rPr lang="en-US" sz="2400" b="0" strike="noStrike" spc="-1" dirty="0">
                <a:solidFill>
                  <a:srgbClr val="000000"/>
                </a:solidFill>
                <a:latin typeface="Calibri"/>
              </a:rPr>
              <a:t>in conjunction with other </a:t>
            </a:r>
            <a:r>
              <a:rPr lang="en-US" sz="2400" b="0" strike="noStrike" spc="-1" dirty="0" smtClean="0">
                <a:solidFill>
                  <a:srgbClr val="000000"/>
                </a:solidFill>
                <a:latin typeface="Calibri"/>
              </a:rPr>
              <a:t>programing</a:t>
            </a:r>
          </a:p>
          <a:p>
            <a:pPr marL="228600" indent="-228240">
              <a:lnSpc>
                <a:spcPct val="90000"/>
              </a:lnSpc>
              <a:spcAft>
                <a:spcPts val="600"/>
              </a:spcAft>
              <a:buClr>
                <a:srgbClr val="000000"/>
              </a:buClr>
              <a:buFont typeface="Arial"/>
              <a:buChar char="•"/>
            </a:pPr>
            <a:r>
              <a:rPr lang="en-US" sz="2400" b="0" strike="noStrike" spc="-1" dirty="0" err="1" smtClean="0">
                <a:solidFill>
                  <a:srgbClr val="000000"/>
                </a:solidFill>
                <a:latin typeface="Calibri"/>
              </a:rPr>
              <a:t>DynaMed</a:t>
            </a:r>
            <a:r>
              <a:rPr lang="en-US" sz="2400" b="0" strike="noStrike" spc="-1" dirty="0" smtClean="0">
                <a:solidFill>
                  <a:srgbClr val="000000"/>
                </a:solidFill>
                <a:latin typeface="Calibri"/>
              </a:rPr>
              <a:t> Plus</a:t>
            </a:r>
          </a:p>
          <a:p>
            <a:pPr marL="864000" lvl="1" indent="-324000">
              <a:spcAft>
                <a:spcPts val="600"/>
              </a:spcAft>
              <a:buClr>
                <a:srgbClr val="000000"/>
              </a:buClr>
              <a:buSzPct val="75000"/>
              <a:buFont typeface="Symbol" charset="2"/>
              <a:buChar char=""/>
            </a:pPr>
            <a:r>
              <a:rPr lang="en-US" sz="2400" b="0" strike="noStrike" spc="-1" dirty="0" smtClean="0">
                <a:solidFill>
                  <a:srgbClr val="000000"/>
                </a:solidFill>
                <a:latin typeface="Calibri"/>
              </a:rPr>
              <a:t>Level </a:t>
            </a:r>
            <a:r>
              <a:rPr lang="en-US" sz="2400" b="0" strike="noStrike" spc="-1" dirty="0">
                <a:solidFill>
                  <a:srgbClr val="000000"/>
                </a:solidFill>
                <a:latin typeface="Calibri"/>
              </a:rPr>
              <a:t>2 [mid-level] evidence: behavioral interventions associated with small reduction in body weight in adults with overweight and obesity </a:t>
            </a:r>
          </a:p>
          <a:p>
            <a:pPr marL="864000" lvl="1" indent="-324000">
              <a:spcAft>
                <a:spcPts val="600"/>
              </a:spcAft>
              <a:buClr>
                <a:srgbClr val="000000"/>
              </a:buClr>
              <a:buSzPct val="75000"/>
              <a:buFont typeface="Symbol" charset="2"/>
              <a:buChar char=""/>
            </a:pPr>
            <a:r>
              <a:rPr lang="en-US" sz="2400" b="0" strike="noStrike" spc="-1" dirty="0">
                <a:solidFill>
                  <a:srgbClr val="000000"/>
                </a:solidFill>
                <a:latin typeface="Calibri"/>
              </a:rPr>
              <a:t>AACE/ACE grade A, Best evidence level 1: include behavioral interventions (including MI</a:t>
            </a:r>
            <a:r>
              <a:rPr lang="en-US" sz="2400" b="0" strike="noStrike" spc="-1" dirty="0" smtClean="0">
                <a:solidFill>
                  <a:srgbClr val="000000"/>
                </a:solidFill>
                <a:latin typeface="Calibri"/>
              </a:rPr>
              <a:t>) to </a:t>
            </a:r>
            <a:r>
              <a:rPr lang="en-US" sz="2400" b="0" strike="noStrike" spc="-1" dirty="0">
                <a:solidFill>
                  <a:srgbClr val="000000"/>
                </a:solidFill>
                <a:latin typeface="Calibri"/>
              </a:rPr>
              <a:t>enhance adherence to diet and exercise </a:t>
            </a:r>
          </a:p>
          <a:p>
            <a:pPr marL="1296000" lvl="2" indent="-288000">
              <a:spcAft>
                <a:spcPts val="600"/>
              </a:spcAft>
              <a:buClr>
                <a:srgbClr val="000000"/>
              </a:buClr>
              <a:buSzPct val="45000"/>
              <a:buFont typeface="Wingdings" charset="2"/>
              <a:buChar char=""/>
            </a:pPr>
            <a:r>
              <a:rPr lang="en-US" sz="2400" b="0" strike="noStrike" spc="-1" dirty="0">
                <a:solidFill>
                  <a:srgbClr val="000000"/>
                </a:solidFill>
                <a:latin typeface="Calibri"/>
              </a:rPr>
              <a:t>based on RCTs or Meta-</a:t>
            </a:r>
            <a:r>
              <a:rPr lang="en-US" sz="2400" b="0" strike="noStrike" spc="-1" dirty="0" smtClean="0">
                <a:solidFill>
                  <a:srgbClr val="000000"/>
                </a:solidFill>
                <a:latin typeface="Calibri"/>
              </a:rPr>
              <a:t>Analyses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237</TotalTime>
  <Words>917</Words>
  <Application>Microsoft Macintosh PowerPoint</Application>
  <PresentationFormat>Custom</PresentationFormat>
  <Paragraphs>94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Motivational Interviewing and Weight Loss</dc:title>
  <dc:subject/>
  <dc:creator>Eric Robbins</dc:creator>
  <dc:description/>
  <cp:lastModifiedBy>Eric Robbins</cp:lastModifiedBy>
  <cp:revision>41</cp:revision>
  <dcterms:created xsi:type="dcterms:W3CDTF">2019-02-24T01:06:08Z</dcterms:created>
  <dcterms:modified xsi:type="dcterms:W3CDTF">2019-03-01T02:11:50Z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