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79" r:id="rId2"/>
    <p:sldId id="280" r:id="rId3"/>
    <p:sldId id="293" r:id="rId4"/>
    <p:sldId id="258" r:id="rId5"/>
    <p:sldId id="281" r:id="rId6"/>
    <p:sldId id="292" r:id="rId7"/>
    <p:sldId id="282" r:id="rId8"/>
    <p:sldId id="283" r:id="rId9"/>
    <p:sldId id="284" r:id="rId10"/>
    <p:sldId id="285" r:id="rId11"/>
    <p:sldId id="291" r:id="rId12"/>
    <p:sldId id="276" r:id="rId13"/>
    <p:sldId id="277" r:id="rId14"/>
    <p:sldId id="275" r:id="rId15"/>
    <p:sldId id="273" r:id="rId16"/>
    <p:sldId id="274" r:id="rId17"/>
    <p:sldId id="286" r:id="rId18"/>
    <p:sldId id="257" r:id="rId19"/>
    <p:sldId id="260" r:id="rId20"/>
    <p:sldId id="295" r:id="rId21"/>
    <p:sldId id="288" r:id="rId22"/>
    <p:sldId id="294" r:id="rId23"/>
    <p:sldId id="261" r:id="rId24"/>
    <p:sldId id="268" r:id="rId25"/>
    <p:sldId id="270" r:id="rId26"/>
    <p:sldId id="287" r:id="rId27"/>
    <p:sldId id="259" r:id="rId28"/>
    <p:sldId id="266" r:id="rId29"/>
    <p:sldId id="267" r:id="rId30"/>
    <p:sldId id="272" r:id="rId31"/>
    <p:sldId id="263" r:id="rId32"/>
    <p:sldId id="265" r:id="rId33"/>
    <p:sldId id="264" r:id="rId34"/>
    <p:sldId id="269" r:id="rId35"/>
    <p:sldId id="290" r:id="rId36"/>
    <p:sldId id="278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1" autoAdjust="0"/>
    <p:restoredTop sz="94660"/>
  </p:normalViewPr>
  <p:slideViewPr>
    <p:cSldViewPr snapToGrid="0">
      <p:cViewPr>
        <p:scale>
          <a:sx n="93" d="100"/>
          <a:sy n="93" d="100"/>
        </p:scale>
        <p:origin x="3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F780-7A2E-4FB4-8B31-51F0A7AFF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5A6BA-63B5-45C4-A330-B4A4E71E6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B1DD-DF4B-4E1E-960F-E2D6DFBC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1F60-5454-4DC3-8AA2-AE888A1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0F99-8336-4E3F-A1CF-041F955A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D1B7-52FF-4B57-8F08-1DC40C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35433-973A-4536-990C-F8FBD0EF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FB02-43C2-4A77-9679-3DE0C462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A379-05E9-4437-8E80-5589EC83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0B62-6739-405C-8AB7-12161444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E988A-BFED-4E17-95E6-61BCA7BDF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27E38-466E-42E4-818B-8B38A106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1242-188F-48D4-8E92-B2D2C4A2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69C1-6103-4AAE-BF56-E9EBB41F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5D57-5446-4885-B4AA-DC639D2A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1381-146E-42AC-912D-B5C32DAE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0CFE-FB14-4425-8EF2-0874FDD6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1FD3-7503-427D-94B0-4843B9C0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A331-FF67-4D1F-A365-12CBA9A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AAEC-3126-47E4-9FAE-88AEE80C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5C8E-8EB5-4D5C-A744-C8E0D976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B18A-23AD-42AA-9F26-A405C7DC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2015-1838-44FC-89A5-27FE56DE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26F4-04FE-4CA1-B4A4-2034FD0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B7F9-A7FB-453A-8E44-DDE3E3B0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C6FD-2429-4C41-A350-98AF0150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F149-C596-41D7-8B31-9ED5C0F9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6CF23-E693-4E52-AE14-B2F0DAB9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CFA15-404F-4347-8536-65DCE33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09FC5-7703-490D-88E2-2DB921A2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435BD-4B17-47A7-A6F9-09398D0B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7DE6-6A41-4C46-968E-5A2D3B5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96005-4D4B-48DC-BACA-23F225DC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4BE89-D57E-4525-8657-0A1A2CD0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5B32D-FB6C-411B-9AC5-B6E77EB97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A84A5-6209-4060-8D21-AD0E689A2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E74C-32D9-4B49-9E10-E0973BA5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84A89-E463-42DC-8FFF-E17A510D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D3B6E-5C5C-43A0-BB2B-955718B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EA95-C776-44C5-9167-36013AFB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AA98E-1120-481A-8245-DAA4613B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9D2B9-563A-411B-82B7-4EAA0792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60F48-E7F8-4019-816A-9A7AC593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0A125-9991-49DF-BDD9-4C2AD5DB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2DD2F-613E-430C-9F64-48B97187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C7699-CA72-45B2-AC6A-D2099D3E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F3D7-011F-4579-B401-84699CD6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B52-530F-4889-9904-80CCE060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979AA-8CCE-4EFC-8C91-A46FF21F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A3671-8E10-4399-84FB-94283680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C9E6-9DE6-48D0-BCA7-F7E15831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1A8B-F669-40DB-8AD9-68CB2D73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A4E4-E6BB-4BDD-BA18-BC55EAE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48D1A-1B2D-4AE7-9271-ECFF64BBF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2815F-62FE-4B6D-9AAF-B45E6A64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BBA34-9891-4176-BF92-4C0F9529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2024A-3ECF-4648-B88F-C8D3AF90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732BD-FA10-455D-AE68-B039A979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05240-CCB9-4A98-B432-5A575AB5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771E-D5C9-40A2-A3EE-A1BECE93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85B2-F829-49CF-BAB1-3E68DDED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BCE0-28D9-4873-897D-3752D7D706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3524-23E6-42F2-9634-5BAF8C4BF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E61C-648D-4582-B66D-803D078E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4CA8-BE68-4E19-BDF5-C354F8B5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C821-D64A-4E7D-9AE2-AE2862A41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Cracking GRE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9FAA-1995-4472-8D13-6C52A1022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 session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A2479-705A-404E-9D5F-740EA55C018F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39820AB-290F-49C3-BBF1-4040C4F878D5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D789E8A-CD41-4288-930F-32F203A6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A10FDA16-9985-43AD-9170-EFDD5D236417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22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3E76-6D0C-44EE-B007-6EEEA5AC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Pitfalls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6BD2-240E-4194-A7CC-FDBE2199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Statistics </a:t>
            </a:r>
          </a:p>
          <a:p>
            <a:pPr lvl="1"/>
            <a:r>
              <a:rPr lang="en-US" dirty="0">
                <a:cs typeface="Calibri"/>
              </a:rPr>
              <a:t>Mean, Median, Mode, Standard Deviations</a:t>
            </a:r>
          </a:p>
          <a:p>
            <a:r>
              <a:rPr lang="en-US" dirty="0">
                <a:cs typeface="Calibri"/>
              </a:rPr>
              <a:t>Counting </a:t>
            </a:r>
          </a:p>
          <a:p>
            <a:pPr lvl="1"/>
            <a:r>
              <a:rPr lang="en-US" dirty="0">
                <a:cs typeface="Calibri"/>
              </a:rPr>
              <a:t>Permutation and Combinations </a:t>
            </a:r>
          </a:p>
          <a:p>
            <a:r>
              <a:rPr lang="en-US" dirty="0">
                <a:cs typeface="Calibri"/>
              </a:rPr>
              <a:t>Probability </a:t>
            </a:r>
          </a:p>
          <a:p>
            <a:r>
              <a:rPr lang="en-US" dirty="0">
                <a:cs typeface="Calibri"/>
              </a:rPr>
              <a:t>Euclidian Geometry </a:t>
            </a:r>
          </a:p>
          <a:p>
            <a:r>
              <a:rPr lang="en-US" dirty="0">
                <a:cs typeface="Calibri"/>
              </a:rPr>
              <a:t>Number Properties </a:t>
            </a:r>
          </a:p>
          <a:p>
            <a:pPr lvl="1"/>
            <a:r>
              <a:rPr lang="en-US" dirty="0">
                <a:cs typeface="Calibri"/>
              </a:rPr>
              <a:t>Primes </a:t>
            </a:r>
          </a:p>
          <a:p>
            <a:pPr lvl="1"/>
            <a:r>
              <a:rPr lang="en-US" dirty="0">
                <a:cs typeface="Calibri"/>
              </a:rPr>
              <a:t>Factors 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A61208-F30B-4C65-A01E-44743F69E11A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9C941CB-EDFC-4F30-A5CF-DF5E8A0915FC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9A40B23-10E1-45F6-976E-02D6AC82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5D3323F-384D-40EA-A664-922578E73C13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7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B061-0B44-48E6-B92D-09CB934B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these sessions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4AE7-AC69-43C6-8687-6AB66BD3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pen and paper ready </a:t>
            </a:r>
          </a:p>
          <a:p>
            <a:r>
              <a:rPr lang="en-US" dirty="0"/>
              <a:t>Do not skip any topic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And.. Ignore my handwriting :P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73A02A-8BCF-4E83-87D0-76069FF60C82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EDB6457-BC08-4D5B-B487-C43CA7E1BAEF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011DC96-4FD6-4A07-9D16-07B24E9A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DC5E1A-71A3-469B-855A-1C834D89EC67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74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107352-2AE5-4A62-ADFF-ED24B4716777}"/>
              </a:ext>
            </a:extLst>
          </p:cNvPr>
          <p:cNvSpPr/>
          <p:nvPr/>
        </p:nvSpPr>
        <p:spPr>
          <a:xfrm rot="16200000">
            <a:off x="10781251" y="-789964"/>
            <a:ext cx="629174" cy="22091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2F727E-9C7B-49E4-BDD2-E9CE4D3AC53C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88774FC-1DF3-4DC7-B4F7-F864B2494599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15057E3-BA54-48DA-A04F-6CE7D0F3C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9A7FEED-E8C2-405F-9369-4D0786697F26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1FA7A4B-C4D2-4E85-BD4A-F72C8B99F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95" t="22080" r="30727" b="30452"/>
          <a:stretch/>
        </p:blipFill>
        <p:spPr>
          <a:xfrm>
            <a:off x="2004073" y="1489166"/>
            <a:ext cx="7364733" cy="45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754990-5250-4B9B-8384-18952F0D01F4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308B09E-E6B9-4176-84DA-A1AB6D6EBFCC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9022F95-3317-49F4-B606-9C8E1BDE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15452AE-FA34-4DFB-BA83-4229A1108DAD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508B7AB-9D08-48FF-8698-9C423F9E7AF1}"/>
              </a:ext>
            </a:extLst>
          </p:cNvPr>
          <p:cNvSpPr txBox="1"/>
          <p:nvPr/>
        </p:nvSpPr>
        <p:spPr>
          <a:xfrm>
            <a:off x="1430894" y="3697222"/>
            <a:ext cx="8236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Basic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Divisibility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Prime Numbers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Factor, Prime Power Factor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Remainder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Consecutive Numbers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Odd even 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16B77-CA3A-4104-B362-B17982A83AE7}"/>
              </a:ext>
            </a:extLst>
          </p:cNvPr>
          <p:cNvSpPr txBox="1"/>
          <p:nvPr/>
        </p:nvSpPr>
        <p:spPr>
          <a:xfrm>
            <a:off x="1195755" y="1055077"/>
            <a:ext cx="3979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Number Properties</a:t>
            </a:r>
          </a:p>
          <a:p>
            <a:endParaRPr lang="en-GB" sz="2400" dirty="0"/>
          </a:p>
          <a:p>
            <a:r>
              <a:rPr lang="en-GB" sz="2000" dirty="0"/>
              <a:t>Can be easy but very tricky.</a:t>
            </a:r>
          </a:p>
          <a:p>
            <a:endParaRPr lang="en-GB" sz="2000" dirty="0"/>
          </a:p>
          <a:p>
            <a:r>
              <a:rPr lang="en-GB" sz="2000" dirty="0"/>
              <a:t>From three to five questions per set.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47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543FB-9855-9343-BFAF-E2F6C5763279}"/>
              </a:ext>
            </a:extLst>
          </p:cNvPr>
          <p:cNvSpPr txBox="1"/>
          <p:nvPr/>
        </p:nvSpPr>
        <p:spPr>
          <a:xfrm>
            <a:off x="1402036" y="1315398"/>
            <a:ext cx="79834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Things that must be kept in mind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Integers can be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Zero is not positive, it is non-negative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the question does not specify what kind of number (i.e. integer, non-negative), then for that instance, every sort of number must be considered (i.e., decimals in the defined region, negative numbers)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DO NOT FORGET DECIMALS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8389F4-E095-42FD-9807-32F8EA73EA2C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88E6823-4A37-4236-A199-EBB4FFA2E73F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33A1981E-667F-423A-9ACE-C5BDB249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754EF91-989E-46F6-BFBC-32300D328605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34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98557E-2999-B545-82E0-A8B432CB62A1}"/>
              </a:ext>
            </a:extLst>
          </p:cNvPr>
          <p:cNvSpPr txBox="1"/>
          <p:nvPr/>
        </p:nvSpPr>
        <p:spPr>
          <a:xfrm>
            <a:off x="834175" y="1959737"/>
            <a:ext cx="105236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i="1" dirty="0"/>
              <a:t>x</a:t>
            </a:r>
            <a:r>
              <a:rPr lang="en-GB" sz="2400" dirty="0"/>
              <a:t> is a non-zero integer and </a:t>
            </a:r>
            <a:r>
              <a:rPr lang="en-GB" sz="2400" b="1" i="1" dirty="0"/>
              <a:t>0&lt;y&lt;1</a:t>
            </a:r>
            <a:r>
              <a:rPr lang="en-GB" sz="2400" dirty="0"/>
              <a:t>, which of the following must be greater than </a:t>
            </a:r>
            <a:r>
              <a:rPr lang="en-GB" sz="2400" b="1" i="1" dirty="0"/>
              <a:t>1</a:t>
            </a:r>
            <a:r>
              <a:rPr lang="en-GB" sz="2400" dirty="0"/>
              <a:t>?</a:t>
            </a:r>
          </a:p>
          <a:p>
            <a:pPr marL="342900" indent="-342900">
              <a:buAutoNum type="alphaLcParenR"/>
            </a:pPr>
            <a:r>
              <a:rPr lang="en-GB" sz="2400" b="1" i="1" dirty="0"/>
              <a:t>x</a:t>
            </a:r>
          </a:p>
          <a:p>
            <a:pPr marL="342900" indent="-342900">
              <a:buAutoNum type="alphaLcParenR"/>
            </a:pPr>
            <a:r>
              <a:rPr lang="en-GB" sz="2400" b="1" i="1" dirty="0"/>
              <a:t>x/y</a:t>
            </a:r>
          </a:p>
          <a:p>
            <a:pPr marL="342900" indent="-342900">
              <a:buAutoNum type="alphaLcParenR"/>
            </a:pPr>
            <a:r>
              <a:rPr lang="en-GB" sz="2400" b="1" i="1" dirty="0"/>
              <a:t>xy</a:t>
            </a:r>
            <a:r>
              <a:rPr lang="en-GB" sz="2400" b="1" i="1" baseline="30000" dirty="0"/>
              <a:t>2</a:t>
            </a:r>
            <a:endParaRPr lang="en-GB" sz="2400" b="1" i="1" dirty="0"/>
          </a:p>
          <a:p>
            <a:pPr marL="342900" indent="-342900">
              <a:buAutoNum type="alphaLcParenR"/>
            </a:pPr>
            <a:r>
              <a:rPr lang="en-GB" sz="2400" b="1" i="1" dirty="0"/>
              <a:t>x</a:t>
            </a:r>
            <a:r>
              <a:rPr lang="en-GB" sz="2400" b="1" i="1" baseline="30000" dirty="0"/>
              <a:t>2</a:t>
            </a:r>
            <a:r>
              <a:rPr lang="en-GB" sz="2400" b="1" i="1" dirty="0"/>
              <a:t>y</a:t>
            </a:r>
          </a:p>
          <a:p>
            <a:pPr marL="342900" indent="-342900">
              <a:buAutoNum type="alphaLcParenR"/>
            </a:pPr>
            <a:r>
              <a:rPr lang="en-GB" sz="2400" b="1" i="1" dirty="0"/>
              <a:t>x</a:t>
            </a:r>
            <a:r>
              <a:rPr lang="en-GB" sz="2400" b="1" i="1" baseline="30000" dirty="0"/>
              <a:t>2</a:t>
            </a:r>
            <a:r>
              <a:rPr lang="en-GB" sz="2400" b="1" i="1" dirty="0"/>
              <a:t>/y</a:t>
            </a:r>
          </a:p>
          <a:p>
            <a:pPr marL="342900" indent="-342900">
              <a:buAutoNum type="alphaLcParenR"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FF3D3B-E802-4F40-A6D2-89A5ADBFD34D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942CB52-45F9-4AD5-9394-7E191CE91C58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D0731B8-D485-4326-8D7D-8EA7CD976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2A10B1B-C321-4F55-8941-5C66E8492664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27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FA3E80-2165-5942-87DD-397F4FBD4BE6}"/>
              </a:ext>
            </a:extLst>
          </p:cNvPr>
          <p:cNvSpPr txBox="1"/>
          <p:nvPr/>
        </p:nvSpPr>
        <p:spPr>
          <a:xfrm>
            <a:off x="3001807" y="1842454"/>
            <a:ext cx="67893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15&lt;x&lt;30</a:t>
            </a:r>
          </a:p>
          <a:p>
            <a:r>
              <a:rPr lang="en-GB" sz="2800" b="1" i="1" dirty="0"/>
              <a:t>15&lt;y&lt;30</a:t>
            </a:r>
          </a:p>
          <a:p>
            <a:r>
              <a:rPr lang="en-GB" sz="2800" b="1" i="1" dirty="0"/>
              <a:t>15&lt;z&lt;30</a:t>
            </a:r>
          </a:p>
          <a:p>
            <a:endParaRPr lang="en-GB" sz="2400" dirty="0"/>
          </a:p>
          <a:p>
            <a:r>
              <a:rPr lang="en-GB" sz="2400" dirty="0"/>
              <a:t>Quantity A: </a:t>
            </a:r>
            <a:r>
              <a:rPr lang="en-GB" sz="2400" i="1" dirty="0"/>
              <a:t>The range of the three Number </a:t>
            </a:r>
            <a:r>
              <a:rPr lang="en-GB" sz="2400" b="1" i="1" dirty="0"/>
              <a:t>x, y and z</a:t>
            </a:r>
          </a:p>
          <a:p>
            <a:endParaRPr lang="en-GB" sz="2400" dirty="0"/>
          </a:p>
          <a:p>
            <a:r>
              <a:rPr lang="en-GB" sz="2400" dirty="0"/>
              <a:t>Quantity B: </a:t>
            </a:r>
            <a:r>
              <a:rPr lang="en-GB" sz="2400" b="1" i="1" dirty="0"/>
              <a:t>15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FCEF30-0FB6-4C04-9A0F-DCB162806FE9}"/>
              </a:ext>
            </a:extLst>
          </p:cNvPr>
          <p:cNvGrpSpPr/>
          <p:nvPr/>
        </p:nvGrpSpPr>
        <p:grpSpPr>
          <a:xfrm>
            <a:off x="-1" y="25167"/>
            <a:ext cx="12200390" cy="6858001"/>
            <a:chOff x="-1" y="0"/>
            <a:chExt cx="12200390" cy="6858001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E1C01C-7C43-4CDE-8DD2-05CD9993D667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4D7AF6AD-C5AB-4C73-A078-40440B35F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14E229A-FCC1-4844-8377-A73C4FD6561D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6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ACE4D-F64E-4E05-8853-9EAC7FDEB905}"/>
              </a:ext>
            </a:extLst>
          </p:cNvPr>
          <p:cNvSpPr/>
          <p:nvPr/>
        </p:nvSpPr>
        <p:spPr>
          <a:xfrm>
            <a:off x="3647759" y="2128436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i="1" dirty="0"/>
              <a:t>x</a:t>
            </a:r>
            <a:r>
              <a:rPr lang="en-GB" sz="2400" dirty="0"/>
              <a:t> and </a:t>
            </a:r>
            <a:r>
              <a:rPr lang="en-GB" sz="2400" b="1" i="1" dirty="0"/>
              <a:t>y</a:t>
            </a:r>
            <a:r>
              <a:rPr lang="en-GB" sz="2400" dirty="0"/>
              <a:t> are integers and </a:t>
            </a:r>
            <a:r>
              <a:rPr lang="en-GB" sz="2400" b="1" i="1" dirty="0"/>
              <a:t>xy&lt;0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Quantity A: </a:t>
            </a:r>
            <a:r>
              <a:rPr lang="en-GB" sz="3200" b="1" i="1" dirty="0"/>
              <a:t>x</a:t>
            </a:r>
            <a:r>
              <a:rPr lang="en-GB" sz="3200" b="1" i="1" baseline="30000" dirty="0"/>
              <a:t>y</a:t>
            </a:r>
            <a:endParaRPr lang="en-GB" sz="2400" b="1" i="1" baseline="30000" dirty="0"/>
          </a:p>
          <a:p>
            <a:r>
              <a:rPr lang="en-GB" sz="2400" dirty="0"/>
              <a:t>Quantity B: </a:t>
            </a:r>
            <a:r>
              <a:rPr lang="en-GB" sz="3200" b="1" i="1" dirty="0"/>
              <a:t>0</a:t>
            </a:r>
            <a:endParaRPr lang="en-GB" b="1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7F2C24-DDE7-4AB2-B5A4-F7D2FCF2F755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C9814C5-2ECC-4886-A3AB-CAC754AC4657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6ACCDAFD-5F5C-4067-A995-B5D32464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9CFFAF5-01EF-4274-978F-66132F47D0E2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84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9891-D3C9-4F8E-A32C-5C71BA5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86AD-28EF-48C0-A65B-DEC50723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Divisible by </a:t>
            </a:r>
            <a:r>
              <a:rPr lang="en-US" b="1" i="1" dirty="0"/>
              <a:t>2,3,4,5 </a:t>
            </a:r>
          </a:p>
          <a:p>
            <a:r>
              <a:rPr lang="en-US" dirty="0"/>
              <a:t>Pair of divisor</a:t>
            </a:r>
          </a:p>
          <a:p>
            <a:pPr lvl="1"/>
            <a:r>
              <a:rPr lang="en-US" dirty="0"/>
              <a:t>Factorize 64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C6B83-9C4A-4223-AF68-C390B378DE0E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2F883A5-B812-492C-8F6D-2B3A7A738E93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1A4254F-94F0-4BDD-B9D7-B4FF40AC9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1174E7E-41E1-4227-9480-D80EFD658F5D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50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4BB4-1859-4028-AC42-A5235710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Prime Numbers and  Prime Power Factorization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0A5A-3DA4-4BF5-96E3-9A65DFBE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is not prime </a:t>
            </a:r>
          </a:p>
          <a:p>
            <a:r>
              <a:rPr lang="en-US" dirty="0">
                <a:solidFill>
                  <a:schemeClr val="tx1"/>
                </a:solidFill>
              </a:rPr>
              <a:t>Prime factor </a:t>
            </a:r>
          </a:p>
          <a:p>
            <a:r>
              <a:rPr lang="en-US" dirty="0">
                <a:solidFill>
                  <a:schemeClr val="tx1"/>
                </a:solidFill>
              </a:rPr>
              <a:t>Find the divisor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78F1EA-8B66-4D2F-B121-80F71E296CEB}"/>
              </a:ext>
            </a:extLst>
          </p:cNvPr>
          <p:cNvGrpSpPr/>
          <p:nvPr/>
        </p:nvGrpSpPr>
        <p:grpSpPr>
          <a:xfrm>
            <a:off x="3450484" y="4070254"/>
            <a:ext cx="5486401" cy="1339351"/>
            <a:chOff x="2917998" y="3704996"/>
            <a:chExt cx="5486401" cy="13393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9F3C79-FC62-534A-B552-60910A113EBE}"/>
                </a:ext>
              </a:extLst>
            </p:cNvPr>
            <p:cNvSpPr txBox="1"/>
            <p:nvPr/>
          </p:nvSpPr>
          <p:spPr>
            <a:xfrm>
              <a:off x="3254928" y="3704996"/>
              <a:ext cx="4983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Column A	 		Column 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2EB9AD-72D9-D743-89DC-F32479B05F4E}"/>
                </a:ext>
              </a:extLst>
            </p:cNvPr>
            <p:cNvCxnSpPr>
              <a:cxnSpLocks/>
            </p:cNvCxnSpPr>
            <p:nvPr/>
          </p:nvCxnSpPr>
          <p:spPr>
            <a:xfrm>
              <a:off x="3782887" y="4212493"/>
              <a:ext cx="33410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ACD816-DEB0-CD44-933D-480A88527F04}"/>
                </a:ext>
              </a:extLst>
            </p:cNvPr>
            <p:cNvSpPr txBox="1"/>
            <p:nvPr/>
          </p:nvSpPr>
          <p:spPr>
            <a:xfrm>
              <a:off x="2917998" y="4367239"/>
              <a:ext cx="54864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number of distinct	The number of distinct</a:t>
              </a:r>
            </a:p>
            <a:p>
              <a:r>
                <a:rPr lang="en-GB" dirty="0"/>
                <a:t>Prime factors of </a:t>
              </a:r>
              <a:r>
                <a:rPr lang="en-GB" sz="2000" b="1" i="1" dirty="0"/>
                <a:t>20</a:t>
              </a:r>
              <a:r>
                <a:rPr lang="en-GB" sz="2000" b="1" i="1" baseline="30000" dirty="0"/>
                <a:t>6</a:t>
              </a:r>
              <a:r>
                <a:rPr lang="en-GB" baseline="30000" dirty="0"/>
                <a:t>   </a:t>
              </a:r>
              <a:r>
                <a:rPr lang="en-GB" dirty="0"/>
                <a:t> 	Prime factors of </a:t>
              </a:r>
              <a:r>
                <a:rPr lang="en-GB" sz="2000" b="1" i="1" dirty="0"/>
                <a:t>32</a:t>
              </a:r>
              <a:r>
                <a:rPr lang="en-GB" sz="2000" b="1" i="1" baseline="30000" dirty="0"/>
                <a:t>10</a:t>
              </a:r>
              <a:endParaRPr lang="en-GB" b="1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6D856-60A4-4014-B668-7AD142B862A2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1FE4572-BD79-47F2-B8AE-F60F44AAD50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64586CC-9AED-4C80-9B97-5C89D9EF7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9F4B1EE-3E86-4930-BF6B-0FEAFFDFD49B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185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A4B3-87E4-4BA5-92CF-F51D950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3309-B67A-48C0-965E-50A4824F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BUET ME 13 Graduated in 2018 </a:t>
            </a:r>
          </a:p>
          <a:p>
            <a:r>
              <a:rPr lang="en-US" dirty="0"/>
              <a:t>IBA MBA 61D</a:t>
            </a:r>
          </a:p>
          <a:p>
            <a:endParaRPr lang="en-US" dirty="0"/>
          </a:p>
          <a:p>
            <a:r>
              <a:rPr lang="en-US" dirty="0"/>
              <a:t>Bangladesh Mathematical Olympiad </a:t>
            </a:r>
          </a:p>
          <a:p>
            <a:r>
              <a:rPr lang="en-US" dirty="0"/>
              <a:t>Ministry of Primary and Mass Education </a:t>
            </a:r>
          </a:p>
          <a:p>
            <a:r>
              <a:rPr lang="en-US" dirty="0"/>
              <a:t>CVC Finance Limited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1CDEC9-8BF3-4467-85EF-A534127DFAAA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AF94C9C-950B-49C4-9521-C03F6D1EF632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0474859C-A072-44D4-BEE7-12ABA76C2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BDF4943-31CB-4A38-A8BB-90E46199550A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702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3485-F7B5-48AD-9E4A-83FDCA7B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2497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the greatest integer value of n such that </a:t>
            </a:r>
            <a:r>
              <a:rPr lang="en-GB" sz="3600" b="1" i="1" dirty="0"/>
              <a:t>2</a:t>
            </a:r>
            <a:r>
              <a:rPr lang="en-GB" sz="3600" b="1" i="1" baseline="30000" dirty="0"/>
              <a:t>n</a:t>
            </a:r>
            <a:r>
              <a:rPr lang="en-US" sz="3600" dirty="0"/>
              <a:t> is a factor of </a:t>
            </a:r>
            <a:r>
              <a:rPr lang="en-GB" sz="3600" b="1" i="1" dirty="0"/>
              <a:t>200</a:t>
            </a:r>
            <a:r>
              <a:rPr lang="en-GB" sz="3600" b="1" i="1" baseline="30000" dirty="0"/>
              <a:t>6</a:t>
            </a:r>
            <a:r>
              <a:rPr lang="en-US" sz="3600" dirty="0"/>
              <a:t>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6C333B-BE57-4662-9401-B0663C13B206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42B0440D-5821-4E1D-AE68-FBB4154BE1D1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BA89EA49-9CCC-45C7-BD9E-4C42BE447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CD4E245-202E-4D49-9F2C-0D6E4403C768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0215A-EB8E-4C05-AC8E-4396B5BD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7" y="1901504"/>
            <a:ext cx="9079062" cy="2731477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is a positive two-digit number. When the digits are reversed, the number is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.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If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K = M + 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which of the following is true?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A.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must be even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B.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cannot be square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C.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cannot be divisible by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13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D.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must be divisible by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11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E. If </a:t>
            </a:r>
            <a:r>
              <a:rPr lang="en-US" sz="2800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is even then K must be even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628B3-6FB1-4021-AF96-83F33E594369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45CCBB0-1FB2-4EF5-92FA-0EA190C743DF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8B5CDA3-5399-453D-B838-D6A44760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9810DA8-5B46-4159-BE36-D82CA6872141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0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22E17A-0856-47C8-B9C4-A4F59A56BD40}"/>
              </a:ext>
            </a:extLst>
          </p:cNvPr>
          <p:cNvSpPr txBox="1"/>
          <p:nvPr/>
        </p:nvSpPr>
        <p:spPr>
          <a:xfrm>
            <a:off x="1549790" y="2749868"/>
            <a:ext cx="8596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When positive integer </a:t>
            </a:r>
            <a:r>
              <a:rPr lang="en-GB" sz="2800" b="1" i="1" dirty="0"/>
              <a:t>N</a:t>
            </a:r>
            <a:r>
              <a:rPr lang="en-GB" sz="2400" dirty="0"/>
              <a:t> is divided by </a:t>
            </a:r>
            <a:r>
              <a:rPr lang="en-GB" sz="2400" b="1" i="1" dirty="0"/>
              <a:t>167</a:t>
            </a:r>
            <a:r>
              <a:rPr lang="en-GB" sz="2400" dirty="0"/>
              <a:t>, the remainder is </a:t>
            </a:r>
            <a:r>
              <a:rPr lang="en-GB" sz="2800" b="1" i="1" dirty="0"/>
              <a:t>35</a:t>
            </a:r>
            <a:r>
              <a:rPr lang="en-GB" sz="2400" dirty="0"/>
              <a:t>, and when positive integer </a:t>
            </a:r>
            <a:r>
              <a:rPr lang="en-GB" sz="2800" b="1" i="1" dirty="0"/>
              <a:t>K</a:t>
            </a:r>
            <a:r>
              <a:rPr lang="en-GB" sz="2400" dirty="0"/>
              <a:t> is </a:t>
            </a:r>
            <a:r>
              <a:rPr lang="en-GB" sz="2800" b="1" i="1" dirty="0"/>
              <a:t>167</a:t>
            </a:r>
            <a:r>
              <a:rPr lang="en-GB" sz="2400" dirty="0"/>
              <a:t>, the remainder is </a:t>
            </a:r>
            <a:r>
              <a:rPr lang="en-GB" sz="2800" b="1" i="1" dirty="0"/>
              <a:t>17</a:t>
            </a:r>
            <a:r>
              <a:rPr lang="en-GB" sz="2400" dirty="0"/>
              <a:t>. What is the remainder when </a:t>
            </a:r>
            <a:r>
              <a:rPr lang="en-GB" sz="2800" b="1" i="1" dirty="0"/>
              <a:t>2N+K</a:t>
            </a:r>
            <a:r>
              <a:rPr lang="en-GB" sz="2400" dirty="0"/>
              <a:t> is divided by </a:t>
            </a:r>
            <a:r>
              <a:rPr lang="en-GB" sz="2800" b="1" i="1" dirty="0"/>
              <a:t>167</a:t>
            </a:r>
            <a:r>
              <a:rPr lang="en-GB" sz="2400" dirty="0"/>
              <a:t>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3B1853-AC3C-4DB7-809A-86C1473A5EE7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94DCEB1-3E36-4198-9B2D-D01518EA686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A14D5D7-6409-467F-BA76-0CD8CD8CE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3BECD57-3A4E-4D09-8F80-DCC9CE882D3B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38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565E-F172-4D58-91F1-AF5EA430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Count the divisors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48D6-0ED6-124B-B076-35FB00990A7C}"/>
              </a:ext>
            </a:extLst>
          </p:cNvPr>
          <p:cNvSpPr txBox="1"/>
          <p:nvPr/>
        </p:nvSpPr>
        <p:spPr>
          <a:xfrm>
            <a:off x="1335785" y="2452393"/>
            <a:ext cx="679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16000</a:t>
            </a:r>
            <a:r>
              <a:rPr lang="en-GB" sz="3200" dirty="0"/>
              <a:t> has how many positive divisors?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744BD1-E832-4FAE-9F8E-7A51BB21E85F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70866AC-E392-45E9-9833-88EFBD387D77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71E072E5-E4FC-4407-BCC3-11907C321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48AA529-2EFE-4246-A4FE-2DC09DB03380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606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75D00-83A5-5A4A-9408-D7101F235BB3}"/>
                  </a:ext>
                </a:extLst>
              </p:cNvPr>
              <p:cNvSpPr txBox="1"/>
              <p:nvPr/>
            </p:nvSpPr>
            <p:spPr>
              <a:xfrm>
                <a:off x="2147257" y="1898816"/>
                <a:ext cx="8452339" cy="348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an integer and </a:t>
                </a:r>
                <a:r>
                  <a:rPr lang="en-GB" sz="2800" b="1" i="1" dirty="0"/>
                  <a:t>xy</a:t>
                </a:r>
                <a:r>
                  <a:rPr lang="en-GB" sz="2800" b="1" i="1" baseline="30000" dirty="0"/>
                  <a:t>2</a:t>
                </a:r>
                <a:r>
                  <a:rPr lang="en-GB" sz="2800" b="1" i="1" dirty="0"/>
                  <a:t> = 36</a:t>
                </a:r>
                <a:r>
                  <a:rPr lang="en-GB" sz="2400" dirty="0"/>
                  <a:t>, how many values are possible for the integer </a:t>
                </a:r>
                <a:r>
                  <a:rPr lang="en-GB" sz="2800" b="1" i="1" dirty="0"/>
                  <a:t>y</a:t>
                </a:r>
                <a:r>
                  <a:rPr lang="en-GB" sz="2400" dirty="0"/>
                  <a:t>?</a:t>
                </a:r>
              </a:p>
              <a:p>
                <a:endParaRPr lang="en-GB" sz="2400" dirty="0"/>
              </a:p>
              <a:p>
                <a:pPr marL="342900" indent="-342900">
                  <a:buAutoNum type="alphaLcParenR"/>
                </a:pPr>
                <a:r>
                  <a:rPr lang="en-GB" sz="2800" b="1" i="1" dirty="0"/>
                  <a:t>2</a:t>
                </a:r>
              </a:p>
              <a:p>
                <a:pPr marL="342900" indent="-342900">
                  <a:buAutoNum type="alphaLcParenR"/>
                </a:pPr>
                <a:r>
                  <a:rPr lang="en-GB" sz="2800" b="1" i="1" dirty="0"/>
                  <a:t>3</a:t>
                </a:r>
              </a:p>
              <a:p>
                <a:pPr marL="342900" indent="-342900">
                  <a:buAutoNum type="alphaLcParenR"/>
                </a:pPr>
                <a:r>
                  <a:rPr lang="en-GB" sz="2800" b="1" i="1" dirty="0"/>
                  <a:t>4</a:t>
                </a:r>
              </a:p>
              <a:p>
                <a:pPr marL="342900" indent="-342900">
                  <a:buAutoNum type="alphaLcParenR"/>
                </a:pPr>
                <a:r>
                  <a:rPr lang="en-GB" sz="2800" b="1" i="1" dirty="0"/>
                  <a:t>6</a:t>
                </a:r>
              </a:p>
              <a:p>
                <a:pPr marL="342900" indent="-342900">
                  <a:buAutoNum type="alphaLcParenR"/>
                </a:pPr>
                <a:r>
                  <a:rPr lang="en-GB" sz="2800" b="1" i="1" dirty="0"/>
                  <a:t>8</a:t>
                </a:r>
                <a:endParaRPr lang="en-GB" sz="2400" b="1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75D00-83A5-5A4A-9408-D7101F23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57" y="1898816"/>
                <a:ext cx="8452339" cy="3485698"/>
              </a:xfrm>
              <a:prstGeom prst="rect">
                <a:avLst/>
              </a:prstGeom>
              <a:blipFill>
                <a:blip r:embed="rId2"/>
                <a:stretch>
                  <a:fillRect l="-1514" t="-1399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1ECA7F6-991E-44CC-9874-1E0A4C236F0B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25D1FDC-DCE0-4A54-A010-BE061DF562D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EA5BA61-D9BF-4B38-ABAC-D34FB2C0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680324F-D65E-46F4-9237-B1C7ACB9BEE2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324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D768-AC8A-46E5-984D-3EB59F3F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0003-DFA7-4C85-A3B1-16F5E2A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703"/>
            <a:ext cx="8596668" cy="21514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000" b="1" i="1" dirty="0"/>
              <a:t>m</a:t>
            </a:r>
            <a:r>
              <a:rPr lang="en-US" dirty="0"/>
              <a:t> is the least positive integer for which </a:t>
            </a:r>
            <a:r>
              <a:rPr lang="en-US" sz="3000" b="1" i="1" dirty="0"/>
              <a:t>18m</a:t>
            </a:r>
            <a:r>
              <a:rPr lang="en-US" dirty="0"/>
              <a:t> can be expressed as the square of an integer. </a:t>
            </a:r>
          </a:p>
          <a:p>
            <a:pPr marL="0" indent="0">
              <a:buNone/>
            </a:pPr>
            <a:r>
              <a:rPr lang="en-US" sz="3000" b="1" i="1" dirty="0"/>
              <a:t>n</a:t>
            </a:r>
            <a:r>
              <a:rPr lang="en-US" dirty="0"/>
              <a:t> is the least positive integer for which </a:t>
            </a:r>
            <a:r>
              <a:rPr lang="en-US" sz="3000" b="1" i="1" dirty="0"/>
              <a:t>9n</a:t>
            </a:r>
            <a:r>
              <a:rPr lang="en-US" dirty="0"/>
              <a:t> can be expressed as the square of an integer.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Quantity A: </a:t>
            </a:r>
            <a:r>
              <a:rPr lang="en-US" b="1" i="1" dirty="0"/>
              <a:t>m</a:t>
            </a:r>
          </a:p>
          <a:p>
            <a:pPr marL="0" indent="0">
              <a:buNone/>
            </a:pPr>
            <a:r>
              <a:rPr lang="en-US" dirty="0"/>
              <a:t>Quantity B: </a:t>
            </a:r>
            <a:r>
              <a:rPr lang="en-US" b="1" i="1" dirty="0"/>
              <a:t>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C1E218-77B2-4EE1-9353-2F3D4879CF27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87713A0-5807-41D6-98A0-35617AE3F1B6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0544B27C-4339-44E0-97C9-DE6DD6B47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D5C3F8B-2EE6-4C88-A5D7-59E652319998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310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CD67D-46EA-4577-8534-66E2790AC11E}"/>
              </a:ext>
            </a:extLst>
          </p:cNvPr>
          <p:cNvSpPr txBox="1"/>
          <p:nvPr/>
        </p:nvSpPr>
        <p:spPr>
          <a:xfrm>
            <a:off x="2854353" y="2298150"/>
            <a:ext cx="75983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i="1" dirty="0"/>
              <a:t>m</a:t>
            </a:r>
            <a:r>
              <a:rPr lang="en-US" sz="3200" dirty="0"/>
              <a:t> and </a:t>
            </a:r>
            <a:r>
              <a:rPr lang="en-US" sz="3200" b="1" i="1" dirty="0"/>
              <a:t>n</a:t>
            </a:r>
            <a:r>
              <a:rPr lang="en-US" sz="3200" dirty="0"/>
              <a:t> are positive integers.</a:t>
            </a:r>
          </a:p>
          <a:p>
            <a:pPr marL="0" indent="0">
              <a:buNone/>
            </a:pPr>
            <a:r>
              <a:rPr lang="en-US" sz="3200" b="1" i="1" dirty="0"/>
              <a:t>n</a:t>
            </a:r>
            <a:r>
              <a:rPr lang="en-US" sz="3200" dirty="0"/>
              <a:t> and </a:t>
            </a:r>
            <a:r>
              <a:rPr lang="en-US" sz="3200" b="1" i="1" dirty="0"/>
              <a:t>n+2</a:t>
            </a:r>
            <a:r>
              <a:rPr lang="en-US" sz="3200" dirty="0"/>
              <a:t> are factors of </a:t>
            </a:r>
            <a:r>
              <a:rPr lang="en-US" sz="3200" b="1" i="1" dirty="0"/>
              <a:t>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Quantity A: </a:t>
            </a:r>
            <a:r>
              <a:rPr lang="en-US" sz="3200" b="1" i="1" dirty="0"/>
              <a:t>m/n</a:t>
            </a:r>
          </a:p>
          <a:p>
            <a:pPr marL="0" indent="0">
              <a:buNone/>
            </a:pPr>
            <a:r>
              <a:rPr lang="en-US" sz="3200" dirty="0"/>
              <a:t>Quantity B: </a:t>
            </a:r>
            <a:r>
              <a:rPr lang="en-US" sz="3200" b="1" i="1" dirty="0"/>
              <a:t>n+2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CB09C1-5C5F-4F51-B177-C9F1F076A0CF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A465593-694C-412D-A836-E9D1A2BD26C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4F42F325-7473-4639-BE2D-E89790D6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A78B8EF-7E76-4751-B24D-F82217CD4539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782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9C98-DD17-417F-B33A-781DD2E6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even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D488-CBCE-4D1A-8DC8-7DEC7DEE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of O/E</a:t>
            </a:r>
          </a:p>
          <a:p>
            <a:r>
              <a:rPr lang="en-US" dirty="0"/>
              <a:t>Multiplication division of O/E</a:t>
            </a:r>
          </a:p>
          <a:p>
            <a:r>
              <a:rPr lang="en-US" dirty="0"/>
              <a:t>Consider the possibilities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1FD354-0EB6-4E57-BF86-E45FC92AAFDA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B836F099-9CB3-43DF-A299-0D8934ADFA23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E41AED0-9225-4101-8D8A-8106B98CE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4568731-E674-44B0-AD9C-CF16D345517E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836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169C-A4A2-49A2-8036-EBE798E6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5AB98-49C5-9E4D-A8B5-865554787EB6}"/>
              </a:ext>
            </a:extLst>
          </p:cNvPr>
          <p:cNvSpPr txBox="1"/>
          <p:nvPr/>
        </p:nvSpPr>
        <p:spPr>
          <a:xfrm>
            <a:off x="762000" y="2274277"/>
            <a:ext cx="10515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w, x, y, and z</a:t>
            </a:r>
            <a:r>
              <a:rPr lang="en-GB" sz="2400" dirty="0"/>
              <a:t> are consecutive odd integers such that </a:t>
            </a:r>
            <a:r>
              <a:rPr lang="en-GB" sz="2400" b="1" i="1" dirty="0"/>
              <a:t>w&lt;x&lt;y&lt;z</a:t>
            </a:r>
            <a:r>
              <a:rPr lang="en-GB" sz="2400" dirty="0"/>
              <a:t>. Which of the following statements must be true?</a:t>
            </a:r>
          </a:p>
          <a:p>
            <a:r>
              <a:rPr lang="en-GB" sz="2400" dirty="0"/>
              <a:t>Indicate all such statements.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</a:t>
            </a:r>
            <a:r>
              <a:rPr lang="en-GB" sz="2400" b="1" i="1" dirty="0"/>
              <a:t>. </a:t>
            </a:r>
            <a:r>
              <a:rPr lang="en-GB" sz="2400" b="1" i="1" dirty="0" err="1"/>
              <a:t>wxyz</a:t>
            </a:r>
            <a:r>
              <a:rPr lang="en-GB" sz="2400" b="1" i="1" dirty="0"/>
              <a:t> </a:t>
            </a:r>
            <a:r>
              <a:rPr lang="en-GB" sz="2400" dirty="0"/>
              <a:t>is odd</a:t>
            </a:r>
          </a:p>
          <a:p>
            <a:r>
              <a:rPr lang="en-GB" sz="2400" dirty="0"/>
              <a:t>b. </a:t>
            </a:r>
            <a:r>
              <a:rPr lang="en-GB" sz="2400" b="1" i="1" dirty="0"/>
              <a:t>w+x+y+z </a:t>
            </a:r>
            <a:r>
              <a:rPr lang="en-GB" sz="2400" dirty="0"/>
              <a:t>is odd</a:t>
            </a:r>
          </a:p>
          <a:p>
            <a:r>
              <a:rPr lang="en-GB" sz="2400" dirty="0"/>
              <a:t>c. </a:t>
            </a:r>
            <a:r>
              <a:rPr lang="en-GB" sz="2400" b="1" i="1" dirty="0" err="1"/>
              <a:t>w+z</a:t>
            </a:r>
            <a:r>
              <a:rPr lang="en-GB" sz="2400" b="1" i="1" dirty="0"/>
              <a:t>=</a:t>
            </a:r>
            <a:r>
              <a:rPr lang="en-GB" sz="2400" b="1" i="1" dirty="0" err="1"/>
              <a:t>x+y</a:t>
            </a:r>
            <a:endParaRPr lang="en-GB" sz="24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0222BC-3C39-45D9-91BB-3BCD264FCF79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EB23A5F-2775-4CB5-A881-F996D7BEAF1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8676D0E-99B8-4248-B6EF-D334B6736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6F239FF-CE0D-4F3D-8AC6-CF51343566AC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9977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A0C2-9610-4DC0-A653-0C489A1B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ADC55E-FF12-4835-AB1B-12B33D945690}"/>
              </a:ext>
            </a:extLst>
          </p:cNvPr>
          <p:cNvGrpSpPr/>
          <p:nvPr/>
        </p:nvGrpSpPr>
        <p:grpSpPr>
          <a:xfrm>
            <a:off x="3106535" y="4152012"/>
            <a:ext cx="5486401" cy="1114429"/>
            <a:chOff x="3106535" y="4152012"/>
            <a:chExt cx="5486401" cy="11144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DB14B5-F37D-F549-B94D-6E4AF33E1FF7}"/>
                </a:ext>
              </a:extLst>
            </p:cNvPr>
            <p:cNvSpPr txBox="1"/>
            <p:nvPr/>
          </p:nvSpPr>
          <p:spPr>
            <a:xfrm>
              <a:off x="3695391" y="4152012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Quantity A	 	 Quantity B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29DF01-ABF4-1749-86D6-9039554CABCB}"/>
                </a:ext>
              </a:extLst>
            </p:cNvPr>
            <p:cNvCxnSpPr>
              <a:cxnSpLocks/>
            </p:cNvCxnSpPr>
            <p:nvPr/>
          </p:nvCxnSpPr>
          <p:spPr>
            <a:xfrm>
              <a:off x="4030148" y="4653046"/>
              <a:ext cx="33410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82E089-D41A-2943-AA95-3005D974D611}"/>
                </a:ext>
              </a:extLst>
            </p:cNvPr>
            <p:cNvSpPr txBox="1"/>
            <p:nvPr/>
          </p:nvSpPr>
          <p:spPr>
            <a:xfrm>
              <a:off x="3106535" y="4804776"/>
              <a:ext cx="5486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i="1" dirty="0"/>
                <a:t>1</a:t>
              </a:r>
              <a:r>
                <a:rPr lang="en-GB" dirty="0"/>
                <a:t>					</a:t>
              </a:r>
              <a:r>
                <a:rPr lang="en-GB" sz="2400" b="1" i="1" dirty="0"/>
                <a:t>d</a:t>
              </a:r>
              <a:endParaRPr lang="en-GB" b="1" i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C32E52-5F52-804F-BEB8-79ADF1DADB34}"/>
              </a:ext>
            </a:extLst>
          </p:cNvPr>
          <p:cNvSpPr txBox="1"/>
          <p:nvPr/>
        </p:nvSpPr>
        <p:spPr>
          <a:xfrm>
            <a:off x="2298108" y="2788117"/>
            <a:ext cx="5541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err="1"/>
              <a:t>abcd</a:t>
            </a:r>
            <a:r>
              <a:rPr lang="en-GB" dirty="0"/>
              <a:t> is even and positive, and </a:t>
            </a:r>
            <a:r>
              <a:rPr lang="en-GB" sz="2800" b="1" i="1" dirty="0" err="1"/>
              <a:t>abc</a:t>
            </a:r>
            <a:r>
              <a:rPr lang="en-GB" dirty="0"/>
              <a:t> is odd and positive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013529-7931-4D13-BEC6-B32D24FAE6D7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928BD84-23D7-420C-B4EA-B8846BEEA213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176AAB51-5B9C-488A-9F01-61BEC98B8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2777C10-5666-4AE1-BE62-EB910BD2D089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759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B65B-B4AA-45B1-B4CB-93E936F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FF50-5409-41F2-8250-88DB3ED9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GRE Quant </a:t>
            </a:r>
          </a:p>
          <a:p>
            <a:r>
              <a:rPr lang="en-US" dirty="0"/>
              <a:t>Overview of Cracking GRE quant</a:t>
            </a:r>
          </a:p>
          <a:p>
            <a:r>
              <a:rPr lang="en-US" dirty="0"/>
              <a:t>How to proceed</a:t>
            </a:r>
          </a:p>
          <a:p>
            <a:r>
              <a:rPr lang="en-US" dirty="0"/>
              <a:t>Tips </a:t>
            </a:r>
          </a:p>
          <a:p>
            <a:r>
              <a:rPr lang="en-US" dirty="0"/>
              <a:t>Materials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51D4CE-6209-413F-AC04-C1EF3671DC57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3EEA54D-9F87-4960-BEF1-6C5EA00A54DD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44A137F-2D6C-47C6-83AA-F156603AD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160FDAB-986C-4E43-8CF7-75AA928FFC71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85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47C0C-108D-A44E-9EEA-2EA669AC3EEB}"/>
              </a:ext>
            </a:extLst>
          </p:cNvPr>
          <p:cNvSpPr txBox="1"/>
          <p:nvPr/>
        </p:nvSpPr>
        <p:spPr>
          <a:xfrm>
            <a:off x="1312985" y="1723292"/>
            <a:ext cx="8486298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</a:t>
            </a:r>
            <a:r>
              <a:rPr lang="en-GB" sz="2000" b="1" i="1" dirty="0"/>
              <a:t>x</a:t>
            </a:r>
            <a:r>
              <a:rPr lang="en-GB" dirty="0"/>
              <a:t> and </a:t>
            </a:r>
            <a:r>
              <a:rPr lang="en-GB" b="1" i="1" dirty="0"/>
              <a:t>y</a:t>
            </a:r>
            <a:r>
              <a:rPr lang="en-GB" dirty="0"/>
              <a:t> are integers, </a:t>
            </a:r>
            <a:r>
              <a:rPr lang="en-GB" sz="2400" b="1" i="1" dirty="0"/>
              <a:t>w=x</a:t>
            </a:r>
            <a:r>
              <a:rPr lang="en-GB" sz="2400" b="1" i="1" baseline="30000" dirty="0"/>
              <a:t>2</a:t>
            </a:r>
            <a:r>
              <a:rPr lang="en-GB" sz="2400" b="1" i="1" dirty="0"/>
              <a:t>y+x+3y</a:t>
            </a:r>
            <a:r>
              <a:rPr lang="en-GB" dirty="0"/>
              <a:t>, which of the following statements must be true?</a:t>
            </a:r>
          </a:p>
          <a:p>
            <a:endParaRPr lang="en-GB" dirty="0"/>
          </a:p>
          <a:p>
            <a:r>
              <a:rPr lang="en-GB" dirty="0"/>
              <a:t>Indicate all such statements.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</a:t>
            </a:r>
            <a:r>
              <a:rPr lang="en-GB" b="1" i="1" dirty="0"/>
              <a:t>w</a:t>
            </a:r>
            <a:r>
              <a:rPr lang="en-GB" dirty="0"/>
              <a:t> is even, then </a:t>
            </a:r>
            <a:r>
              <a:rPr lang="en-GB" b="1" i="1" dirty="0"/>
              <a:t>x</a:t>
            </a:r>
            <a:r>
              <a:rPr lang="en-GB" dirty="0"/>
              <a:t> must be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</a:t>
            </a:r>
            <a:r>
              <a:rPr lang="en-GB" b="1" i="1" dirty="0"/>
              <a:t>x</a:t>
            </a:r>
            <a:r>
              <a:rPr lang="en-GB" dirty="0"/>
              <a:t> is odd, then </a:t>
            </a:r>
            <a:r>
              <a:rPr lang="en-GB" b="1" i="1" dirty="0"/>
              <a:t>w</a:t>
            </a:r>
            <a:r>
              <a:rPr lang="en-GB" dirty="0"/>
              <a:t> must be odd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</a:t>
            </a:r>
            <a:r>
              <a:rPr lang="en-GB" b="1" i="1" dirty="0"/>
              <a:t>y</a:t>
            </a:r>
            <a:r>
              <a:rPr lang="en-GB" dirty="0"/>
              <a:t> is odd, then </a:t>
            </a:r>
            <a:r>
              <a:rPr lang="en-GB" b="1" i="1" dirty="0"/>
              <a:t>w</a:t>
            </a:r>
            <a:r>
              <a:rPr lang="en-GB" dirty="0"/>
              <a:t> must be odd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</a:t>
            </a:r>
            <a:r>
              <a:rPr lang="en-GB" b="1" i="1" dirty="0"/>
              <a:t>w</a:t>
            </a:r>
            <a:r>
              <a:rPr lang="en-GB" dirty="0"/>
              <a:t> is odd, then </a:t>
            </a:r>
            <a:r>
              <a:rPr lang="en-GB" b="1" i="1" dirty="0"/>
              <a:t>x</a:t>
            </a:r>
            <a:r>
              <a:rPr lang="en-GB" dirty="0"/>
              <a:t> must be odd</a:t>
            </a:r>
          </a:p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C20A0C-FC0F-4F81-8EA5-946AC8538D64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FE6C40E-0676-4E86-B960-C0AD92832DDC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97DD4CE-0341-41C7-BBB0-B6D7BB24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7C2BE6C-B96C-4CAB-BEBB-E39F6EC6C766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353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0DF8-D59D-4FE2-AF23-058A3B65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Consecutive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6E3-9F5B-4999-B7FD-AD4A83E8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Divisibility </a:t>
            </a:r>
          </a:p>
          <a:p>
            <a:r>
              <a:rPr lang="en-US" dirty="0"/>
              <a:t>Odd even </a:t>
            </a:r>
          </a:p>
          <a:p>
            <a:r>
              <a:rPr lang="en-US" dirty="0"/>
              <a:t>n(n+1)(n+2)</a:t>
            </a:r>
          </a:p>
          <a:p>
            <a:r>
              <a:rPr lang="en-US" dirty="0"/>
              <a:t>(n-1)n(n+1)</a:t>
            </a:r>
          </a:p>
          <a:p>
            <a:r>
              <a:rPr lang="en-US" dirty="0"/>
              <a:t>n^3-n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7D55E8-E23F-4F8B-AB03-2E3631E5E211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3271DBB-9E50-4024-BED0-14FBA6F5716D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D20FACC0-068E-40D1-82C4-5438B8A3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39B473E-C0B7-4FDC-B4A5-C9BB0686862A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228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837AA7-8A9E-2041-AD85-68DA32E949F1}"/>
              </a:ext>
            </a:extLst>
          </p:cNvPr>
          <p:cNvSpPr txBox="1"/>
          <p:nvPr/>
        </p:nvSpPr>
        <p:spPr>
          <a:xfrm>
            <a:off x="1086455" y="2325256"/>
            <a:ext cx="906652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</a:t>
            </a:r>
            <a:r>
              <a:rPr lang="en-GB" sz="2800" b="1" i="1" dirty="0"/>
              <a:t>n</a:t>
            </a:r>
            <a:r>
              <a:rPr lang="en-GB" dirty="0"/>
              <a:t> is the smallest of three consecutive positive integers, which of the following must be true?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lphaLcParenR"/>
            </a:pPr>
            <a:r>
              <a:rPr lang="en-GB" sz="2000" b="1" i="1" dirty="0"/>
              <a:t>n</a:t>
            </a:r>
            <a:r>
              <a:rPr lang="en-GB" dirty="0"/>
              <a:t> is divisible by </a:t>
            </a:r>
            <a:r>
              <a:rPr lang="en-GB" b="1" i="1" dirty="0"/>
              <a:t>3</a:t>
            </a:r>
          </a:p>
          <a:p>
            <a:pPr marL="342900" indent="-342900">
              <a:buAutoNum type="alphaLcParenR"/>
            </a:pPr>
            <a:r>
              <a:rPr lang="en-GB" sz="2000" b="1" i="1" dirty="0"/>
              <a:t>n</a:t>
            </a:r>
            <a:r>
              <a:rPr lang="en-GB" dirty="0"/>
              <a:t> is even</a:t>
            </a:r>
          </a:p>
          <a:p>
            <a:pPr marL="342900" indent="-342900">
              <a:buAutoNum type="alphaLcParenR"/>
            </a:pPr>
            <a:r>
              <a:rPr lang="en-GB" sz="2000" b="1" i="1" dirty="0"/>
              <a:t>n</a:t>
            </a:r>
            <a:r>
              <a:rPr lang="en-GB" dirty="0"/>
              <a:t> is odd</a:t>
            </a:r>
          </a:p>
          <a:p>
            <a:pPr marL="342900" indent="-342900">
              <a:buAutoNum type="alphaLcParenR"/>
            </a:pPr>
            <a:r>
              <a:rPr lang="en-GB" sz="2000" b="1" i="1" dirty="0"/>
              <a:t>n(n+2)</a:t>
            </a:r>
            <a:r>
              <a:rPr lang="en-GB" dirty="0"/>
              <a:t> even</a:t>
            </a:r>
          </a:p>
          <a:p>
            <a:pPr marL="342900" indent="-342900">
              <a:buAutoNum type="alphaLcParenR"/>
            </a:pPr>
            <a:r>
              <a:rPr lang="en-GB" sz="2000" b="1" i="1" dirty="0"/>
              <a:t>n(n+1)(n+2)</a:t>
            </a:r>
            <a:r>
              <a:rPr lang="en-GB" dirty="0"/>
              <a:t> is divisible by </a:t>
            </a:r>
            <a:r>
              <a:rPr lang="en-GB" sz="2000" b="1" i="1" dirty="0"/>
              <a:t>3</a:t>
            </a:r>
            <a:endParaRPr lang="en-GB" b="1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558DB9-1598-4BDC-8EFD-4D3A5812A64A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ABDED32-C513-48EC-BE15-49C9494CB3E5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B8482F9-56F5-4F55-AA7F-F228F81B3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1DB2D28-A008-4E15-8DC0-579E3FD18F42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4778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D39E-0E5C-4377-AA3A-3FF08832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7D42FA-6170-473A-AC0C-CB10485D0E77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CC19415-5545-42EC-A73A-DFFCA7BC3B43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E63D9AB5-3693-45DD-83CD-FD1761A6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DC47296-5C47-4EC8-8E50-9869846E6724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3EAF4B-26B7-41BD-940F-0BC822B4D9B4}"/>
              </a:ext>
            </a:extLst>
          </p:cNvPr>
          <p:cNvSpPr txBox="1"/>
          <p:nvPr/>
        </p:nvSpPr>
        <p:spPr>
          <a:xfrm>
            <a:off x="2865097" y="5174108"/>
            <a:ext cx="589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BD34B-9579-4586-A4C8-3C5C1C32606C}"/>
              </a:ext>
            </a:extLst>
          </p:cNvPr>
          <p:cNvGrpSpPr/>
          <p:nvPr/>
        </p:nvGrpSpPr>
        <p:grpSpPr>
          <a:xfrm>
            <a:off x="3388892" y="2426828"/>
            <a:ext cx="6084596" cy="2785901"/>
            <a:chOff x="2589752" y="1561068"/>
            <a:chExt cx="6084596" cy="27859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8BCAB9-BD60-2347-AC30-F61C245F0384}"/>
                </a:ext>
              </a:extLst>
            </p:cNvPr>
            <p:cNvSpPr txBox="1"/>
            <p:nvPr/>
          </p:nvSpPr>
          <p:spPr>
            <a:xfrm>
              <a:off x="3707114" y="1561068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Quantity A	 	 Quantity B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A2D019-264D-5843-A10B-AEC29166C1B9}"/>
                </a:ext>
              </a:extLst>
            </p:cNvPr>
            <p:cNvCxnSpPr>
              <a:cxnSpLocks/>
            </p:cNvCxnSpPr>
            <p:nvPr/>
          </p:nvCxnSpPr>
          <p:spPr>
            <a:xfrm>
              <a:off x="4084732" y="2076249"/>
              <a:ext cx="33410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52C122-36FC-4C4F-913D-8D6481C62E5F}"/>
                </a:ext>
              </a:extLst>
            </p:cNvPr>
            <p:cNvSpPr txBox="1"/>
            <p:nvPr/>
          </p:nvSpPr>
          <p:spPr>
            <a:xfrm>
              <a:off x="2589752" y="2223311"/>
              <a:ext cx="249707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remainder when</a:t>
              </a:r>
            </a:p>
            <a:p>
              <a:r>
                <a:rPr lang="en-GB" sz="2400" b="1" i="1" dirty="0"/>
                <a:t>10</a:t>
              </a:r>
              <a:r>
                <a:rPr lang="en-GB" sz="2400" b="1" i="1" baseline="30000" dirty="0"/>
                <a:t>11</a:t>
              </a:r>
              <a:r>
                <a:rPr lang="en-GB" baseline="30000" dirty="0"/>
                <a:t> </a:t>
              </a:r>
              <a:r>
                <a:rPr lang="en-GB" dirty="0"/>
                <a:t>is divided by </a:t>
              </a:r>
              <a:r>
                <a:rPr lang="en-GB" sz="2400" b="1" i="1" dirty="0"/>
                <a:t>2</a:t>
              </a:r>
              <a:r>
                <a:rPr lang="en-GB" dirty="0"/>
                <a:t>								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45F0B1-0585-4958-AB5A-F08973ADC0E0}"/>
                </a:ext>
              </a:extLst>
            </p:cNvPr>
            <p:cNvSpPr txBox="1"/>
            <p:nvPr/>
          </p:nvSpPr>
          <p:spPr>
            <a:xfrm>
              <a:off x="2589752" y="2222099"/>
              <a:ext cx="249707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remainder when</a:t>
              </a:r>
            </a:p>
            <a:p>
              <a:r>
                <a:rPr lang="en-GB" sz="2400" b="1" i="1" dirty="0"/>
                <a:t>10</a:t>
              </a:r>
              <a:r>
                <a:rPr lang="en-GB" sz="2400" b="1" i="1" baseline="30000" dirty="0"/>
                <a:t>11</a:t>
              </a:r>
              <a:r>
                <a:rPr lang="en-GB" baseline="30000" dirty="0"/>
                <a:t> </a:t>
              </a:r>
              <a:r>
                <a:rPr lang="en-GB" dirty="0"/>
                <a:t>is divided by </a:t>
              </a:r>
              <a:r>
                <a:rPr lang="en-GB" sz="2400" b="1" i="1" dirty="0"/>
                <a:t>2</a:t>
              </a:r>
              <a:r>
                <a:rPr lang="en-GB" dirty="0"/>
                <a:t>								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2F761E-CFE4-49AF-A993-A7F024DA2639}"/>
                </a:ext>
              </a:extLst>
            </p:cNvPr>
            <p:cNvSpPr txBox="1"/>
            <p:nvPr/>
          </p:nvSpPr>
          <p:spPr>
            <a:xfrm>
              <a:off x="6177270" y="2237424"/>
              <a:ext cx="2497078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remainder when</a:t>
              </a:r>
            </a:p>
            <a:p>
              <a:r>
                <a:rPr lang="en-GB" sz="2400" b="1" i="1" dirty="0"/>
                <a:t>3</a:t>
              </a:r>
              <a:r>
                <a:rPr lang="en-GB" sz="2400" b="1" i="1" baseline="30000" dirty="0"/>
                <a:t>13</a:t>
              </a:r>
              <a:r>
                <a:rPr lang="en-GB" baseline="30000" dirty="0"/>
                <a:t> </a:t>
              </a:r>
              <a:r>
                <a:rPr lang="en-GB" dirty="0"/>
                <a:t>is divided by </a:t>
              </a:r>
              <a:r>
                <a:rPr lang="en-GB" sz="2400" b="1" i="1" dirty="0"/>
                <a:t>2</a:t>
              </a:r>
              <a:r>
                <a:rPr lang="en-GB" dirty="0"/>
                <a:t>							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344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3E86E-0B21-5041-B052-5BDA7A3A5D3E}"/>
              </a:ext>
            </a:extLst>
          </p:cNvPr>
          <p:cNvSpPr txBox="1"/>
          <p:nvPr/>
        </p:nvSpPr>
        <p:spPr>
          <a:xfrm>
            <a:off x="1551178" y="2805401"/>
            <a:ext cx="997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If </a:t>
            </a:r>
            <a:r>
              <a:rPr lang="en-GB" sz="2400" b="1" i="1" dirty="0"/>
              <a:t>K</a:t>
            </a:r>
            <a:r>
              <a:rPr lang="en-GB" sz="2000" i="1" dirty="0"/>
              <a:t> </a:t>
            </a:r>
            <a:r>
              <a:rPr lang="en-GB" sz="2000" dirty="0"/>
              <a:t>is the least positive integer that is divisible by every integer from </a:t>
            </a:r>
            <a:r>
              <a:rPr lang="en-GB" sz="2400" b="1" i="1" dirty="0"/>
              <a:t>1 to 8</a:t>
            </a:r>
            <a:r>
              <a:rPr lang="en-GB" sz="2400" b="1" dirty="0"/>
              <a:t> </a:t>
            </a:r>
            <a:r>
              <a:rPr lang="en-GB" sz="2000" dirty="0"/>
              <a:t>inclusive, then </a:t>
            </a:r>
            <a:r>
              <a:rPr lang="en-GB" sz="2400" b="1" i="1" dirty="0"/>
              <a:t>K</a:t>
            </a:r>
            <a:r>
              <a:rPr lang="en-GB" sz="2400" b="1" dirty="0"/>
              <a:t>=</a:t>
            </a:r>
            <a:endParaRPr lang="en-GB" sz="20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2BD2D0-F8E9-4878-A5C4-F24AF9555DF0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5452918-86BA-4DF6-A218-01F9AF55DE95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4E28C26-268E-4A38-9F74-7CA7C3C7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548934A-B6B1-4555-8BCB-72B9027FE4D0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40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667DD-B756-4FAD-B8C1-A3BA2448C088}"/>
              </a:ext>
            </a:extLst>
          </p:cNvPr>
          <p:cNvSpPr txBox="1"/>
          <p:nvPr/>
        </p:nvSpPr>
        <p:spPr>
          <a:xfrm>
            <a:off x="2147096" y="3013501"/>
            <a:ext cx="867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N</a:t>
            </a:r>
            <a:r>
              <a:rPr lang="en-GB" sz="2000" dirty="0"/>
              <a:t> is a positive integer, and </a:t>
            </a:r>
            <a:r>
              <a:rPr lang="en-GB" sz="2400" b="1" i="1" dirty="0"/>
              <a:t>K</a:t>
            </a:r>
            <a:r>
              <a:rPr lang="en-GB" sz="2000" dirty="0"/>
              <a:t> is the product of all integers from </a:t>
            </a:r>
            <a:r>
              <a:rPr lang="en-GB" sz="2400" b="1" i="1" dirty="0"/>
              <a:t>1 to n </a:t>
            </a:r>
            <a:r>
              <a:rPr lang="en-GB" sz="2000" dirty="0"/>
              <a:t>inclusive. If </a:t>
            </a:r>
            <a:r>
              <a:rPr lang="en-GB" sz="2400" b="1" i="1" dirty="0"/>
              <a:t>K</a:t>
            </a:r>
            <a:r>
              <a:rPr lang="en-GB" sz="2000" dirty="0"/>
              <a:t> is a multiple of </a:t>
            </a:r>
            <a:r>
              <a:rPr lang="en-GB" sz="2000" b="1" i="1" dirty="0"/>
              <a:t>1440</a:t>
            </a:r>
            <a:r>
              <a:rPr lang="en-GB" sz="2000" dirty="0"/>
              <a:t>, then the smallest possible value of </a:t>
            </a:r>
            <a:r>
              <a:rPr lang="en-GB" sz="2400" b="1" i="1" dirty="0"/>
              <a:t>N</a:t>
            </a:r>
            <a:r>
              <a:rPr lang="en-GB" sz="2000" dirty="0"/>
              <a:t> is: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62B96-C8F6-4E79-A677-51CE2C9BE20F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3A0D37B-3383-4DB8-AA10-B7CCB49EB2DD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2C88D6B8-627B-4E85-A54F-CC195EC0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5E439B8-D4C2-40BF-A91F-97A47AFD75B9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173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76F2-047E-2443-92E8-C096355942E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Last digit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5F5B9-521F-6543-830C-DF86C9C9DA9F}"/>
              </a:ext>
            </a:extLst>
          </p:cNvPr>
          <p:cNvSpPr txBox="1"/>
          <p:nvPr/>
        </p:nvSpPr>
        <p:spPr>
          <a:xfrm>
            <a:off x="2301248" y="3198167"/>
            <a:ext cx="376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What is the unit digit of </a:t>
            </a:r>
            <a:r>
              <a:rPr lang="en-GB" sz="2800" b="1" i="1" dirty="0"/>
              <a:t>7</a:t>
            </a:r>
            <a:r>
              <a:rPr lang="en-GB" sz="2800" b="1" i="1" baseline="30000" dirty="0"/>
              <a:t>94</a:t>
            </a:r>
            <a:r>
              <a:rPr lang="en-GB" sz="2400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6D12A-F5DA-43F1-BE70-F6D1C315F27D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CA3F1F1-3537-47BA-80E1-CB0FD8D869C8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3FCB889-D274-4987-9DF9-E32F14760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DCA02E9-3A76-4148-B84E-4EA3619343F9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700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7FB7E0-9E5C-4B82-88E7-162DF03ED7A3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45341B47-C563-4981-8C95-52BBDECE54D5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5A849CFC-E520-4CEC-A720-C3A7955E3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E733838-D8B9-4FF5-BD0C-A1616EB1A2BC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E322378-BD3A-475A-9EE3-85AE22A17FCB}"/>
              </a:ext>
            </a:extLst>
          </p:cNvPr>
          <p:cNvSpPr txBox="1"/>
          <p:nvPr/>
        </p:nvSpPr>
        <p:spPr>
          <a:xfrm>
            <a:off x="4717996" y="2813859"/>
            <a:ext cx="769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WORD PROBLEMS</a:t>
            </a:r>
          </a:p>
        </p:txBody>
      </p:sp>
    </p:spTree>
    <p:extLst>
      <p:ext uri="{BB962C8B-B14F-4D97-AF65-F5344CB8AC3E}">
        <p14:creationId xmlns:p14="http://schemas.microsoft.com/office/powerpoint/2010/main" val="2134241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9D7AF7-E974-AD42-B5EA-D4D7E814E8AD}"/>
              </a:ext>
            </a:extLst>
          </p:cNvPr>
          <p:cNvSpPr/>
          <p:nvPr/>
        </p:nvSpPr>
        <p:spPr>
          <a:xfrm>
            <a:off x="1500553" y="1238852"/>
            <a:ext cx="94370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Helvetica Neue" panose="02000503000000020004" pitchFamily="2" charset="0"/>
              </a:rPr>
              <a:t>At a local election there were two propositions on the ballot, </a:t>
            </a:r>
            <a:r>
              <a:rPr lang="en-IN" b="1" i="1" dirty="0">
                <a:latin typeface="Helvetica Neue" panose="02000503000000020004" pitchFamily="2" charset="0"/>
              </a:rPr>
              <a:t>R </a:t>
            </a:r>
            <a:r>
              <a:rPr lang="en-IN" dirty="0">
                <a:latin typeface="Helvetica Neue" panose="02000503000000020004" pitchFamily="2" charset="0"/>
              </a:rPr>
              <a:t>and</a:t>
            </a:r>
            <a:r>
              <a:rPr lang="en-IN" b="1" i="1" dirty="0">
                <a:latin typeface="Helvetica Neue" panose="02000503000000020004" pitchFamily="2" charset="0"/>
              </a:rPr>
              <a:t> S</a:t>
            </a:r>
            <a:r>
              <a:rPr lang="en-IN" dirty="0">
                <a:latin typeface="Helvetica Neue" panose="02000503000000020004" pitchFamily="2" charset="0"/>
              </a:rPr>
              <a:t>. Twice as many voters voted "yes" for </a:t>
            </a:r>
            <a:r>
              <a:rPr lang="en-IN" b="1" i="1" dirty="0">
                <a:latin typeface="Helvetica Neue" panose="02000503000000020004" pitchFamily="2" charset="0"/>
              </a:rPr>
              <a:t>R</a:t>
            </a:r>
            <a:r>
              <a:rPr lang="en-IN" dirty="0">
                <a:latin typeface="Helvetica Neue" panose="02000503000000020004" pitchFamily="2" charset="0"/>
              </a:rPr>
              <a:t> as for </a:t>
            </a:r>
            <a:r>
              <a:rPr lang="en-IN" b="1" i="1" dirty="0">
                <a:latin typeface="Helvetica Neue" panose="02000503000000020004" pitchFamily="2" charset="0"/>
              </a:rPr>
              <a:t>S</a:t>
            </a:r>
            <a:r>
              <a:rPr lang="en-IN" dirty="0">
                <a:latin typeface="Helvetica Neue" panose="02000503000000020004" pitchFamily="2" charset="0"/>
              </a:rPr>
              <a:t>. If the number who voted "yes" for </a:t>
            </a:r>
            <a:r>
              <a:rPr lang="en-IN" b="1" i="1" dirty="0">
                <a:latin typeface="Helvetica Neue" panose="02000503000000020004" pitchFamily="2" charset="0"/>
              </a:rPr>
              <a:t>R</a:t>
            </a:r>
            <a:r>
              <a:rPr lang="en-IN" dirty="0">
                <a:latin typeface="Helvetica Neue" panose="02000503000000020004" pitchFamily="2" charset="0"/>
              </a:rPr>
              <a:t> but "no" for </a:t>
            </a:r>
            <a:r>
              <a:rPr lang="en-IN" b="1" i="1" dirty="0">
                <a:latin typeface="Helvetica Neue" panose="02000503000000020004" pitchFamily="2" charset="0"/>
              </a:rPr>
              <a:t>S</a:t>
            </a:r>
            <a:r>
              <a:rPr lang="en-IN" dirty="0">
                <a:latin typeface="Helvetica Neue" panose="02000503000000020004" pitchFamily="2" charset="0"/>
              </a:rPr>
              <a:t> was </a:t>
            </a:r>
            <a:r>
              <a:rPr lang="en-IN" b="1" i="1" dirty="0">
                <a:latin typeface="Helvetica Neue" panose="02000503000000020004" pitchFamily="2" charset="0"/>
              </a:rPr>
              <a:t>750</a:t>
            </a:r>
            <a:r>
              <a:rPr lang="en-IN" dirty="0">
                <a:latin typeface="Helvetica Neue" panose="02000503000000020004" pitchFamily="2" charset="0"/>
              </a:rPr>
              <a:t> and the number who voted "yes" for </a:t>
            </a:r>
            <a:r>
              <a:rPr lang="en-IN" b="1" i="1" dirty="0">
                <a:latin typeface="Helvetica Neue" panose="02000503000000020004" pitchFamily="2" charset="0"/>
              </a:rPr>
              <a:t>S</a:t>
            </a:r>
            <a:r>
              <a:rPr lang="en-IN" dirty="0">
                <a:latin typeface="Helvetica Neue" panose="02000503000000020004" pitchFamily="2" charset="0"/>
              </a:rPr>
              <a:t> but "no" for </a:t>
            </a:r>
            <a:r>
              <a:rPr lang="en-IN" b="1" i="1" dirty="0">
                <a:latin typeface="Helvetica Neue" panose="02000503000000020004" pitchFamily="2" charset="0"/>
              </a:rPr>
              <a:t>R</a:t>
            </a:r>
            <a:r>
              <a:rPr lang="en-IN" dirty="0">
                <a:latin typeface="Helvetica Neue" panose="02000503000000020004" pitchFamily="2" charset="0"/>
              </a:rPr>
              <a:t> was </a:t>
            </a:r>
            <a:r>
              <a:rPr lang="en-IN" b="1" i="1" dirty="0">
                <a:latin typeface="Helvetica Neue" panose="02000503000000020004" pitchFamily="2" charset="0"/>
              </a:rPr>
              <a:t>310</a:t>
            </a:r>
            <a:r>
              <a:rPr lang="en-IN" dirty="0">
                <a:latin typeface="Helvetica Neue" panose="02000503000000020004" pitchFamily="2" charset="0"/>
              </a:rPr>
              <a:t>, how many voted "yes" for both propositions? </a:t>
            </a:r>
          </a:p>
          <a:p>
            <a:endParaRPr lang="en-IN" dirty="0">
              <a:latin typeface="Helvetica Neue" panose="02000503000000020004" pitchFamily="2" charset="0"/>
            </a:endParaRPr>
          </a:p>
          <a:p>
            <a:pPr marL="342900" indent="-342900">
              <a:buAutoNum type="alphaLcParenR"/>
            </a:pPr>
            <a:r>
              <a:rPr lang="en-IN" b="1" i="1" dirty="0">
                <a:latin typeface="Helvetica Neue" panose="02000503000000020004" pitchFamily="2" charset="0"/>
              </a:rPr>
              <a:t>122</a:t>
            </a:r>
          </a:p>
          <a:p>
            <a:pPr marL="342900" indent="-342900">
              <a:buFontTx/>
              <a:buAutoNum type="alphaLcParenR"/>
            </a:pPr>
            <a:r>
              <a:rPr lang="en-IN" b="1" i="1" dirty="0">
                <a:latin typeface="Helvetica Neue" panose="02000503000000020004" pitchFamily="2" charset="0"/>
              </a:rPr>
              <a:t>127 </a:t>
            </a:r>
          </a:p>
          <a:p>
            <a:pPr marL="342900" indent="-342900">
              <a:buAutoNum type="alphaLcParenR"/>
            </a:pPr>
            <a:r>
              <a:rPr lang="en-IN" b="1" i="1" dirty="0">
                <a:latin typeface="Helvetica Neue" panose="02000503000000020004" pitchFamily="2" charset="0"/>
              </a:rPr>
              <a:t>130</a:t>
            </a:r>
          </a:p>
          <a:p>
            <a:pPr marL="342900" indent="-342900">
              <a:buAutoNum type="alphaLcParenR"/>
            </a:pPr>
            <a:r>
              <a:rPr lang="en-IN" b="1" i="1" dirty="0">
                <a:latin typeface="Helvetica Neue" panose="02000503000000020004" pitchFamily="2" charset="0"/>
              </a:rPr>
              <a:t>135</a:t>
            </a:r>
          </a:p>
          <a:p>
            <a:pPr marL="342900" indent="-342900">
              <a:buFontTx/>
              <a:buAutoNum type="alphaLcParenR"/>
            </a:pPr>
            <a:r>
              <a:rPr lang="en-IN" b="1" i="1" dirty="0">
                <a:latin typeface="Helvetica Neue" panose="02000503000000020004" pitchFamily="2" charset="0"/>
              </a:rPr>
              <a:t>140</a:t>
            </a:r>
            <a:endParaRPr lang="en-GB" b="1" i="1" dirty="0"/>
          </a:p>
          <a:p>
            <a:endParaRPr lang="en-IN" dirty="0">
              <a:latin typeface="Helvetica Neue" panose="02000503000000020004" pitchFamily="2" charset="0"/>
            </a:endParaRPr>
          </a:p>
          <a:p>
            <a:r>
              <a:rPr lang="en-IN" dirty="0">
                <a:latin typeface="Helvetica Neue" panose="02000503000000020004" pitchFamily="2" charset="0"/>
              </a:rPr>
              <a:t> </a:t>
            </a:r>
          </a:p>
          <a:p>
            <a:r>
              <a:rPr lang="en-IN" dirty="0">
                <a:latin typeface="Helvetica Neue" panose="02000503000000020004" pitchFamily="2" charset="0"/>
              </a:rPr>
              <a:t> </a:t>
            </a:r>
          </a:p>
          <a:p>
            <a:endParaRPr lang="en-IN" dirty="0">
              <a:latin typeface="Helvetica Neue" panose="02000503000000020004" pitchFamily="2" charset="0"/>
            </a:endParaRPr>
          </a:p>
          <a:p>
            <a:r>
              <a:rPr lang="en-IN" dirty="0">
                <a:latin typeface="Helvetica Neue" panose="02000503000000020004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FB70D-902C-184E-8535-1044BDBA494E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4" name="Isosceles Triangle 4">
              <a:extLst>
                <a:ext uri="{FF2B5EF4-FFF2-40B4-BE49-F238E27FC236}">
                  <a16:creationId xmlns:a16="http://schemas.microsoft.com/office/drawing/2014/main" id="{9E63158F-D4B8-424E-90BB-ACE365FEAED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F86FC0-9E8F-FA4A-B1B2-154473700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9E4E0DC3-1D71-234F-AFBD-2E3C9B3D7C6B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5035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1F0FA5-D8AB-1C49-BF16-C755714C0F64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3" name="Isosceles Triangle 4">
              <a:extLst>
                <a:ext uri="{FF2B5EF4-FFF2-40B4-BE49-F238E27FC236}">
                  <a16:creationId xmlns:a16="http://schemas.microsoft.com/office/drawing/2014/main" id="{C54FC2D1-D1FA-304D-9977-F4630B7DD090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C4638A4B-E097-B841-ACD1-C300424F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5" name="Isosceles Triangle 6">
              <a:extLst>
                <a:ext uri="{FF2B5EF4-FFF2-40B4-BE49-F238E27FC236}">
                  <a16:creationId xmlns:a16="http://schemas.microsoft.com/office/drawing/2014/main" id="{9707366E-8842-9B46-9DF4-1487C80FD866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2F1269-4E73-C140-966D-7329FA4BADC9}"/>
              </a:ext>
            </a:extLst>
          </p:cNvPr>
          <p:cNvSpPr txBox="1"/>
          <p:nvPr/>
        </p:nvSpPr>
        <p:spPr>
          <a:xfrm>
            <a:off x="1723292" y="1488831"/>
            <a:ext cx="9332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30</a:t>
            </a:r>
            <a:r>
              <a:rPr lang="en-GB" dirty="0"/>
              <a:t> iPods were up for sale at the local electronic store. The store owner sold the first </a:t>
            </a:r>
            <a:r>
              <a:rPr lang="en-GB" b="1" i="1" dirty="0"/>
              <a:t>20</a:t>
            </a:r>
            <a:r>
              <a:rPr lang="en-GB" dirty="0"/>
              <a:t> iPods for at least </a:t>
            </a:r>
            <a:r>
              <a:rPr lang="en-GB" b="1" i="1" dirty="0"/>
              <a:t>$17 </a:t>
            </a:r>
            <a:r>
              <a:rPr lang="en-GB" dirty="0"/>
              <a:t>and the next </a:t>
            </a:r>
            <a:r>
              <a:rPr lang="en-GB" b="1" i="1" dirty="0"/>
              <a:t>9</a:t>
            </a:r>
            <a:r>
              <a:rPr lang="en-GB" dirty="0"/>
              <a:t> iPods for at least </a:t>
            </a:r>
            <a:r>
              <a:rPr lang="en-GB" b="1" i="1" dirty="0"/>
              <a:t>$21</a:t>
            </a:r>
            <a:r>
              <a:rPr lang="en-GB" dirty="0"/>
              <a:t>. If the owner made </a:t>
            </a:r>
            <a:r>
              <a:rPr lang="en-GB" b="1" i="1" dirty="0"/>
              <a:t>$600 </a:t>
            </a:r>
            <a:r>
              <a:rPr lang="en-GB" dirty="0"/>
              <a:t>in revenue, then what is the maximum price of the last iPod?</a:t>
            </a:r>
            <a:endParaRPr lang="en-GB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B456D-5730-5848-AB15-8F618709DBBE}"/>
              </a:ext>
            </a:extLst>
          </p:cNvPr>
          <p:cNvSpPr/>
          <p:nvPr/>
        </p:nvSpPr>
        <p:spPr>
          <a:xfrm>
            <a:off x="2132524" y="3180738"/>
            <a:ext cx="1124124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8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3922-B04C-4853-B74D-796EE2B9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Why focus on quant??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4215-1FD6-41E7-B4F7-929F5C90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Isn’t this easy? </a:t>
            </a:r>
          </a:p>
          <a:p>
            <a:r>
              <a:rPr lang="en-US" dirty="0"/>
              <a:t>Overlooked quite often </a:t>
            </a:r>
          </a:p>
          <a:p>
            <a:r>
              <a:rPr lang="en-US" dirty="0"/>
              <a:t>Patterns changed</a:t>
            </a:r>
          </a:p>
          <a:p>
            <a:pPr lvl="1"/>
            <a:r>
              <a:rPr lang="en-US" dirty="0"/>
              <a:t>Difficulty level got harder </a:t>
            </a:r>
          </a:p>
          <a:p>
            <a:pPr lvl="1"/>
            <a:r>
              <a:rPr lang="en-US" dirty="0"/>
              <a:t>Longer Questions </a:t>
            </a:r>
          </a:p>
          <a:p>
            <a:pPr lvl="1"/>
            <a:r>
              <a:rPr lang="en-US" dirty="0"/>
              <a:t>Second order calculations</a:t>
            </a:r>
          </a:p>
          <a:p>
            <a:r>
              <a:rPr lang="en-US" dirty="0" err="1"/>
              <a:t>Powerpreps</a:t>
            </a:r>
            <a:r>
              <a:rPr lang="en-US" dirty="0"/>
              <a:t> are not so relevant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9B9A8-DCBA-4D3F-BA1A-AE555A4F64DA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8A86BE4-395B-4CB4-9328-57A7A1D07AC8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2FCABAE-A5A3-485F-AAE8-2BD15E870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C67C079-A5FC-4AD9-BFCD-DFE266586F64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5254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1F0FA5-D8AB-1C49-BF16-C755714C0F64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3" name="Isosceles Triangle 4">
              <a:extLst>
                <a:ext uri="{FF2B5EF4-FFF2-40B4-BE49-F238E27FC236}">
                  <a16:creationId xmlns:a16="http://schemas.microsoft.com/office/drawing/2014/main" id="{C54FC2D1-D1FA-304D-9977-F4630B7DD090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C4638A4B-E097-B841-ACD1-C300424F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5" name="Isosceles Triangle 6">
              <a:extLst>
                <a:ext uri="{FF2B5EF4-FFF2-40B4-BE49-F238E27FC236}">
                  <a16:creationId xmlns:a16="http://schemas.microsoft.com/office/drawing/2014/main" id="{9707366E-8842-9B46-9DF4-1487C80FD866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2F1269-4E73-C140-966D-7329FA4BADC9}"/>
              </a:ext>
            </a:extLst>
          </p:cNvPr>
          <p:cNvSpPr txBox="1"/>
          <p:nvPr/>
        </p:nvSpPr>
        <p:spPr>
          <a:xfrm>
            <a:off x="1723292" y="1488831"/>
            <a:ext cx="9332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When Joan </a:t>
            </a:r>
            <a:r>
              <a:rPr lang="en-GB" dirty="0" err="1"/>
              <a:t>Defaw</a:t>
            </a:r>
            <a:r>
              <a:rPr lang="en-GB" dirty="0"/>
              <a:t> sold her her stock for </a:t>
            </a:r>
            <a:r>
              <a:rPr lang="en-GB" b="1" i="1" dirty="0"/>
              <a:t>$800 </a:t>
            </a:r>
            <a:r>
              <a:rPr lang="en-GB" dirty="0"/>
              <a:t>she makes a </a:t>
            </a:r>
            <a:r>
              <a:rPr lang="en-GB" b="1" i="1" dirty="0"/>
              <a:t>c%</a:t>
            </a:r>
            <a:r>
              <a:rPr lang="en-GB" dirty="0"/>
              <a:t> loss. When She sold her stock for </a:t>
            </a:r>
            <a:r>
              <a:rPr lang="en-GB" b="1" i="1" dirty="0"/>
              <a:t>$1200 </a:t>
            </a:r>
            <a:r>
              <a:rPr lang="en-GB" dirty="0"/>
              <a:t>she made </a:t>
            </a:r>
            <a:r>
              <a:rPr lang="en-GB" b="1" i="1" dirty="0"/>
              <a:t> c% </a:t>
            </a:r>
            <a:r>
              <a:rPr lang="en-GB" dirty="0"/>
              <a:t>profit. What is the value of c?</a:t>
            </a:r>
          </a:p>
          <a:p>
            <a:endParaRPr lang="en-GB" dirty="0"/>
          </a:p>
          <a:p>
            <a:pPr marL="342900" indent="-342900">
              <a:buAutoNum type="alphaLcParenR"/>
            </a:pPr>
            <a:r>
              <a:rPr lang="en-GB" b="1" i="1" dirty="0"/>
              <a:t>4</a:t>
            </a:r>
          </a:p>
          <a:p>
            <a:pPr marL="342900" indent="-342900">
              <a:buAutoNum type="alphaLcParenR"/>
            </a:pPr>
            <a:r>
              <a:rPr lang="en-GB" b="1" i="1" dirty="0"/>
              <a:t>5</a:t>
            </a:r>
          </a:p>
          <a:p>
            <a:pPr marL="342900" indent="-342900">
              <a:buAutoNum type="alphaLcParenR"/>
            </a:pPr>
            <a:r>
              <a:rPr lang="en-GB" b="1" i="1" dirty="0"/>
              <a:t>10</a:t>
            </a:r>
          </a:p>
          <a:p>
            <a:pPr marL="342900" indent="-342900">
              <a:buAutoNum type="alphaLcParenR"/>
            </a:pPr>
            <a:r>
              <a:rPr lang="en-GB" b="1" i="1" dirty="0"/>
              <a:t>20</a:t>
            </a:r>
          </a:p>
          <a:p>
            <a:pPr marL="342900" indent="-342900">
              <a:buAutoNum type="alphaLcParenR"/>
            </a:pPr>
            <a:r>
              <a:rPr lang="en-GB" b="1" i="1" dirty="0"/>
              <a:t>25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55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6225-25A0-44FE-A3E6-9340CE00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1AF6-16FD-414A-876C-E8FE5DBF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Magoosh</a:t>
            </a:r>
            <a:r>
              <a:rPr lang="en-US" dirty="0"/>
              <a:t> (Not FREE)</a:t>
            </a:r>
          </a:p>
          <a:p>
            <a:r>
              <a:rPr lang="en-US" dirty="0"/>
              <a:t>Greg Mat (FREE) </a:t>
            </a:r>
          </a:p>
          <a:p>
            <a:r>
              <a:rPr lang="en-US" dirty="0"/>
              <a:t>Manhattan 5 </a:t>
            </a:r>
            <a:r>
              <a:rPr lang="en-US" dirty="0" err="1"/>
              <a:t>lb</a:t>
            </a:r>
            <a:r>
              <a:rPr lang="en-US" dirty="0"/>
              <a:t> (For starters and for basics)</a:t>
            </a:r>
          </a:p>
          <a:p>
            <a:r>
              <a:rPr lang="en-US" dirty="0"/>
              <a:t>KMF (Mold tests)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CF196-695D-454C-92FA-4B2907E09E5F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D588D3A-440E-4E35-ACEA-E90F270BDCA2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230C363-B390-4733-848D-F3335D984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938B4E6-0D2E-4A88-A2D1-7F7424064A00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004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1F47-6971-4A32-8990-33789C4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 Quant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88D6-AD09-4BA9-B5F9-218C293C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sets </a:t>
            </a:r>
          </a:p>
          <a:p>
            <a:r>
              <a:rPr lang="en-US" dirty="0"/>
              <a:t>1 additional set might be quant </a:t>
            </a:r>
          </a:p>
          <a:p>
            <a:r>
              <a:rPr lang="en-US" dirty="0"/>
              <a:t>35 minute for 20 question per set</a:t>
            </a:r>
          </a:p>
          <a:p>
            <a:r>
              <a:rPr lang="en-US" dirty="0"/>
              <a:t>No calculator </a:t>
            </a:r>
          </a:p>
          <a:p>
            <a:r>
              <a:rPr lang="en-US" dirty="0"/>
              <a:t>On screen calculator (Not so handy)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ED024-438A-4E5A-B381-481809AA04B8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577222E-DC39-452D-87C3-6C768FB11B8A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AB7EBB1-8D88-456C-B813-5D462FCF1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8D9C8EA-3AFF-4759-852D-77A4EBCCDE70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55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E617-268A-44E4-893F-D6FA6250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How to proceed?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3824-28F3-4767-A18D-68C3CFE36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Practice and practice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Note down where you made mistakes </a:t>
            </a:r>
          </a:p>
          <a:p>
            <a:pPr lvl="1"/>
            <a:r>
              <a:rPr lang="en-US" dirty="0">
                <a:ea typeface="+mn-lt"/>
                <a:cs typeface="+mn-lt"/>
              </a:rPr>
              <a:t>Revise those from materials 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9568F8-96D6-4E89-9EE4-30D5C73F8033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93F2F18-F7D4-4963-B4E3-1F493C58EF6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CA7865A-504C-4F87-87B2-ADB39C11D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6180945-E46F-4DC8-888B-C8689E9CFF95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04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C8D6-5E57-4958-8F35-DCAE4537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How to proceed?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7494-2C14-42B9-BD87-9C090779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583" y="112205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Note down which of the questions you did not understand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The English language is a barrier. Decoding the question, we are not used to this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Go back to the materials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DO NOT SKIP ANY TOPIC ( You must answer every question)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And there is a possibility that the topic may have more than one question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0B5018-8725-4846-8D6C-17A364CDEB2E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A255944-1831-46B4-BCF5-3E625A9019E5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DF1CE1F0-2D5F-4D17-849C-E0C29B824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558EE61-AD30-4D9F-A2E8-6100A3D51620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5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A8C4-019C-4EE9-AA5D-8B723E07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69" y="806027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Tips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AFC9-BC38-4FC0-A986-256F54C8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There is a backdoor (Example of Percentage problems)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ETS doesn’t want you to make long calculations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Efficient (Skip avoidable calculations) and effective (make an informed choice)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ALWAYS calculate for every problem, Write them down, DO NOT SKIP any steps 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B8F82E-7061-46E9-AFA0-2D9B62B45BD3}"/>
              </a:ext>
            </a:extLst>
          </p:cNvPr>
          <p:cNvGrpSpPr/>
          <p:nvPr/>
        </p:nvGrpSpPr>
        <p:grpSpPr>
          <a:xfrm>
            <a:off x="-1" y="0"/>
            <a:ext cx="12200390" cy="6858001"/>
            <a:chOff x="-1" y="0"/>
            <a:chExt cx="12200390" cy="685800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AB0396E-D194-454C-ABFC-411D75AB10CB}"/>
                </a:ext>
              </a:extLst>
            </p:cNvPr>
            <p:cNvSpPr/>
            <p:nvPr/>
          </p:nvSpPr>
          <p:spPr>
            <a:xfrm rot="5400000">
              <a:off x="-612670" y="5211762"/>
              <a:ext cx="2258908" cy="1033570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1C66A145-0DA2-4AAC-8E6E-E641D94E8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000" y="5174108"/>
              <a:ext cx="973814" cy="1533565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6803277-0FCC-4617-86D9-1ECEB4720366}"/>
                </a:ext>
              </a:extLst>
            </p:cNvPr>
            <p:cNvSpPr/>
            <p:nvPr/>
          </p:nvSpPr>
          <p:spPr>
            <a:xfrm rot="16200000">
              <a:off x="10530761" y="-863601"/>
              <a:ext cx="806027" cy="2533229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0128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6F22C0-E618-4D93-8F2A-A27D9543A171}" vid="{EA442400-38CA-4198-900E-E1CA63EB65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569</TotalTime>
  <Words>1346</Words>
  <Application>Microsoft Office PowerPoint</Application>
  <PresentationFormat>Widescreen</PresentationFormat>
  <Paragraphs>213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Helvetica Neue</vt:lpstr>
      <vt:lpstr>Theme1</vt:lpstr>
      <vt:lpstr>Cracking GRE </vt:lpstr>
      <vt:lpstr>A little about me </vt:lpstr>
      <vt:lpstr>PowerPoint Presentation</vt:lpstr>
      <vt:lpstr>Why focus on quant??</vt:lpstr>
      <vt:lpstr>Materials </vt:lpstr>
      <vt:lpstr>GRE Quant </vt:lpstr>
      <vt:lpstr>How to proceed? </vt:lpstr>
      <vt:lpstr>How to proceed?</vt:lpstr>
      <vt:lpstr>Tips </vt:lpstr>
      <vt:lpstr>Pitfalls</vt:lpstr>
      <vt:lpstr>For these sessions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Divisibility </vt:lpstr>
      <vt:lpstr>Prime Numbers and  Prime Power Factorization  </vt:lpstr>
      <vt:lpstr>What is the greatest integer value of n such that 2n is a factor of 2006 ? </vt:lpstr>
      <vt:lpstr>M is a positive two-digit number. When the digits are reversed, the number is N. If K = M + N, which of the following is true?   A. K must be even B. K cannot be square C. K cannot be divisible by 13 D. K must be divisible by 11 E. If M is even then K must be even</vt:lpstr>
      <vt:lpstr>PowerPoint Presentation</vt:lpstr>
      <vt:lpstr>Count the divisors </vt:lpstr>
      <vt:lpstr>PowerPoint Presentation</vt:lpstr>
      <vt:lpstr>Divisors</vt:lpstr>
      <vt:lpstr>PowerPoint Presentation</vt:lpstr>
      <vt:lpstr>Odd even </vt:lpstr>
      <vt:lpstr>PowerPoint Presentation</vt:lpstr>
      <vt:lpstr>PowerPoint Presentation</vt:lpstr>
      <vt:lpstr>PowerPoint Presentation</vt:lpstr>
      <vt:lpstr>Consecutive number </vt:lpstr>
      <vt:lpstr>PowerPoint Presentation</vt:lpstr>
      <vt:lpstr>Remainder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GRE</dc:title>
  <dc:creator>Rashik Siddiquee</dc:creator>
  <cp:lastModifiedBy>Rashik Siddiquee</cp:lastModifiedBy>
  <cp:revision>26</cp:revision>
  <dcterms:created xsi:type="dcterms:W3CDTF">2020-12-05T07:39:08Z</dcterms:created>
  <dcterms:modified xsi:type="dcterms:W3CDTF">2020-12-05T17:17:22Z</dcterms:modified>
</cp:coreProperties>
</file>