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61" r:id="rId5"/>
    <p:sldId id="262" r:id="rId6"/>
    <p:sldId id="263" r:id="rId7"/>
    <p:sldId id="264" r:id="rId8"/>
    <p:sldId id="265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3" r:id="rId17"/>
    <p:sldId id="294" r:id="rId18"/>
    <p:sldId id="292" r:id="rId19"/>
    <p:sldId id="259" r:id="rId20"/>
    <p:sldId id="290" r:id="rId21"/>
    <p:sldId id="297" r:id="rId22"/>
    <p:sldId id="298" r:id="rId23"/>
    <p:sldId id="299" r:id="rId24"/>
    <p:sldId id="267" r:id="rId25"/>
    <p:sldId id="295" r:id="rId26"/>
    <p:sldId id="296" r:id="rId27"/>
    <p:sldId id="266" r:id="rId28"/>
    <p:sldId id="283" r:id="rId29"/>
    <p:sldId id="280" r:id="rId30"/>
    <p:sldId id="270" r:id="rId31"/>
    <p:sldId id="276" r:id="rId32"/>
    <p:sldId id="272" r:id="rId33"/>
    <p:sldId id="278" r:id="rId34"/>
    <p:sldId id="279" r:id="rId35"/>
    <p:sldId id="282" r:id="rId36"/>
    <p:sldId id="26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8C8"/>
    <a:srgbClr val="A4B2D8"/>
    <a:srgbClr val="D2DEEF"/>
    <a:srgbClr val="A4B2D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44129"/>
            <a:ext cx="9144000" cy="156583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3282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524000" y="5354853"/>
            <a:ext cx="2743200" cy="365125"/>
          </a:xfrm>
        </p:spPr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8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1761" y="648365"/>
            <a:ext cx="7688478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7168"/>
            <a:ext cx="10515600" cy="3377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610600" y="5917921"/>
            <a:ext cx="2743200" cy="365125"/>
          </a:xfrm>
        </p:spPr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A8CF-79EF-40B5-A1C3-F85DA4EAB5F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e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44129"/>
            <a:ext cx="9906000" cy="1565833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поиска в С++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7232822" cy="2104172"/>
          </a:xfrm>
        </p:spPr>
        <p:txBody>
          <a:bodyPr>
            <a:normAutofit fontScale="70000" lnSpcReduction="20000"/>
          </a:bodyPr>
          <a:lstStyle/>
          <a:p>
            <a:r>
              <a:rPr lang="ru-RU" sz="2300" i="1" dirty="0"/>
              <a:t>Над проектом работали студенты кафедры </a:t>
            </a:r>
            <a:r>
              <a:rPr lang="ru-RU" sz="2300" i="1" dirty="0" err="1"/>
              <a:t>АиВТ</a:t>
            </a:r>
            <a:r>
              <a:rPr lang="ru-RU" sz="2300" i="1" dirty="0"/>
              <a:t>, группы АА-22-07:</a:t>
            </a:r>
          </a:p>
          <a:p>
            <a:r>
              <a:rPr lang="ru-RU" b="1" dirty="0"/>
              <a:t>Александр </a:t>
            </a:r>
            <a:r>
              <a:rPr lang="ru-RU" b="1" dirty="0" err="1"/>
              <a:t>Чухлов</a:t>
            </a:r>
            <a:endParaRPr lang="ru-RU" b="1" dirty="0"/>
          </a:p>
          <a:p>
            <a:r>
              <a:rPr lang="ru-RU" dirty="0"/>
              <a:t>Александра </a:t>
            </a:r>
            <a:r>
              <a:rPr lang="ru-RU" dirty="0" err="1"/>
              <a:t>Кальмук</a:t>
            </a:r>
            <a:endParaRPr lang="ru-RU" dirty="0"/>
          </a:p>
          <a:p>
            <a:r>
              <a:rPr lang="ru-RU" dirty="0"/>
              <a:t>Богдан Рудницкий</a:t>
            </a:r>
          </a:p>
          <a:p>
            <a:r>
              <a:rPr lang="ru-RU" dirty="0"/>
              <a:t>Михаил Захаров</a:t>
            </a:r>
          </a:p>
          <a:p>
            <a:r>
              <a:rPr lang="ru-RU" dirty="0"/>
              <a:t>Никита </a:t>
            </a:r>
            <a:r>
              <a:rPr lang="ru-RU" dirty="0" err="1"/>
              <a:t>Силаков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F28BD5-B5B6-6337-6B1F-FFF5D8A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CF25F9-861B-31B6-C355-E5BD4E55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8CB85A7-752F-1875-5CF3-55157EE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91" y="0"/>
            <a:ext cx="6673298" cy="4857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B126F59-65A6-8E3F-F5A9-88281124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92" y="4857060"/>
            <a:ext cx="6093749" cy="19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7E5643-9E34-D7F6-B822-7DCCBD0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40F4E2-BEA6-59D8-2B8F-16B7D88D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B28780E-8046-91D3-AA0B-8FD3D2C1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8" y="1529566"/>
            <a:ext cx="8788180" cy="48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7CC6B9-498D-1612-425C-5DFFE76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437" y="161042"/>
            <a:ext cx="7364568" cy="884220"/>
          </a:xfrm>
        </p:spPr>
        <p:txBody>
          <a:bodyPr>
            <a:normAutofit fontScale="90000"/>
          </a:bodyPr>
          <a:lstStyle/>
          <a:p>
            <a:r>
              <a:rPr lang="en-US" dirty="0"/>
              <a:t> LPS-Longest prefix which is also suffix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C0D1B96-0651-720E-0FDA-2DBF3FA9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412" y="1039078"/>
            <a:ext cx="3396618" cy="566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B8CA537-5C42-A3E3-5682-B377B155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66" y="1605180"/>
            <a:ext cx="1559032" cy="51297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00E99D6-D24D-0CF4-78D0-25E37FCFE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09" y="1605873"/>
            <a:ext cx="2403382" cy="49826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C7FFEF8A-DFEF-9158-4843-A0BD0105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26" y="1605180"/>
            <a:ext cx="2522420" cy="49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C1C6CE-6A0F-A207-82DE-78D5D8DD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61" y="158968"/>
            <a:ext cx="768847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FBE341-38AA-4C89-8120-96EBF3A1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66" y="2282926"/>
            <a:ext cx="4197439" cy="3377513"/>
          </a:xfrm>
        </p:spPr>
        <p:txBody>
          <a:bodyPr/>
          <a:lstStyle/>
          <a:p>
            <a:r>
              <a:rPr lang="ru-RU" dirty="0"/>
              <a:t>Если бы мы учитывали случаи, когда суффикс (префикс) = всей подстроке, каждый раз получали бы вот </a:t>
            </a:r>
            <a:r>
              <a:rPr lang="ru-RU" b="1" dirty="0"/>
              <a:t>такой ответ: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9ED3E42-895B-46FD-627E-99A151B3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96" y="2608104"/>
            <a:ext cx="6097756" cy="188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93C4B7-4B8E-6659-A254-5C3EBBD6A3A3}"/>
              </a:ext>
            </a:extLst>
          </p:cNvPr>
          <p:cNvSpPr txBox="1"/>
          <p:nvPr/>
        </p:nvSpPr>
        <p:spPr>
          <a:xfrm rot="19582339">
            <a:off x="5306096" y="4597758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DC35DB-A6B2-065D-77BE-6AD792585C3D}"/>
              </a:ext>
            </a:extLst>
          </p:cNvPr>
          <p:cNvSpPr txBox="1"/>
          <p:nvPr/>
        </p:nvSpPr>
        <p:spPr>
          <a:xfrm rot="2030674">
            <a:off x="8370704" y="1492320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F469CE-AC03-96A9-2BDE-6F33E18A1564}"/>
              </a:ext>
            </a:extLst>
          </p:cNvPr>
          <p:cNvSpPr txBox="1"/>
          <p:nvPr/>
        </p:nvSpPr>
        <p:spPr>
          <a:xfrm rot="20950358">
            <a:off x="8546765" y="4956738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A7845D-74AE-297A-E070-9DDF879E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7A2B68-BC07-3C9F-314D-E1570559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99847F3-CA78-E1FA-0F38-3DCA46B5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6" y="5364"/>
            <a:ext cx="6492994" cy="68526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C555369-96F9-D689-79C8-12C30166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32" y="5364"/>
            <a:ext cx="3627245" cy="68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2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796EA0-1BDF-AFB1-E1D2-8582D2F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E28B27-84C9-9E06-F146-3D90DDF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54B7E9F-50FF-FCAD-4BE2-765C26B9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8" y="0"/>
            <a:ext cx="4706638" cy="6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00802D-2FBA-7A81-C022-F82C40D2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D31219-CF3C-B7C8-E16E-C5C6507A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7DB505C-DA42-E749-1819-2DF5AE47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6" y="33129"/>
            <a:ext cx="6281933" cy="44480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CE3B71C-7B7A-11F6-588F-FD0C6E7B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57" y="3576745"/>
            <a:ext cx="5545883" cy="29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04F6CB-D878-DB72-D776-10A854DF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441549B-F59D-DB95-AD6E-D546056C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B8BB53E-AD51-7A91-89AB-AF5C06BE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11" y="0"/>
            <a:ext cx="6093749" cy="67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8B3F1C-D47E-D326-884F-A4E485B8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065895-C117-37B4-C512-AE7F588A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4951931-E013-1321-B59E-4D5E8501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05" y="58684"/>
            <a:ext cx="5408270" cy="68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Скругленная соединительная линия 13"/>
          <p:cNvCxnSpPr>
            <a:stCxn id="13" idx="1"/>
            <a:endCxn id="32" idx="1"/>
          </p:cNvCxnSpPr>
          <p:nvPr/>
        </p:nvCxnSpPr>
        <p:spPr>
          <a:xfrm rot="10800000" flipH="1" flipV="1">
            <a:off x="761999" y="4410781"/>
            <a:ext cx="3589087" cy="725455"/>
          </a:xfrm>
          <a:prstGeom prst="curvedConnector3">
            <a:avLst>
              <a:gd name="adj1" fmla="val -636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74287"/>
            <a:ext cx="4176122" cy="10729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206"/>
            <a:ext cx="10321423" cy="101812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492821" y="4025696"/>
            <a:ext cx="753035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7681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0254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8278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08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5716" y="485825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108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6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5716" y="3874287"/>
            <a:ext cx="251710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545106" y="3532094"/>
            <a:ext cx="0" cy="4936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212" y="1208943"/>
            <a:ext cx="6541575" cy="871804"/>
          </a:xfrm>
          <a:prstGeom prst="rect">
            <a:avLst/>
          </a:prstGeom>
        </p:spPr>
      </p:pic>
      <p:cxnSp>
        <p:nvCxnSpPr>
          <p:cNvPr id="43" name="Прямая со стрелкой 42"/>
          <p:cNvCxnSpPr/>
          <p:nvPr/>
        </p:nvCxnSpPr>
        <p:spPr>
          <a:xfrm flipV="1">
            <a:off x="8668871" y="3496503"/>
            <a:ext cx="0" cy="4936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6875930" y="2788834"/>
            <a:ext cx="4207494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6875930" y="4020488"/>
            <a:ext cx="4207494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36" y="2726598"/>
            <a:ext cx="720617" cy="9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33829 0.0006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2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29 0.00069 L 0.50456 0.0006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5" grpId="1" animBg="1"/>
      <p:bldP spid="5" grpId="0"/>
      <p:bldP spid="5" grpId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44" grpId="0" animBg="1"/>
      <p:bldP spid="44" grpId="1" animBg="1"/>
      <p:bldP spid="45" grpId="0" animBg="1"/>
      <p:bldP spid="4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D5A06D-374B-4CA8-4A74-57799945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61" y="19878"/>
            <a:ext cx="7688478" cy="1325563"/>
          </a:xfrm>
        </p:spPr>
        <p:txBody>
          <a:bodyPr/>
          <a:lstStyle/>
          <a:p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5845D0-D72C-3C92-E55F-DD652ED1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62C4C22-886D-950C-E70B-E34A4B87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9" y="1311146"/>
            <a:ext cx="8694529" cy="5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2BE45D-C37E-DDA6-E4BD-609A17A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989D6D-8A7A-D39F-3066-B602AF16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4A5AA02-D769-17D1-BCC1-A65F0B55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35" y="312735"/>
            <a:ext cx="6343329" cy="62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146"/>
            <a:ext cx="11285798" cy="4792599"/>
          </a:xfrm>
        </p:spPr>
      </p:pic>
    </p:spTree>
    <p:extLst>
      <p:ext uri="{BB962C8B-B14F-4D97-AF65-F5344CB8AC3E}">
        <p14:creationId xmlns:p14="http://schemas.microsoft.com/office/powerpoint/2010/main" val="37181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146"/>
            <a:ext cx="11765599" cy="4412998"/>
          </a:xfrm>
        </p:spPr>
      </p:pic>
    </p:spTree>
    <p:extLst>
      <p:ext uri="{BB962C8B-B14F-4D97-AF65-F5344CB8AC3E}">
        <p14:creationId xmlns:p14="http://schemas.microsoft.com/office/powerpoint/2010/main" val="221177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1146"/>
            <a:ext cx="10814897" cy="4220974"/>
          </a:xfrm>
        </p:spPr>
      </p:pic>
    </p:spTree>
    <p:extLst>
      <p:ext uri="{BB962C8B-B14F-4D97-AF65-F5344CB8AC3E}">
        <p14:creationId xmlns:p14="http://schemas.microsoft.com/office/powerpoint/2010/main" val="230429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3158331"/>
            <a:ext cx="8633582" cy="1325563"/>
          </a:xfrm>
        </p:spPr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Рабина-Карпа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07" y="0"/>
            <a:ext cx="6450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732BAE-8A3F-D79B-2ABD-B14A3765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6BF9A-6005-6792-2EC1-0585F8A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16EB321-6BB3-9DB7-EA04-86200C0ABE36}"/>
              </a:ext>
            </a:extLst>
          </p:cNvPr>
          <p:cNvSpPr txBox="1">
            <a:spLocks/>
          </p:cNvSpPr>
          <p:nvPr/>
        </p:nvSpPr>
        <p:spPr>
          <a:xfrm>
            <a:off x="1779209" y="2784896"/>
            <a:ext cx="8633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Алгоритм </a:t>
            </a:r>
            <a:r>
              <a:rPr lang="en-US"/>
              <a:t>Shift-Or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268B84-BD0E-A667-5281-A198C25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B180D4-D78B-8A3F-2188-1C1EDC8D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7F97280-BA4D-1DB7-B2A3-D49BD7B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95" y="2134741"/>
            <a:ext cx="8163252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Shift-Or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3888114" y="3637336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514554" y="3637335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7140994" y="3637335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2134741"/>
            <a:ext cx="8163252" cy="2719052"/>
          </a:xfrm>
          <a:prstGeom prst="rect">
            <a:avLst/>
          </a:prstGeom>
        </p:spPr>
      </p:pic>
      <p:pic>
        <p:nvPicPr>
          <p:cNvPr id="33" name="Рисунок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6321846"/>
            <a:ext cx="429768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95" y="2134741"/>
            <a:ext cx="8163252" cy="27190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53" y="2126256"/>
            <a:ext cx="1713124" cy="38408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564" y="2140838"/>
            <a:ext cx="890093" cy="3834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809" y="2140838"/>
            <a:ext cx="883997" cy="38347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489" y="2132353"/>
            <a:ext cx="883997" cy="383471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2FA720C-D720-9FCB-6109-F4ADCEA00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4374" y="662436"/>
            <a:ext cx="8163252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8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0D2DE4-F911-4FCC-BC6D-DD44F8E1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A4424E-A07B-8012-1F48-D7474359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9FB96FB-FA61-9FC9-6D87-D48CB30D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35" y="338940"/>
            <a:ext cx="3509026" cy="60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CE8EAF-E6CB-1845-6F8F-0F0214E2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C7EABF-DC8F-5CAF-BE7E-2E2DD183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9D6E630-6FBB-0311-40CD-294FEF04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2" y="4272085"/>
            <a:ext cx="11687045" cy="8596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простого поиска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7061" y="1397976"/>
            <a:ext cx="5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Text: A </a:t>
            </a:r>
            <a:r>
              <a:rPr lang="en-US" sz="2400" dirty="0" err="1"/>
              <a:t>A</a:t>
            </a:r>
            <a:r>
              <a:rPr lang="en-US" sz="2400" dirty="0"/>
              <a:t> B A </a:t>
            </a:r>
            <a:r>
              <a:rPr lang="en-US" sz="2400" dirty="0" err="1"/>
              <a:t>A</a:t>
            </a:r>
            <a:r>
              <a:rPr lang="en-US" sz="2400" dirty="0"/>
              <a:t> C A </a:t>
            </a:r>
            <a:r>
              <a:rPr lang="en-US" sz="2400" dirty="0" err="1"/>
              <a:t>A</a:t>
            </a:r>
            <a:r>
              <a:rPr lang="en-US" sz="2400" dirty="0"/>
              <a:t> D A </a:t>
            </a:r>
            <a:r>
              <a:rPr lang="en-US" sz="2400" dirty="0" err="1"/>
              <a:t>A</a:t>
            </a:r>
            <a:r>
              <a:rPr lang="en-US" sz="2400" dirty="0"/>
              <a:t> B A </a:t>
            </a:r>
            <a:r>
              <a:rPr lang="en-US" sz="2400" dirty="0" err="1"/>
              <a:t>A</a:t>
            </a:r>
            <a:r>
              <a:rPr lang="en-US" sz="2400" dirty="0"/>
              <a:t> B A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0776" y="2323231"/>
            <a:ext cx="5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Pattern: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5503" y="4342074"/>
            <a:ext cx="2908519" cy="74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5502" y="2924395"/>
            <a:ext cx="5472146" cy="1417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174022" y="2924395"/>
            <a:ext cx="5478873" cy="1417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818704" y="4342074"/>
            <a:ext cx="2905588" cy="7406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38492" y="4342074"/>
            <a:ext cx="2888004" cy="7406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737647" y="2924395"/>
            <a:ext cx="1085184" cy="14176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652895" y="2924395"/>
            <a:ext cx="1071397" cy="14176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737646" y="2924395"/>
            <a:ext cx="3300846" cy="1417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652895" y="2924395"/>
            <a:ext cx="3273601" cy="1417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45" y="2124257"/>
            <a:ext cx="2938527" cy="859611"/>
          </a:xfrm>
          <a:prstGeom prst="rect">
            <a:avLst/>
          </a:prstGeom>
        </p:spPr>
      </p:pic>
      <p:pic>
        <p:nvPicPr>
          <p:cNvPr id="32" name="Рисунок 31">
            <a:hlinkClick r:id="rId4" action="ppaction://hlinksldjump"/>
            <a:extLst>
              <a:ext uri="{FF2B5EF4-FFF2-40B4-BE49-F238E27FC236}">
                <a16:creationId xmlns:a16="http://schemas.microsoft.com/office/drawing/2014/main" xmlns="" id="{42CE94A5-E4AD-FF97-D0B6-135543D8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489" y="98504"/>
            <a:ext cx="6154104" cy="66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5" grpId="1"/>
      <p:bldP spid="10" grpId="0" animBg="1"/>
      <p:bldP spid="10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4952D306-988C-CB5C-78B2-EAB0E370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70221"/>
              </p:ext>
            </p:extLst>
          </p:nvPr>
        </p:nvGraphicFramePr>
        <p:xfrm>
          <a:off x="3375378" y="502920"/>
          <a:ext cx="846102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xmlns="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xmlns="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65017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102082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57479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47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165297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29867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CA8B701-0FF1-D8AF-2DD6-25A91B1BCABC}"/>
              </a:ext>
            </a:extLst>
          </p:cNvPr>
          <p:cNvSpPr/>
          <p:nvPr/>
        </p:nvSpPr>
        <p:spPr>
          <a:xfrm>
            <a:off x="1659467" y="880533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20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25AEC3B-E23C-1531-B51B-33BEF347AC58}"/>
              </a:ext>
            </a:extLst>
          </p:cNvPr>
          <p:cNvSpPr/>
          <p:nvPr/>
        </p:nvSpPr>
        <p:spPr>
          <a:xfrm>
            <a:off x="1659467" y="2698044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</a:t>
            </a:r>
            <a:r>
              <a:rPr lang="ru-RU" dirty="0">
                <a:solidFill>
                  <a:sysClr val="windowText" lastClr="000000"/>
                </a:solidFill>
              </a:rPr>
              <a:t>100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C80BF9-0928-9C04-8217-E7BBD8024509}"/>
              </a:ext>
            </a:extLst>
          </p:cNvPr>
          <p:cNvSpPr/>
          <p:nvPr/>
        </p:nvSpPr>
        <p:spPr>
          <a:xfrm>
            <a:off x="1659466" y="4515555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1</a:t>
            </a:r>
            <a:r>
              <a:rPr lang="ru-RU" dirty="0">
                <a:solidFill>
                  <a:sysClr val="windowText" lastClr="000000"/>
                </a:solidFill>
              </a:rPr>
              <a:t>0</a:t>
            </a:r>
            <a:r>
              <a:rPr lang="en-US" dirty="0">
                <a:solidFill>
                  <a:sysClr val="windowText" lastClr="000000"/>
                </a:solidFill>
              </a:rPr>
              <a:t>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A98620-A4EC-0D62-B04A-C884C7CCEA42}"/>
              </a:ext>
            </a:extLst>
          </p:cNvPr>
          <p:cNvSpPr txBox="1"/>
          <p:nvPr/>
        </p:nvSpPr>
        <p:spPr>
          <a:xfrm>
            <a:off x="431389" y="234202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37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4952D306-988C-CB5C-78B2-EAB0E370439F}"/>
              </a:ext>
            </a:extLst>
          </p:cNvPr>
          <p:cNvGraphicFramePr>
            <a:graphicFrameLocks noGrp="1"/>
          </p:cNvGraphicFramePr>
          <p:nvPr/>
        </p:nvGraphicFramePr>
        <p:xfrm>
          <a:off x="3375378" y="502920"/>
          <a:ext cx="846102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xmlns="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xmlns="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3142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65017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102082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57479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47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165297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29867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CA8B701-0FF1-D8AF-2DD6-25A91B1BCABC}"/>
              </a:ext>
            </a:extLst>
          </p:cNvPr>
          <p:cNvSpPr/>
          <p:nvPr/>
        </p:nvSpPr>
        <p:spPr>
          <a:xfrm>
            <a:off x="1659467" y="880533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“a “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25AEC3B-E23C-1531-B51B-33BEF347AC58}"/>
              </a:ext>
            </a:extLst>
          </p:cNvPr>
          <p:cNvSpPr/>
          <p:nvPr/>
        </p:nvSpPr>
        <p:spPr>
          <a:xfrm>
            <a:off x="1659467" y="2698044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 “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C80BF9-0928-9C04-8217-E7BBD8024509}"/>
              </a:ext>
            </a:extLst>
          </p:cNvPr>
          <p:cNvSpPr/>
          <p:nvPr/>
        </p:nvSpPr>
        <p:spPr>
          <a:xfrm>
            <a:off x="1659466" y="4515555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“ma”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A98620-A4EC-0D62-B04A-C884C7CCEA42}"/>
              </a:ext>
            </a:extLst>
          </p:cNvPr>
          <p:cNvSpPr txBox="1"/>
          <p:nvPr/>
        </p:nvSpPr>
        <p:spPr>
          <a:xfrm>
            <a:off x="429307" y="233079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598003"/>
            <a:ext cx="25390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 = 2</a:t>
            </a:r>
          </a:p>
          <a:p>
            <a:r>
              <a:rPr lang="en-US" sz="1200" dirty="0"/>
              <a:t>N = 11398</a:t>
            </a:r>
          </a:p>
          <a:p>
            <a:r>
              <a:rPr lang="ru-RU" sz="1200" dirty="0"/>
              <a:t>Число совпадений</a:t>
            </a:r>
          </a:p>
          <a:p>
            <a:r>
              <a:rPr lang="en-US" sz="1200" dirty="0"/>
              <a:t>73 (</a:t>
            </a:r>
            <a:r>
              <a:rPr lang="ru-RU" sz="1200" dirty="0"/>
              <a:t>ищем </a:t>
            </a:r>
            <a:r>
              <a:rPr lang="en-US" sz="1200" dirty="0"/>
              <a:t>“a “)</a:t>
            </a:r>
            <a:endParaRPr lang="ru-RU" sz="1200" dirty="0"/>
          </a:p>
          <a:p>
            <a:r>
              <a:rPr lang="en-US" sz="1200" dirty="0"/>
              <a:t>~</a:t>
            </a:r>
            <a:r>
              <a:rPr lang="ru-RU" sz="1200" dirty="0"/>
              <a:t>2014(ищем пробел)</a:t>
            </a:r>
          </a:p>
          <a:p>
            <a:r>
              <a:rPr lang="ru-RU" sz="1200" dirty="0"/>
              <a:t> 24 (ищем </a:t>
            </a:r>
            <a:r>
              <a:rPr lang="en-US" sz="1200" dirty="0"/>
              <a:t>ma</a:t>
            </a:r>
            <a:r>
              <a:rPr lang="ru-RU" sz="1200" dirty="0"/>
              <a:t>)</a:t>
            </a:r>
          </a:p>
          <a:p>
            <a:r>
              <a:rPr lang="ru-RU" sz="1200" dirty="0"/>
              <a:t>726(ищем а)</a:t>
            </a:r>
            <a:endParaRPr lang="en-US" sz="1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4952D306-988C-CB5C-78B2-EAB0E370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96274"/>
              </p:ext>
            </p:extLst>
          </p:nvPr>
        </p:nvGraphicFramePr>
        <p:xfrm>
          <a:off x="3556001" y="1603022"/>
          <a:ext cx="846102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xmlns="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xmlns="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650176"/>
                  </a:ext>
                </a:extLst>
              </a:tr>
            </a:tbl>
          </a:graphicData>
        </a:graphic>
      </p:graphicFrame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CEFCE91-90C2-61C0-D41E-27B4F1AA8286}"/>
              </a:ext>
            </a:extLst>
          </p:cNvPr>
          <p:cNvGrpSpPr/>
          <p:nvPr/>
        </p:nvGrpSpPr>
        <p:grpSpPr>
          <a:xfrm>
            <a:off x="1512711" y="1603022"/>
            <a:ext cx="2043290" cy="4023360"/>
            <a:chOff x="1659467" y="880533"/>
            <a:chExt cx="1715911" cy="363502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CCA8B701-0FF1-D8AF-2DD6-25A91B1BCABC}"/>
                </a:ext>
              </a:extLst>
            </p:cNvPr>
            <p:cNvSpPr/>
            <p:nvPr/>
          </p:nvSpPr>
          <p:spPr>
            <a:xfrm>
              <a:off x="1659467" y="880533"/>
              <a:ext cx="1715911" cy="181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“a“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725AEC3B-E23C-1531-B51B-33BEF347AC58}"/>
                </a:ext>
              </a:extLst>
            </p:cNvPr>
            <p:cNvSpPr/>
            <p:nvPr/>
          </p:nvSpPr>
          <p:spPr>
            <a:xfrm>
              <a:off x="1659467" y="2698044"/>
              <a:ext cx="1715911" cy="181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ll</a:t>
              </a:r>
              <a:r>
                <a:rPr lang="en-US" dirty="0">
                  <a:solidFill>
                    <a:sysClr val="windowText" lastClr="000000"/>
                  </a:solidFill>
                </a:rPr>
                <a:t>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A98620-A4EC-0D62-B04A-C884C7CCEA42}"/>
              </a:ext>
            </a:extLst>
          </p:cNvPr>
          <p:cNvSpPr txBox="1"/>
          <p:nvPr/>
        </p:nvSpPr>
        <p:spPr>
          <a:xfrm>
            <a:off x="366284" y="233079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24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3D5A911-8643-93F0-C31E-F7336EC2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74AE4-DC32-0A58-4199-ACB8D66B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Верные измерения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68AABC1D-61B6-DF36-4866-15AC2264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092882"/>
              </p:ext>
            </p:extLst>
          </p:nvPr>
        </p:nvGraphicFramePr>
        <p:xfrm>
          <a:off x="400755" y="2415823"/>
          <a:ext cx="11390489" cy="290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213">
                  <a:extLst>
                    <a:ext uri="{9D8B030D-6E8A-4147-A177-3AD203B41FA5}">
                      <a16:colId xmlns:a16="http://schemas.microsoft.com/office/drawing/2014/main" xmlns="" val="204203334"/>
                    </a:ext>
                  </a:extLst>
                </a:gridCol>
                <a:gridCol w="1627213">
                  <a:extLst>
                    <a:ext uri="{9D8B030D-6E8A-4147-A177-3AD203B41FA5}">
                      <a16:colId xmlns:a16="http://schemas.microsoft.com/office/drawing/2014/main" xmlns="" val="1017391876"/>
                    </a:ext>
                  </a:extLst>
                </a:gridCol>
                <a:gridCol w="1395820">
                  <a:extLst>
                    <a:ext uri="{9D8B030D-6E8A-4147-A177-3AD203B41FA5}">
                      <a16:colId xmlns:a16="http://schemas.microsoft.com/office/drawing/2014/main" xmlns="" val="2638279888"/>
                    </a:ext>
                  </a:extLst>
                </a:gridCol>
                <a:gridCol w="1661549">
                  <a:extLst>
                    <a:ext uri="{9D8B030D-6E8A-4147-A177-3AD203B41FA5}">
                      <a16:colId xmlns:a16="http://schemas.microsoft.com/office/drawing/2014/main" xmlns="" val="3950449710"/>
                    </a:ext>
                  </a:extLst>
                </a:gridCol>
                <a:gridCol w="1619748">
                  <a:extLst>
                    <a:ext uri="{9D8B030D-6E8A-4147-A177-3AD203B41FA5}">
                      <a16:colId xmlns:a16="http://schemas.microsoft.com/office/drawing/2014/main" xmlns="" val="2985044242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xmlns="" val="3314769959"/>
                    </a:ext>
                  </a:extLst>
                </a:gridCol>
                <a:gridCol w="1627213">
                  <a:extLst>
                    <a:ext uri="{9D8B030D-6E8A-4147-A177-3AD203B41FA5}">
                      <a16:colId xmlns:a16="http://schemas.microsoft.com/office/drawing/2014/main" xmlns="" val="686169553"/>
                    </a:ext>
                  </a:extLst>
                </a:gridCol>
              </a:tblGrid>
              <a:tr h="37103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2786343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qwertyqwer</a:t>
                      </a:r>
                      <a:endParaRPr lang="en-US" sz="1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qwertyuiop</a:t>
                      </a:r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qwertyuiop</a:t>
                      </a:r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970203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27155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KMP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097139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164635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189981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3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892185-FC69-37C3-0BA1-B0D206AE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 репозитория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7617E29-A2C7-B51D-A2FF-CA3C37764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6" y="1960088"/>
            <a:ext cx="3664039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Благодарим за внимание!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B6B2D7F-B1BF-BCC6-2959-26F961CC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53E53E6-C0AB-9173-2F12-8416459F61BE}"/>
              </a:ext>
            </a:extLst>
          </p:cNvPr>
          <p:cNvSpPr/>
          <p:nvPr/>
        </p:nvSpPr>
        <p:spPr>
          <a:xfrm>
            <a:off x="10385778" y="4364567"/>
            <a:ext cx="553155" cy="467077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C7D1DE9-1BFC-7EEB-A079-FF7BCD8852A6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078DC0-A5DF-4BF9-0E93-8BAD980F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F4561B-B5B7-D0DF-7097-53FCB428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F9E2CA5-F9E0-FB3F-649B-A58DE25F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53E53E6-C0AB-9173-2F12-8416459F61BE}"/>
              </a:ext>
            </a:extLst>
          </p:cNvPr>
          <p:cNvSpPr/>
          <p:nvPr/>
        </p:nvSpPr>
        <p:spPr>
          <a:xfrm>
            <a:off x="10080979" y="4793544"/>
            <a:ext cx="1128888" cy="1065389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79E5561-B8AD-CAA1-0F89-47011C2B6183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DC539F2-8DC3-F2A0-237D-0C0B8872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53E53E6-C0AB-9173-2F12-8416459F61BE}"/>
              </a:ext>
            </a:extLst>
          </p:cNvPr>
          <p:cNvSpPr/>
          <p:nvPr/>
        </p:nvSpPr>
        <p:spPr>
          <a:xfrm>
            <a:off x="10103556" y="5911144"/>
            <a:ext cx="960525" cy="908756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9253962-5343-1D1D-B950-94D7AAB038AC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A24FE25-821B-E7DC-36BE-551E12C4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253E53E6-C0AB-9173-2F12-8416459F61BE}"/>
              </a:ext>
            </a:extLst>
          </p:cNvPr>
          <p:cNvSpPr/>
          <p:nvPr/>
        </p:nvSpPr>
        <p:spPr>
          <a:xfrm>
            <a:off x="11119557" y="4703233"/>
            <a:ext cx="1072444" cy="1042811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C315264-F250-4A9B-F63B-C4CDEDA0EC52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74287"/>
            <a:ext cx="4176122" cy="1072989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762000" y="3988127"/>
            <a:ext cx="1506071" cy="757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62000" y="3988127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206"/>
            <a:ext cx="10321423" cy="101812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839244" y="3988127"/>
            <a:ext cx="1506071" cy="757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44965" y="2626659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524000" y="2626659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2205317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879585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561897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270412" y="2622173"/>
            <a:ext cx="679035" cy="22411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762000" y="2723081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2804525" y="2736524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839244" y="3988737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23746" y="2737134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905409" y="2736524"/>
            <a:ext cx="4188699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905409" y="4049293"/>
            <a:ext cx="4188699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554" y="484820"/>
            <a:ext cx="5382891" cy="53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16954 0.0006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54 0.00069 L 0.50599 0.0006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5" grpId="0" animBg="1"/>
      <p:bldP spid="35" grpId="1" animBg="1"/>
      <p:bldP spid="2" grpId="0"/>
      <p:bldP spid="22" grpId="0" animBg="1"/>
      <p:bldP spid="22" grpId="1" animBg="1"/>
      <p:bldP spid="9" grpId="0" animBg="1"/>
      <p:bldP spid="9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6B0283-3CBF-E715-24BF-ACBFCB56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C7C670-ED83-A5E7-1E12-DBC34F1B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163372A-1765-79BC-82A3-05FAF267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86" y="1596806"/>
            <a:ext cx="9455242" cy="39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317</Words>
  <Application>Microsoft Office PowerPoint</Application>
  <PresentationFormat>Широкоэкранный</PresentationFormat>
  <Paragraphs>186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Arial Black</vt:lpstr>
      <vt:lpstr>Тема Office</vt:lpstr>
      <vt:lpstr>Алгоритмы поиска в С++ </vt:lpstr>
      <vt:lpstr>Зачем?</vt:lpstr>
      <vt:lpstr>Алгоритм простого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Кнута-Морриса-Пратта</vt:lpstr>
      <vt:lpstr>Презентация PowerPoint</vt:lpstr>
      <vt:lpstr>Презентация PowerPoint</vt:lpstr>
      <vt:lpstr>Презентация PowerPoint</vt:lpstr>
      <vt:lpstr> LPS-Longest prefix which is also suffix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Бойера-Мура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Рабина-Карпа</vt:lpstr>
      <vt:lpstr>Презентация PowerPoint</vt:lpstr>
      <vt:lpstr>Презентация PowerPoint</vt:lpstr>
      <vt:lpstr>Алгоритм Shift-Or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Верные измерения</vt:lpstr>
      <vt:lpstr>QR-код репозитория</vt:lpstr>
      <vt:lpstr>Благодарим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Batman</dc:creator>
  <cp:lastModifiedBy>igrouw@icloud.com</cp:lastModifiedBy>
  <cp:revision>38</cp:revision>
  <dcterms:created xsi:type="dcterms:W3CDTF">2023-11-15T08:06:36Z</dcterms:created>
  <dcterms:modified xsi:type="dcterms:W3CDTF">2023-11-20T18:05:06Z</dcterms:modified>
</cp:coreProperties>
</file>